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9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embeddedFontLst>
    <p:embeddedFont>
      <p:font typeface="Raleway" panose="020B0003030101060003" pitchFamily="34" charset="0"/>
      <p:regular r:id="rId18"/>
      <p:bold r:id="rId19"/>
      <p:italic r:id="rId20"/>
      <p:boldItalic r:id="rId21"/>
    </p:embeddedFont>
    <p:embeddedFont>
      <p:font typeface="Century Gothic" panose="020B0502020202020204" pitchFamily="3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i1KIA+FPFsRad1BoiQabNjRFYp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320" y="-1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6" name="Google Shape;2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8" name="Google Shape;28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5" name="Google Shape;29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2913eff918_1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2" name="Google Shape;302;g22913eff918_1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2913eff918_1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9" name="Google Shape;309;g22913eff918_1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ca10e7c07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5" name="Google Shape;315;g2ca10e7c07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2a201949b6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2" name="Google Shape;232;g22a201949b6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9" name="Google Shape;23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6" name="Google Shape;2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3" name="Google Shape;2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2b77c53d0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0" name="Google Shape;260;g22b77c53d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7" name="Google Shape;26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2a886ea8f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4" name="Google Shape;274;g22a886ea8f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1" name="Google Shape;28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om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(1 rad)">
  <p:cSld name="Rubrik och innehåll(1 rad)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377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23"/>
          <p:cNvSpPr txBox="1"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›"/>
              <a:defRPr>
                <a:solidFill>
                  <a:schemeClr val="dk1"/>
                </a:solidFill>
              </a:defRPr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>
                <a:solidFill>
                  <a:schemeClr val="dk1"/>
                </a:solidFill>
              </a:defRPr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8" name="Google Shape;58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2661" y="5637158"/>
            <a:ext cx="1831338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ubrik och innehåll(1 rad) Eng">
  <p:cSld name="2_Rubrik och innehåll(1 rad) Eng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377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24"/>
          <p:cNvSpPr txBox="1"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›"/>
              <a:defRPr>
                <a:solidFill>
                  <a:schemeClr val="dk1"/>
                </a:solidFill>
              </a:defRPr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>
                <a:solidFill>
                  <a:schemeClr val="dk1"/>
                </a:solidFill>
              </a:defRPr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3" name="Google Shape;63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6785" y="5637158"/>
            <a:ext cx="1303090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och innehåll(1 rad)">
  <p:cSld name="1_Rubrik och innehåll(1 rad)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377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25"/>
          <p:cNvSpPr txBox="1"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7" name="Google Shape;67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2661" y="5637158"/>
            <a:ext cx="1831338" cy="731218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25"/>
          <p:cNvSpPr>
            <a:spLocks noGrp="1"/>
          </p:cNvSpPr>
          <p:nvPr>
            <p:ph type="pic" idx="2"/>
          </p:nvPr>
        </p:nvSpPr>
        <p:spPr>
          <a:xfrm>
            <a:off x="965200" y="1626353"/>
            <a:ext cx="7200900" cy="3669547"/>
          </a:xfrm>
          <a:prstGeom prst="rect">
            <a:avLst/>
          </a:prstGeom>
          <a:solidFill>
            <a:srgbClr val="1D2325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ubrik och innehåll(1 rad)">
  <p:cSld name="2_Rubrik och innehåll(1 rad)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377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26"/>
          <p:cNvSpPr txBox="1"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72" name="Google Shape;72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6785" y="5637158"/>
            <a:ext cx="1303090" cy="731218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26"/>
          <p:cNvSpPr>
            <a:spLocks noGrp="1"/>
          </p:cNvSpPr>
          <p:nvPr>
            <p:ph type="pic" idx="2"/>
          </p:nvPr>
        </p:nvSpPr>
        <p:spPr>
          <a:xfrm>
            <a:off x="965200" y="1626353"/>
            <a:ext cx="7200900" cy="3669547"/>
          </a:xfrm>
          <a:prstGeom prst="rect">
            <a:avLst/>
          </a:prstGeom>
          <a:solidFill>
            <a:srgbClr val="1D2325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innehållsdelar" type="twoObj">
  <p:cSld name="TWO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377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27"/>
          <p:cNvSpPr txBox="1"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body" idx="1"/>
          </p:nvPr>
        </p:nvSpPr>
        <p:spPr>
          <a:xfrm>
            <a:off x="835200" y="1700807"/>
            <a:ext cx="3600000" cy="3672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›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8" name="Google Shape;78;p27"/>
          <p:cNvSpPr txBox="1">
            <a:spLocks noGrp="1"/>
          </p:cNvSpPr>
          <p:nvPr>
            <p:ph type="body" idx="2"/>
          </p:nvPr>
        </p:nvSpPr>
        <p:spPr>
          <a:xfrm>
            <a:off x="4960800" y="1700807"/>
            <a:ext cx="3600000" cy="3672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›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pic>
        <p:nvPicPr>
          <p:cNvPr id="79" name="Google Shape;79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2661" y="5637158"/>
            <a:ext cx="1831338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vå innehållsdelar Eng">
  <p:cSld name="1_Två innehållsdelar Eng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377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28"/>
          <p:cNvSpPr txBox="1"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8"/>
          <p:cNvSpPr txBox="1">
            <a:spLocks noGrp="1"/>
          </p:cNvSpPr>
          <p:nvPr>
            <p:ph type="body" idx="1"/>
          </p:nvPr>
        </p:nvSpPr>
        <p:spPr>
          <a:xfrm>
            <a:off x="835200" y="1700807"/>
            <a:ext cx="3600000" cy="3672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›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84" name="Google Shape;84;p28"/>
          <p:cNvSpPr txBox="1">
            <a:spLocks noGrp="1"/>
          </p:cNvSpPr>
          <p:nvPr>
            <p:ph type="body" idx="2"/>
          </p:nvPr>
        </p:nvSpPr>
        <p:spPr>
          <a:xfrm>
            <a:off x="4960800" y="1700807"/>
            <a:ext cx="3600000" cy="3672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›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pic>
        <p:nvPicPr>
          <p:cNvPr id="85" name="Google Shape;85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6785" y="5637158"/>
            <a:ext cx="1303090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377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29"/>
          <p:cNvSpPr txBox="1"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9" name="Google Shape;8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2661" y="5637158"/>
            <a:ext cx="1831338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Endast rubrik Eng">
  <p:cSld name="1_Endast rubrik Eng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377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30"/>
          <p:cNvSpPr txBox="1"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3" name="Google Shape;93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6785" y="5637158"/>
            <a:ext cx="1303090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>
  <p:cSld name="Tom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377"/>
            <a:ext cx="914399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2661" y="5637158"/>
            <a:ext cx="1831338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om Eng">
  <p:cSld name="3_Tom Eng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377"/>
            <a:ext cx="914399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6785" y="5637158"/>
            <a:ext cx="1303090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5399" y="2382"/>
            <a:ext cx="9169398" cy="687704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5"/>
          <p:cNvSpPr txBox="1"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aleway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20" name="Google Shape;2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2660" y="5637158"/>
            <a:ext cx="1831340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om">
  <p:cSld name="1_Tom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62661" y="5637158"/>
            <a:ext cx="1831338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om Eng">
  <p:cSld name="4_Tom Eng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26785" y="5637158"/>
            <a:ext cx="1303090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vartFoto">
  <p:cSld name="1_SvartFoto">
    <p:bg>
      <p:bgPr>
        <a:solidFill>
          <a:schemeClr val="dk1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ehåll med bildtext" type="objTx">
  <p:cSld name="OBJECT_WITH_CAPTION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377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6"/>
          <p:cNvSpPr txBox="1"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aleway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36"/>
          <p:cNvSpPr txBox="1">
            <a:spLocks noGrp="1"/>
          </p:cNvSpPr>
          <p:nvPr>
            <p:ph type="body" idx="1"/>
          </p:nvPr>
        </p:nvSpPr>
        <p:spPr>
          <a:xfrm>
            <a:off x="3575050" y="273051"/>
            <a:ext cx="4968000" cy="5183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›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9" name="Google Shape;109;p36"/>
          <p:cNvSpPr txBox="1">
            <a:spLocks noGrp="1"/>
          </p:cNvSpPr>
          <p:nvPr>
            <p:ph type="body" idx="2"/>
          </p:nvPr>
        </p:nvSpPr>
        <p:spPr>
          <a:xfrm>
            <a:off x="828000" y="1435100"/>
            <a:ext cx="2628000" cy="40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pic>
        <p:nvPicPr>
          <p:cNvPr id="110" name="Google Shape;110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2661" y="5637158"/>
            <a:ext cx="1831338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nnehåll med bildtext Eng">
  <p:cSld name="1_Innehåll med bildtext Eng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377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7"/>
          <p:cNvSpPr txBox="1"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aleway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37"/>
          <p:cNvSpPr txBox="1">
            <a:spLocks noGrp="1"/>
          </p:cNvSpPr>
          <p:nvPr>
            <p:ph type="body" idx="1"/>
          </p:nvPr>
        </p:nvSpPr>
        <p:spPr>
          <a:xfrm>
            <a:off x="3575050" y="273051"/>
            <a:ext cx="4968000" cy="5183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›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15" name="Google Shape;115;p37"/>
          <p:cNvSpPr txBox="1">
            <a:spLocks noGrp="1"/>
          </p:cNvSpPr>
          <p:nvPr>
            <p:ph type="body" idx="2"/>
          </p:nvPr>
        </p:nvSpPr>
        <p:spPr>
          <a:xfrm>
            <a:off x="828000" y="1435100"/>
            <a:ext cx="2628000" cy="40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pic>
        <p:nvPicPr>
          <p:cNvPr id="116" name="Google Shape;116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6785" y="5637158"/>
            <a:ext cx="1303090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377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38"/>
          <p:cNvSpPr txBox="1"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aleway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3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3392289"/>
          </a:xfrm>
          <a:prstGeom prst="rect">
            <a:avLst/>
          </a:prstGeom>
          <a:noFill/>
          <a:ln>
            <a:noFill/>
          </a:ln>
        </p:spPr>
      </p:sp>
      <p:sp>
        <p:nvSpPr>
          <p:cNvPr id="121" name="Google Shape;121;p38"/>
          <p:cNvSpPr txBox="1">
            <a:spLocks noGrp="1"/>
          </p:cNvSpPr>
          <p:nvPr>
            <p:ph type="body" idx="1"/>
          </p:nvPr>
        </p:nvSpPr>
        <p:spPr>
          <a:xfrm>
            <a:off x="1792288" y="4617306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pic>
        <p:nvPicPr>
          <p:cNvPr id="122" name="Google Shape;122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2661" y="5637158"/>
            <a:ext cx="1831338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ild med bildtext Eng">
  <p:cSld name="1_Bild med bildtext Eng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377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9"/>
          <p:cNvSpPr txBox="1"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aleway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3392289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39"/>
          <p:cNvSpPr txBox="1">
            <a:spLocks noGrp="1"/>
          </p:cNvSpPr>
          <p:nvPr>
            <p:ph type="body" idx="1"/>
          </p:nvPr>
        </p:nvSpPr>
        <p:spPr>
          <a:xfrm>
            <a:off x="1792288" y="4617306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pic>
        <p:nvPicPr>
          <p:cNvPr id="128" name="Google Shape;128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6785" y="5637158"/>
            <a:ext cx="1303090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-855623" y="856160"/>
            <a:ext cx="6859246" cy="5144434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40"/>
          <p:cNvSpPr txBox="1"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40"/>
          <p:cNvSpPr txBox="1">
            <a:spLocks noGrp="1"/>
          </p:cNvSpPr>
          <p:nvPr>
            <p:ph type="body" idx="1"/>
          </p:nvPr>
        </p:nvSpPr>
        <p:spPr>
          <a:xfrm rot="5400000">
            <a:off x="2683238" y="790401"/>
            <a:ext cx="4525963" cy="7229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3" name="Google Shape;133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-237670" y="1458780"/>
            <a:ext cx="1831338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och lodrät text Eng">
  <p:cSld name="1_Rubrik och lodrät text Eng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-855623" y="856160"/>
            <a:ext cx="6859246" cy="5144434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41"/>
          <p:cNvSpPr txBox="1"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41"/>
          <p:cNvSpPr txBox="1">
            <a:spLocks noGrp="1"/>
          </p:cNvSpPr>
          <p:nvPr>
            <p:ph type="body" idx="1"/>
          </p:nvPr>
        </p:nvSpPr>
        <p:spPr>
          <a:xfrm rot="5400000">
            <a:off x="2683238" y="790401"/>
            <a:ext cx="4525963" cy="7229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8" name="Google Shape;138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6454" y="1458780"/>
            <a:ext cx="1303090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-855623" y="856160"/>
            <a:ext cx="6859246" cy="5144434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4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42"/>
          <p:cNvSpPr txBox="1">
            <a:spLocks noGrp="1"/>
          </p:cNvSpPr>
          <p:nvPr>
            <p:ph type="body" idx="1"/>
          </p:nvPr>
        </p:nvSpPr>
        <p:spPr>
          <a:xfrm rot="5400000">
            <a:off x="1734642" y="1383805"/>
            <a:ext cx="5851525" cy="3633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43" name="Google Shape;143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-237670" y="1458780"/>
            <a:ext cx="1831338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bild Eng">
  <p:cSld name="1_Rubrikbild Eng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5399" y="2382"/>
            <a:ext cx="9169398" cy="687704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6"/>
          <p:cNvSpPr txBox="1"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aleway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25" name="Google Shape;2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4134" y="5637158"/>
            <a:ext cx="1708391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Lodrät rubrik och text Eng">
  <p:cSld name="1_Lodrät rubrik och text Eng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-855623" y="856160"/>
            <a:ext cx="6859246" cy="5144434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4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43"/>
          <p:cNvSpPr txBox="1">
            <a:spLocks noGrp="1"/>
          </p:cNvSpPr>
          <p:nvPr>
            <p:ph type="body" idx="1"/>
          </p:nvPr>
        </p:nvSpPr>
        <p:spPr>
          <a:xfrm rot="5400000">
            <a:off x="1734642" y="1383805"/>
            <a:ext cx="5851525" cy="3633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48" name="Google Shape;148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6454" y="1458780"/>
            <a:ext cx="1303090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2913eff918_1_127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g22913eff918_1_12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g22913eff918_1_12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g22913eff918_1_12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g22913eff918_1_12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TITLE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2913eff918_1_121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g22913eff918_1_121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4" name="Google Shape;164;g22913eff918_1_12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g22913eff918_1_12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g22913eff918_1_12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2913eff918_1_133"/>
          <p:cNvSpPr txBox="1">
            <a:spLocks noGrp="1"/>
          </p:cNvSpPr>
          <p:nvPr>
            <p:ph type="title"/>
          </p:nvPr>
        </p:nvSpPr>
        <p:spPr>
          <a:xfrm>
            <a:off x="623888" y="1709738"/>
            <a:ext cx="78867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g22913eff918_1_133"/>
          <p:cNvSpPr txBox="1">
            <a:spLocks noGrp="1"/>
          </p:cNvSpPr>
          <p:nvPr>
            <p:ph type="body" idx="1"/>
          </p:nvPr>
        </p:nvSpPr>
        <p:spPr>
          <a:xfrm>
            <a:off x="623888" y="4589463"/>
            <a:ext cx="78867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70" name="Google Shape;170;g22913eff918_1_13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g22913eff918_1_13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g22913eff918_1_13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WO_OBJECTS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2913eff918_1_139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g22913eff918_1_139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" name="Google Shape;176;g22913eff918_1_139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g22913eff918_1_13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g22913eff918_1_139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g22913eff918_1_13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2913eff918_1_146"/>
          <p:cNvSpPr txBox="1">
            <a:spLocks noGrp="1"/>
          </p:cNvSpPr>
          <p:nvPr>
            <p:ph type="title"/>
          </p:nvPr>
        </p:nvSpPr>
        <p:spPr>
          <a:xfrm>
            <a:off x="629841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g22913eff918_1_146"/>
          <p:cNvSpPr txBox="1">
            <a:spLocks noGrp="1"/>
          </p:cNvSpPr>
          <p:nvPr>
            <p:ph type="body" idx="1"/>
          </p:nvPr>
        </p:nvSpPr>
        <p:spPr>
          <a:xfrm>
            <a:off x="629841" y="1681163"/>
            <a:ext cx="38685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83" name="Google Shape;183;g22913eff918_1_146"/>
          <p:cNvSpPr txBox="1">
            <a:spLocks noGrp="1"/>
          </p:cNvSpPr>
          <p:nvPr>
            <p:ph type="body" idx="2"/>
          </p:nvPr>
        </p:nvSpPr>
        <p:spPr>
          <a:xfrm>
            <a:off x="629841" y="2505075"/>
            <a:ext cx="38685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" name="Google Shape;184;g22913eff918_1_14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4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85" name="Google Shape;185;g22913eff918_1_14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4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6" name="Google Shape;186;g22913eff918_1_14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g22913eff918_1_146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g22913eff918_1_146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2913eff918_1_15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g22913eff918_1_15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g22913eff918_1_155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g22913eff918_1_15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2913eff918_1_16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g22913eff918_1_16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g22913eff918_1_160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OBJECT_WITH_CAPTION_TEXT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2913eff918_1_164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0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g22913eff918_1_164"/>
          <p:cNvSpPr txBox="1">
            <a:spLocks noGrp="1"/>
          </p:cNvSpPr>
          <p:nvPr>
            <p:ph type="body" idx="1"/>
          </p:nvPr>
        </p:nvSpPr>
        <p:spPr>
          <a:xfrm>
            <a:off x="3887391" y="987425"/>
            <a:ext cx="46293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01" name="Google Shape;201;g22913eff918_1_164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0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2" name="Google Shape;202;g22913eff918_1_164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g22913eff918_1_16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g22913eff918_1_16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2913eff918_1_171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0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g22913eff918_1_171"/>
          <p:cNvSpPr>
            <a:spLocks noGrp="1"/>
          </p:cNvSpPr>
          <p:nvPr>
            <p:ph type="pic" idx="2"/>
          </p:nvPr>
        </p:nvSpPr>
        <p:spPr>
          <a:xfrm>
            <a:off x="3887391" y="987425"/>
            <a:ext cx="46293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208" name="Google Shape;208;g22913eff918_1_171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0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9" name="Google Shape;209;g22913eff918_1_17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g22913eff918_1_17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g22913eff918_1_17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5399" y="2382"/>
            <a:ext cx="9169397" cy="6877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17"/>
          <p:cNvSpPr txBox="1"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aleway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0" name="Google Shape;30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2660" y="5637158"/>
            <a:ext cx="1831340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2913eff918_1_178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g22913eff918_1_178"/>
          <p:cNvSpPr txBox="1">
            <a:spLocks noGrp="1"/>
          </p:cNvSpPr>
          <p:nvPr>
            <p:ph type="body" idx="1"/>
          </p:nvPr>
        </p:nvSpPr>
        <p:spPr>
          <a:xfrm rot="5400000">
            <a:off x="2396400" y="57875"/>
            <a:ext cx="43512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5" name="Google Shape;215;g22913eff918_1_178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g22913eff918_1_17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g22913eff918_1_17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2913eff918_1_184"/>
          <p:cNvSpPr txBox="1">
            <a:spLocks noGrp="1"/>
          </p:cNvSpPr>
          <p:nvPr>
            <p:ph type="title"/>
          </p:nvPr>
        </p:nvSpPr>
        <p:spPr>
          <a:xfrm rot="5400000">
            <a:off x="4623600" y="2285275"/>
            <a:ext cx="58119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g22913eff918_1_184"/>
          <p:cNvSpPr txBox="1">
            <a:spLocks noGrp="1"/>
          </p:cNvSpPr>
          <p:nvPr>
            <p:ph type="body" idx="1"/>
          </p:nvPr>
        </p:nvSpPr>
        <p:spPr>
          <a:xfrm rot="5400000">
            <a:off x="623025" y="370675"/>
            <a:ext cx="58119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1" name="Google Shape;221;g22913eff918_1_184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g22913eff918_1_18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g22913eff918_1_18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Avsnittsrubrik Eng">
  <p:cSld name="1_Avsnittsrubrik Eng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5399" y="2382"/>
            <a:ext cx="9169397" cy="6877047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18"/>
          <p:cNvSpPr txBox="1"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aleway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5" name="Google Shape;3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4134" y="5637158"/>
            <a:ext cx="1708391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(Ingen logga)">
  <p:cSld name="Avsnittsrubrik(Ingen logga)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5399" y="2382"/>
            <a:ext cx="9169397" cy="6877047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9"/>
          <p:cNvSpPr txBox="1"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aleway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377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20"/>
          <p:cNvSpPr txBox="1"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›"/>
              <a:defRPr>
                <a:solidFill>
                  <a:schemeClr val="dk1"/>
                </a:solidFill>
              </a:defRPr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>
                <a:solidFill>
                  <a:schemeClr val="dk1"/>
                </a:solidFill>
              </a:defRPr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4" name="Google Shape;44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2661" y="5637158"/>
            <a:ext cx="1831338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och innehåll Eng">
  <p:cSld name="1_Rubrik och innehåll Eng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377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21"/>
          <p:cNvSpPr txBox="1"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›"/>
              <a:defRPr>
                <a:solidFill>
                  <a:schemeClr val="dk1"/>
                </a:solidFill>
              </a:defRPr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>
                <a:solidFill>
                  <a:schemeClr val="dk1"/>
                </a:solidFill>
              </a:defRPr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9" name="Google Shape;49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6785" y="5637158"/>
            <a:ext cx="1303090" cy="73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(Ingen Logga)">
  <p:cSld name="Rubrik och innehåll(Ingen Logga)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377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22"/>
          <p:cNvSpPr txBox="1"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›"/>
              <a:defRPr>
                <a:solidFill>
                  <a:schemeClr val="dk1"/>
                </a:solidFill>
              </a:defRPr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>
                <a:solidFill>
                  <a:schemeClr val="dk1"/>
                </a:solidFill>
              </a:defRPr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"/>
              <a:buNone/>
              <a:defRPr sz="4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›"/>
              <a:defRPr sz="20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" name="Google Shape;9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11" name="Google Shape;11;p13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" name="Google Shape;12;p13"/>
          <p:cNvSpPr/>
          <p:nvPr/>
        </p:nvSpPr>
        <p:spPr>
          <a:xfrm rot="5400000" flipH="1">
            <a:off x="4618384" y="3109442"/>
            <a:ext cx="144000" cy="7725600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" name="Google Shape;13;p13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sv-SE" sz="1100" b="0" i="0" u="none" strike="noStrike" cap="none">
                <a:solidFill>
                  <a:srgbClr val="A5A5A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Allt innehåll innanför ramen</a:t>
            </a:r>
            <a:endParaRPr sz="1100" b="0" i="0" u="none" strike="noStrike" cap="none">
              <a:solidFill>
                <a:srgbClr val="A5A5A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14;p13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sv-SE" sz="1100" b="0" i="0" u="none" strike="noStrike" cap="none">
                <a:solidFill>
                  <a:srgbClr val="A5A5A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Allt innehåll innanför ramen</a:t>
            </a:r>
            <a:endParaRPr sz="1100" b="0" i="0" u="none" strike="noStrike" cap="none">
              <a:solidFill>
                <a:srgbClr val="A5A5A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2913eff918_1_11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1" name="Google Shape;151;g22913eff918_1_11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" name="Google Shape;152;g22913eff918_1_11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3" name="Google Shape;153;g22913eff918_1_115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4" name="Google Shape;154;g22913eff918_1_11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476672"/>
            <a:ext cx="1152128" cy="1158356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1"/>
          <p:cNvSpPr txBox="1"/>
          <p:nvPr/>
        </p:nvSpPr>
        <p:spPr>
          <a:xfrm>
            <a:off x="1262814" y="1635028"/>
            <a:ext cx="7344900" cy="3262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sv-SE" sz="4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Välkommen </a:t>
            </a:r>
            <a:br>
              <a:rPr lang="sv-SE" sz="4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</a:br>
            <a:r>
              <a:rPr lang="sv-SE" sz="4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till föräldramöte </a:t>
            </a:r>
            <a:br>
              <a:rPr lang="sv-SE" sz="4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</a:br>
            <a:r>
              <a:rPr lang="sv-SE" sz="4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P12/P13</a:t>
            </a:r>
            <a:endParaRPr sz="48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sv-SE" sz="4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2024-04-08</a:t>
            </a:r>
            <a:endParaRPr sz="4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476672"/>
            <a:ext cx="1152128" cy="1158356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6"/>
          <p:cNvSpPr txBox="1"/>
          <p:nvPr/>
        </p:nvSpPr>
        <p:spPr>
          <a:xfrm>
            <a:off x="1331640" y="1635028"/>
            <a:ext cx="7344900" cy="27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 b="0" i="0" u="none" strike="noStrike" cap="none">
                <a:solidFill>
                  <a:srgbClr val="000000"/>
                </a:solidFill>
                <a:latin typeface="Century Gothic" panose="020B0502020202020204" pitchFamily="34" charset="0"/>
                <a:sym typeface="Arial"/>
              </a:rPr>
              <a:t>Sponsring till laget - upp till 7 000 kr är avdragsgillt för företag enligt Skatteverket</a:t>
            </a:r>
            <a:endParaRPr>
              <a:latin typeface="Century Gothic" panose="020B0502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 b="0" i="0" u="none" strike="noStrike" cap="none">
                <a:solidFill>
                  <a:srgbClr val="000000"/>
                </a:solidFill>
                <a:latin typeface="Century Gothic" panose="020B0502020202020204" pitchFamily="34" charset="0"/>
                <a:sym typeface="Arial"/>
              </a:rPr>
              <a:t>Reklamplats på Thule ger 5 000 kr rakt in i lagkassan</a:t>
            </a:r>
            <a:r>
              <a:rPr lang="sv-SE" sz="2400" b="0" i="0" u="none" strike="noStrike" cap="none">
                <a:solidFill>
                  <a:srgbClr val="000000"/>
                </a:solidFill>
                <a:latin typeface="Century Gothic" panose="020B0502020202020204" pitchFamily="34" charset="0"/>
                <a:sym typeface="Arial"/>
              </a:rPr>
              <a:t> </a:t>
            </a:r>
            <a:endParaRPr>
              <a:latin typeface="Century Gothic" panose="020B0502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 b="0" i="0" u="none" strike="noStrike" cap="none">
                <a:solidFill>
                  <a:srgbClr val="000000"/>
                </a:solidFill>
                <a:latin typeface="Century Gothic" panose="020B0502020202020204" pitchFamily="34" charset="0"/>
                <a:sym typeface="Arial"/>
              </a:rPr>
              <a:t>Kläder och material är lämpligt för sponsortryck (ej på de blåa matchtröjorna)</a:t>
            </a:r>
            <a:endParaRPr sz="2400" b="0" i="0" u="none" strike="noStrike" cap="none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292" name="Google Shape;292;p6"/>
          <p:cNvSpPr txBox="1"/>
          <p:nvPr/>
        </p:nvSpPr>
        <p:spPr>
          <a:xfrm>
            <a:off x="1907704" y="764704"/>
            <a:ext cx="583264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sv-SE" sz="36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Spons</a:t>
            </a:r>
            <a:endParaRPr sz="1800" b="1" i="0" u="none" strike="noStrike" cap="none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476672"/>
            <a:ext cx="1152128" cy="1158356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11"/>
          <p:cNvSpPr txBox="1"/>
          <p:nvPr/>
        </p:nvSpPr>
        <p:spPr>
          <a:xfrm>
            <a:off x="1331640" y="1635028"/>
            <a:ext cx="7344900" cy="36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5 riktlinjer för barn- och ungdomsfotboll</a:t>
            </a: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b="1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Fotboll för alla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– inkluderande</a:t>
            </a: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b="1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Barn och ungdomars villkor 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– trygg miljö och kamratskap</a:t>
            </a: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b="1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Fokus på glädje, ansträngning och lärande 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– omtanke om individen och egen utveckling, inte jämförelse</a:t>
            </a:r>
            <a:r>
              <a:rPr lang="sv-SE" sz="1800" b="1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b="1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Hållbart idrottande 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– helhetsperspektiv</a:t>
            </a:r>
            <a:endParaRPr sz="1800" b="1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b="1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Fair Play 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– fotbollens regler efterlevs och domarens beslut respekteras</a:t>
            </a: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299" name="Google Shape;299;p11"/>
          <p:cNvSpPr txBox="1"/>
          <p:nvPr/>
        </p:nvSpPr>
        <p:spPr>
          <a:xfrm>
            <a:off x="1907704" y="764704"/>
            <a:ext cx="648072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sv-SE" sz="36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Fotbollens spela, lek och lär</a:t>
            </a:r>
            <a:endParaRPr sz="1800" b="1" i="0" u="none" strike="noStrike" cap="none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22913eff918_1_9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4100" b="1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Spelarutbildningsplan</a:t>
            </a:r>
            <a:endParaRPr sz="4100" b="1"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305" name="Google Shape;305;g22913eff918_1_9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0002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50"/>
              <a:buFont typeface="Raleway"/>
              <a:buChar char="•"/>
            </a:pPr>
            <a:r>
              <a:rPr lang="sv-SE" sz="2350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Ett förslag om föreningsstyrd spelarutbildningsplan har lämnats till styrelsen</a:t>
            </a:r>
            <a:endParaRPr sz="2350" dirty="0"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28600" lvl="0" indent="-20002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350"/>
              <a:buFont typeface="Raleway"/>
              <a:buChar char="•"/>
            </a:pPr>
            <a:r>
              <a:rPr lang="sv-SE" sz="2350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Vi kommer följa den planen från i år</a:t>
            </a:r>
            <a:endParaRPr sz="2350" dirty="0"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28600" lvl="0" indent="-20002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350"/>
              <a:buFont typeface="Raleway"/>
              <a:buChar char="•"/>
            </a:pPr>
            <a:r>
              <a:rPr lang="sv-SE" sz="2350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Se spelarutbildningsplan (finns även på lagets sida)</a:t>
            </a:r>
            <a:endParaRPr sz="2350" dirty="0"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28600" lvl="0" indent="-20002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350"/>
              <a:buFont typeface="Raleway"/>
              <a:buChar char="•"/>
            </a:pPr>
            <a:r>
              <a:rPr lang="sv-SE" sz="2350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Motoriska guldåldern</a:t>
            </a:r>
            <a:endParaRPr sz="2350" dirty="0"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28600" lvl="0" indent="-20002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350"/>
              <a:buFont typeface="Raleway"/>
              <a:buChar char="•"/>
            </a:pPr>
            <a:r>
              <a:rPr lang="sv-SE" sz="2350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1000 tillslag per träning</a:t>
            </a:r>
            <a:endParaRPr sz="2350" dirty="0"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28600" lvl="0" indent="-20002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350"/>
              <a:buFont typeface="Raleway"/>
              <a:buChar char="•"/>
            </a:pPr>
            <a:r>
              <a:rPr lang="sv-SE" sz="2350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Ju fler tillslag hemma desto bättre, hur är oviktigt</a:t>
            </a:r>
            <a:endParaRPr sz="2350" dirty="0"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Century Gothic" panose="020B0502020202020204" pitchFamily="34" charset="0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latin typeface="Century Gothic" panose="020B0502020202020204" pitchFamily="34" charset="0"/>
            </a:endParaRPr>
          </a:p>
        </p:txBody>
      </p:sp>
      <p:pic>
        <p:nvPicPr>
          <p:cNvPr id="306" name="Google Shape;306;g22913eff918_1_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476672"/>
            <a:ext cx="1152128" cy="1158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2913eff918_1_11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4100" b="1" dirty="0" smtClean="0">
                <a:latin typeface="Century Gothic" panose="020B0502020202020204" pitchFamily="34" charset="0"/>
              </a:rPr>
              <a:t>        Vår</a:t>
            </a:r>
            <a:r>
              <a:rPr lang="sv-SE" b="1" dirty="0" smtClean="0">
                <a:latin typeface="Century Gothic" panose="020B0502020202020204" pitchFamily="34" charset="0"/>
              </a:rPr>
              <a:t> </a:t>
            </a:r>
            <a:r>
              <a:rPr lang="sv-SE" b="1" dirty="0">
                <a:latin typeface="Century Gothic" panose="020B0502020202020204" pitchFamily="34" charset="0"/>
              </a:rPr>
              <a:t>målbild 2024</a:t>
            </a:r>
            <a:endParaRPr b="1" dirty="0">
              <a:latin typeface="Century Gothic" panose="020B0502020202020204" pitchFamily="34" charset="0"/>
            </a:endParaRPr>
          </a:p>
        </p:txBody>
      </p:sp>
      <p:sp>
        <p:nvSpPr>
          <p:cNvPr id="312" name="Google Shape;312;g22913eff918_1_110"/>
          <p:cNvSpPr txBox="1">
            <a:spLocks noGrp="1"/>
          </p:cNvSpPr>
          <p:nvPr>
            <p:ph type="body" idx="1"/>
          </p:nvPr>
        </p:nvSpPr>
        <p:spPr>
          <a:xfrm>
            <a:off x="628650" y="1327355"/>
            <a:ext cx="7886700" cy="4869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8888"/>
              <a:buNone/>
            </a:pPr>
            <a:endParaRPr sz="7200" dirty="0"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lvl="0" indent="-374650" algn="l" rtl="0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Raleway"/>
              <a:buAutoNum type="arabicPeriod"/>
            </a:pPr>
            <a:r>
              <a:rPr lang="sv-SE" sz="9200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Alla spelare ska känna sig trygga och våga testa för att utvecklas</a:t>
            </a:r>
            <a:endParaRPr sz="9200" dirty="0"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lvl="0" indent="-3746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Raleway"/>
              <a:buAutoNum type="arabicPeriod"/>
            </a:pPr>
            <a:r>
              <a:rPr lang="sv-SE" sz="9200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Gemenskapen och lagkänslan ska vara viktigast</a:t>
            </a:r>
            <a:endParaRPr sz="9200" dirty="0"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lvl="0" indent="-3746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Raleway"/>
              <a:buAutoNum type="arabicPeriod"/>
            </a:pPr>
            <a:r>
              <a:rPr lang="sv-SE" sz="9200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Spelarna ska inte jämföra sig med varandra</a:t>
            </a:r>
            <a:endParaRPr sz="9200" dirty="0"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lvl="0" indent="-3746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Raleway"/>
              <a:buAutoNum type="arabicPeriod"/>
            </a:pPr>
            <a:r>
              <a:rPr lang="sv-SE" sz="9200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Vi ska ha roligt</a:t>
            </a:r>
            <a:endParaRPr sz="9200" dirty="0"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8888"/>
              <a:buNone/>
            </a:pPr>
            <a:endParaRPr sz="7200" dirty="0">
              <a:latin typeface="Century Gothic" panose="020B0502020202020204" pitchFamily="34" charset="0"/>
            </a:endParaRPr>
          </a:p>
          <a:p>
            <a:pPr marL="22860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</a:pPr>
            <a:r>
              <a:rPr lang="sv-SE" sz="11200" dirty="0">
                <a:latin typeface="Century Gothic" panose="020B0502020202020204" pitchFamily="34" charset="0"/>
              </a:rPr>
              <a:t>Vi kommer använda oss av er för att ytterligare förstärka det vi tränar på genom beröm!</a:t>
            </a:r>
            <a:endParaRPr sz="11200" dirty="0">
              <a:latin typeface="Century Gothic" panose="020B0502020202020204" pitchFamily="34" charset="0"/>
            </a:endParaRPr>
          </a:p>
          <a:p>
            <a:pPr marL="22860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>
              <a:latin typeface="Century Gothic" panose="020B0502020202020204" pitchFamily="34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 dirty="0">
              <a:latin typeface="Century Gothic" panose="020B0502020202020204" pitchFamily="34" charset="0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>
              <a:latin typeface="Century Gothic" panose="020B0502020202020204" pitchFamily="34" charset="0"/>
            </a:endParaRPr>
          </a:p>
        </p:txBody>
      </p:sp>
      <p:pic>
        <p:nvPicPr>
          <p:cNvPr id="4" name="Google Shape;29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476672"/>
            <a:ext cx="1152128" cy="1158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2ca10e7c07b_0_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4100" b="1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Föräldrar och ledare</a:t>
            </a:r>
            <a:endParaRPr sz="4100" b="1" dirty="0"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318" name="Google Shape;318;g2ca10e7c07b_0_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0002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350"/>
              <a:buFont typeface="Raleway"/>
              <a:buChar char="•"/>
            </a:pPr>
            <a:r>
              <a:rPr lang="sv-SE" sz="2350" b="1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Vi ansvarar för spelarna</a:t>
            </a:r>
            <a:r>
              <a:rPr lang="sv-SE" sz="2350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från samling till träningens/matchens slut</a:t>
            </a:r>
            <a:endParaRPr sz="2350" dirty="0"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28600" lvl="0" indent="-20002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350"/>
              <a:buFont typeface="Raleway"/>
              <a:buChar char="•"/>
            </a:pPr>
            <a:r>
              <a:rPr lang="sv-SE" sz="2350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Allt som inträffar under den tiden </a:t>
            </a:r>
            <a:r>
              <a:rPr lang="sv-SE" sz="2350" b="1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hanterar vi direkt.</a:t>
            </a:r>
            <a:r>
              <a:rPr lang="sv-SE" sz="2350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Det får inte komma en gång till från er i efterhand.</a:t>
            </a:r>
            <a:endParaRPr sz="2350" dirty="0"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28600" lvl="0" indent="-20002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350"/>
              <a:buFont typeface="Raleway"/>
              <a:buChar char="•"/>
            </a:pPr>
            <a:r>
              <a:rPr lang="sv-SE" sz="2350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Ni ställer </a:t>
            </a:r>
            <a:r>
              <a:rPr lang="sv-SE" sz="2350" b="1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frågor</a:t>
            </a:r>
            <a:r>
              <a:rPr lang="sv-SE" sz="2350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inför och efter träning/match. Vi ger direktiv.</a:t>
            </a:r>
            <a:endParaRPr sz="2350" dirty="0"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28600" lvl="0" indent="-20002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350"/>
              <a:buFont typeface="Raleway"/>
              <a:buChar char="•"/>
            </a:pPr>
            <a:r>
              <a:rPr lang="sv-SE" sz="2350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Ni </a:t>
            </a:r>
            <a:r>
              <a:rPr lang="sv-SE" sz="2350" b="1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punktmarkerar inte</a:t>
            </a:r>
            <a:r>
              <a:rPr lang="sv-SE" sz="2350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era barn. Vi vill se en samlad hejarklack som berömmer hela laget från en plats.</a:t>
            </a:r>
            <a:endParaRPr sz="2350" dirty="0"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28600" lvl="0" indent="-20002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350"/>
              <a:buFont typeface="Raleway"/>
              <a:buChar char="•"/>
            </a:pPr>
            <a:r>
              <a:rPr lang="sv-SE" sz="2350" dirty="0"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Barn är annorlunda när föräldrar iakttar. Vi vill att spelarna fokuserar på träningen. </a:t>
            </a:r>
            <a:endParaRPr sz="2350" dirty="0"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Century Gothic" panose="020B0502020202020204" pitchFamily="34" charset="0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latin typeface="Century Gothic" panose="020B0502020202020204" pitchFamily="34" charset="0"/>
            </a:endParaRPr>
          </a:p>
        </p:txBody>
      </p:sp>
      <p:pic>
        <p:nvPicPr>
          <p:cNvPr id="319" name="Google Shape;319;g2ca10e7c07b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476672"/>
            <a:ext cx="1152128" cy="1158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g22a201949b6_0_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476672"/>
            <a:ext cx="1152128" cy="1158356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g22a201949b6_0_3"/>
          <p:cNvSpPr txBox="1"/>
          <p:nvPr/>
        </p:nvSpPr>
        <p:spPr>
          <a:xfrm>
            <a:off x="1331640" y="1635028"/>
            <a:ext cx="73449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sv-SE" sz="1800" b="1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Lagledare P12 	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Maria</a:t>
            </a:r>
            <a:endParaRPr dirty="0">
              <a:latin typeface="Century Gothic" panose="020B0502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 b="1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Tränare P12 		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Jens, Tim</a:t>
            </a:r>
            <a:endParaRPr dirty="0">
              <a:latin typeface="Century Gothic" panose="020B0502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sv-SE" sz="1800" b="1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Lagledare P13 	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Carin</a:t>
            </a: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sv-SE" sz="1800" b="1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Tränare P13 		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Anna, Kajsa, Tommie, Ulrika</a:t>
            </a: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236" name="Google Shape;236;g22a201949b6_0_3"/>
          <p:cNvSpPr txBox="1"/>
          <p:nvPr/>
        </p:nvSpPr>
        <p:spPr>
          <a:xfrm>
            <a:off x="1907704" y="764704"/>
            <a:ext cx="5832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sv-SE" sz="3600" b="1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Presentation ledare </a:t>
            </a:r>
            <a:endParaRPr sz="1800" b="1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476672"/>
            <a:ext cx="1152128" cy="1158356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"/>
          <p:cNvSpPr txBox="1"/>
          <p:nvPr/>
        </p:nvSpPr>
        <p:spPr>
          <a:xfrm>
            <a:off x="1331640" y="1635028"/>
            <a:ext cx="7344900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sv-SE" sz="1800" b="1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Grustider 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Thulevallen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– mån + 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ons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</a:t>
            </a:r>
            <a:r>
              <a:rPr lang="sv-SE" sz="1800" b="0" i="0" u="none" strike="noStrike" cap="none" dirty="0" smtClean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17.30-18.45 (ev. redan nu 10/4)</a:t>
            </a:r>
            <a:endParaRPr dirty="0">
              <a:latin typeface="Century Gothic" panose="020B0502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rgbClr val="FF0000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sv-SE" sz="1800" b="1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Grästider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– inte klart ännu </a:t>
            </a:r>
            <a:endParaRPr dirty="0">
              <a:latin typeface="Century Gothic" panose="020B0502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Ingen parkering på 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Åsvägen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, endast hämta/lämna, främst gäller ordinarie parkering på </a:t>
            </a:r>
            <a:r>
              <a:rPr lang="sv-SE" sz="1800" b="0" i="0" u="none" strike="noStrike" cap="none" dirty="0" err="1" smtClean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Thulevallen</a:t>
            </a:r>
            <a:r>
              <a:rPr lang="sv-SE" sz="1800" b="0" i="0" u="none" strike="noStrike" cap="none" dirty="0" smtClean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.</a:t>
            </a: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Kallelser skickas ut i Laget-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appen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– deltagande eller frånvaro registreras där  - </a:t>
            </a:r>
            <a:r>
              <a:rPr lang="sv-SE" sz="1800" dirty="0">
                <a:latin typeface="Century Gothic" panose="020B0502020202020204" pitchFamily="34" charset="0"/>
                <a:sym typeface="Raleway"/>
              </a:rPr>
              <a:t>Det underlättar enormt mycket för oss att ni svarar i </a:t>
            </a:r>
            <a:r>
              <a:rPr lang="sv-SE" sz="1800" dirty="0">
                <a:latin typeface="Century Gothic" panose="020B0502020202020204" pitchFamily="34" charset="0"/>
                <a:sym typeface="Raleway"/>
              </a:rPr>
              <a:t>tid.</a:t>
            </a:r>
            <a:endParaRPr sz="1800" dirty="0">
              <a:latin typeface="Century Gothic" panose="020B0502020202020204" pitchFamily="34" charset="0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sv-SE" sz="1800" dirty="0">
                <a:latin typeface="Century Gothic" panose="020B0502020202020204" pitchFamily="34" charset="0"/>
                <a:sym typeface="Raleway"/>
              </a:rPr>
              <a:t>Vi kommer fråga om bil i kallelse för att underlätta </a:t>
            </a:r>
            <a:r>
              <a:rPr lang="sv-SE" sz="1800" dirty="0">
                <a:latin typeface="Century Gothic" panose="020B0502020202020204" pitchFamily="34" charset="0"/>
                <a:sym typeface="Raleway"/>
              </a:rPr>
              <a:t>samåkning.</a:t>
            </a:r>
            <a:endParaRPr sz="1800" dirty="0">
              <a:latin typeface="Century Gothic" panose="020B0502020202020204" pitchFamily="34" charset="0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243" name="Google Shape;243;p2"/>
          <p:cNvSpPr txBox="1"/>
          <p:nvPr/>
        </p:nvSpPr>
        <p:spPr>
          <a:xfrm>
            <a:off x="1907704" y="764704"/>
            <a:ext cx="5832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sv-SE" sz="36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Träningar 2024</a:t>
            </a:r>
            <a:endParaRPr sz="1800" b="1" i="0" u="none" strike="noStrike" cap="none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476672"/>
            <a:ext cx="1152128" cy="1158356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"/>
          <p:cNvSpPr txBox="1"/>
          <p:nvPr/>
        </p:nvSpPr>
        <p:spPr>
          <a:xfrm>
            <a:off x="1331640" y="1635028"/>
            <a:ext cx="73449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Fotbollsskor + benskydd, grus- eller 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grässkor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kvittar</a:t>
            </a: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Färdigtejpade benskydd vid ankomst </a:t>
            </a: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Väska med första hjälpen finns på plats </a:t>
            </a: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sv-SE" sz="1800" b="1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Vid match</a:t>
            </a: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Krav på blåa strumpor, </a:t>
            </a:r>
            <a:r>
              <a:rPr lang="sv-SE" sz="1800" dirty="0" smtClean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gärna blåa shorts men inget krav. Möjlighet finns att köpa shorts med initialtryck via Stadium Team </a:t>
            </a:r>
            <a:r>
              <a:rPr lang="sv-SE" sz="1800" dirty="0" err="1" smtClean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Sales</a:t>
            </a:r>
            <a:r>
              <a:rPr lang="sv-SE" sz="1800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</a:t>
            </a:r>
            <a:r>
              <a:rPr lang="sv-SE" sz="1800" dirty="0" smtClean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till visst rabatterat pris.</a:t>
            </a:r>
            <a:r>
              <a:rPr lang="sv-SE" sz="1800" b="0" i="0" u="none" strike="noStrike" cap="none" dirty="0" smtClean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Blå matchtröja (värde 500 kr) – får inte tränas i, kan inte önska nr, återlämnas vid säsongens </a:t>
            </a:r>
            <a:r>
              <a:rPr lang="sv-SE" sz="1800" b="0" i="0" u="none" strike="noStrike" cap="none" dirty="0" smtClean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slut.  </a:t>
            </a: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250" name="Google Shape;250;p3"/>
          <p:cNvSpPr txBox="1"/>
          <p:nvPr/>
        </p:nvSpPr>
        <p:spPr>
          <a:xfrm>
            <a:off x="1907704" y="764704"/>
            <a:ext cx="583264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sv-SE" sz="36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Utrustning</a:t>
            </a:r>
            <a:endParaRPr sz="1800" b="1" i="0" u="none" strike="noStrike" cap="none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476672"/>
            <a:ext cx="1152128" cy="1158356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4"/>
          <p:cNvSpPr txBox="1"/>
          <p:nvPr/>
        </p:nvSpPr>
        <p:spPr>
          <a:xfrm>
            <a:off x="1331640" y="1635028"/>
            <a:ext cx="7344900" cy="507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Char char="●"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1 lag anmält i 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Div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</a:t>
            </a:r>
            <a:r>
              <a:rPr lang="sv-SE" sz="1800" b="0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5 (7-manna) P12 </a:t>
            </a:r>
            <a:endParaRPr sz="1800" b="0" i="0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Char char="●"/>
            </a:pPr>
            <a:r>
              <a:rPr lang="sv-SE" sz="1800" b="0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1 lag anmält i 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highlight>
                  <a:schemeClr val="lt1"/>
                </a:highlight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Div</a:t>
            </a:r>
            <a:r>
              <a:rPr lang="sv-SE" sz="1800" b="0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6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(7-manna) P13</a:t>
            </a: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Sammankomster – alla matcher i gruppen den dagen spelas på samma ställe, hemmalaget är värd</a:t>
            </a: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Kallelse i Laget-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appen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- svara så snabbt ni kan, 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ev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sjukdom/förhinder samma dag meddelas i 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Supertext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-tråden</a:t>
            </a: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Lagvärd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– </a:t>
            </a:r>
            <a:r>
              <a:rPr lang="sv-SE" sz="1800" b="0" i="0" u="none" strike="noStrike" cap="none" dirty="0" smtClean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2-3 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st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, fikaförsäljning -  </a:t>
            </a:r>
            <a:r>
              <a:rPr lang="sv-SE" sz="1800" b="0" i="0" u="none" strike="noStrike" cap="none" dirty="0" smtClean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2-4 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st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 (Carin, Maria fixar listan)</a:t>
            </a: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Match-schema kommer </a:t>
            </a:r>
            <a:r>
              <a:rPr lang="sv-SE" sz="1800" b="0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senare i april </a:t>
            </a:r>
            <a:endParaRPr sz="1400" b="0" i="0" u="none" strike="noStrike" cap="none" dirty="0">
              <a:solidFill>
                <a:srgbClr val="000000"/>
              </a:solidFill>
              <a:highlight>
                <a:schemeClr val="lt1"/>
              </a:highlight>
              <a:latin typeface="Century Gothic" panose="020B0502020202020204" pitchFamily="34" charset="0"/>
              <a:sym typeface="Arial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Matchstart </a:t>
            </a:r>
            <a:r>
              <a:rPr lang="sv-SE" sz="1800" dirty="0">
                <a:solidFill>
                  <a:schemeClr val="dk1"/>
                </a:solidFill>
                <a:highlight>
                  <a:schemeClr val="lt1"/>
                </a:highlight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i maj 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fram till helgen innan midsommar, därefter kring skolstart och till slutet på sep</a:t>
            </a: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257" name="Google Shape;257;p4"/>
          <p:cNvSpPr txBox="1"/>
          <p:nvPr/>
        </p:nvSpPr>
        <p:spPr>
          <a:xfrm>
            <a:off x="1907704" y="764704"/>
            <a:ext cx="583264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sv-SE" sz="36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Seriespel</a:t>
            </a:r>
            <a:endParaRPr sz="1800" b="1" i="0" u="none" strike="noStrike" cap="none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g22b77c53d0b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476672"/>
            <a:ext cx="1152128" cy="1158356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g22b77c53d0b_0_0"/>
          <p:cNvSpPr txBox="1"/>
          <p:nvPr/>
        </p:nvSpPr>
        <p:spPr>
          <a:xfrm>
            <a:off x="1331640" y="1635028"/>
            <a:ext cx="73449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Char char="●"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Selånger 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Vårcup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26-28 april</a:t>
            </a:r>
            <a:endParaRPr dirty="0">
              <a:latin typeface="Century Gothic" panose="020B0502020202020204" pitchFamily="34" charset="0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Char char="●"/>
            </a:pP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Hudikcup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14-16 juni (med övernattning)</a:t>
            </a:r>
            <a:endParaRPr dirty="0">
              <a:latin typeface="Century Gothic" panose="020B0502020202020204" pitchFamily="34" charset="0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Char char="●"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Lilla VM 28-30 </a:t>
            </a:r>
            <a:r>
              <a:rPr lang="sv-SE" sz="1800" b="0" i="0" u="none" strike="noStrike" cap="none" dirty="0" smtClean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juni (ingående info)</a:t>
            </a:r>
            <a:endParaRPr dirty="0">
              <a:latin typeface="Century Gothic" panose="020B0502020202020204" pitchFamily="34" charset="0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Char char="●"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Berglocksliret 7 sep</a:t>
            </a: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264" name="Google Shape;264;g22b77c53d0b_0_0"/>
          <p:cNvSpPr txBox="1"/>
          <p:nvPr/>
        </p:nvSpPr>
        <p:spPr>
          <a:xfrm>
            <a:off x="1907704" y="764704"/>
            <a:ext cx="5832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sv-SE" sz="3600" b="1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Cuper</a:t>
            </a:r>
            <a:endParaRPr sz="1800" b="1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476672"/>
            <a:ext cx="1152128" cy="1158356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8"/>
          <p:cNvSpPr txBox="1"/>
          <p:nvPr/>
        </p:nvSpPr>
        <p:spPr>
          <a:xfrm>
            <a:off x="1331640" y="1635028"/>
            <a:ext cx="73449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		 </a:t>
            </a: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sv-SE" sz="1800" b="1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1 maj städdag 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– 3 representanter/lag </a:t>
            </a: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sv-SE" sz="1800" b="1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? okt städdag 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– 3 representanter/lag </a:t>
            </a: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sv-SE" sz="1800" b="1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ICA kundvagnar 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- 2 vuxna + 2 barn P12 - v </a:t>
            </a:r>
            <a:r>
              <a:rPr lang="sv-SE" sz="1800" dirty="0">
                <a:solidFill>
                  <a:schemeClr val="dk1"/>
                </a:solidFill>
                <a:highlight>
                  <a:schemeClr val="lt1"/>
                </a:highlight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?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, P13 - v </a:t>
            </a:r>
            <a:r>
              <a:rPr lang="sv-SE" sz="1800" dirty="0">
                <a:solidFill>
                  <a:schemeClr val="dk1"/>
                </a:solidFill>
                <a:highlight>
                  <a:schemeClr val="lt1"/>
                </a:highlight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?</a:t>
            </a:r>
            <a:endParaRPr sz="1800" b="0" i="0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271" name="Google Shape;271;p8"/>
          <p:cNvSpPr txBox="1"/>
          <p:nvPr/>
        </p:nvSpPr>
        <p:spPr>
          <a:xfrm>
            <a:off x="1907704" y="764704"/>
            <a:ext cx="5832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sv-SE" sz="36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Uppdrag </a:t>
            </a:r>
            <a:endParaRPr sz="1800" b="1" i="0" u="none" strike="noStrike" cap="none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g22a886ea8f8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476672"/>
            <a:ext cx="1152128" cy="1158356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g22a886ea8f8_0_0"/>
          <p:cNvSpPr txBox="1"/>
          <p:nvPr/>
        </p:nvSpPr>
        <p:spPr>
          <a:xfrm>
            <a:off x="1331640" y="1635028"/>
            <a:ext cx="7344900" cy="507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endParaRPr lang="sv-SE" sz="1800" b="0" i="0" u="none" strike="noStrike" cap="none" dirty="0" smtClean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Char char="●"/>
            </a:pPr>
            <a:r>
              <a:rPr lang="sv-SE" sz="1800" b="0" i="0" u="none" strike="noStrike" cap="none" dirty="0" smtClean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Disco 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12 april </a:t>
            </a:r>
            <a:endParaRPr dirty="0">
              <a:latin typeface="Century Gothic" panose="020B0502020202020204" pitchFamily="34" charset="0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Char char="●"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Uppstartsläger 14 april – vilka kan fixa med lunch (2-3 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st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)? </a:t>
            </a: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Char char="●"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Publicering av bilder och namn på barnen - godkännande behövs från vårdnadshavare</a:t>
            </a:r>
            <a:endParaRPr dirty="0">
              <a:latin typeface="Century Gothic" panose="020B0502020202020204" pitchFamily="34" charset="0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Char char="●"/>
            </a:pP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Ev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träningsläger i sommar </a:t>
            </a:r>
            <a:endParaRPr sz="18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Char char="●"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Utdrag ur belastningsregistret för ledare </a:t>
            </a:r>
            <a:endParaRPr sz="18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Char char="●"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Stadium webbshop - klicka på förening, välj 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Matfors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</a:t>
            </a:r>
            <a:r>
              <a:rPr lang="sv-SE" sz="1800" b="0" i="0" u="none" strike="noStrike" cap="none" dirty="0" smtClean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IF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Char char="●"/>
            </a:pPr>
            <a:endParaRPr lang="sv-SE" sz="1800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Char char="●"/>
            </a:pPr>
            <a:r>
              <a:rPr lang="sv-SE" sz="1800" b="0" i="0" u="none" strike="noStrike" cap="none" dirty="0" smtClean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Ekonomiskt läge  </a:t>
            </a:r>
            <a:endParaRPr dirty="0">
              <a:latin typeface="Century Gothic" panose="020B0502020202020204" pitchFamily="34" charset="0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278" name="Google Shape;278;g22a886ea8f8_0_0"/>
          <p:cNvSpPr txBox="1"/>
          <p:nvPr/>
        </p:nvSpPr>
        <p:spPr>
          <a:xfrm>
            <a:off x="1907704" y="764704"/>
            <a:ext cx="5832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sv-SE" sz="36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Lite annat</a:t>
            </a:r>
            <a:endParaRPr sz="1800" b="1" i="0" u="none" strike="noStrike" cap="none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476672"/>
            <a:ext cx="1152128" cy="1158356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5"/>
          <p:cNvSpPr txBox="1"/>
          <p:nvPr/>
        </p:nvSpPr>
        <p:spPr>
          <a:xfrm>
            <a:off x="1331640" y="1635028"/>
            <a:ext cx="73449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b="0" i="1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Matforshäftet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1 apr - 30 nov (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lagmål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4 häften/spelare, </a:t>
            </a:r>
            <a:b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</a:b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pris 200 kr/häfte)	</a:t>
            </a: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b="0" i="1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Toapapper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utlämning 5 maj (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lagmål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5 balar/spelare. </a:t>
            </a:r>
            <a:b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</a:b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pris 300 kr/bal)	</a:t>
            </a: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b="0" i="1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Restaurangchansen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app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(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lagmål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2 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rc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/spelare,</a:t>
            </a:r>
            <a:b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</a:b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pris 300 kr, </a:t>
            </a:r>
            <a:r>
              <a:rPr lang="sv-SE" sz="1800" b="0" i="0" u="none" strike="noStrike" cap="none" dirty="0" err="1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familjeapp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 450 kr)</a:t>
            </a:r>
            <a:endParaRPr dirty="0">
              <a:latin typeface="Century Gothic" panose="020B0502020202020204" pitchFamily="34" charset="0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sv-SE" sz="1800" b="0" i="0" u="none" strike="noStrike" cap="none" dirty="0">
                <a:solidFill>
                  <a:srgbClr val="000000"/>
                </a:solidFill>
                <a:latin typeface="Century Gothic" panose="020B0502020202020204" pitchFamily="34" charset="0"/>
                <a:sym typeface="Arial"/>
              </a:rPr>
              <a:t>Frivilliga försäljningar har genererat ca 5000 kr per tillfälle med insats av 20% av föräldrarna. Vi kan enkelt dubbla det om vi vill!</a:t>
            </a:r>
            <a:endParaRPr sz="2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-SE" sz="1800" dirty="0">
                <a:latin typeface="Century Gothic" panose="020B0502020202020204" pitchFamily="34" charset="0"/>
              </a:rPr>
              <a:t>Frivilliga aktiviteter genererar i regel det dubbla.</a:t>
            </a: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sv-SE" sz="1800" b="1" i="0" u="none" strike="noStrike" cap="none" dirty="0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Förtjänsten bekostar våra cuper, avslutningar mm.</a:t>
            </a:r>
            <a:endParaRPr sz="1800" b="1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285" name="Google Shape;285;p5"/>
          <p:cNvSpPr txBox="1"/>
          <p:nvPr/>
        </p:nvSpPr>
        <p:spPr>
          <a:xfrm>
            <a:off x="1907704" y="764704"/>
            <a:ext cx="583264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sv-SE" sz="36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Raleway"/>
                <a:cs typeface="Raleway"/>
                <a:sym typeface="Raleway"/>
              </a:rPr>
              <a:t>Försäljning</a:t>
            </a:r>
            <a:endParaRPr sz="1800" b="1" i="0" u="none" strike="noStrike" cap="none">
              <a:solidFill>
                <a:schemeClr val="dk1"/>
              </a:solidFill>
              <a:latin typeface="Century Gothic" panose="020B0502020202020204" pitchFamily="34" charset="0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undsvalls kommun - Svartvik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E5352D"/>
      </a:accent1>
      <a:accent2>
        <a:srgbClr val="F08A00"/>
      </a:accent2>
      <a:accent3>
        <a:srgbClr val="6AB023"/>
      </a:accent3>
      <a:accent4>
        <a:srgbClr val="77BEE5"/>
      </a:accent4>
      <a:accent5>
        <a:srgbClr val="9260A0"/>
      </a:accent5>
      <a:accent6>
        <a:srgbClr val="D85194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3170</TotalTime>
  <Words>742</Words>
  <Application>Microsoft Office PowerPoint</Application>
  <PresentationFormat>Bildspel på skärmen (4:3)</PresentationFormat>
  <Paragraphs>129</Paragraphs>
  <Slides>14</Slides>
  <Notes>14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14</vt:i4>
      </vt:variant>
    </vt:vector>
  </HeadingPairs>
  <TitlesOfParts>
    <vt:vector size="21" baseType="lpstr">
      <vt:lpstr>Times New Roman</vt:lpstr>
      <vt:lpstr>Raleway</vt:lpstr>
      <vt:lpstr>Arial</vt:lpstr>
      <vt:lpstr>Century Gothic</vt:lpstr>
      <vt:lpstr>Calibri</vt:lpstr>
      <vt:lpstr>Blank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Spelarutbildningsplan</vt:lpstr>
      <vt:lpstr>        Vår målbild 2024</vt:lpstr>
      <vt:lpstr>Föräldrar och ledare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Ulrika Scherman</dc:creator>
  <cp:lastModifiedBy>Andersson Anna</cp:lastModifiedBy>
  <cp:revision>7</cp:revision>
  <dcterms:created xsi:type="dcterms:W3CDTF">2022-03-10T15:34:53Z</dcterms:created>
  <dcterms:modified xsi:type="dcterms:W3CDTF">2024-04-10T20:36:40Z</dcterms:modified>
</cp:coreProperties>
</file>