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6858000" cy="9906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00"/>
    <a:srgbClr val="E2F0D9"/>
    <a:srgbClr val="A7CD95"/>
    <a:srgbClr val="A6C3E6"/>
    <a:srgbClr val="CECE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308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sv-SE"/>
              <a:t>Klicka här för att ändra mall för rubrikformat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68782920-0B6B-479D-99D2-6AE4385DCE1F}" type="datetimeFigureOut">
              <a:rPr lang="sv-SE" smtClean="0"/>
              <a:t>2024-03-25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1667252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68782920-0B6B-479D-99D2-6AE4385DCE1F}" type="datetimeFigureOut">
              <a:rPr lang="sv-SE" smtClean="0"/>
              <a:t>2024-03-25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2513865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68782920-0B6B-479D-99D2-6AE4385DCE1F}" type="datetimeFigureOut">
              <a:rPr lang="sv-SE" smtClean="0"/>
              <a:t>2024-03-25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1604449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68782920-0B6B-479D-99D2-6AE4385DCE1F}" type="datetimeFigureOut">
              <a:rPr lang="sv-SE" smtClean="0"/>
              <a:t>2024-03-25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632719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sv-SE"/>
              <a:t>Klicka här för att ändra mall för rubrikformat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68782920-0B6B-479D-99D2-6AE4385DCE1F}" type="datetimeFigureOut">
              <a:rPr lang="sv-SE" smtClean="0"/>
              <a:t>2024-03-25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399472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68782920-0B6B-479D-99D2-6AE4385DCE1F}" type="datetimeFigureOut">
              <a:rPr lang="sv-SE" smtClean="0"/>
              <a:t>2024-03-25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2660224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Content Placeholder 3"/>
          <p:cNvSpPr>
            <a:spLocks noGrp="1"/>
          </p:cNvSpPr>
          <p:nvPr>
            <p:ph sz="half" idx="2"/>
          </p:nvPr>
        </p:nvSpPr>
        <p:spPr>
          <a:xfrm>
            <a:off x="472381" y="3618442"/>
            <a:ext cx="2901255"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Content Placeholder 5"/>
          <p:cNvSpPr>
            <a:spLocks noGrp="1"/>
          </p:cNvSpPr>
          <p:nvPr>
            <p:ph sz="quarter" idx="4"/>
          </p:nvPr>
        </p:nvSpPr>
        <p:spPr>
          <a:xfrm>
            <a:off x="3471863" y="3618442"/>
            <a:ext cx="2915543"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68782920-0B6B-479D-99D2-6AE4385DCE1F}" type="datetimeFigureOut">
              <a:rPr lang="sv-SE" smtClean="0"/>
              <a:t>2024-03-25</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2612343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68782920-0B6B-479D-99D2-6AE4385DCE1F}" type="datetimeFigureOut">
              <a:rPr lang="sv-SE" smtClean="0"/>
              <a:t>2024-03-25</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2631307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782920-0B6B-479D-99D2-6AE4385DCE1F}" type="datetimeFigureOut">
              <a:rPr lang="sv-SE" smtClean="0"/>
              <a:t>2024-03-25</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920019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68782920-0B6B-479D-99D2-6AE4385DCE1F}" type="datetimeFigureOut">
              <a:rPr lang="sv-SE" smtClean="0"/>
              <a:t>2024-03-25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2228386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68782920-0B6B-479D-99D2-6AE4385DCE1F}" type="datetimeFigureOut">
              <a:rPr lang="sv-SE" smtClean="0"/>
              <a:t>2024-03-25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7D6C4D4-0BBC-41A1-88A4-C026DA8DBCED}" type="slidenum">
              <a:rPr lang="sv-SE" smtClean="0"/>
              <a:t>‹#›</a:t>
            </a:fld>
            <a:endParaRPr lang="sv-SE"/>
          </a:p>
        </p:txBody>
      </p:sp>
    </p:spTree>
    <p:extLst>
      <p:ext uri="{BB962C8B-B14F-4D97-AF65-F5344CB8AC3E}">
        <p14:creationId xmlns:p14="http://schemas.microsoft.com/office/powerpoint/2010/main" val="4203491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8782920-0B6B-479D-99D2-6AE4385DCE1F}" type="datetimeFigureOut">
              <a:rPr lang="sv-SE" smtClean="0"/>
              <a:t>2024-03-25</a:t>
            </a:fld>
            <a:endParaRPr lang="sv-S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7D6C4D4-0BBC-41A1-88A4-C026DA8DBCED}" type="slidenum">
              <a:rPr lang="sv-SE" smtClean="0"/>
              <a:t>‹#›</a:t>
            </a:fld>
            <a:endParaRPr lang="sv-SE"/>
          </a:p>
        </p:txBody>
      </p:sp>
    </p:spTree>
    <p:extLst>
      <p:ext uri="{BB962C8B-B14F-4D97-AF65-F5344CB8AC3E}">
        <p14:creationId xmlns:p14="http://schemas.microsoft.com/office/powerpoint/2010/main" val="22450310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ruta 9">
            <a:extLst>
              <a:ext uri="{FF2B5EF4-FFF2-40B4-BE49-F238E27FC236}">
                <a16:creationId xmlns:a16="http://schemas.microsoft.com/office/drawing/2014/main" id="{89767279-6168-4DAB-A4B9-0CF184E2B316}"/>
              </a:ext>
            </a:extLst>
          </p:cNvPr>
          <p:cNvSpPr txBox="1"/>
          <p:nvPr/>
        </p:nvSpPr>
        <p:spPr>
          <a:xfrm>
            <a:off x="0" y="475488"/>
            <a:ext cx="6858000" cy="37795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sv-SE" dirty="0"/>
              <a:t>Utbildningsunderlag för ledare, aktiva och föräldrar</a:t>
            </a:r>
          </a:p>
        </p:txBody>
      </p:sp>
      <p:sp>
        <p:nvSpPr>
          <p:cNvPr id="11" name="textruta 10">
            <a:extLst>
              <a:ext uri="{FF2B5EF4-FFF2-40B4-BE49-F238E27FC236}">
                <a16:creationId xmlns:a16="http://schemas.microsoft.com/office/drawing/2014/main" id="{04DB52E0-C426-4B98-8B89-AE2413B5B783}"/>
              </a:ext>
            </a:extLst>
          </p:cNvPr>
          <p:cNvSpPr txBox="1"/>
          <p:nvPr/>
        </p:nvSpPr>
        <p:spPr>
          <a:xfrm>
            <a:off x="365760" y="1889778"/>
            <a:ext cx="6181344" cy="1415772"/>
          </a:xfrm>
          <a:prstGeom prst="rect">
            <a:avLst/>
          </a:prstGeom>
          <a:noFill/>
        </p:spPr>
        <p:txBody>
          <a:bodyPr wrap="square" rtlCol="0">
            <a:spAutoFit/>
          </a:bodyPr>
          <a:lstStyle/>
          <a:p>
            <a:pPr algn="ctr"/>
            <a:r>
              <a:rPr lang="sv-SE" sz="4000" dirty="0"/>
              <a:t>Fotbollstermer och symboler</a:t>
            </a:r>
          </a:p>
          <a:p>
            <a:pPr algn="ctr"/>
            <a:endParaRPr lang="sv-SE" sz="3200" dirty="0"/>
          </a:p>
          <a:p>
            <a:pPr algn="ctr"/>
            <a:r>
              <a:rPr lang="sv-SE" sz="1400" i="1" dirty="0"/>
              <a:t>Från boken ”instruktionsbok i fotboll” utgiven av SvFF</a:t>
            </a:r>
          </a:p>
        </p:txBody>
      </p:sp>
      <p:sp>
        <p:nvSpPr>
          <p:cNvPr id="12" name="textruta 11">
            <a:extLst>
              <a:ext uri="{FF2B5EF4-FFF2-40B4-BE49-F238E27FC236}">
                <a16:creationId xmlns:a16="http://schemas.microsoft.com/office/drawing/2014/main" id="{144F0C80-D871-468C-BB6B-865D092CB58E}"/>
              </a:ext>
            </a:extLst>
          </p:cNvPr>
          <p:cNvSpPr txBox="1"/>
          <p:nvPr/>
        </p:nvSpPr>
        <p:spPr>
          <a:xfrm>
            <a:off x="365760" y="8290560"/>
            <a:ext cx="6181344" cy="584775"/>
          </a:xfrm>
          <a:prstGeom prst="rect">
            <a:avLst/>
          </a:prstGeom>
          <a:noFill/>
        </p:spPr>
        <p:txBody>
          <a:bodyPr wrap="square" rtlCol="0">
            <a:spAutoFit/>
          </a:bodyPr>
          <a:lstStyle/>
          <a:p>
            <a:pPr algn="ctr"/>
            <a:r>
              <a:rPr lang="sv-SE" sz="3200" dirty="0" err="1"/>
              <a:t>Matfors</a:t>
            </a:r>
            <a:r>
              <a:rPr lang="sv-SE" sz="3200" dirty="0"/>
              <a:t> IF</a:t>
            </a:r>
            <a:endParaRPr lang="sv-SE" dirty="0"/>
          </a:p>
        </p:txBody>
      </p:sp>
      <p:pic>
        <p:nvPicPr>
          <p:cNvPr id="14" name="Bildobjekt 13">
            <a:extLst>
              <a:ext uri="{FF2B5EF4-FFF2-40B4-BE49-F238E27FC236}">
                <a16:creationId xmlns:a16="http://schemas.microsoft.com/office/drawing/2014/main" id="{451692A3-0EB0-4790-B170-A44F1656A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889" y="4064889"/>
            <a:ext cx="1776222" cy="1776222"/>
          </a:xfrm>
          <a:prstGeom prst="rect">
            <a:avLst/>
          </a:prstGeom>
        </p:spPr>
      </p:pic>
    </p:spTree>
    <p:extLst>
      <p:ext uri="{BB962C8B-B14F-4D97-AF65-F5344CB8AC3E}">
        <p14:creationId xmlns:p14="http://schemas.microsoft.com/office/powerpoint/2010/main" val="3247121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2F19592-EF5B-41F1-AEA8-DB502F34D6BB}"/>
              </a:ext>
            </a:extLst>
          </p:cNvPr>
          <p:cNvSpPr>
            <a:spLocks noGrp="1"/>
          </p:cNvSpPr>
          <p:nvPr>
            <p:ph idx="1"/>
          </p:nvPr>
        </p:nvSpPr>
        <p:spPr>
          <a:xfrm>
            <a:off x="463296" y="859536"/>
            <a:ext cx="5949696" cy="9046464"/>
          </a:xfrm>
        </p:spPr>
        <p:txBody>
          <a:bodyPr>
            <a:normAutofit fontScale="25000" lnSpcReduction="20000"/>
          </a:bodyPr>
          <a:lstStyle/>
          <a:p>
            <a:pPr marL="0" indent="0">
              <a:buNone/>
            </a:pPr>
            <a:r>
              <a:rPr lang="sv-SE" sz="6400" b="1" i="1" dirty="0">
                <a:latin typeface="+mj-lt"/>
              </a:rPr>
              <a:t>Anfallsspel – när det egna laget har bollen</a:t>
            </a:r>
          </a:p>
          <a:p>
            <a:pPr marL="0" indent="0">
              <a:buNone/>
            </a:pPr>
            <a:endParaRPr lang="sv-SE" sz="3500" b="1" dirty="0">
              <a:latin typeface="+mj-lt"/>
            </a:endParaRPr>
          </a:p>
          <a:p>
            <a:pPr marL="0" indent="0">
              <a:buNone/>
            </a:pPr>
            <a:r>
              <a:rPr lang="sv-SE" sz="5600" b="1" i="1" dirty="0">
                <a:latin typeface="+mj-lt"/>
              </a:rPr>
              <a:t>Grundförutsättningar i anfallsspel</a:t>
            </a:r>
          </a:p>
          <a:p>
            <a:pPr marL="0" indent="0">
              <a:lnSpc>
                <a:spcPct val="120000"/>
              </a:lnSpc>
              <a:buNone/>
            </a:pPr>
            <a:r>
              <a:rPr lang="sv-SE" sz="4800" dirty="0">
                <a:latin typeface="+mj-lt"/>
              </a:rPr>
              <a:t>Om laget uppfyller de fyra grundförutsättningarna i anfallsspel – spelbarhet, spelavstånd, </a:t>
            </a:r>
          </a:p>
          <a:p>
            <a:pPr marL="0" indent="0">
              <a:lnSpc>
                <a:spcPct val="120000"/>
              </a:lnSpc>
              <a:buNone/>
            </a:pPr>
            <a:r>
              <a:rPr lang="sv-SE" sz="4800" dirty="0">
                <a:latin typeface="+mj-lt"/>
              </a:rPr>
              <a:t>spelbredd och speldjup – ökar sannolikheten för ett framgångsrikt anfallsspel.</a:t>
            </a:r>
          </a:p>
          <a:p>
            <a:pPr>
              <a:lnSpc>
                <a:spcPct val="120000"/>
              </a:lnSpc>
            </a:pPr>
            <a:r>
              <a:rPr lang="sv-SE" sz="4800" b="1" dirty="0">
                <a:latin typeface="+mj-lt"/>
              </a:rPr>
              <a:t>Spelbarhet</a:t>
            </a:r>
            <a:r>
              <a:rPr lang="sv-SE" sz="4800" dirty="0">
                <a:latin typeface="+mj-lt"/>
              </a:rPr>
              <a:t> är medspelarnas positioner i förhållande till bollhållare</a:t>
            </a:r>
          </a:p>
          <a:p>
            <a:pPr>
              <a:lnSpc>
                <a:spcPct val="120000"/>
              </a:lnSpc>
            </a:pPr>
            <a:r>
              <a:rPr lang="sv-SE" sz="4800" b="1" dirty="0">
                <a:latin typeface="+mj-lt"/>
              </a:rPr>
              <a:t>Spelavstånd</a:t>
            </a:r>
            <a:r>
              <a:rPr lang="sv-SE" sz="4800" dirty="0">
                <a:latin typeface="+mj-lt"/>
              </a:rPr>
              <a:t> är avståndet mellan bollhållaren och övriga medspelare.</a:t>
            </a:r>
          </a:p>
          <a:p>
            <a:pPr>
              <a:lnSpc>
                <a:spcPct val="120000"/>
              </a:lnSpc>
            </a:pPr>
            <a:r>
              <a:rPr lang="sv-SE" sz="4800" b="1" dirty="0">
                <a:latin typeface="+mj-lt"/>
              </a:rPr>
              <a:t>Spelbredd</a:t>
            </a:r>
            <a:r>
              <a:rPr lang="sv-SE" sz="4800" dirty="0">
                <a:latin typeface="+mj-lt"/>
              </a:rPr>
              <a:t> är att utnyttja planens bredd.</a:t>
            </a:r>
          </a:p>
          <a:p>
            <a:pPr>
              <a:lnSpc>
                <a:spcPct val="120000"/>
              </a:lnSpc>
            </a:pPr>
            <a:r>
              <a:rPr lang="sv-SE" sz="4800" b="1" dirty="0">
                <a:latin typeface="+mj-lt"/>
              </a:rPr>
              <a:t>Speldjup</a:t>
            </a:r>
            <a:r>
              <a:rPr lang="sv-SE" sz="4800" dirty="0">
                <a:latin typeface="+mj-lt"/>
              </a:rPr>
              <a:t> är att utnyttja planens längd. Speldjup finns både bakom och framför bollhållaren.</a:t>
            </a:r>
          </a:p>
          <a:p>
            <a:pPr marL="0" indent="0">
              <a:lnSpc>
                <a:spcPct val="120000"/>
              </a:lnSpc>
              <a:buNone/>
            </a:pPr>
            <a:endParaRPr lang="sv-SE" sz="4400" dirty="0">
              <a:latin typeface="+mj-lt"/>
            </a:endParaRPr>
          </a:p>
          <a:p>
            <a:pPr marL="0" indent="0">
              <a:lnSpc>
                <a:spcPct val="120000"/>
              </a:lnSpc>
              <a:buNone/>
            </a:pPr>
            <a:r>
              <a:rPr lang="sv-SE" sz="5600" b="1" i="1" dirty="0">
                <a:latin typeface="+mj-lt"/>
              </a:rPr>
              <a:t>Anfallstermer</a:t>
            </a:r>
          </a:p>
          <a:p>
            <a:pPr marL="0" indent="0">
              <a:lnSpc>
                <a:spcPct val="120000"/>
              </a:lnSpc>
              <a:buNone/>
            </a:pPr>
            <a:r>
              <a:rPr lang="sv-SE" sz="4800" dirty="0">
                <a:latin typeface="+mj-lt"/>
              </a:rPr>
              <a:t>• </a:t>
            </a:r>
            <a:r>
              <a:rPr lang="sv-SE" sz="4800" b="1" dirty="0">
                <a:latin typeface="+mj-lt"/>
              </a:rPr>
              <a:t>Andra våg </a:t>
            </a:r>
            <a:r>
              <a:rPr lang="sv-SE" sz="4800" dirty="0">
                <a:latin typeface="+mj-lt"/>
              </a:rPr>
              <a:t>är de spelare som har sina positioner bakom de främre anfallsspelarna och som tar djup vid ett avslutningsförsök, ofta vid inlägg eller hörnor.</a:t>
            </a:r>
          </a:p>
          <a:p>
            <a:pPr marL="0" indent="0">
              <a:lnSpc>
                <a:spcPct val="120000"/>
              </a:lnSpc>
              <a:buNone/>
            </a:pPr>
            <a:r>
              <a:rPr lang="sv-SE" sz="4800" dirty="0">
                <a:latin typeface="+mj-lt"/>
              </a:rPr>
              <a:t>• </a:t>
            </a:r>
            <a:r>
              <a:rPr lang="sv-SE" sz="4800" b="1" dirty="0">
                <a:latin typeface="+mj-lt"/>
              </a:rPr>
              <a:t>Avledande löpning </a:t>
            </a:r>
            <a:r>
              <a:rPr lang="sv-SE" sz="4800" dirty="0">
                <a:latin typeface="+mj-lt"/>
              </a:rPr>
              <a:t>(V-löpning) är när en spelare först löper åt ett håll och sedan snabbt ändrar riktning för att bli spelbar.</a:t>
            </a:r>
          </a:p>
          <a:p>
            <a:pPr marL="0" indent="0">
              <a:lnSpc>
                <a:spcPct val="120000"/>
              </a:lnSpc>
              <a:buNone/>
            </a:pPr>
            <a:r>
              <a:rPr lang="sv-SE" sz="4800" dirty="0">
                <a:latin typeface="+mj-lt"/>
              </a:rPr>
              <a:t>• </a:t>
            </a:r>
            <a:r>
              <a:rPr lang="sv-SE" sz="4800" b="1" dirty="0">
                <a:latin typeface="+mj-lt"/>
              </a:rPr>
              <a:t>Avslut</a:t>
            </a:r>
            <a:r>
              <a:rPr lang="sv-SE" sz="4800" dirty="0">
                <a:latin typeface="+mj-lt"/>
              </a:rPr>
              <a:t> är när ett anfall avslutas med målförsök.</a:t>
            </a:r>
          </a:p>
          <a:p>
            <a:pPr marL="0" indent="0">
              <a:lnSpc>
                <a:spcPct val="120000"/>
              </a:lnSpc>
              <a:buNone/>
            </a:pPr>
            <a:r>
              <a:rPr lang="sv-SE" sz="4800" dirty="0">
                <a:latin typeface="+mj-lt"/>
              </a:rPr>
              <a:t>• </a:t>
            </a:r>
            <a:r>
              <a:rPr lang="sv-SE" sz="4800" b="1" dirty="0">
                <a:latin typeface="+mj-lt"/>
              </a:rPr>
              <a:t>Brytpassning</a:t>
            </a:r>
            <a:r>
              <a:rPr lang="sv-SE" sz="4800" dirty="0">
                <a:latin typeface="+mj-lt"/>
              </a:rPr>
              <a:t> är att i samband med brytning ha en tanke att snabbt nå en medspelare och på så sätt utnyttja omställningen från försvar till anfall på ett effektivt sätt.</a:t>
            </a:r>
          </a:p>
          <a:p>
            <a:pPr marL="0" indent="0">
              <a:lnSpc>
                <a:spcPct val="120000"/>
              </a:lnSpc>
              <a:buNone/>
            </a:pPr>
            <a:r>
              <a:rPr lang="sv-SE" sz="4800" dirty="0">
                <a:latin typeface="+mj-lt"/>
              </a:rPr>
              <a:t>• </a:t>
            </a:r>
            <a:r>
              <a:rPr lang="sv-SE" sz="4800" b="1" dirty="0">
                <a:latin typeface="+mj-lt"/>
              </a:rPr>
              <a:t>Båglöpning</a:t>
            </a:r>
            <a:r>
              <a:rPr lang="sv-SE" sz="4800" dirty="0">
                <a:latin typeface="+mj-lt"/>
              </a:rPr>
              <a:t> kan ha 2 betydelser. Dels att på mittplan försöka undvika offside genom att tima sin löpning in bakom motståndarnas backlinje. Dels att närmre mål löpa i en båge för att komma rättvänd och med fart till bollen i t ex en inläggssituation.</a:t>
            </a:r>
          </a:p>
          <a:p>
            <a:pPr marL="0" indent="0">
              <a:lnSpc>
                <a:spcPct val="120000"/>
              </a:lnSpc>
              <a:buNone/>
            </a:pPr>
            <a:r>
              <a:rPr lang="sv-SE" sz="4800" dirty="0">
                <a:latin typeface="+mj-lt"/>
              </a:rPr>
              <a:t>• </a:t>
            </a:r>
            <a:r>
              <a:rPr lang="sv-SE" sz="4800" b="1" dirty="0">
                <a:latin typeface="+mj-lt"/>
              </a:rPr>
              <a:t>Crossboll</a:t>
            </a:r>
            <a:r>
              <a:rPr lang="sv-SE" sz="4800" dirty="0">
                <a:latin typeface="+mj-lt"/>
              </a:rPr>
              <a:t> är en lång passning från den ena kanten till den andra.</a:t>
            </a:r>
          </a:p>
          <a:p>
            <a:pPr marL="0" indent="0">
              <a:lnSpc>
                <a:spcPct val="120000"/>
              </a:lnSpc>
              <a:buNone/>
            </a:pPr>
            <a:r>
              <a:rPr lang="sv-SE" sz="4800" dirty="0">
                <a:latin typeface="+mj-lt"/>
              </a:rPr>
              <a:t>• </a:t>
            </a:r>
            <a:r>
              <a:rPr lang="sv-SE" sz="4800" b="1" dirty="0">
                <a:latin typeface="+mj-lt"/>
              </a:rPr>
              <a:t>Djupledslöpning</a:t>
            </a:r>
            <a:r>
              <a:rPr lang="sv-SE" sz="4800" dirty="0">
                <a:latin typeface="+mj-lt"/>
              </a:rPr>
              <a:t>/diagonallöpning är en löpning i planens längdriktning i avsikt att göra sig spelbar eller skapa yta för sina medspelare.</a:t>
            </a:r>
          </a:p>
          <a:p>
            <a:pPr marL="0" indent="0">
              <a:lnSpc>
                <a:spcPct val="120000"/>
              </a:lnSpc>
              <a:buNone/>
            </a:pPr>
            <a:r>
              <a:rPr lang="sv-SE" sz="4800" dirty="0">
                <a:latin typeface="+mj-lt"/>
              </a:rPr>
              <a:t>• </a:t>
            </a:r>
            <a:r>
              <a:rPr lang="sv-SE" sz="4800" b="1" dirty="0">
                <a:latin typeface="+mj-lt"/>
              </a:rPr>
              <a:t>Dribbla</a:t>
            </a:r>
            <a:r>
              <a:rPr lang="sv-SE" sz="4800" dirty="0">
                <a:latin typeface="+mj-lt"/>
              </a:rPr>
              <a:t> är att med bollen under kontroll passera en motståndare.</a:t>
            </a:r>
          </a:p>
          <a:p>
            <a:pPr marL="0" indent="0">
              <a:lnSpc>
                <a:spcPct val="120000"/>
              </a:lnSpc>
              <a:buNone/>
            </a:pPr>
            <a:r>
              <a:rPr lang="sv-SE" sz="4800" dirty="0">
                <a:latin typeface="+mj-lt"/>
              </a:rPr>
              <a:t>• </a:t>
            </a:r>
            <a:r>
              <a:rPr lang="sv-SE" sz="4800" b="1" dirty="0">
                <a:latin typeface="+mj-lt"/>
              </a:rPr>
              <a:t>Driva boll </a:t>
            </a:r>
            <a:r>
              <a:rPr lang="sv-SE" sz="4800" dirty="0">
                <a:latin typeface="+mj-lt"/>
              </a:rPr>
              <a:t>är att med bollen under kontroll löpa över en fri spelyta.</a:t>
            </a:r>
          </a:p>
          <a:p>
            <a:pPr marL="0" indent="0">
              <a:lnSpc>
                <a:spcPct val="120000"/>
              </a:lnSpc>
              <a:buNone/>
            </a:pPr>
            <a:r>
              <a:rPr lang="sv-SE" sz="4800" dirty="0">
                <a:latin typeface="+mj-lt"/>
              </a:rPr>
              <a:t>•</a:t>
            </a:r>
            <a:r>
              <a:rPr lang="sv-SE" sz="4800" b="1" dirty="0">
                <a:latin typeface="+mj-lt"/>
              </a:rPr>
              <a:t> Finta </a:t>
            </a:r>
            <a:r>
              <a:rPr lang="sv-SE" sz="4800" dirty="0">
                <a:latin typeface="+mj-lt"/>
              </a:rPr>
              <a:t>är när bollhållaren med en kroppsrörelse försöker få motspelaren att tro en sak, men istället göra en annan.</a:t>
            </a:r>
          </a:p>
          <a:p>
            <a:pPr marL="0" indent="0">
              <a:lnSpc>
                <a:spcPct val="120000"/>
              </a:lnSpc>
              <a:buNone/>
            </a:pPr>
            <a:r>
              <a:rPr lang="sv-SE" sz="4800" dirty="0">
                <a:latin typeface="+mj-lt"/>
              </a:rPr>
              <a:t>• </a:t>
            </a:r>
            <a:r>
              <a:rPr lang="sv-SE" sz="4800" b="1" dirty="0">
                <a:latin typeface="+mj-lt"/>
              </a:rPr>
              <a:t>Inlägg</a:t>
            </a:r>
            <a:r>
              <a:rPr lang="sv-SE" sz="4800" dirty="0">
                <a:latin typeface="+mj-lt"/>
              </a:rPr>
              <a:t> är en passning från kanten (långsidan) mot motståndarens mål. Spelas passningen innan spelaren kommer i höjd med straffområdet är inlägget att betrakta som tidigt och sent om den spelas närmare kortlinjen.</a:t>
            </a:r>
          </a:p>
          <a:p>
            <a:pPr marL="0" indent="0">
              <a:lnSpc>
                <a:spcPct val="120000"/>
              </a:lnSpc>
              <a:buNone/>
            </a:pPr>
            <a:r>
              <a:rPr lang="sv-SE" sz="4800" dirty="0">
                <a:latin typeface="+mj-lt"/>
              </a:rPr>
              <a:t>• </a:t>
            </a:r>
            <a:r>
              <a:rPr lang="sv-SE" sz="4800" b="1" dirty="0">
                <a:latin typeface="+mj-lt"/>
              </a:rPr>
              <a:t>Kontring</a:t>
            </a:r>
            <a:r>
              <a:rPr lang="sv-SE" sz="4800" dirty="0">
                <a:latin typeface="+mj-lt"/>
              </a:rPr>
              <a:t> är en snabb, offensiv omställning.</a:t>
            </a:r>
          </a:p>
          <a:p>
            <a:pPr marL="0" indent="0">
              <a:lnSpc>
                <a:spcPct val="120000"/>
              </a:lnSpc>
              <a:buNone/>
            </a:pPr>
            <a:r>
              <a:rPr lang="sv-SE" sz="4800" dirty="0">
                <a:latin typeface="+mj-lt"/>
              </a:rPr>
              <a:t>• </a:t>
            </a:r>
            <a:r>
              <a:rPr lang="sv-SE" sz="4800" b="1" dirty="0">
                <a:latin typeface="+mj-lt"/>
              </a:rPr>
              <a:t>Medtag</a:t>
            </a:r>
            <a:r>
              <a:rPr lang="sv-SE" sz="4800" dirty="0">
                <a:latin typeface="+mj-lt"/>
              </a:rPr>
              <a:t> är att ta emot och flytta bollen i samma moment.</a:t>
            </a:r>
          </a:p>
          <a:p>
            <a:pPr marL="0" indent="0">
              <a:lnSpc>
                <a:spcPct val="120000"/>
              </a:lnSpc>
              <a:buNone/>
            </a:pPr>
            <a:r>
              <a:rPr lang="sv-SE" sz="4800" dirty="0">
                <a:latin typeface="+mj-lt"/>
              </a:rPr>
              <a:t>• </a:t>
            </a:r>
            <a:r>
              <a:rPr lang="sv-SE" sz="4800" b="1" dirty="0">
                <a:latin typeface="+mj-lt"/>
              </a:rPr>
              <a:t>Motrörelser</a:t>
            </a:r>
            <a:r>
              <a:rPr lang="sv-SE" sz="4800" dirty="0">
                <a:latin typeface="+mj-lt"/>
              </a:rPr>
              <a:t> är när en eller flera spelare byter plats i djupled för att försöka utnyttja den yta som kan skapas om motståndarna följer med spelaren som löper mot det egna målet.</a:t>
            </a:r>
          </a:p>
        </p:txBody>
      </p:sp>
      <p:pic>
        <p:nvPicPr>
          <p:cNvPr id="4" name="Bildobjekt 3">
            <a:extLst>
              <a:ext uri="{FF2B5EF4-FFF2-40B4-BE49-F238E27FC236}">
                <a16:creationId xmlns:a16="http://schemas.microsoft.com/office/drawing/2014/main" id="{D4943A4E-2184-4758-B1E3-AE75725A7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9889" y="487680"/>
            <a:ext cx="888111" cy="888111"/>
          </a:xfrm>
          <a:prstGeom prst="rect">
            <a:avLst/>
          </a:prstGeom>
        </p:spPr>
      </p:pic>
    </p:spTree>
    <p:extLst>
      <p:ext uri="{BB962C8B-B14F-4D97-AF65-F5344CB8AC3E}">
        <p14:creationId xmlns:p14="http://schemas.microsoft.com/office/powerpoint/2010/main" val="317396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2F19592-EF5B-41F1-AEA8-DB502F34D6BB}"/>
              </a:ext>
            </a:extLst>
          </p:cNvPr>
          <p:cNvSpPr>
            <a:spLocks noGrp="1"/>
          </p:cNvSpPr>
          <p:nvPr>
            <p:ph idx="1"/>
          </p:nvPr>
        </p:nvSpPr>
        <p:spPr>
          <a:xfrm>
            <a:off x="463296" y="859536"/>
            <a:ext cx="5949696" cy="9046464"/>
          </a:xfrm>
        </p:spPr>
        <p:txBody>
          <a:bodyPr>
            <a:normAutofit lnSpcReduction="10000"/>
          </a:bodyPr>
          <a:lstStyle/>
          <a:p>
            <a:pPr marL="0" indent="0">
              <a:buNone/>
            </a:pPr>
            <a:r>
              <a:rPr lang="sv-SE" sz="1600" b="1" i="1" dirty="0">
                <a:latin typeface="+mj-lt"/>
              </a:rPr>
              <a:t>Anfallsspel – när det egna laget har bollen</a:t>
            </a:r>
          </a:p>
          <a:p>
            <a:pPr marL="0" indent="0">
              <a:buNone/>
            </a:pPr>
            <a:endParaRPr lang="sv-SE" sz="2900" b="1" dirty="0">
              <a:latin typeface="+mj-lt"/>
            </a:endParaRPr>
          </a:p>
          <a:p>
            <a:pPr marL="0" indent="0">
              <a:lnSpc>
                <a:spcPct val="120000"/>
              </a:lnSpc>
              <a:buNone/>
            </a:pPr>
            <a:r>
              <a:rPr lang="sv-SE" sz="1200" dirty="0">
                <a:latin typeface="+mj-lt"/>
              </a:rPr>
              <a:t>• </a:t>
            </a:r>
            <a:r>
              <a:rPr lang="sv-SE" sz="1200" b="1" dirty="0">
                <a:latin typeface="+mj-lt"/>
              </a:rPr>
              <a:t>Passningsskugga</a:t>
            </a:r>
            <a:r>
              <a:rPr lang="sv-SE" sz="1200" dirty="0">
                <a:latin typeface="+mj-lt"/>
              </a:rPr>
              <a:t> är området bakom den motspelare som pressar bollhållaren och till vilket bollhållaren inte kan passa.</a:t>
            </a:r>
          </a:p>
          <a:p>
            <a:pPr marL="0" indent="0">
              <a:lnSpc>
                <a:spcPct val="120000"/>
              </a:lnSpc>
              <a:buNone/>
            </a:pPr>
            <a:r>
              <a:rPr lang="sv-SE" sz="1200" dirty="0">
                <a:latin typeface="+mj-lt"/>
              </a:rPr>
              <a:t>• </a:t>
            </a:r>
            <a:r>
              <a:rPr lang="sv-SE" sz="1200" b="1" dirty="0">
                <a:latin typeface="+mj-lt"/>
              </a:rPr>
              <a:t>Riktningsförändring</a:t>
            </a:r>
            <a:r>
              <a:rPr lang="sv-SE" sz="1200" dirty="0">
                <a:latin typeface="+mj-lt"/>
              </a:rPr>
              <a:t> är när en anfallare snabbt byter riktning i sin löpning eller drivning för att skaka av sig sin försvarare.</a:t>
            </a:r>
          </a:p>
          <a:p>
            <a:pPr marL="0" indent="0">
              <a:lnSpc>
                <a:spcPct val="100000"/>
              </a:lnSpc>
              <a:buNone/>
            </a:pPr>
            <a:r>
              <a:rPr lang="sv-SE" sz="1200" dirty="0">
                <a:latin typeface="+mj-lt"/>
              </a:rPr>
              <a:t>• </a:t>
            </a:r>
            <a:r>
              <a:rPr lang="sv-SE" sz="1200" b="1" dirty="0">
                <a:latin typeface="+mj-lt"/>
              </a:rPr>
              <a:t>Skapa yta</a:t>
            </a:r>
            <a:r>
              <a:rPr lang="sv-SE" sz="1200" dirty="0">
                <a:latin typeface="+mj-lt"/>
              </a:rPr>
              <a:t>/spelyta är att förflytta sig med eller utan boll för att ge spelutrymme för sig själv eller för sina medspelare.</a:t>
            </a:r>
          </a:p>
          <a:p>
            <a:pPr marL="0" indent="0">
              <a:lnSpc>
                <a:spcPct val="100000"/>
              </a:lnSpc>
              <a:buNone/>
            </a:pPr>
            <a:r>
              <a:rPr lang="sv-SE" sz="1200" dirty="0">
                <a:latin typeface="+mj-lt"/>
              </a:rPr>
              <a:t>• </a:t>
            </a:r>
            <a:r>
              <a:rPr lang="sv-SE" sz="1200" b="1" dirty="0">
                <a:latin typeface="+mj-lt"/>
              </a:rPr>
              <a:t>Spelbar</a:t>
            </a:r>
            <a:r>
              <a:rPr lang="sv-SE" sz="1200" dirty="0">
                <a:latin typeface="+mj-lt"/>
              </a:rPr>
              <a:t> är att agera så att bollhållaren får ett passningsalternativ, d v s undvika att hamna i passningsskugga.</a:t>
            </a:r>
          </a:p>
          <a:p>
            <a:pPr marL="0" indent="0">
              <a:lnSpc>
                <a:spcPct val="100000"/>
              </a:lnSpc>
              <a:buNone/>
            </a:pPr>
            <a:r>
              <a:rPr lang="sv-SE" sz="1200" dirty="0">
                <a:latin typeface="+mj-lt"/>
              </a:rPr>
              <a:t>• </a:t>
            </a:r>
            <a:r>
              <a:rPr lang="sv-SE" sz="1200" b="1" dirty="0">
                <a:latin typeface="+mj-lt"/>
              </a:rPr>
              <a:t>Spel på markerad spelare </a:t>
            </a:r>
            <a:r>
              <a:rPr lang="sv-SE" sz="1200" dirty="0">
                <a:latin typeface="+mj-lt"/>
              </a:rPr>
              <a:t>är när bollhållaren passar till en medspelare trots att denne är markerad av en motspelare.</a:t>
            </a:r>
            <a:endParaRPr lang="sv-SE" sz="1200" b="1" dirty="0">
              <a:latin typeface="+mj-lt"/>
            </a:endParaRPr>
          </a:p>
          <a:p>
            <a:pPr marL="0" indent="0">
              <a:lnSpc>
                <a:spcPct val="100000"/>
              </a:lnSpc>
              <a:buNone/>
            </a:pPr>
            <a:r>
              <a:rPr lang="sv-SE" sz="1200" b="1" dirty="0">
                <a:latin typeface="+mj-lt"/>
              </a:rPr>
              <a:t>• Spelvändning </a:t>
            </a:r>
            <a:r>
              <a:rPr lang="sv-SE" sz="1200" dirty="0">
                <a:latin typeface="+mj-lt"/>
              </a:rPr>
              <a:t>är att flytta spelet från ena långsidan med en eller flera passningar, för att få tid med att avancera anfallet på den andra sidan.</a:t>
            </a:r>
          </a:p>
          <a:p>
            <a:pPr marL="0" indent="0">
              <a:lnSpc>
                <a:spcPct val="100000"/>
              </a:lnSpc>
              <a:buNone/>
            </a:pPr>
            <a:r>
              <a:rPr lang="sv-SE" sz="1200" b="1" dirty="0">
                <a:latin typeface="+mj-lt"/>
              </a:rPr>
              <a:t>• Tempoväxling </a:t>
            </a:r>
            <a:r>
              <a:rPr lang="sv-SE" sz="1200" dirty="0">
                <a:latin typeface="+mj-lt"/>
              </a:rPr>
              <a:t>är när bollhållaren går ner i tempo för att senare överraska motspelaren med ett ryck. Oftast när spelaren utmanar och direkt efter fint.</a:t>
            </a:r>
          </a:p>
          <a:p>
            <a:pPr marL="0" indent="0">
              <a:lnSpc>
                <a:spcPct val="100000"/>
              </a:lnSpc>
              <a:buNone/>
            </a:pPr>
            <a:r>
              <a:rPr lang="sv-SE" sz="1200" b="1" dirty="0">
                <a:latin typeface="+mj-lt"/>
              </a:rPr>
              <a:t>• Tillbakaspel </a:t>
            </a:r>
            <a:r>
              <a:rPr lang="sv-SE" sz="1200" dirty="0">
                <a:latin typeface="+mj-lt"/>
              </a:rPr>
              <a:t>är en passning bakåt i planen, med avsikt att hitta bättre passningsalternativ framåt i ett senare skede.</a:t>
            </a:r>
          </a:p>
          <a:p>
            <a:pPr marL="0" indent="0">
              <a:lnSpc>
                <a:spcPct val="100000"/>
              </a:lnSpc>
              <a:buNone/>
            </a:pPr>
            <a:r>
              <a:rPr lang="sv-SE" sz="1200" b="1" dirty="0">
                <a:latin typeface="+mj-lt"/>
              </a:rPr>
              <a:t>• Täcka </a:t>
            </a:r>
            <a:r>
              <a:rPr lang="sv-SE" sz="1200" dirty="0">
                <a:latin typeface="+mj-lt"/>
              </a:rPr>
              <a:t>är att skydda bollen från motståndare.</a:t>
            </a:r>
          </a:p>
          <a:p>
            <a:pPr marL="0" indent="0">
              <a:lnSpc>
                <a:spcPct val="100000"/>
              </a:lnSpc>
              <a:buNone/>
            </a:pPr>
            <a:r>
              <a:rPr lang="sv-SE" sz="1200" b="1" dirty="0">
                <a:latin typeface="+mj-lt"/>
              </a:rPr>
              <a:t>• Understöd i anfallsspel </a:t>
            </a:r>
            <a:r>
              <a:rPr lang="sv-SE" sz="1200" dirty="0">
                <a:latin typeface="+mj-lt"/>
              </a:rPr>
              <a:t>– är när en medspelare gör sig spelbar bakom bollhållaren – ger speldjup bakåt – så att bollhållaren kan göra tillbakaspel.</a:t>
            </a:r>
          </a:p>
          <a:p>
            <a:pPr marL="0" indent="0">
              <a:lnSpc>
                <a:spcPct val="100000"/>
              </a:lnSpc>
              <a:buNone/>
            </a:pPr>
            <a:r>
              <a:rPr lang="sv-SE" sz="1200" b="1" dirty="0">
                <a:latin typeface="+mj-lt"/>
              </a:rPr>
              <a:t>• Uppspel </a:t>
            </a:r>
            <a:r>
              <a:rPr lang="sv-SE" sz="1200" dirty="0">
                <a:latin typeface="+mj-lt"/>
              </a:rPr>
              <a:t>är att med en eller flera passningar spela bollen inom laget från eget försvarsområde till motståndarens planhalva. </a:t>
            </a:r>
          </a:p>
          <a:p>
            <a:pPr marL="0" indent="0">
              <a:lnSpc>
                <a:spcPct val="100000"/>
              </a:lnSpc>
              <a:buNone/>
            </a:pPr>
            <a:r>
              <a:rPr lang="sv-SE" sz="1200" dirty="0">
                <a:latin typeface="+mj-lt"/>
              </a:rPr>
              <a:t>	o Kort uppspel är passningar via mittfältet </a:t>
            </a:r>
          </a:p>
          <a:p>
            <a:pPr marL="0" indent="0">
              <a:lnSpc>
                <a:spcPct val="100000"/>
              </a:lnSpc>
              <a:buNone/>
            </a:pPr>
            <a:r>
              <a:rPr lang="sv-SE" sz="1200" dirty="0">
                <a:latin typeface="+mj-lt"/>
              </a:rPr>
              <a:t>	o Långt uppspel är en passning förbi mittfältet direkt upp på forward eller på ytan 	bakom motståndarnas backlinjen.</a:t>
            </a:r>
          </a:p>
          <a:p>
            <a:pPr marL="0" indent="0">
              <a:lnSpc>
                <a:spcPct val="100000"/>
              </a:lnSpc>
              <a:buNone/>
            </a:pPr>
            <a:r>
              <a:rPr lang="sv-SE" sz="1200" b="1" dirty="0">
                <a:latin typeface="+mj-lt"/>
              </a:rPr>
              <a:t>• Uppflyttning </a:t>
            </a:r>
            <a:r>
              <a:rPr lang="sv-SE" sz="1200" dirty="0">
                <a:latin typeface="+mj-lt"/>
              </a:rPr>
              <a:t>i anfallsspel är när hela laget flyttar upp i planen i takt med att laget når nya spelytor. Efter till exempel ett långt uppspel bör en snabb uppflyttning ske.</a:t>
            </a:r>
          </a:p>
          <a:p>
            <a:pPr marL="0" indent="0">
              <a:lnSpc>
                <a:spcPct val="100000"/>
              </a:lnSpc>
              <a:buNone/>
            </a:pPr>
            <a:r>
              <a:rPr lang="sv-SE" sz="1200" b="1" dirty="0">
                <a:latin typeface="+mj-lt"/>
              </a:rPr>
              <a:t>• Utmana </a:t>
            </a:r>
            <a:r>
              <a:rPr lang="sv-SE" sz="1200" dirty="0">
                <a:latin typeface="+mj-lt"/>
              </a:rPr>
              <a:t>är när bollhållaren avsiktligt driver mot (söker upp) en motståndare för att dribbla eller skapa problem för denne.</a:t>
            </a:r>
          </a:p>
          <a:p>
            <a:pPr marL="0" indent="0">
              <a:lnSpc>
                <a:spcPct val="100000"/>
              </a:lnSpc>
              <a:buNone/>
            </a:pPr>
            <a:r>
              <a:rPr lang="sv-SE" sz="1200" b="1" dirty="0">
                <a:latin typeface="+mj-lt"/>
              </a:rPr>
              <a:t>• Väggspel </a:t>
            </a:r>
            <a:r>
              <a:rPr lang="sv-SE" sz="1200" dirty="0">
                <a:latin typeface="+mj-lt"/>
              </a:rPr>
              <a:t>är när bollhållaren använder en medspelare som vägg för att passera en motspelare.</a:t>
            </a:r>
          </a:p>
          <a:p>
            <a:pPr marL="0" indent="0">
              <a:lnSpc>
                <a:spcPct val="100000"/>
              </a:lnSpc>
              <a:buNone/>
            </a:pPr>
            <a:r>
              <a:rPr lang="sv-SE" sz="1200" b="1" dirty="0">
                <a:latin typeface="+mj-lt"/>
              </a:rPr>
              <a:t>• Vända spelet </a:t>
            </a:r>
            <a:r>
              <a:rPr lang="sv-SE" sz="1200" dirty="0">
                <a:latin typeface="+mj-lt"/>
              </a:rPr>
              <a:t>är att flytta spelet från en del av planen (ofta ena långsidan) med en eller flera passningar, för att få bättre spelutrymme på annan del av planen.</a:t>
            </a:r>
          </a:p>
          <a:p>
            <a:pPr marL="0" indent="0">
              <a:lnSpc>
                <a:spcPct val="100000"/>
              </a:lnSpc>
              <a:buNone/>
            </a:pPr>
            <a:r>
              <a:rPr lang="sv-SE" sz="1200" b="1" dirty="0">
                <a:latin typeface="+mj-lt"/>
              </a:rPr>
              <a:t>• Överlappning </a:t>
            </a:r>
            <a:r>
              <a:rPr lang="sv-SE" sz="1200" dirty="0">
                <a:latin typeface="+mj-lt"/>
              </a:rPr>
              <a:t>är när bollhållaren får hjälp at en medspelare som från en annan position </a:t>
            </a:r>
          </a:p>
          <a:p>
            <a:pPr marL="0" indent="0">
              <a:lnSpc>
                <a:spcPct val="100000"/>
              </a:lnSpc>
              <a:buNone/>
            </a:pPr>
            <a:r>
              <a:rPr lang="sv-SE" sz="1200" dirty="0">
                <a:latin typeface="+mj-lt"/>
              </a:rPr>
              <a:t>bakom bollhållaren löper upp utanför denne som ett passningsalternativ i anfallsriktningen.</a:t>
            </a:r>
          </a:p>
          <a:p>
            <a:pPr marL="0" indent="0">
              <a:lnSpc>
                <a:spcPct val="100000"/>
              </a:lnSpc>
              <a:buNone/>
            </a:pPr>
            <a:r>
              <a:rPr lang="sv-SE" sz="1200" b="1" dirty="0">
                <a:latin typeface="+mj-lt"/>
              </a:rPr>
              <a:t>• Överlämning </a:t>
            </a:r>
            <a:r>
              <a:rPr lang="sv-SE" sz="1200" dirty="0">
                <a:latin typeface="+mj-lt"/>
              </a:rPr>
              <a:t>är när bollhållaren lämnar över (släpper) bollen till en mötande medspelare för att åstadkomma en för motståndarna överraskande riktningsförändring.</a:t>
            </a:r>
          </a:p>
        </p:txBody>
      </p:sp>
      <p:pic>
        <p:nvPicPr>
          <p:cNvPr id="4" name="Bildobjekt 3">
            <a:extLst>
              <a:ext uri="{FF2B5EF4-FFF2-40B4-BE49-F238E27FC236}">
                <a16:creationId xmlns:a16="http://schemas.microsoft.com/office/drawing/2014/main" id="{D4943A4E-2184-4758-B1E3-AE75725A7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9889" y="487680"/>
            <a:ext cx="888111" cy="888111"/>
          </a:xfrm>
          <a:prstGeom prst="rect">
            <a:avLst/>
          </a:prstGeom>
        </p:spPr>
      </p:pic>
    </p:spTree>
    <p:extLst>
      <p:ext uri="{BB962C8B-B14F-4D97-AF65-F5344CB8AC3E}">
        <p14:creationId xmlns:p14="http://schemas.microsoft.com/office/powerpoint/2010/main" val="31895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2F19592-EF5B-41F1-AEA8-DB502F34D6BB}"/>
              </a:ext>
            </a:extLst>
          </p:cNvPr>
          <p:cNvSpPr>
            <a:spLocks noGrp="1"/>
          </p:cNvSpPr>
          <p:nvPr>
            <p:ph idx="1"/>
          </p:nvPr>
        </p:nvSpPr>
        <p:spPr>
          <a:xfrm>
            <a:off x="463296" y="859536"/>
            <a:ext cx="5949696" cy="9046464"/>
          </a:xfrm>
        </p:spPr>
        <p:txBody>
          <a:bodyPr>
            <a:noAutofit/>
          </a:bodyPr>
          <a:lstStyle/>
          <a:p>
            <a:pPr marL="0" indent="0">
              <a:lnSpc>
                <a:spcPct val="100000"/>
              </a:lnSpc>
              <a:buNone/>
            </a:pPr>
            <a:r>
              <a:rPr lang="sv-SE" sz="1600" b="1" i="1" dirty="0">
                <a:latin typeface="+mj-lt"/>
              </a:rPr>
              <a:t>Försvarsspel – när motståndarna har bollen</a:t>
            </a:r>
          </a:p>
          <a:p>
            <a:pPr marL="0" indent="0">
              <a:lnSpc>
                <a:spcPct val="100000"/>
              </a:lnSpc>
              <a:buNone/>
            </a:pPr>
            <a:endParaRPr lang="sv-SE" sz="1400" b="1" i="1" dirty="0">
              <a:latin typeface="+mj-lt"/>
            </a:endParaRPr>
          </a:p>
          <a:p>
            <a:pPr marL="0" indent="0">
              <a:lnSpc>
                <a:spcPct val="100000"/>
              </a:lnSpc>
              <a:buNone/>
            </a:pPr>
            <a:r>
              <a:rPr lang="sv-SE" sz="1400" b="1" i="1" dirty="0">
                <a:latin typeface="+mj-lt"/>
              </a:rPr>
              <a:t>Grundförutsättningar i försvarsspel</a:t>
            </a:r>
          </a:p>
          <a:p>
            <a:pPr marL="0" indent="0">
              <a:lnSpc>
                <a:spcPct val="100000"/>
              </a:lnSpc>
              <a:buNone/>
            </a:pPr>
            <a:r>
              <a:rPr lang="sv-SE" sz="1200" b="1" dirty="0">
                <a:latin typeface="+mj-lt"/>
              </a:rPr>
              <a:t>• Markering </a:t>
            </a:r>
            <a:r>
              <a:rPr lang="sv-SE" sz="1200" dirty="0">
                <a:latin typeface="+mj-lt"/>
              </a:rPr>
              <a:t>är att befinna sig på försvarssida om en motspelare helst så nära att den som markerar kan bryta en felaktig slagen eller dåligt mottagen passning. I begreppet markering förekommer dessutom 2 varianter som båda är situationsanpassade och därför blir en bedömningsfråga för den som markerar, nämligen:</a:t>
            </a:r>
          </a:p>
          <a:p>
            <a:pPr marL="0" indent="0">
              <a:lnSpc>
                <a:spcPct val="100000"/>
              </a:lnSpc>
              <a:buNone/>
            </a:pPr>
            <a:r>
              <a:rPr lang="sv-SE" sz="1200" dirty="0">
                <a:latin typeface="+mj-lt"/>
              </a:rPr>
              <a:t>	</a:t>
            </a:r>
            <a:r>
              <a:rPr lang="sv-SE" sz="1200" b="1" dirty="0">
                <a:latin typeface="+mj-lt"/>
              </a:rPr>
              <a:t>o </a:t>
            </a:r>
            <a:r>
              <a:rPr lang="sv-SE" sz="1200" b="1" dirty="0" err="1">
                <a:latin typeface="+mj-lt"/>
              </a:rPr>
              <a:t>Närmarkering</a:t>
            </a:r>
            <a:r>
              <a:rPr lang="sv-SE" sz="1200" b="1" dirty="0">
                <a:latin typeface="+mj-lt"/>
              </a:rPr>
              <a:t> </a:t>
            </a:r>
            <a:r>
              <a:rPr lang="sv-SE" sz="1200" dirty="0">
                <a:latin typeface="+mj-lt"/>
              </a:rPr>
              <a:t>är att befinna sig så nära en motspelare att den som markerar 	direkt kan bryta en passning eller vinna bollen av motspelaren.</a:t>
            </a:r>
          </a:p>
          <a:p>
            <a:pPr marL="0" indent="0">
              <a:lnSpc>
                <a:spcPct val="100000"/>
              </a:lnSpc>
              <a:buNone/>
            </a:pPr>
            <a:r>
              <a:rPr lang="sv-SE" sz="1200" dirty="0">
                <a:latin typeface="+mj-lt"/>
              </a:rPr>
              <a:t>	</a:t>
            </a:r>
            <a:r>
              <a:rPr lang="sv-SE" sz="1200" b="1" dirty="0">
                <a:latin typeface="+mj-lt"/>
              </a:rPr>
              <a:t>o Avståndsmarkering </a:t>
            </a:r>
            <a:r>
              <a:rPr lang="sv-SE" sz="1200" dirty="0">
                <a:latin typeface="+mj-lt"/>
              </a:rPr>
              <a:t>är att befinna sig på – och prioritera – försvarssida om 	motspelare, men inte så nära att den som markerar utsätter sig för risken att själv 	bli passerad av en eventuell passning till den som markeras. Därmed fyller spelaren 	både en täckande och markerande funktion.</a:t>
            </a:r>
          </a:p>
          <a:p>
            <a:pPr marL="0" indent="0">
              <a:lnSpc>
                <a:spcPct val="100000"/>
              </a:lnSpc>
              <a:buNone/>
            </a:pPr>
            <a:r>
              <a:rPr lang="sv-SE" sz="1200" b="1" dirty="0">
                <a:latin typeface="+mj-lt"/>
              </a:rPr>
              <a:t>• Press </a:t>
            </a:r>
            <a:r>
              <a:rPr lang="sv-SE" sz="1200" dirty="0">
                <a:latin typeface="+mj-lt"/>
              </a:rPr>
              <a:t>är när en spelare i det försvarande laget attackerar, pressar bollhållaren. Avsikten kan vara:</a:t>
            </a:r>
          </a:p>
          <a:p>
            <a:pPr marL="0" indent="0">
              <a:lnSpc>
                <a:spcPct val="100000"/>
              </a:lnSpc>
              <a:buNone/>
            </a:pPr>
            <a:r>
              <a:rPr lang="sv-SE" sz="1200" dirty="0">
                <a:latin typeface="+mj-lt"/>
              </a:rPr>
              <a:t>	o att</a:t>
            </a:r>
            <a:r>
              <a:rPr lang="sv-SE" sz="1200" b="1" dirty="0">
                <a:latin typeface="+mj-lt"/>
              </a:rPr>
              <a:t> erövra </a:t>
            </a:r>
            <a:r>
              <a:rPr lang="sv-SE" sz="1200" dirty="0">
                <a:latin typeface="+mj-lt"/>
              </a:rPr>
              <a:t>bollen eller hindra bollhållaren att driva eller passa bollen framåt.</a:t>
            </a:r>
          </a:p>
          <a:p>
            <a:pPr marL="0" indent="0">
              <a:lnSpc>
                <a:spcPct val="100000"/>
              </a:lnSpc>
              <a:buNone/>
            </a:pPr>
            <a:r>
              <a:rPr lang="sv-SE" sz="1200" dirty="0">
                <a:latin typeface="+mj-lt"/>
              </a:rPr>
              <a:t>	o att </a:t>
            </a:r>
            <a:r>
              <a:rPr lang="sv-SE" sz="1200" b="1" dirty="0">
                <a:latin typeface="+mj-lt"/>
              </a:rPr>
              <a:t>fördröja</a:t>
            </a:r>
            <a:r>
              <a:rPr lang="sv-SE" sz="1200" dirty="0">
                <a:latin typeface="+mj-lt"/>
              </a:rPr>
              <a:t> motståndarnas anfall så att de egna medspelarna hinner komma på 	försvarssida.</a:t>
            </a:r>
          </a:p>
          <a:p>
            <a:pPr marL="0" indent="0">
              <a:lnSpc>
                <a:spcPct val="100000"/>
              </a:lnSpc>
              <a:buNone/>
            </a:pPr>
            <a:r>
              <a:rPr lang="sv-SE" sz="1200" dirty="0">
                <a:latin typeface="+mj-lt"/>
              </a:rPr>
              <a:t>	o att </a:t>
            </a:r>
            <a:r>
              <a:rPr lang="sv-SE" sz="1200" b="1" dirty="0">
                <a:latin typeface="+mj-lt"/>
              </a:rPr>
              <a:t>styra</a:t>
            </a:r>
            <a:r>
              <a:rPr lang="sv-SE" sz="1200" dirty="0">
                <a:latin typeface="+mj-lt"/>
              </a:rPr>
              <a:t> spelet i en för det egna laget gynnsam riktning, mot en yta eller mot en 	spelare</a:t>
            </a:r>
          </a:p>
          <a:p>
            <a:pPr marL="0" indent="0">
              <a:lnSpc>
                <a:spcPct val="100000"/>
              </a:lnSpc>
              <a:buNone/>
            </a:pPr>
            <a:r>
              <a:rPr lang="sv-SE" sz="1200" b="1" dirty="0">
                <a:latin typeface="+mj-lt"/>
              </a:rPr>
              <a:t>• Täckning </a:t>
            </a:r>
            <a:r>
              <a:rPr lang="sv-SE" sz="1200" dirty="0">
                <a:latin typeface="+mj-lt"/>
              </a:rPr>
              <a:t>är en gardering i försvarsspelet som innebär att de försvarande bevakar sådana ytor som är attraktiva för motståndarna och är beredda att bryta, ta över markering eller inleda press.</a:t>
            </a:r>
          </a:p>
          <a:p>
            <a:pPr marL="0" indent="0">
              <a:lnSpc>
                <a:spcPct val="100000"/>
              </a:lnSpc>
              <a:buNone/>
            </a:pPr>
            <a:r>
              <a:rPr lang="sv-SE" sz="1200" b="1" dirty="0">
                <a:latin typeface="+mj-lt"/>
              </a:rPr>
              <a:t>• Understöd </a:t>
            </a:r>
            <a:r>
              <a:rPr lang="sv-SE" sz="1200" dirty="0">
                <a:latin typeface="+mj-lt"/>
              </a:rPr>
              <a:t>är när en spelare hjälper den medspelare som pressar motståndarens bollhållare. Om den som pressar blir överspelad, ska den som ger understöd direkt kunna ingripa för att erövra bollen.</a:t>
            </a:r>
          </a:p>
        </p:txBody>
      </p:sp>
      <p:pic>
        <p:nvPicPr>
          <p:cNvPr id="4" name="Bildobjekt 3">
            <a:extLst>
              <a:ext uri="{FF2B5EF4-FFF2-40B4-BE49-F238E27FC236}">
                <a16:creationId xmlns:a16="http://schemas.microsoft.com/office/drawing/2014/main" id="{D4943A4E-2184-4758-B1E3-AE75725A7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9889" y="487680"/>
            <a:ext cx="888111" cy="888111"/>
          </a:xfrm>
          <a:prstGeom prst="rect">
            <a:avLst/>
          </a:prstGeom>
        </p:spPr>
      </p:pic>
    </p:spTree>
    <p:extLst>
      <p:ext uri="{BB962C8B-B14F-4D97-AF65-F5344CB8AC3E}">
        <p14:creationId xmlns:p14="http://schemas.microsoft.com/office/powerpoint/2010/main" val="1371605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2F19592-EF5B-41F1-AEA8-DB502F34D6BB}"/>
              </a:ext>
            </a:extLst>
          </p:cNvPr>
          <p:cNvSpPr>
            <a:spLocks noGrp="1"/>
          </p:cNvSpPr>
          <p:nvPr>
            <p:ph idx="1"/>
          </p:nvPr>
        </p:nvSpPr>
        <p:spPr>
          <a:xfrm>
            <a:off x="463296" y="859536"/>
            <a:ext cx="5949696" cy="9046464"/>
          </a:xfrm>
        </p:spPr>
        <p:txBody>
          <a:bodyPr>
            <a:noAutofit/>
          </a:bodyPr>
          <a:lstStyle/>
          <a:p>
            <a:pPr marL="0" indent="0">
              <a:lnSpc>
                <a:spcPct val="100000"/>
              </a:lnSpc>
              <a:buNone/>
            </a:pPr>
            <a:r>
              <a:rPr lang="sv-SE" sz="1600" b="1" i="1" dirty="0">
                <a:latin typeface="+mj-lt"/>
              </a:rPr>
              <a:t>Försvarsspel – när motståndarna har bollen</a:t>
            </a:r>
          </a:p>
          <a:p>
            <a:pPr marL="0" indent="0">
              <a:lnSpc>
                <a:spcPct val="100000"/>
              </a:lnSpc>
              <a:buNone/>
            </a:pPr>
            <a:endParaRPr lang="sv-SE" sz="1400" b="1" i="1" dirty="0">
              <a:latin typeface="+mj-lt"/>
            </a:endParaRPr>
          </a:p>
          <a:p>
            <a:pPr marL="0" indent="0">
              <a:lnSpc>
                <a:spcPct val="100000"/>
              </a:lnSpc>
              <a:buNone/>
            </a:pPr>
            <a:r>
              <a:rPr lang="sv-SE" sz="1400" b="1" i="1" dirty="0">
                <a:latin typeface="+mj-lt"/>
              </a:rPr>
              <a:t>Försvarstermer</a:t>
            </a:r>
          </a:p>
          <a:p>
            <a:pPr marL="0" indent="0">
              <a:lnSpc>
                <a:spcPct val="100000"/>
              </a:lnSpc>
              <a:buNone/>
            </a:pPr>
            <a:r>
              <a:rPr lang="sv-SE" sz="1200" dirty="0">
                <a:latin typeface="+mj-lt"/>
              </a:rPr>
              <a:t>• </a:t>
            </a:r>
            <a:r>
              <a:rPr lang="sv-SE" sz="1200" b="1" dirty="0">
                <a:latin typeface="+mj-lt"/>
              </a:rPr>
              <a:t>Avvakta</a:t>
            </a:r>
            <a:r>
              <a:rPr lang="sv-SE" sz="1200" dirty="0">
                <a:latin typeface="+mj-lt"/>
              </a:rPr>
              <a:t>/fördröja är när en försvarsspelare, som utmanas av bollhållaren, följer med i förflyttningen för att vinna tid så att övriga medspelare ska hinna placera sig för att ge täckning.</a:t>
            </a:r>
          </a:p>
          <a:p>
            <a:pPr marL="0" indent="0">
              <a:lnSpc>
                <a:spcPct val="100000"/>
              </a:lnSpc>
              <a:buNone/>
            </a:pPr>
            <a:r>
              <a:rPr lang="sv-SE" sz="1200" b="1" dirty="0">
                <a:latin typeface="+mj-lt"/>
              </a:rPr>
              <a:t>• Bryta </a:t>
            </a:r>
            <a:r>
              <a:rPr lang="sv-SE" sz="1200" dirty="0">
                <a:latin typeface="+mj-lt"/>
              </a:rPr>
              <a:t>är att erövra bollen, d v s ta bollen före eller från motståndaren. Detta kan göras med kroppskontakt och kallas då tackling eller utan kroppskontakt då man tar bollen innan den når motståndaren eller när denne inte har kontroll på bollen.</a:t>
            </a:r>
          </a:p>
          <a:p>
            <a:pPr marL="0" indent="0">
              <a:lnSpc>
                <a:spcPct val="100000"/>
              </a:lnSpc>
              <a:buNone/>
            </a:pPr>
            <a:r>
              <a:rPr lang="sv-SE" sz="1200" b="1" dirty="0">
                <a:latin typeface="+mj-lt"/>
              </a:rPr>
              <a:t>• Centrering </a:t>
            </a:r>
            <a:r>
              <a:rPr lang="sv-SE" sz="1200" dirty="0">
                <a:latin typeface="+mj-lt"/>
              </a:rPr>
              <a:t>är när närmaste spelare pressar och övriga flyttar in mot mitten, för att minska spelytorna. Centrering används då motståndarna anfaller centralt.</a:t>
            </a:r>
          </a:p>
          <a:p>
            <a:pPr marL="0" indent="0">
              <a:lnSpc>
                <a:spcPct val="100000"/>
              </a:lnSpc>
              <a:buNone/>
            </a:pPr>
            <a:r>
              <a:rPr lang="sv-SE" sz="1200" b="1" dirty="0">
                <a:latin typeface="+mj-lt"/>
              </a:rPr>
              <a:t>• Djup </a:t>
            </a:r>
            <a:r>
              <a:rPr lang="sv-SE" sz="1200" dirty="0">
                <a:latin typeface="+mj-lt"/>
              </a:rPr>
              <a:t>är att placera sig så att man ger täckning eller understöd åt pressande eller markerande spelare för att kunna ingripa om bollen spelas förbi denne. </a:t>
            </a:r>
          </a:p>
          <a:p>
            <a:pPr marL="0" indent="0">
              <a:lnSpc>
                <a:spcPct val="100000"/>
              </a:lnSpc>
              <a:buNone/>
            </a:pPr>
            <a:r>
              <a:rPr lang="sv-SE" sz="1200" b="1" dirty="0">
                <a:latin typeface="+mj-lt"/>
              </a:rPr>
              <a:t>• Fördröja </a:t>
            </a:r>
            <a:r>
              <a:rPr lang="sv-SE" sz="1200" dirty="0">
                <a:latin typeface="+mj-lt"/>
              </a:rPr>
              <a:t>är när en försvarsspelare, som utmanas av bollhållaren, följer med iförflyttningen på försvarssida, utan att i första hand försöka erövra bollen. Syftet med detta agerande är att vinna tid så att övriga medspelare ska hinna placera sig för täckning.</a:t>
            </a:r>
          </a:p>
          <a:p>
            <a:pPr marL="0" indent="0">
              <a:lnSpc>
                <a:spcPct val="100000"/>
              </a:lnSpc>
              <a:buNone/>
            </a:pPr>
            <a:r>
              <a:rPr lang="sv-SE" sz="1200" b="1" dirty="0">
                <a:latin typeface="+mj-lt"/>
              </a:rPr>
              <a:t>• Försvarssida </a:t>
            </a:r>
            <a:r>
              <a:rPr lang="sv-SE" sz="1200" dirty="0">
                <a:latin typeface="+mj-lt"/>
              </a:rPr>
              <a:t>(eller ”rätt sida”) är när försvarsspelaren placerar sig mellan motspelaren och det egna målet. </a:t>
            </a:r>
          </a:p>
          <a:p>
            <a:pPr marL="0" indent="0">
              <a:lnSpc>
                <a:spcPct val="100000"/>
              </a:lnSpc>
              <a:buNone/>
            </a:pPr>
            <a:r>
              <a:rPr lang="sv-SE" sz="1200" b="1" dirty="0">
                <a:latin typeface="+mj-lt"/>
              </a:rPr>
              <a:t>• Högt försvarsspel </a:t>
            </a:r>
            <a:r>
              <a:rPr lang="sv-SE" sz="1200" dirty="0">
                <a:latin typeface="+mj-lt"/>
              </a:rPr>
              <a:t>är ett tidigt försvarsspel som flera spelare i samarbete utövar högt upp på motståndarlagets planhalva och ofta kring straffområdet. Syftet är att vinna bollen, stressa motståndarna till dåliga passningar eller att styra.</a:t>
            </a:r>
          </a:p>
          <a:p>
            <a:pPr marL="0" indent="0">
              <a:lnSpc>
                <a:spcPct val="100000"/>
              </a:lnSpc>
              <a:buNone/>
            </a:pPr>
            <a:r>
              <a:rPr lang="sv-SE" sz="1200" b="1" dirty="0">
                <a:latin typeface="+mj-lt"/>
              </a:rPr>
              <a:t>• Lågt försvarsspel </a:t>
            </a:r>
            <a:r>
              <a:rPr lang="sv-SE" sz="1200" dirty="0">
                <a:latin typeface="+mj-lt"/>
              </a:rPr>
              <a:t>är när försvarande lag startar sitt försvarsspel ungefär i höjd med mittlinjen. Syftet är att inte bli bortspelad på motståndarnas planhalva och att ha många spelare på egen planhalva för att där kunna begränsa motståndarnas spelytor.</a:t>
            </a:r>
          </a:p>
          <a:p>
            <a:pPr marL="0" indent="0">
              <a:lnSpc>
                <a:spcPct val="100000"/>
              </a:lnSpc>
              <a:buNone/>
            </a:pPr>
            <a:r>
              <a:rPr lang="sv-SE" sz="1200" b="1" dirty="0">
                <a:latin typeface="+mj-lt"/>
              </a:rPr>
              <a:t>• Styra </a:t>
            </a:r>
            <a:r>
              <a:rPr lang="sv-SE" sz="1200" dirty="0">
                <a:latin typeface="+mj-lt"/>
              </a:rPr>
              <a:t>är att försöka få motståndarna att spela i en för det egna laget fördelaktig riktning.</a:t>
            </a:r>
          </a:p>
          <a:p>
            <a:pPr marL="0" indent="0">
              <a:lnSpc>
                <a:spcPct val="100000"/>
              </a:lnSpc>
              <a:buNone/>
            </a:pPr>
            <a:r>
              <a:rPr lang="sv-SE" sz="1200" b="1" dirty="0">
                <a:latin typeface="+mj-lt"/>
              </a:rPr>
              <a:t>• Uppflyttning </a:t>
            </a:r>
            <a:r>
              <a:rPr lang="sv-SE" sz="1200" dirty="0">
                <a:latin typeface="+mj-lt"/>
              </a:rPr>
              <a:t>är när spelarna i det försvarande laget hastigt flyttar upp sina positioner i avsikt att minska spelytorna för motståndarna och eventuellt ställa motståndarnas anfallsspelare offside.</a:t>
            </a:r>
          </a:p>
          <a:p>
            <a:pPr marL="0" indent="0">
              <a:lnSpc>
                <a:spcPct val="100000"/>
              </a:lnSpc>
              <a:buNone/>
            </a:pPr>
            <a:r>
              <a:rPr lang="sv-SE" sz="1200" b="1" dirty="0">
                <a:latin typeface="+mj-lt"/>
              </a:rPr>
              <a:t>• Överflyttning </a:t>
            </a:r>
            <a:r>
              <a:rPr lang="sv-SE" sz="1200" dirty="0">
                <a:latin typeface="+mj-lt"/>
              </a:rPr>
              <a:t>innebär att spelarna flyttar över mot den sida där bollen finns för att minska spelbara ytor och komma i numerärt överläge i det område där bollen är. </a:t>
            </a:r>
          </a:p>
        </p:txBody>
      </p:sp>
      <p:pic>
        <p:nvPicPr>
          <p:cNvPr id="4" name="Bildobjekt 3">
            <a:extLst>
              <a:ext uri="{FF2B5EF4-FFF2-40B4-BE49-F238E27FC236}">
                <a16:creationId xmlns:a16="http://schemas.microsoft.com/office/drawing/2014/main" id="{D4943A4E-2184-4758-B1E3-AE75725A7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9889" y="487680"/>
            <a:ext cx="888111" cy="888111"/>
          </a:xfrm>
          <a:prstGeom prst="rect">
            <a:avLst/>
          </a:prstGeom>
        </p:spPr>
      </p:pic>
    </p:spTree>
    <p:extLst>
      <p:ext uri="{BB962C8B-B14F-4D97-AF65-F5344CB8AC3E}">
        <p14:creationId xmlns:p14="http://schemas.microsoft.com/office/powerpoint/2010/main" val="2263845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2F19592-EF5B-41F1-AEA8-DB502F34D6BB}"/>
              </a:ext>
            </a:extLst>
          </p:cNvPr>
          <p:cNvSpPr>
            <a:spLocks noGrp="1"/>
          </p:cNvSpPr>
          <p:nvPr>
            <p:ph idx="1"/>
          </p:nvPr>
        </p:nvSpPr>
        <p:spPr>
          <a:xfrm>
            <a:off x="463296" y="859536"/>
            <a:ext cx="5949696" cy="9046464"/>
          </a:xfrm>
        </p:spPr>
        <p:txBody>
          <a:bodyPr>
            <a:noAutofit/>
          </a:bodyPr>
          <a:lstStyle/>
          <a:p>
            <a:pPr marL="0" indent="0">
              <a:lnSpc>
                <a:spcPct val="100000"/>
              </a:lnSpc>
              <a:buNone/>
            </a:pPr>
            <a:r>
              <a:rPr lang="sv-SE" sz="1600" b="1" i="1" dirty="0" err="1">
                <a:latin typeface="+mj-lt"/>
              </a:rPr>
              <a:t>Fotbollsfys</a:t>
            </a:r>
            <a:r>
              <a:rPr lang="sv-SE" sz="1600" b="1" i="1" dirty="0">
                <a:latin typeface="+mj-lt"/>
              </a:rPr>
              <a:t> – en viktig del av en </a:t>
            </a:r>
            <a:r>
              <a:rPr lang="sv-SE" sz="1600" b="1" i="1" dirty="0" err="1">
                <a:latin typeface="+mj-lt"/>
              </a:rPr>
              <a:t>fotbollsaktions</a:t>
            </a:r>
            <a:r>
              <a:rPr lang="sv-SE" sz="1600" b="1" i="1" dirty="0">
                <a:latin typeface="+mj-lt"/>
              </a:rPr>
              <a:t> kvalité</a:t>
            </a:r>
          </a:p>
          <a:p>
            <a:pPr marL="0" indent="0">
              <a:lnSpc>
                <a:spcPct val="100000"/>
              </a:lnSpc>
              <a:buNone/>
            </a:pPr>
            <a:endParaRPr lang="sv-SE" sz="1400" b="1" i="1" dirty="0">
              <a:latin typeface="+mj-lt"/>
            </a:endParaRPr>
          </a:p>
          <a:p>
            <a:pPr marL="0" indent="0">
              <a:lnSpc>
                <a:spcPct val="100000"/>
              </a:lnSpc>
              <a:buNone/>
            </a:pPr>
            <a:r>
              <a:rPr lang="sv-SE" sz="1200" b="1" dirty="0">
                <a:latin typeface="+mj-lt"/>
              </a:rPr>
              <a:t>• Fysiologiska grundkvaliteter </a:t>
            </a:r>
            <a:r>
              <a:rPr lang="sv-SE" sz="1200" dirty="0">
                <a:latin typeface="+mj-lt"/>
              </a:rPr>
              <a:t>innefattar snabbhet, uthållighet, styrka, koordination samt rörlighet</a:t>
            </a:r>
          </a:p>
          <a:p>
            <a:pPr marL="0" indent="0">
              <a:lnSpc>
                <a:spcPct val="100000"/>
              </a:lnSpc>
              <a:buNone/>
            </a:pPr>
            <a:r>
              <a:rPr lang="sv-SE" sz="1200" b="1" dirty="0">
                <a:latin typeface="+mj-lt"/>
              </a:rPr>
              <a:t>• Koordination </a:t>
            </a:r>
            <a:r>
              <a:rPr lang="sv-SE" sz="1200" dirty="0">
                <a:latin typeface="+mj-lt"/>
              </a:rPr>
              <a:t>betyder förmågan att samordna kroppsrörelser i förhållande till varandra och till omgivningen.</a:t>
            </a:r>
          </a:p>
          <a:p>
            <a:pPr marL="0" indent="0">
              <a:lnSpc>
                <a:spcPct val="100000"/>
              </a:lnSpc>
              <a:buNone/>
            </a:pPr>
            <a:r>
              <a:rPr lang="sv-SE" sz="1200" b="1" dirty="0">
                <a:latin typeface="+mj-lt"/>
              </a:rPr>
              <a:t>• Rörlighet </a:t>
            </a:r>
            <a:r>
              <a:rPr lang="sv-SE" sz="1200" dirty="0">
                <a:latin typeface="+mj-lt"/>
              </a:rPr>
              <a:t>i fotboll betyder att spelarna kan utföra de aktioner som krävs i en fotbollsmatch, till exempel hög volleyspark, långt </a:t>
            </a:r>
            <a:r>
              <a:rPr lang="sv-SE" sz="1200" dirty="0" err="1">
                <a:latin typeface="+mj-lt"/>
              </a:rPr>
              <a:t>löpsteg</a:t>
            </a:r>
            <a:r>
              <a:rPr lang="sv-SE" sz="1200" dirty="0">
                <a:latin typeface="+mj-lt"/>
              </a:rPr>
              <a:t> eller glidtackling.</a:t>
            </a:r>
          </a:p>
          <a:p>
            <a:pPr marL="0" indent="0">
              <a:lnSpc>
                <a:spcPct val="100000"/>
              </a:lnSpc>
              <a:buNone/>
            </a:pPr>
            <a:r>
              <a:rPr lang="sv-SE" sz="1200" b="1" dirty="0">
                <a:latin typeface="+mj-lt"/>
              </a:rPr>
              <a:t>• Snabbhet </a:t>
            </a:r>
            <a:r>
              <a:rPr lang="sv-SE" sz="1200" dirty="0">
                <a:latin typeface="+mj-lt"/>
              </a:rPr>
              <a:t>kan delas in i olika kategorier för utgöra den fotbollsspecifika snabbheten:</a:t>
            </a:r>
          </a:p>
          <a:p>
            <a:pPr marL="0" indent="0">
              <a:lnSpc>
                <a:spcPct val="100000"/>
              </a:lnSpc>
              <a:buNone/>
            </a:pPr>
            <a:r>
              <a:rPr lang="sv-SE" sz="1200" dirty="0">
                <a:latin typeface="+mj-lt"/>
              </a:rPr>
              <a:t>	</a:t>
            </a:r>
            <a:r>
              <a:rPr lang="sv-SE" sz="1200" b="1" dirty="0">
                <a:latin typeface="+mj-lt"/>
              </a:rPr>
              <a:t>o Reaktionssnabbhet </a:t>
            </a:r>
            <a:r>
              <a:rPr lang="sv-SE" sz="1200" dirty="0">
                <a:latin typeface="+mj-lt"/>
              </a:rPr>
              <a:t>är förmågan att snabbt reagera, till exempel på synintryck och 	att uppfatta en situation</a:t>
            </a:r>
          </a:p>
          <a:p>
            <a:pPr marL="0" indent="0">
              <a:lnSpc>
                <a:spcPct val="100000"/>
              </a:lnSpc>
              <a:buNone/>
            </a:pPr>
            <a:r>
              <a:rPr lang="sv-SE" sz="1200" dirty="0">
                <a:latin typeface="+mj-lt"/>
              </a:rPr>
              <a:t>	</a:t>
            </a:r>
            <a:r>
              <a:rPr lang="sv-SE" sz="1200" b="1" dirty="0">
                <a:latin typeface="+mj-lt"/>
              </a:rPr>
              <a:t>o Aktionssnabbhet </a:t>
            </a:r>
            <a:r>
              <a:rPr lang="sv-SE" sz="1200" dirty="0">
                <a:latin typeface="+mj-lt"/>
              </a:rPr>
              <a:t>är förmågan att snabbt utföra en enstaka rörelse, till exempel 	ett skott eller första steget i en acceleration i någon riktning.</a:t>
            </a:r>
          </a:p>
          <a:p>
            <a:pPr marL="0" indent="0">
              <a:lnSpc>
                <a:spcPct val="100000"/>
              </a:lnSpc>
              <a:buNone/>
            </a:pPr>
            <a:r>
              <a:rPr lang="sv-SE" sz="1200" dirty="0">
                <a:latin typeface="+mj-lt"/>
              </a:rPr>
              <a:t>	</a:t>
            </a:r>
            <a:r>
              <a:rPr lang="sv-SE" sz="1200" b="1" dirty="0">
                <a:latin typeface="+mj-lt"/>
              </a:rPr>
              <a:t>o Frekvenssnabbhet </a:t>
            </a:r>
            <a:r>
              <a:rPr lang="sv-SE" sz="1200" dirty="0">
                <a:latin typeface="+mj-lt"/>
              </a:rPr>
              <a:t>är förmågan att flytta fötterna funktionellt på små ytor.</a:t>
            </a:r>
          </a:p>
          <a:p>
            <a:pPr marL="0" indent="0">
              <a:lnSpc>
                <a:spcPct val="100000"/>
              </a:lnSpc>
              <a:buNone/>
            </a:pPr>
            <a:r>
              <a:rPr lang="sv-SE" sz="1200" dirty="0">
                <a:latin typeface="+mj-lt"/>
              </a:rPr>
              <a:t>	</a:t>
            </a:r>
            <a:r>
              <a:rPr lang="sv-SE" sz="1200" b="1" dirty="0">
                <a:latin typeface="+mj-lt"/>
              </a:rPr>
              <a:t>o Accelerationssnabbhet </a:t>
            </a:r>
            <a:r>
              <a:rPr lang="sv-SE" sz="1200" dirty="0">
                <a:latin typeface="+mj-lt"/>
              </a:rPr>
              <a:t>är förmågan att utföra en maximal acceleration vid 	löpning, gärna med riktningsändring.</a:t>
            </a:r>
          </a:p>
          <a:p>
            <a:pPr marL="0" indent="0">
              <a:lnSpc>
                <a:spcPct val="100000"/>
              </a:lnSpc>
              <a:buNone/>
            </a:pPr>
            <a:r>
              <a:rPr lang="sv-SE" sz="1200" b="1" dirty="0">
                <a:latin typeface="+mj-lt"/>
              </a:rPr>
              <a:t>• Styrka </a:t>
            </a:r>
            <a:r>
              <a:rPr lang="sv-SE" sz="1200" dirty="0">
                <a:latin typeface="+mj-lt"/>
              </a:rPr>
              <a:t>i fotboll har två huvudmål:</a:t>
            </a:r>
          </a:p>
          <a:p>
            <a:pPr marL="0" indent="0">
              <a:lnSpc>
                <a:spcPct val="100000"/>
              </a:lnSpc>
              <a:buNone/>
            </a:pPr>
            <a:r>
              <a:rPr lang="sv-SE" sz="1200" dirty="0">
                <a:latin typeface="+mj-lt"/>
              </a:rPr>
              <a:t>	o Öka tåligheten i kroppen för att minska risken för skador</a:t>
            </a:r>
          </a:p>
          <a:p>
            <a:pPr marL="0" indent="0">
              <a:lnSpc>
                <a:spcPct val="100000"/>
              </a:lnSpc>
              <a:buNone/>
            </a:pPr>
            <a:r>
              <a:rPr lang="sv-SE" sz="1200" dirty="0">
                <a:latin typeface="+mj-lt"/>
              </a:rPr>
              <a:t>	o Kunna utföra de explosiva aktionerna som spelet kräver</a:t>
            </a:r>
          </a:p>
          <a:p>
            <a:pPr marL="0" indent="0">
              <a:lnSpc>
                <a:spcPct val="100000"/>
              </a:lnSpc>
              <a:buNone/>
            </a:pPr>
            <a:r>
              <a:rPr lang="sv-SE" sz="1200" b="1" dirty="0">
                <a:latin typeface="+mj-lt"/>
              </a:rPr>
              <a:t>• Uthållighet </a:t>
            </a:r>
            <a:r>
              <a:rPr lang="sv-SE" sz="1200" dirty="0">
                <a:latin typeface="+mj-lt"/>
              </a:rPr>
              <a:t>innebär spelarnas förmåga att återhämta sig mellan fotbollsaktioner, behålla återhämtningsförmågan hela matchen samt återhämta sig mellan träningar och matcher.</a:t>
            </a:r>
          </a:p>
        </p:txBody>
      </p:sp>
      <p:pic>
        <p:nvPicPr>
          <p:cNvPr id="4" name="Bildobjekt 3">
            <a:extLst>
              <a:ext uri="{FF2B5EF4-FFF2-40B4-BE49-F238E27FC236}">
                <a16:creationId xmlns:a16="http://schemas.microsoft.com/office/drawing/2014/main" id="{D4943A4E-2184-4758-B1E3-AE75725A7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9889" y="487680"/>
            <a:ext cx="888111" cy="888111"/>
          </a:xfrm>
          <a:prstGeom prst="rect">
            <a:avLst/>
          </a:prstGeom>
        </p:spPr>
      </p:pic>
    </p:spTree>
    <p:extLst>
      <p:ext uri="{BB962C8B-B14F-4D97-AF65-F5344CB8AC3E}">
        <p14:creationId xmlns:p14="http://schemas.microsoft.com/office/powerpoint/2010/main" val="3634114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2F19592-EF5B-41F1-AEA8-DB502F34D6BB}"/>
              </a:ext>
            </a:extLst>
          </p:cNvPr>
          <p:cNvSpPr>
            <a:spLocks noGrp="1"/>
          </p:cNvSpPr>
          <p:nvPr>
            <p:ph idx="1"/>
          </p:nvPr>
        </p:nvSpPr>
        <p:spPr>
          <a:xfrm>
            <a:off x="463296" y="859536"/>
            <a:ext cx="5949696" cy="9046464"/>
          </a:xfrm>
        </p:spPr>
        <p:txBody>
          <a:bodyPr>
            <a:noAutofit/>
          </a:bodyPr>
          <a:lstStyle/>
          <a:p>
            <a:pPr marL="0" indent="0">
              <a:lnSpc>
                <a:spcPct val="100000"/>
              </a:lnSpc>
              <a:buNone/>
            </a:pPr>
            <a:r>
              <a:rPr lang="sv-SE" sz="1600" b="1" i="1" dirty="0">
                <a:latin typeface="+mj-lt"/>
              </a:rPr>
              <a:t>Allmänna fotbollstermer</a:t>
            </a:r>
          </a:p>
          <a:p>
            <a:pPr marL="0" indent="0">
              <a:lnSpc>
                <a:spcPct val="100000"/>
              </a:lnSpc>
              <a:buNone/>
            </a:pPr>
            <a:endParaRPr lang="sv-SE" sz="1400" b="1" i="1" dirty="0">
              <a:latin typeface="+mj-lt"/>
            </a:endParaRPr>
          </a:p>
          <a:p>
            <a:pPr marL="0" indent="0">
              <a:lnSpc>
                <a:spcPct val="100000"/>
              </a:lnSpc>
              <a:buNone/>
            </a:pPr>
            <a:r>
              <a:rPr lang="sv-SE" sz="1200" b="1" dirty="0">
                <a:latin typeface="+mj-lt"/>
              </a:rPr>
              <a:t>• Andraboll </a:t>
            </a:r>
            <a:r>
              <a:rPr lang="sv-SE" sz="1200" dirty="0">
                <a:latin typeface="+mj-lt"/>
              </a:rPr>
              <a:t>är den boll som man får efter ett första skottförsök, nickförsök etc. Retur är en variant på andraboll – från målvakt efter målvaktsräddning, från stolpe eller ribba. </a:t>
            </a:r>
          </a:p>
          <a:p>
            <a:pPr marL="0" indent="0">
              <a:lnSpc>
                <a:spcPct val="100000"/>
              </a:lnSpc>
              <a:buNone/>
            </a:pPr>
            <a:r>
              <a:rPr lang="sv-SE" sz="1200" b="1" dirty="0">
                <a:latin typeface="+mj-lt"/>
              </a:rPr>
              <a:t>• Anfallsspelare </a:t>
            </a:r>
            <a:r>
              <a:rPr lang="sv-SE" sz="1200" dirty="0">
                <a:latin typeface="+mj-lt"/>
              </a:rPr>
              <a:t>är samtliga spelare i det lag som har bollen eller en spelare i den främre anfallslinjen i ett fotbollslag vars uppgift i första hand är att göra mål samt leda lagets offensiv.</a:t>
            </a:r>
          </a:p>
          <a:p>
            <a:pPr marL="0" indent="0">
              <a:lnSpc>
                <a:spcPct val="100000"/>
              </a:lnSpc>
              <a:buNone/>
            </a:pPr>
            <a:r>
              <a:rPr lang="sv-SE" sz="1200" b="1" dirty="0">
                <a:latin typeface="+mj-lt"/>
              </a:rPr>
              <a:t>• Avspark </a:t>
            </a:r>
            <a:r>
              <a:rPr lang="sv-SE" sz="1200" dirty="0">
                <a:latin typeface="+mj-lt"/>
              </a:rPr>
              <a:t>är igångsättning av spelet som görs i början av varje halvlek och efter varje mål, och sker ifrån mittpunkten.</a:t>
            </a:r>
          </a:p>
          <a:p>
            <a:pPr marL="0" indent="0">
              <a:lnSpc>
                <a:spcPct val="100000"/>
              </a:lnSpc>
              <a:buNone/>
            </a:pPr>
            <a:r>
              <a:rPr lang="sv-SE" sz="1200" b="1" dirty="0">
                <a:latin typeface="+mj-lt"/>
              </a:rPr>
              <a:t>• Back, backlinje, ytterback, innerback, mittback </a:t>
            </a:r>
            <a:r>
              <a:rPr lang="sv-SE" sz="1200" dirty="0">
                <a:latin typeface="+mj-lt"/>
              </a:rPr>
              <a:t>är den spelare som har sin utgångsposition långt bak i laget. Backarna i ett lag kallas även backlinje. Består backlinjen av 4 spelare kallas de oftast ytterbackar respektive innerbackar. </a:t>
            </a:r>
          </a:p>
          <a:p>
            <a:pPr marL="0" indent="0">
              <a:lnSpc>
                <a:spcPct val="100000"/>
              </a:lnSpc>
              <a:buNone/>
            </a:pPr>
            <a:r>
              <a:rPr lang="sv-SE" sz="1200" dirty="0">
                <a:latin typeface="+mj-lt"/>
              </a:rPr>
              <a:t>	</a:t>
            </a:r>
            <a:r>
              <a:rPr lang="sv-SE" sz="1200" b="1" dirty="0">
                <a:latin typeface="+mj-lt"/>
              </a:rPr>
              <a:t>o Markerande back </a:t>
            </a:r>
            <a:r>
              <a:rPr lang="sv-SE" sz="1200" dirty="0">
                <a:latin typeface="+mj-lt"/>
              </a:rPr>
              <a:t>är den spelare som har en bestämd arbetsuppgift i 	försvarsspelet att markera en forward i motståndarlaget. </a:t>
            </a:r>
          </a:p>
          <a:p>
            <a:pPr marL="0" indent="0">
              <a:lnSpc>
                <a:spcPct val="100000"/>
              </a:lnSpc>
              <a:buNone/>
            </a:pPr>
            <a:r>
              <a:rPr lang="sv-SE" sz="1200" dirty="0">
                <a:latin typeface="+mj-lt"/>
              </a:rPr>
              <a:t>	</a:t>
            </a:r>
            <a:r>
              <a:rPr lang="sv-SE" sz="1200" b="1" dirty="0">
                <a:latin typeface="+mj-lt"/>
              </a:rPr>
              <a:t>o Libero </a:t>
            </a:r>
            <a:r>
              <a:rPr lang="sv-SE" sz="1200" dirty="0">
                <a:latin typeface="+mj-lt"/>
              </a:rPr>
              <a:t>är en spelare vars arbetsuppgifter är att ge understöd åt och täckning till 	de spelare som har till uppgift att markera.</a:t>
            </a:r>
          </a:p>
          <a:p>
            <a:pPr marL="0" indent="0">
              <a:lnSpc>
                <a:spcPct val="100000"/>
              </a:lnSpc>
              <a:buNone/>
            </a:pPr>
            <a:r>
              <a:rPr lang="sv-SE" sz="1200" b="1" dirty="0">
                <a:latin typeface="+mj-lt"/>
              </a:rPr>
              <a:t>• Egenträning </a:t>
            </a:r>
            <a:r>
              <a:rPr lang="sv-SE" sz="1200" dirty="0">
                <a:latin typeface="+mj-lt"/>
              </a:rPr>
              <a:t>är när spelarna tränar extra på egen hand.</a:t>
            </a:r>
          </a:p>
          <a:p>
            <a:pPr marL="0" indent="0">
              <a:lnSpc>
                <a:spcPct val="100000"/>
              </a:lnSpc>
              <a:buNone/>
            </a:pPr>
            <a:r>
              <a:rPr lang="sv-SE" sz="1200" b="1" dirty="0">
                <a:latin typeface="+mj-lt"/>
              </a:rPr>
              <a:t>• Fasta situationer </a:t>
            </a:r>
            <a:r>
              <a:rPr lang="sv-SE" sz="1200" dirty="0">
                <a:latin typeface="+mj-lt"/>
              </a:rPr>
              <a:t>är hörnspark, inkast, frispark, straffspark, avspark, inspark och nedkast.</a:t>
            </a:r>
          </a:p>
          <a:p>
            <a:pPr marL="0" indent="0">
              <a:lnSpc>
                <a:spcPct val="100000"/>
              </a:lnSpc>
              <a:buNone/>
            </a:pPr>
            <a:r>
              <a:rPr lang="sv-SE" sz="1200" b="1" dirty="0">
                <a:latin typeface="+mj-lt"/>
              </a:rPr>
              <a:t>• Felvänd </a:t>
            </a:r>
            <a:r>
              <a:rPr lang="sv-SE" sz="1200" dirty="0">
                <a:latin typeface="+mj-lt"/>
              </a:rPr>
              <a:t>är när spelarens fotställning är vänd i försvarsriktningen, mot det egna målet.</a:t>
            </a:r>
          </a:p>
          <a:p>
            <a:pPr marL="0" indent="0">
              <a:lnSpc>
                <a:spcPct val="100000"/>
              </a:lnSpc>
              <a:buNone/>
            </a:pPr>
            <a:r>
              <a:rPr lang="sv-SE" sz="1200" b="1" dirty="0">
                <a:latin typeface="+mj-lt"/>
              </a:rPr>
              <a:t>• Forward </a:t>
            </a:r>
            <a:r>
              <a:rPr lang="sv-SE" sz="1200" dirty="0">
                <a:latin typeface="+mj-lt"/>
              </a:rPr>
              <a:t>är den eller de spelare som har sin utgångsposition längst fram i laget. Spelar laget med 3 forwards, kallas dessa även ytterforwards och central forward.</a:t>
            </a:r>
          </a:p>
          <a:p>
            <a:pPr marL="0" indent="0">
              <a:lnSpc>
                <a:spcPct val="100000"/>
              </a:lnSpc>
              <a:buNone/>
            </a:pPr>
            <a:r>
              <a:rPr lang="sv-SE" sz="1200" b="1" dirty="0">
                <a:latin typeface="+mj-lt"/>
              </a:rPr>
              <a:t>• Fotbollssnabbhet </a:t>
            </a:r>
            <a:r>
              <a:rPr lang="sv-SE" sz="1200" dirty="0">
                <a:latin typeface="+mj-lt"/>
              </a:rPr>
              <a:t>innebär att man är snabb med boll och till boll.</a:t>
            </a:r>
          </a:p>
          <a:p>
            <a:pPr marL="0" indent="0">
              <a:lnSpc>
                <a:spcPct val="100000"/>
              </a:lnSpc>
              <a:buNone/>
            </a:pPr>
            <a:r>
              <a:rPr lang="sv-SE" sz="1200" b="1" dirty="0">
                <a:latin typeface="+mj-lt"/>
              </a:rPr>
              <a:t>• Fotbollskondition </a:t>
            </a:r>
            <a:r>
              <a:rPr lang="sv-SE" sz="1200" dirty="0">
                <a:latin typeface="+mj-lt"/>
              </a:rPr>
              <a:t>avser kondition som erhålls vid </a:t>
            </a:r>
            <a:r>
              <a:rPr lang="sv-SE" sz="1200" dirty="0" err="1">
                <a:latin typeface="+mj-lt"/>
              </a:rPr>
              <a:t>fotbollslik</a:t>
            </a:r>
            <a:r>
              <a:rPr lang="sv-SE" sz="1200" dirty="0">
                <a:latin typeface="+mj-lt"/>
              </a:rPr>
              <a:t> träning. Att orka spela fotboll.</a:t>
            </a:r>
          </a:p>
          <a:p>
            <a:pPr marL="0" indent="0">
              <a:lnSpc>
                <a:spcPct val="100000"/>
              </a:lnSpc>
              <a:buNone/>
            </a:pPr>
            <a:r>
              <a:rPr lang="sv-SE" sz="1200" b="1" dirty="0">
                <a:latin typeface="+mj-lt"/>
              </a:rPr>
              <a:t>• Funktionell teknik </a:t>
            </a:r>
            <a:r>
              <a:rPr lang="sv-SE" sz="1200" dirty="0">
                <a:latin typeface="+mj-lt"/>
              </a:rPr>
              <a:t>är förmågan att behärska bollen i olika spelsituationer.</a:t>
            </a:r>
          </a:p>
          <a:p>
            <a:pPr marL="0" indent="0">
              <a:lnSpc>
                <a:spcPct val="100000"/>
              </a:lnSpc>
              <a:buNone/>
            </a:pPr>
            <a:r>
              <a:rPr lang="sv-SE" sz="1200" b="1" dirty="0">
                <a:latin typeface="+mj-lt"/>
              </a:rPr>
              <a:t>• Försvarsspelare </a:t>
            </a:r>
            <a:r>
              <a:rPr lang="sv-SE" sz="1200" dirty="0">
                <a:latin typeface="+mj-lt"/>
              </a:rPr>
              <a:t>är samtliga spelare i det lag som inte har bollen.</a:t>
            </a:r>
          </a:p>
          <a:p>
            <a:pPr marL="0" indent="0">
              <a:lnSpc>
                <a:spcPct val="100000"/>
              </a:lnSpc>
              <a:buNone/>
            </a:pPr>
            <a:r>
              <a:rPr lang="sv-SE" sz="1200" b="1" dirty="0">
                <a:latin typeface="+mj-lt"/>
              </a:rPr>
              <a:t>• Individuell träning </a:t>
            </a:r>
            <a:r>
              <a:rPr lang="sv-SE" sz="1200" dirty="0">
                <a:latin typeface="+mj-lt"/>
              </a:rPr>
              <a:t>är träning av en eller flera spelare för att förbättra individuell skicklighet.</a:t>
            </a:r>
          </a:p>
          <a:p>
            <a:pPr marL="0" indent="0">
              <a:lnSpc>
                <a:spcPct val="100000"/>
              </a:lnSpc>
              <a:buNone/>
            </a:pPr>
            <a:r>
              <a:rPr lang="sv-SE" sz="1200" b="1" dirty="0">
                <a:latin typeface="+mj-lt"/>
              </a:rPr>
              <a:t>• Lagdelsträning </a:t>
            </a:r>
            <a:r>
              <a:rPr lang="sv-SE" sz="1200" dirty="0">
                <a:latin typeface="+mj-lt"/>
              </a:rPr>
              <a:t>är träning av en lagdel för att förbättra lagdelens skicklighet.</a:t>
            </a:r>
          </a:p>
          <a:p>
            <a:pPr marL="0" indent="0">
              <a:lnSpc>
                <a:spcPct val="100000"/>
              </a:lnSpc>
              <a:buNone/>
            </a:pPr>
            <a:r>
              <a:rPr lang="sv-SE" sz="1200" b="1" dirty="0">
                <a:latin typeface="+mj-lt"/>
              </a:rPr>
              <a:t>• Mittfältsspelare, mittfält, ytter och innermittfältare </a:t>
            </a:r>
            <a:r>
              <a:rPr lang="sv-SE" sz="1200" dirty="0">
                <a:latin typeface="+mj-lt"/>
              </a:rPr>
              <a:t>är den spelare som har sin utgångsposition mitt i laget. Mittfältsspelarna kallas även lagets mittfält. Består mittfältet av fler än 3 spelare, kallas de i regel yttermittfältare respektive innermittfältare.</a:t>
            </a:r>
          </a:p>
          <a:p>
            <a:pPr marL="0" indent="0">
              <a:lnSpc>
                <a:spcPct val="100000"/>
              </a:lnSpc>
              <a:buNone/>
            </a:pPr>
            <a:r>
              <a:rPr lang="sv-SE" sz="1200" b="1" dirty="0">
                <a:latin typeface="+mj-lt"/>
              </a:rPr>
              <a:t>• Mittpunkt </a:t>
            </a:r>
            <a:r>
              <a:rPr lang="sv-SE" sz="1200" dirty="0">
                <a:latin typeface="+mj-lt"/>
              </a:rPr>
              <a:t>markerar mitten på planen varifrån spelet startas eller återupptas med en avspark.</a:t>
            </a:r>
          </a:p>
          <a:p>
            <a:pPr marL="0" indent="0">
              <a:lnSpc>
                <a:spcPct val="100000"/>
              </a:lnSpc>
              <a:buNone/>
            </a:pPr>
            <a:r>
              <a:rPr lang="sv-SE" sz="1200" b="1" dirty="0">
                <a:latin typeface="+mj-lt"/>
              </a:rPr>
              <a:t>• Omställning </a:t>
            </a:r>
            <a:r>
              <a:rPr lang="sv-SE" sz="1200" dirty="0">
                <a:latin typeface="+mj-lt"/>
              </a:rPr>
              <a:t>är övergången till anfalls- eller försvarsspel.</a:t>
            </a:r>
          </a:p>
          <a:p>
            <a:pPr marL="0" indent="0">
              <a:lnSpc>
                <a:spcPct val="100000"/>
              </a:lnSpc>
              <a:buNone/>
            </a:pPr>
            <a:r>
              <a:rPr lang="sv-SE" sz="1200" b="1" dirty="0">
                <a:latin typeface="+mj-lt"/>
              </a:rPr>
              <a:t>• Positionsanpassad träning </a:t>
            </a:r>
            <a:r>
              <a:rPr lang="sv-SE" sz="1200" dirty="0">
                <a:latin typeface="+mj-lt"/>
              </a:rPr>
              <a:t>är en specialiserad träning utifrån en spelares position i laget.</a:t>
            </a:r>
          </a:p>
          <a:p>
            <a:pPr marL="0" indent="0">
              <a:lnSpc>
                <a:spcPct val="100000"/>
              </a:lnSpc>
              <a:buNone/>
            </a:pPr>
            <a:r>
              <a:rPr lang="sv-SE" sz="1200" b="1" dirty="0">
                <a:latin typeface="+mj-lt"/>
              </a:rPr>
              <a:t>• Riktningsbestämt </a:t>
            </a:r>
            <a:r>
              <a:rPr lang="sv-SE" sz="1200" dirty="0">
                <a:latin typeface="+mj-lt"/>
              </a:rPr>
              <a:t>innebär en aktivitet i bestämd riktning mot mål eller en ”mållinje”.</a:t>
            </a:r>
          </a:p>
          <a:p>
            <a:pPr marL="0" indent="0">
              <a:lnSpc>
                <a:spcPct val="100000"/>
              </a:lnSpc>
              <a:buNone/>
            </a:pPr>
            <a:endParaRPr lang="sv-SE" sz="1200" dirty="0">
              <a:latin typeface="+mj-lt"/>
            </a:endParaRPr>
          </a:p>
          <a:p>
            <a:pPr marL="0" indent="0">
              <a:lnSpc>
                <a:spcPct val="100000"/>
              </a:lnSpc>
              <a:buNone/>
            </a:pPr>
            <a:endParaRPr lang="sv-SE" sz="1200" dirty="0">
              <a:latin typeface="+mj-lt"/>
            </a:endParaRPr>
          </a:p>
        </p:txBody>
      </p:sp>
      <p:pic>
        <p:nvPicPr>
          <p:cNvPr id="4" name="Bildobjekt 3">
            <a:extLst>
              <a:ext uri="{FF2B5EF4-FFF2-40B4-BE49-F238E27FC236}">
                <a16:creationId xmlns:a16="http://schemas.microsoft.com/office/drawing/2014/main" id="{D4943A4E-2184-4758-B1E3-AE75725A7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9889" y="487680"/>
            <a:ext cx="888111" cy="888111"/>
          </a:xfrm>
          <a:prstGeom prst="rect">
            <a:avLst/>
          </a:prstGeom>
        </p:spPr>
      </p:pic>
    </p:spTree>
    <p:extLst>
      <p:ext uri="{BB962C8B-B14F-4D97-AF65-F5344CB8AC3E}">
        <p14:creationId xmlns:p14="http://schemas.microsoft.com/office/powerpoint/2010/main" val="279650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2F19592-EF5B-41F1-AEA8-DB502F34D6BB}"/>
              </a:ext>
            </a:extLst>
          </p:cNvPr>
          <p:cNvSpPr>
            <a:spLocks noGrp="1"/>
          </p:cNvSpPr>
          <p:nvPr>
            <p:ph idx="1"/>
          </p:nvPr>
        </p:nvSpPr>
        <p:spPr>
          <a:xfrm>
            <a:off x="463296" y="859536"/>
            <a:ext cx="5949696" cy="9046464"/>
          </a:xfrm>
        </p:spPr>
        <p:txBody>
          <a:bodyPr>
            <a:noAutofit/>
          </a:bodyPr>
          <a:lstStyle/>
          <a:p>
            <a:pPr marL="0" indent="0">
              <a:lnSpc>
                <a:spcPct val="100000"/>
              </a:lnSpc>
              <a:buNone/>
            </a:pPr>
            <a:r>
              <a:rPr lang="sv-SE" sz="1600" b="1" i="1" dirty="0">
                <a:latin typeface="+mj-lt"/>
              </a:rPr>
              <a:t>Allmänna fotbollstermer</a:t>
            </a:r>
          </a:p>
          <a:p>
            <a:pPr marL="0" indent="0">
              <a:lnSpc>
                <a:spcPct val="100000"/>
              </a:lnSpc>
              <a:buNone/>
            </a:pPr>
            <a:endParaRPr lang="sv-SE" sz="1400" b="1" i="1" dirty="0">
              <a:latin typeface="+mj-lt"/>
            </a:endParaRPr>
          </a:p>
          <a:p>
            <a:pPr marL="0" indent="0">
              <a:lnSpc>
                <a:spcPct val="100000"/>
              </a:lnSpc>
              <a:buNone/>
            </a:pPr>
            <a:r>
              <a:rPr lang="sv-SE" sz="1200" b="1" dirty="0">
                <a:latin typeface="+mj-lt"/>
              </a:rPr>
              <a:t>• Rättvänd </a:t>
            </a:r>
            <a:r>
              <a:rPr lang="sv-SE" sz="1200" dirty="0">
                <a:latin typeface="+mj-lt"/>
              </a:rPr>
              <a:t>är när spelaren är vänd i anfallsriktningen.</a:t>
            </a:r>
          </a:p>
          <a:p>
            <a:pPr marL="0" indent="0">
              <a:lnSpc>
                <a:spcPct val="100000"/>
              </a:lnSpc>
              <a:buNone/>
            </a:pPr>
            <a:r>
              <a:rPr lang="sv-SE" sz="1200" b="1" dirty="0">
                <a:latin typeface="+mj-lt"/>
              </a:rPr>
              <a:t>• Smålagsspel </a:t>
            </a:r>
            <a:r>
              <a:rPr lang="sv-SE" sz="1200" dirty="0">
                <a:latin typeface="+mj-lt"/>
              </a:rPr>
              <a:t>är spel i alla former utom 5-, 7- eller 11-mannaspel, t ex 4 mot 4, 3 mot 3 </a:t>
            </a:r>
          </a:p>
          <a:p>
            <a:pPr marL="0" indent="0">
              <a:lnSpc>
                <a:spcPct val="100000"/>
              </a:lnSpc>
              <a:buNone/>
            </a:pPr>
            <a:r>
              <a:rPr lang="sv-SE" sz="1200" dirty="0">
                <a:latin typeface="+mj-lt"/>
              </a:rPr>
              <a:t>ner till 2 mot 2, riktningsbestämt mot 2 mål.</a:t>
            </a:r>
          </a:p>
          <a:p>
            <a:pPr marL="0" indent="0">
              <a:lnSpc>
                <a:spcPct val="100000"/>
              </a:lnSpc>
              <a:buNone/>
            </a:pPr>
            <a:r>
              <a:rPr lang="sv-SE" sz="1200" b="1" dirty="0">
                <a:latin typeface="+mj-lt"/>
              </a:rPr>
              <a:t>• Specialträning </a:t>
            </a:r>
            <a:r>
              <a:rPr lang="sv-SE" sz="1200" dirty="0">
                <a:latin typeface="+mj-lt"/>
              </a:rPr>
              <a:t>är en specialiserad träning utifrån en spelares position i laget.</a:t>
            </a:r>
          </a:p>
          <a:p>
            <a:pPr marL="0" indent="0">
              <a:lnSpc>
                <a:spcPct val="100000"/>
              </a:lnSpc>
              <a:buNone/>
            </a:pPr>
            <a:r>
              <a:rPr lang="sv-SE" sz="1200" b="1" dirty="0">
                <a:latin typeface="+mj-lt"/>
              </a:rPr>
              <a:t>• Spel </a:t>
            </a:r>
            <a:r>
              <a:rPr lang="sv-SE" sz="1200" dirty="0">
                <a:latin typeface="+mj-lt"/>
              </a:rPr>
              <a:t>innebär 5- och 7- eller 11-mannaspel på fullstor plan.</a:t>
            </a:r>
          </a:p>
          <a:p>
            <a:pPr marL="0" indent="0">
              <a:lnSpc>
                <a:spcPct val="100000"/>
              </a:lnSpc>
              <a:buNone/>
            </a:pPr>
            <a:r>
              <a:rPr lang="sv-SE" sz="1200" b="1" dirty="0">
                <a:latin typeface="+mj-lt"/>
              </a:rPr>
              <a:t>• Spelförståelse </a:t>
            </a:r>
            <a:r>
              <a:rPr lang="sv-SE" sz="1200" dirty="0">
                <a:latin typeface="+mj-lt"/>
              </a:rPr>
              <a:t>innebär att teoretiskt ha en bild av spelets idé kopplad till anfallsspelets och försvarsspelets grundförutsättningar. Visar sig såväl med som utan boll i </a:t>
            </a:r>
            <a:r>
              <a:rPr lang="sv-SE" sz="1200" dirty="0" err="1">
                <a:latin typeface="+mj-lt"/>
              </a:rPr>
              <a:t>försvarsrespektive</a:t>
            </a:r>
            <a:r>
              <a:rPr lang="sv-SE" sz="1200" dirty="0">
                <a:latin typeface="+mj-lt"/>
              </a:rPr>
              <a:t> anfallsspel.</a:t>
            </a:r>
          </a:p>
          <a:p>
            <a:pPr marL="0" indent="0">
              <a:lnSpc>
                <a:spcPct val="100000"/>
              </a:lnSpc>
              <a:buNone/>
            </a:pPr>
            <a:r>
              <a:rPr lang="sv-SE" sz="1200" b="1" dirty="0">
                <a:latin typeface="+mj-lt"/>
              </a:rPr>
              <a:t>• Speluppfattning </a:t>
            </a:r>
            <a:r>
              <a:rPr lang="sv-SE" sz="1200" dirty="0">
                <a:latin typeface="+mj-lt"/>
              </a:rPr>
              <a:t>är en spelares förmåga att praktiskt värdera och uppfatta situationer samt att fatta kloka beslut för lagets bästa, dvs välja rätt beslut under pågående spel. Visar sig såväl med som utan boll i försvars- respektive anfallsspel.</a:t>
            </a:r>
          </a:p>
          <a:p>
            <a:pPr marL="0" indent="0">
              <a:lnSpc>
                <a:spcPct val="100000"/>
              </a:lnSpc>
              <a:buNone/>
            </a:pPr>
            <a:r>
              <a:rPr lang="sv-SE" sz="1200" b="1" dirty="0">
                <a:latin typeface="+mj-lt"/>
              </a:rPr>
              <a:t>• Spelmoment </a:t>
            </a:r>
            <a:r>
              <a:rPr lang="sv-SE" sz="1200" dirty="0">
                <a:latin typeface="+mj-lt"/>
              </a:rPr>
              <a:t>är att träna på en viss detalj i spelet, t ex väggspel eller inlägg och avslut.</a:t>
            </a:r>
          </a:p>
          <a:p>
            <a:pPr marL="0" indent="0">
              <a:lnSpc>
                <a:spcPct val="100000"/>
              </a:lnSpc>
              <a:buNone/>
            </a:pPr>
            <a:r>
              <a:rPr lang="sv-SE" sz="1200" b="1" dirty="0">
                <a:latin typeface="+mj-lt"/>
              </a:rPr>
              <a:t>• Spelsystem </a:t>
            </a:r>
            <a:r>
              <a:rPr lang="sv-SE" sz="1200" dirty="0">
                <a:latin typeface="+mj-lt"/>
              </a:rPr>
              <a:t>är lagets sätt att spela anfalls- och försvarsspel enligt organisation, disposition, balans och metod.</a:t>
            </a:r>
          </a:p>
          <a:p>
            <a:pPr marL="0" indent="0">
              <a:lnSpc>
                <a:spcPct val="100000"/>
              </a:lnSpc>
              <a:buNone/>
            </a:pPr>
            <a:r>
              <a:rPr lang="sv-SE" sz="1200" b="1" dirty="0">
                <a:latin typeface="+mj-lt"/>
              </a:rPr>
              <a:t>• Spelträning </a:t>
            </a:r>
            <a:r>
              <a:rPr lang="sv-SE" sz="1200" dirty="0">
                <a:latin typeface="+mj-lt"/>
              </a:rPr>
              <a:t>innefattar spel, smålagsspel och spelövningar.</a:t>
            </a:r>
          </a:p>
          <a:p>
            <a:pPr marL="0" indent="0">
              <a:lnSpc>
                <a:spcPct val="100000"/>
              </a:lnSpc>
              <a:buNone/>
            </a:pPr>
            <a:r>
              <a:rPr lang="sv-SE" sz="1200" b="1" dirty="0">
                <a:latin typeface="+mj-lt"/>
              </a:rPr>
              <a:t>• Spelytor </a:t>
            </a:r>
            <a:r>
              <a:rPr lang="sv-SE" sz="1200" dirty="0">
                <a:latin typeface="+mj-lt"/>
              </a:rPr>
              <a:t>är ytor som finns bakom motståndarnas lagdelar då det egna laget har bollen dvs spelar anfallsspel. Spelytorna kan användas som begrepp för att skapa en struktur åt anfallsspelet. Att nå en medspelare i de olika spelytorna kan ses som ”etappmål” </a:t>
            </a:r>
            <a:r>
              <a:rPr lang="sv-SE" sz="1200" dirty="0" err="1">
                <a:latin typeface="+mj-lt"/>
              </a:rPr>
              <a:t>ianfallsspelet</a:t>
            </a:r>
            <a:r>
              <a:rPr lang="sv-SE" sz="1200" dirty="0">
                <a:latin typeface="+mj-lt"/>
              </a:rPr>
              <a:t>.</a:t>
            </a:r>
          </a:p>
          <a:p>
            <a:pPr marL="0" indent="0">
              <a:lnSpc>
                <a:spcPct val="100000"/>
              </a:lnSpc>
              <a:buNone/>
            </a:pPr>
            <a:r>
              <a:rPr lang="sv-SE" sz="1200" b="1" dirty="0">
                <a:latin typeface="+mj-lt"/>
              </a:rPr>
              <a:t>• Spelövning </a:t>
            </a:r>
            <a:r>
              <a:rPr lang="sv-SE" sz="1200" dirty="0">
                <a:latin typeface="+mj-lt"/>
              </a:rPr>
              <a:t>är spel i andra former än spel, smålagsspel med (t ex mot ett mål) eller utan mål.</a:t>
            </a:r>
          </a:p>
          <a:p>
            <a:pPr marL="0" indent="0">
              <a:lnSpc>
                <a:spcPct val="100000"/>
              </a:lnSpc>
              <a:buNone/>
            </a:pPr>
            <a:r>
              <a:rPr lang="sv-SE" sz="1200" b="1" dirty="0">
                <a:latin typeface="+mj-lt"/>
              </a:rPr>
              <a:t>• Styrt spel </a:t>
            </a:r>
            <a:r>
              <a:rPr lang="sv-SE" sz="1200" dirty="0">
                <a:latin typeface="+mj-lt"/>
              </a:rPr>
              <a:t>är att i spelträning ange vissa särskilda förutsättningar eller begränsningar.</a:t>
            </a:r>
          </a:p>
          <a:p>
            <a:pPr marL="0" indent="0">
              <a:lnSpc>
                <a:spcPct val="100000"/>
              </a:lnSpc>
              <a:buNone/>
            </a:pPr>
            <a:r>
              <a:rPr lang="sv-SE" sz="1200" b="1" dirty="0">
                <a:latin typeface="+mj-lt"/>
              </a:rPr>
              <a:t>• Taktik </a:t>
            </a:r>
            <a:r>
              <a:rPr lang="sv-SE" sz="1200" dirty="0">
                <a:latin typeface="+mj-lt"/>
              </a:rPr>
              <a:t>är att anpassa lagets spel till de förutsättningar som gäller för enskild match.</a:t>
            </a:r>
          </a:p>
          <a:p>
            <a:pPr marL="0" indent="0">
              <a:lnSpc>
                <a:spcPct val="100000"/>
              </a:lnSpc>
              <a:buNone/>
            </a:pPr>
            <a:r>
              <a:rPr lang="sv-SE" sz="1200" b="1" dirty="0">
                <a:latin typeface="+mj-lt"/>
              </a:rPr>
              <a:t>• Vändning </a:t>
            </a:r>
            <a:r>
              <a:rPr lang="sv-SE" sz="1200" dirty="0">
                <a:latin typeface="+mj-lt"/>
              </a:rPr>
              <a:t>är att, med eller utan boll, ändra rörelseriktning mer än 90 grader. Om rörelsen är mindre än 90 grader kallas den riktningsförändring.</a:t>
            </a:r>
          </a:p>
        </p:txBody>
      </p:sp>
      <p:pic>
        <p:nvPicPr>
          <p:cNvPr id="4" name="Bildobjekt 3">
            <a:extLst>
              <a:ext uri="{FF2B5EF4-FFF2-40B4-BE49-F238E27FC236}">
                <a16:creationId xmlns:a16="http://schemas.microsoft.com/office/drawing/2014/main" id="{D4943A4E-2184-4758-B1E3-AE75725A7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9889" y="487680"/>
            <a:ext cx="888111" cy="888111"/>
          </a:xfrm>
          <a:prstGeom prst="rect">
            <a:avLst/>
          </a:prstGeom>
        </p:spPr>
      </p:pic>
    </p:spTree>
    <p:extLst>
      <p:ext uri="{BB962C8B-B14F-4D97-AF65-F5344CB8AC3E}">
        <p14:creationId xmlns:p14="http://schemas.microsoft.com/office/powerpoint/2010/main" val="1798262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D4943A4E-2184-4758-B1E3-AE75725A7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9889" y="487680"/>
            <a:ext cx="888111" cy="888111"/>
          </a:xfrm>
          <a:prstGeom prst="rect">
            <a:avLst/>
          </a:prstGeom>
        </p:spPr>
      </p:pic>
      <p:pic>
        <p:nvPicPr>
          <p:cNvPr id="5" name="Bildobjekt 4">
            <a:extLst>
              <a:ext uri="{FF2B5EF4-FFF2-40B4-BE49-F238E27FC236}">
                <a16:creationId xmlns:a16="http://schemas.microsoft.com/office/drawing/2014/main" id="{1B32E25B-9122-4242-8EC0-331F78E969B6}"/>
              </a:ext>
            </a:extLst>
          </p:cNvPr>
          <p:cNvPicPr>
            <a:picLocks noChangeAspect="1"/>
          </p:cNvPicPr>
          <p:nvPr/>
        </p:nvPicPr>
        <p:blipFill>
          <a:blip r:embed="rId3"/>
          <a:stretch>
            <a:fillRect/>
          </a:stretch>
        </p:blipFill>
        <p:spPr>
          <a:xfrm>
            <a:off x="583882" y="1491043"/>
            <a:ext cx="5934075" cy="4314825"/>
          </a:xfrm>
          <a:prstGeom prst="rect">
            <a:avLst/>
          </a:prstGeom>
        </p:spPr>
      </p:pic>
    </p:spTree>
    <p:extLst>
      <p:ext uri="{BB962C8B-B14F-4D97-AF65-F5344CB8AC3E}">
        <p14:creationId xmlns:p14="http://schemas.microsoft.com/office/powerpoint/2010/main" val="3906763336"/>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2363</TotalTime>
  <Words>2454</Words>
  <Application>Microsoft Office PowerPoint</Application>
  <PresentationFormat>A4 (210 x 297 mm)</PresentationFormat>
  <Paragraphs>132</Paragraphs>
  <Slides>9</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9</vt:i4>
      </vt:variant>
    </vt:vector>
  </HeadingPairs>
  <TitlesOfParts>
    <vt:vector size="13" baseType="lpstr">
      <vt:lpstr>Arial</vt:lpstr>
      <vt:lpstr>Calibri</vt:lpstr>
      <vt:lpstr>Calibri Light</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Tommie Dahlgren</dc:creator>
  <cp:lastModifiedBy>Tommie Dahlgren</cp:lastModifiedBy>
  <cp:revision>113</cp:revision>
  <cp:lastPrinted>2024-03-25T08:12:55Z</cp:lastPrinted>
  <dcterms:created xsi:type="dcterms:W3CDTF">2024-02-21T13:24:20Z</dcterms:created>
  <dcterms:modified xsi:type="dcterms:W3CDTF">2024-03-25T09:49:33Z</dcterms:modified>
</cp:coreProperties>
</file>