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5" r:id="rId3"/>
    <p:sldId id="266" r:id="rId4"/>
    <p:sldId id="269" r:id="rId5"/>
    <p:sldId id="267" r:id="rId6"/>
    <p:sldId id="263" r:id="rId7"/>
    <p:sldId id="259" r:id="rId8"/>
    <p:sldId id="258" r:id="rId9"/>
    <p:sldId id="262" r:id="rId10"/>
    <p:sldId id="261" r:id="rId11"/>
  </p:sldIdLst>
  <p:sldSz cx="6858000" cy="9906000" type="A4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0000"/>
    <a:srgbClr val="E2F0D9"/>
    <a:srgbClr val="A7CD95"/>
    <a:srgbClr val="A6C3E6"/>
    <a:srgbClr val="CECE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30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2920-0B6B-479D-99D2-6AE4385DCE1F}" type="datetimeFigureOut">
              <a:rPr lang="sv-SE" smtClean="0"/>
              <a:t>2024-03-22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6C4D4-0BBC-41A1-88A4-C026DA8DBC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7252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2920-0B6B-479D-99D2-6AE4385DCE1F}" type="datetimeFigureOut">
              <a:rPr lang="sv-SE" smtClean="0"/>
              <a:t>2024-03-22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6C4D4-0BBC-41A1-88A4-C026DA8DBC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13865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2920-0B6B-479D-99D2-6AE4385DCE1F}" type="datetimeFigureOut">
              <a:rPr lang="sv-SE" smtClean="0"/>
              <a:t>2024-03-22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6C4D4-0BBC-41A1-88A4-C026DA8DBC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4449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2920-0B6B-479D-99D2-6AE4385DCE1F}" type="datetimeFigureOut">
              <a:rPr lang="sv-SE" smtClean="0"/>
              <a:t>2024-03-22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6C4D4-0BBC-41A1-88A4-C026DA8DBC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32719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2920-0B6B-479D-99D2-6AE4385DCE1F}" type="datetimeFigureOut">
              <a:rPr lang="sv-SE" smtClean="0"/>
              <a:t>2024-03-22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6C4D4-0BBC-41A1-88A4-C026DA8DBC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472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2920-0B6B-479D-99D2-6AE4385DCE1F}" type="datetimeFigureOut">
              <a:rPr lang="sv-SE" smtClean="0"/>
              <a:t>2024-03-22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6C4D4-0BBC-41A1-88A4-C026DA8DBC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60224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2920-0B6B-479D-99D2-6AE4385DCE1F}" type="datetimeFigureOut">
              <a:rPr lang="sv-SE" smtClean="0"/>
              <a:t>2024-03-22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6C4D4-0BBC-41A1-88A4-C026DA8DBC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12343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2920-0B6B-479D-99D2-6AE4385DCE1F}" type="datetimeFigureOut">
              <a:rPr lang="sv-SE" smtClean="0"/>
              <a:t>2024-03-22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6C4D4-0BBC-41A1-88A4-C026DA8DBC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1307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2920-0B6B-479D-99D2-6AE4385DCE1F}" type="datetimeFigureOut">
              <a:rPr lang="sv-SE" smtClean="0"/>
              <a:t>2024-03-22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6C4D4-0BBC-41A1-88A4-C026DA8DBC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0019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2920-0B6B-479D-99D2-6AE4385DCE1F}" type="datetimeFigureOut">
              <a:rPr lang="sv-SE" smtClean="0"/>
              <a:t>2024-03-22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6C4D4-0BBC-41A1-88A4-C026DA8DBC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28386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82920-0B6B-479D-99D2-6AE4385DCE1F}" type="datetimeFigureOut">
              <a:rPr lang="sv-SE" smtClean="0"/>
              <a:t>2024-03-22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6C4D4-0BBC-41A1-88A4-C026DA8DBC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03491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782920-0B6B-479D-99D2-6AE4385DCE1F}" type="datetimeFigureOut">
              <a:rPr lang="sv-SE" smtClean="0"/>
              <a:t>2024-03-22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6C4D4-0BBC-41A1-88A4-C026DA8DBCE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5031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ruta 9">
            <a:extLst>
              <a:ext uri="{FF2B5EF4-FFF2-40B4-BE49-F238E27FC236}">
                <a16:creationId xmlns:a16="http://schemas.microsoft.com/office/drawing/2014/main" id="{89767279-6168-4DAB-A4B9-0CF184E2B316}"/>
              </a:ext>
            </a:extLst>
          </p:cNvPr>
          <p:cNvSpPr txBox="1"/>
          <p:nvPr/>
        </p:nvSpPr>
        <p:spPr>
          <a:xfrm>
            <a:off x="0" y="475488"/>
            <a:ext cx="6858000" cy="37795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dirty="0"/>
              <a:t>Riktlinjer för </a:t>
            </a:r>
            <a:r>
              <a:rPr lang="sv-SE" dirty="0" err="1"/>
              <a:t>Matfors</a:t>
            </a:r>
            <a:r>
              <a:rPr lang="sv-SE" dirty="0"/>
              <a:t> IF och dess ledare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04DB52E0-C426-4B98-8B89-AE2413B5B783}"/>
              </a:ext>
            </a:extLst>
          </p:cNvPr>
          <p:cNvSpPr txBox="1"/>
          <p:nvPr/>
        </p:nvSpPr>
        <p:spPr>
          <a:xfrm>
            <a:off x="365760" y="1889778"/>
            <a:ext cx="618134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200" dirty="0"/>
              <a:t>Spelarutbildningsplan</a:t>
            </a:r>
          </a:p>
          <a:p>
            <a:endParaRPr lang="sv-SE" dirty="0"/>
          </a:p>
          <a:p>
            <a:pPr algn="ctr"/>
            <a:r>
              <a:rPr lang="sv-SE" dirty="0"/>
              <a:t>Principer i olika spelformer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144F0C80-D871-468C-BB6B-865D092CB58E}"/>
              </a:ext>
            </a:extLst>
          </p:cNvPr>
          <p:cNvSpPr txBox="1"/>
          <p:nvPr/>
        </p:nvSpPr>
        <p:spPr>
          <a:xfrm>
            <a:off x="365760" y="8290560"/>
            <a:ext cx="6181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200" dirty="0" err="1"/>
              <a:t>Matfors</a:t>
            </a:r>
            <a:r>
              <a:rPr lang="sv-SE" sz="3200" dirty="0"/>
              <a:t> IF</a:t>
            </a:r>
            <a:endParaRPr lang="sv-SE" dirty="0"/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451692A3-0EB0-4790-B170-A44F1656A9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889" y="4064889"/>
            <a:ext cx="1776222" cy="1776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1212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ruta 9">
            <a:extLst>
              <a:ext uri="{FF2B5EF4-FFF2-40B4-BE49-F238E27FC236}">
                <a16:creationId xmlns:a16="http://schemas.microsoft.com/office/drawing/2014/main" id="{89767279-6168-4DAB-A4B9-0CF184E2B316}"/>
              </a:ext>
            </a:extLst>
          </p:cNvPr>
          <p:cNvSpPr txBox="1"/>
          <p:nvPr/>
        </p:nvSpPr>
        <p:spPr>
          <a:xfrm>
            <a:off x="0" y="0"/>
            <a:ext cx="6858000" cy="33855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v-SE" sz="1600" dirty="0"/>
              <a:t>Så spelar och tränar vi 11 mot 11, nivå 4: Träna för att prestera 15-19 år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00C6BE5A-DB9C-414B-935D-39CE00E2C4D9}"/>
              </a:ext>
            </a:extLst>
          </p:cNvPr>
          <p:cNvSpPr txBox="1"/>
          <p:nvPr/>
        </p:nvSpPr>
        <p:spPr>
          <a:xfrm>
            <a:off x="0" y="379205"/>
            <a:ext cx="6115046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1100" b="1" dirty="0"/>
              <a:t>Spelets utveckling: </a:t>
            </a:r>
            <a:r>
              <a:rPr lang="sv-SE" sz="1100" dirty="0"/>
              <a:t>Medspelare längst ifrån, kollektivt spel med hela laget</a:t>
            </a:r>
          </a:p>
          <a:p>
            <a:r>
              <a:rPr lang="sv-SE" sz="1100" b="1" dirty="0"/>
              <a:t>Fokus för ledare: </a:t>
            </a:r>
            <a:r>
              <a:rPr lang="sv-SE" sz="1100" dirty="0"/>
              <a:t>Lagets spel med fokus på roller, metoder och arbetssätt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ACB14645-47A9-4099-839F-E0F56A1A4FC4}"/>
              </a:ext>
            </a:extLst>
          </p:cNvPr>
          <p:cNvSpPr txBox="1"/>
          <p:nvPr/>
        </p:nvSpPr>
        <p:spPr>
          <a:xfrm>
            <a:off x="3429000" y="810092"/>
            <a:ext cx="3429000" cy="461665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Försvarsspel</a:t>
            </a:r>
          </a:p>
          <a:p>
            <a:pPr algn="ctr"/>
            <a:r>
              <a:rPr lang="sv-SE" sz="1000" dirty="0"/>
              <a:t>Uppgiften är att ta bollen från motståndaren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18BF481E-A462-4A0D-89E4-B6B3FA240561}"/>
              </a:ext>
            </a:extLst>
          </p:cNvPr>
          <p:cNvSpPr txBox="1"/>
          <p:nvPr/>
        </p:nvSpPr>
        <p:spPr>
          <a:xfrm>
            <a:off x="-2" y="3388693"/>
            <a:ext cx="3429000" cy="113877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Färdigheter för laget</a:t>
            </a:r>
          </a:p>
          <a:p>
            <a:pPr algn="ctr"/>
            <a:r>
              <a:rPr lang="sv-SE" sz="900" dirty="0"/>
              <a:t>		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A367EF23-4B7B-481E-BF73-5BF3066CF98E}"/>
              </a:ext>
            </a:extLst>
          </p:cNvPr>
          <p:cNvSpPr txBox="1"/>
          <p:nvPr/>
        </p:nvSpPr>
        <p:spPr>
          <a:xfrm>
            <a:off x="-1" y="1271757"/>
            <a:ext cx="1714500" cy="127727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36000" rIns="36000" rtlCol="0">
            <a:spAutoFit/>
          </a:bodyPr>
          <a:lstStyle/>
          <a:p>
            <a:pPr algn="ctr"/>
            <a:r>
              <a:rPr lang="sv-SE" sz="1200" dirty="0"/>
              <a:t>i </a:t>
            </a:r>
            <a:r>
              <a:rPr lang="sv-SE" sz="1200" b="1" dirty="0"/>
              <a:t>Speluppbyggnaden </a:t>
            </a:r>
          </a:p>
          <a:p>
            <a:pPr algn="ctr"/>
            <a:r>
              <a:rPr lang="sv-SE" sz="1200" dirty="0"/>
              <a:t>ska vi..</a:t>
            </a:r>
          </a:p>
          <a:p>
            <a:pPr algn="ctr"/>
            <a:endParaRPr lang="sv-SE" sz="800" dirty="0"/>
          </a:p>
          <a:p>
            <a:pPr>
              <a:buSzPct val="100000"/>
            </a:pPr>
            <a:r>
              <a:rPr lang="sv-SE" sz="900" dirty="0"/>
              <a:t>Uppfylla *grundförutsättningar</a:t>
            </a:r>
          </a:p>
          <a:p>
            <a:pPr>
              <a:buSzPct val="100000"/>
            </a:pPr>
            <a:r>
              <a:rPr lang="sv-SE" sz="900" dirty="0"/>
              <a:t>Vara spelbara i alla spelytor</a:t>
            </a:r>
          </a:p>
          <a:p>
            <a:pPr>
              <a:buSzPct val="100000"/>
            </a:pPr>
            <a:r>
              <a:rPr lang="sv-SE" sz="900" b="1" dirty="0"/>
              <a:t>Vara spelbara i alla korridorer</a:t>
            </a:r>
          </a:p>
          <a:p>
            <a:pPr>
              <a:buSzPct val="100000"/>
            </a:pPr>
            <a:endParaRPr lang="sv-SE" sz="900" dirty="0"/>
          </a:p>
          <a:p>
            <a:pPr>
              <a:buSzPct val="100000"/>
            </a:pPr>
            <a:endParaRPr lang="sv-SE" sz="900" dirty="0"/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F4DAD142-CC60-4261-845D-ADA66163A837}"/>
              </a:ext>
            </a:extLst>
          </p:cNvPr>
          <p:cNvSpPr txBox="1"/>
          <p:nvPr/>
        </p:nvSpPr>
        <p:spPr>
          <a:xfrm>
            <a:off x="-1" y="2410530"/>
            <a:ext cx="3429000" cy="69249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dirty="0"/>
              <a:t>För att </a:t>
            </a:r>
            <a:r>
              <a:rPr lang="sv-SE" sz="1200" b="1" dirty="0"/>
              <a:t>Komma till avslut och göra mål </a:t>
            </a:r>
            <a:r>
              <a:rPr lang="sv-SE" sz="1200" dirty="0"/>
              <a:t>ska vi..</a:t>
            </a:r>
          </a:p>
          <a:p>
            <a:pPr algn="ctr"/>
            <a:r>
              <a:rPr lang="sv-SE" sz="900" dirty="0"/>
              <a:t>Oftast avsluta i </a:t>
            </a:r>
            <a:r>
              <a:rPr lang="sv-SE" sz="900" dirty="0" err="1"/>
              <a:t>goldzone</a:t>
            </a:r>
            <a:endParaRPr lang="sv-SE" sz="900" dirty="0"/>
          </a:p>
          <a:p>
            <a:pPr algn="ctr"/>
            <a:r>
              <a:rPr lang="sv-SE" sz="900" dirty="0"/>
              <a:t>Vara snabba på returer</a:t>
            </a:r>
          </a:p>
          <a:p>
            <a:pPr algn="ctr"/>
            <a:r>
              <a:rPr lang="sv-SE" sz="900" b="1" dirty="0"/>
              <a:t>Ta många löpningar in i </a:t>
            </a:r>
            <a:r>
              <a:rPr lang="sv-SE" sz="900" b="1" dirty="0" err="1"/>
              <a:t>goldzone</a:t>
            </a:r>
            <a:endParaRPr lang="sv-SE" sz="900" b="1" dirty="0"/>
          </a:p>
        </p:txBody>
      </p:sp>
      <p:sp>
        <p:nvSpPr>
          <p:cNvPr id="18" name="textruta 17">
            <a:extLst>
              <a:ext uri="{FF2B5EF4-FFF2-40B4-BE49-F238E27FC236}">
                <a16:creationId xmlns:a16="http://schemas.microsoft.com/office/drawing/2014/main" id="{44BFB930-AA57-4283-B31C-F7759D67B080}"/>
              </a:ext>
            </a:extLst>
          </p:cNvPr>
          <p:cNvSpPr txBox="1"/>
          <p:nvPr/>
        </p:nvSpPr>
        <p:spPr>
          <a:xfrm>
            <a:off x="1714499" y="1271757"/>
            <a:ext cx="1714500" cy="113877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36000" rIns="36000" rtlCol="0">
            <a:spAutoFit/>
          </a:bodyPr>
          <a:lstStyle/>
          <a:p>
            <a:pPr algn="ctr"/>
            <a:r>
              <a:rPr lang="sv-SE" sz="1200" dirty="0"/>
              <a:t>i </a:t>
            </a:r>
            <a:r>
              <a:rPr lang="sv-SE" sz="1200" b="1" dirty="0"/>
              <a:t>Kontringar </a:t>
            </a:r>
          </a:p>
          <a:p>
            <a:pPr algn="ctr"/>
            <a:r>
              <a:rPr lang="sv-SE" sz="1200" dirty="0"/>
              <a:t>ska vi snabbt..</a:t>
            </a:r>
          </a:p>
          <a:p>
            <a:pPr algn="ctr"/>
            <a:endParaRPr lang="sv-SE" sz="800" dirty="0"/>
          </a:p>
          <a:p>
            <a:r>
              <a:rPr lang="sv-SE" sz="900" dirty="0"/>
              <a:t>Erbjuda speldjup framåt/bakåt</a:t>
            </a:r>
          </a:p>
          <a:p>
            <a:r>
              <a:rPr lang="sv-SE" sz="900" dirty="0"/>
              <a:t>Vara spelbara i spelyta 2 &amp; 3</a:t>
            </a:r>
          </a:p>
          <a:p>
            <a:r>
              <a:rPr lang="sv-SE" sz="900" b="1" dirty="0"/>
              <a:t>Vara spelbara i flera korridorer</a:t>
            </a:r>
          </a:p>
          <a:p>
            <a:endParaRPr lang="sv-SE" sz="900" dirty="0"/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CA19EF24-D920-4F67-AF75-EAAF26C377AF}"/>
              </a:ext>
            </a:extLst>
          </p:cNvPr>
          <p:cNvSpPr txBox="1"/>
          <p:nvPr/>
        </p:nvSpPr>
        <p:spPr>
          <a:xfrm>
            <a:off x="0" y="810092"/>
            <a:ext cx="3429000" cy="46166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Anfallsspel</a:t>
            </a:r>
          </a:p>
          <a:p>
            <a:pPr algn="ctr"/>
            <a:r>
              <a:rPr lang="sv-SE" sz="1000" dirty="0"/>
              <a:t>Uppgiften är att passera motståndarna med bollen</a:t>
            </a:r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2EFDCDFA-D172-41B0-A4AA-AC0F7CC27F65}"/>
              </a:ext>
            </a:extLst>
          </p:cNvPr>
          <p:cNvSpPr txBox="1"/>
          <p:nvPr/>
        </p:nvSpPr>
        <p:spPr>
          <a:xfrm>
            <a:off x="3428999" y="1271757"/>
            <a:ext cx="1693164" cy="127727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36000" rIns="36000" rtlCol="0">
            <a:spAutoFit/>
          </a:bodyPr>
          <a:lstStyle/>
          <a:p>
            <a:pPr algn="ctr"/>
            <a:r>
              <a:rPr lang="sv-SE" sz="1200" dirty="0"/>
              <a:t>i </a:t>
            </a:r>
            <a:r>
              <a:rPr lang="sv-SE" sz="1200" b="1" dirty="0"/>
              <a:t>Återerövringen</a:t>
            </a:r>
          </a:p>
          <a:p>
            <a:pPr algn="ctr"/>
            <a:r>
              <a:rPr lang="sv-SE" sz="1200" dirty="0"/>
              <a:t>ska vi snabbt..</a:t>
            </a:r>
          </a:p>
          <a:p>
            <a:pPr algn="ctr"/>
            <a:endParaRPr lang="sv-SE" sz="800" dirty="0"/>
          </a:p>
          <a:p>
            <a:pPr>
              <a:buSzPct val="100000"/>
            </a:pPr>
            <a:r>
              <a:rPr lang="sv-SE" sz="900" dirty="0"/>
              <a:t>Pressa bollhållaren</a:t>
            </a:r>
          </a:p>
          <a:p>
            <a:pPr>
              <a:buSzPct val="100000"/>
            </a:pPr>
            <a:r>
              <a:rPr lang="sv-SE" sz="900" dirty="0"/>
              <a:t>Förhindra passningsalternativ</a:t>
            </a:r>
          </a:p>
          <a:p>
            <a:pPr>
              <a:buSzPct val="100000"/>
            </a:pPr>
            <a:r>
              <a:rPr lang="sv-SE" sz="900" b="1" dirty="0"/>
              <a:t>Förhindra spel framför och bakom backlinjen</a:t>
            </a:r>
          </a:p>
          <a:p>
            <a:pPr>
              <a:buSzPct val="100000"/>
            </a:pPr>
            <a:endParaRPr lang="sv-SE" sz="900" dirty="0"/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5C4485BC-4984-4E8A-84EB-EB03B989DD07}"/>
              </a:ext>
            </a:extLst>
          </p:cNvPr>
          <p:cNvSpPr txBox="1"/>
          <p:nvPr/>
        </p:nvSpPr>
        <p:spPr>
          <a:xfrm>
            <a:off x="5122163" y="1271757"/>
            <a:ext cx="1735835" cy="127727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36000" rIns="36000" rtlCol="0">
            <a:spAutoFit/>
          </a:bodyPr>
          <a:lstStyle/>
          <a:p>
            <a:pPr algn="ctr"/>
            <a:r>
              <a:rPr lang="sv-SE" sz="1200" dirty="0"/>
              <a:t>i </a:t>
            </a:r>
            <a:r>
              <a:rPr lang="sv-SE" sz="1100" b="1" dirty="0"/>
              <a:t>Förhindra speluppbyggnad </a:t>
            </a:r>
          </a:p>
          <a:p>
            <a:pPr algn="ctr"/>
            <a:r>
              <a:rPr lang="sv-SE" sz="1200" dirty="0"/>
              <a:t>ska vi..</a:t>
            </a:r>
          </a:p>
          <a:p>
            <a:pPr algn="ctr"/>
            <a:endParaRPr lang="sv-SE" sz="800" dirty="0"/>
          </a:p>
          <a:p>
            <a:r>
              <a:rPr lang="sv-SE" sz="900" dirty="0"/>
              <a:t>Samla laget i lagdelar</a:t>
            </a:r>
          </a:p>
          <a:p>
            <a:r>
              <a:rPr lang="sv-SE" sz="900" dirty="0"/>
              <a:t>Förhindra spel genom lagdelarna</a:t>
            </a:r>
          </a:p>
          <a:p>
            <a:r>
              <a:rPr lang="sv-SE" sz="900" b="1" dirty="0"/>
              <a:t>Samla laget i de 3 korridorer närmast bollen</a:t>
            </a:r>
          </a:p>
          <a:p>
            <a:endParaRPr lang="sv-SE" sz="900" dirty="0"/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EA991162-F048-4D2F-B42C-DD4F77272FCB}"/>
              </a:ext>
            </a:extLst>
          </p:cNvPr>
          <p:cNvSpPr txBox="1"/>
          <p:nvPr/>
        </p:nvSpPr>
        <p:spPr>
          <a:xfrm>
            <a:off x="3428999" y="2410529"/>
            <a:ext cx="3429000" cy="692497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dirty="0"/>
              <a:t>För att </a:t>
            </a:r>
            <a:r>
              <a:rPr lang="sv-SE" sz="1200" b="1" dirty="0"/>
              <a:t>Förhindra och rädda avslut </a:t>
            </a:r>
            <a:r>
              <a:rPr lang="sv-SE" sz="1200" dirty="0"/>
              <a:t>ska vi..</a:t>
            </a:r>
          </a:p>
          <a:p>
            <a:pPr algn="ctr"/>
            <a:r>
              <a:rPr lang="sv-SE" sz="900" dirty="0"/>
              <a:t>Förhindra avslut i </a:t>
            </a:r>
            <a:r>
              <a:rPr lang="sv-SE" sz="900" dirty="0" err="1"/>
              <a:t>goldzone</a:t>
            </a:r>
            <a:endParaRPr lang="sv-SE" sz="900" dirty="0"/>
          </a:p>
          <a:p>
            <a:pPr algn="ctr"/>
            <a:r>
              <a:rPr lang="sv-SE" sz="900" dirty="0"/>
              <a:t>Vara snabba på returer</a:t>
            </a:r>
          </a:p>
          <a:p>
            <a:pPr algn="ctr"/>
            <a:r>
              <a:rPr lang="sv-SE" sz="900" b="1" dirty="0"/>
              <a:t>Försvara ytor i </a:t>
            </a:r>
            <a:r>
              <a:rPr lang="sv-SE" sz="900" b="1" dirty="0" err="1"/>
              <a:t>goldzone</a:t>
            </a:r>
            <a:endParaRPr lang="sv-SE" sz="900" b="1" dirty="0"/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880F213C-5EAF-49BE-BF91-0F87F73598ED}"/>
              </a:ext>
            </a:extLst>
          </p:cNvPr>
          <p:cNvSpPr txBox="1"/>
          <p:nvPr/>
        </p:nvSpPr>
        <p:spPr>
          <a:xfrm>
            <a:off x="0" y="3126107"/>
            <a:ext cx="68579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För att kunna spela som vi vill ska nedanstående färdigheter prioriteras i träning</a:t>
            </a:r>
          </a:p>
        </p:txBody>
      </p:sp>
      <p:sp>
        <p:nvSpPr>
          <p:cNvPr id="23" name="textruta 22">
            <a:extLst>
              <a:ext uri="{FF2B5EF4-FFF2-40B4-BE49-F238E27FC236}">
                <a16:creationId xmlns:a16="http://schemas.microsoft.com/office/drawing/2014/main" id="{0827C756-B198-4FB5-B791-1BFBEF76B37F}"/>
              </a:ext>
            </a:extLst>
          </p:cNvPr>
          <p:cNvSpPr txBox="1"/>
          <p:nvPr/>
        </p:nvSpPr>
        <p:spPr>
          <a:xfrm>
            <a:off x="3428998" y="3388693"/>
            <a:ext cx="3429000" cy="113877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Färdigheter för laget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r>
              <a:rPr lang="sv-SE" sz="900" dirty="0"/>
              <a:t>			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24" name="textruta 23">
            <a:extLst>
              <a:ext uri="{FF2B5EF4-FFF2-40B4-BE49-F238E27FC236}">
                <a16:creationId xmlns:a16="http://schemas.microsoft.com/office/drawing/2014/main" id="{81BAB293-43F4-4F8F-BAFD-67D89D50BBE3}"/>
              </a:ext>
            </a:extLst>
          </p:cNvPr>
          <p:cNvSpPr txBox="1"/>
          <p:nvPr/>
        </p:nvSpPr>
        <p:spPr>
          <a:xfrm>
            <a:off x="-2" y="4599929"/>
            <a:ext cx="3429000" cy="86177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Färdigheter för spelaren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r>
              <a:rPr lang="sv-SE" sz="900" dirty="0"/>
              <a:t>		</a:t>
            </a:r>
          </a:p>
        </p:txBody>
      </p:sp>
      <p:sp>
        <p:nvSpPr>
          <p:cNvPr id="25" name="textruta 24">
            <a:extLst>
              <a:ext uri="{FF2B5EF4-FFF2-40B4-BE49-F238E27FC236}">
                <a16:creationId xmlns:a16="http://schemas.microsoft.com/office/drawing/2014/main" id="{05F60149-0E66-4137-8A7C-D2889A8C82AF}"/>
              </a:ext>
            </a:extLst>
          </p:cNvPr>
          <p:cNvSpPr txBox="1"/>
          <p:nvPr/>
        </p:nvSpPr>
        <p:spPr>
          <a:xfrm>
            <a:off x="3428998" y="4599929"/>
            <a:ext cx="3429000" cy="86177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Färdigheter för spelaren</a:t>
            </a:r>
          </a:p>
          <a:p>
            <a:pPr algn="ctr"/>
            <a:r>
              <a:rPr lang="sv-SE" sz="900" dirty="0"/>
              <a:t> </a:t>
            </a:r>
          </a:p>
          <a:p>
            <a:pPr algn="ctr"/>
            <a:r>
              <a:rPr lang="sv-SE" sz="900" dirty="0"/>
              <a:t>	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992E91E3-DD4A-4FF1-A32B-B9DC3C2B4000}"/>
              </a:ext>
            </a:extLst>
          </p:cNvPr>
          <p:cNvSpPr txBox="1"/>
          <p:nvPr/>
        </p:nvSpPr>
        <p:spPr>
          <a:xfrm>
            <a:off x="0" y="4815372"/>
            <a:ext cx="14733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Driva</a:t>
            </a:r>
          </a:p>
          <a:p>
            <a:pPr algn="ctr"/>
            <a:r>
              <a:rPr lang="sv-SE" sz="900" dirty="0"/>
              <a:t>Skjuta</a:t>
            </a:r>
          </a:p>
          <a:p>
            <a:pPr algn="ctr"/>
            <a:r>
              <a:rPr lang="sv-SE" sz="900" dirty="0"/>
              <a:t>Ta emot bollen</a:t>
            </a:r>
          </a:p>
          <a:p>
            <a:pPr algn="ctr"/>
            <a:r>
              <a:rPr lang="sv-SE" sz="900" dirty="0"/>
              <a:t>Nicka</a:t>
            </a:r>
          </a:p>
        </p:txBody>
      </p:sp>
      <p:sp>
        <p:nvSpPr>
          <p:cNvPr id="26" name="textruta 25">
            <a:extLst>
              <a:ext uri="{FF2B5EF4-FFF2-40B4-BE49-F238E27FC236}">
                <a16:creationId xmlns:a16="http://schemas.microsoft.com/office/drawing/2014/main" id="{2EE507FF-E394-4601-831B-A651B6054DCE}"/>
              </a:ext>
            </a:extLst>
          </p:cNvPr>
          <p:cNvSpPr txBox="1"/>
          <p:nvPr/>
        </p:nvSpPr>
        <p:spPr>
          <a:xfrm>
            <a:off x="1955660" y="4813132"/>
            <a:ext cx="14733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Vända</a:t>
            </a:r>
          </a:p>
          <a:p>
            <a:pPr algn="ctr"/>
            <a:r>
              <a:rPr lang="sv-SE" sz="900" dirty="0"/>
              <a:t>Passa</a:t>
            </a:r>
          </a:p>
          <a:p>
            <a:pPr algn="ctr"/>
            <a:r>
              <a:rPr lang="sv-SE" sz="900" dirty="0"/>
              <a:t>Utmana, finta, dribbla</a:t>
            </a:r>
          </a:p>
          <a:p>
            <a:pPr algn="ctr"/>
            <a:endParaRPr lang="sv-SE" sz="900" dirty="0"/>
          </a:p>
        </p:txBody>
      </p:sp>
      <p:sp>
        <p:nvSpPr>
          <p:cNvPr id="27" name="textruta 26">
            <a:extLst>
              <a:ext uri="{FF2B5EF4-FFF2-40B4-BE49-F238E27FC236}">
                <a16:creationId xmlns:a16="http://schemas.microsoft.com/office/drawing/2014/main" id="{CCCB9CDC-B952-414E-B007-6166E25C1E20}"/>
              </a:ext>
            </a:extLst>
          </p:cNvPr>
          <p:cNvSpPr txBox="1"/>
          <p:nvPr/>
        </p:nvSpPr>
        <p:spPr>
          <a:xfrm>
            <a:off x="3428996" y="4813131"/>
            <a:ext cx="14733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Bryta</a:t>
            </a:r>
          </a:p>
          <a:p>
            <a:pPr algn="ctr"/>
            <a:r>
              <a:rPr lang="sv-SE" sz="900" dirty="0"/>
              <a:t>Markera</a:t>
            </a:r>
          </a:p>
          <a:p>
            <a:pPr algn="ctr"/>
            <a:r>
              <a:rPr lang="sv-SE" sz="900" dirty="0"/>
              <a:t>Nicka</a:t>
            </a:r>
          </a:p>
          <a:p>
            <a:pPr algn="ctr"/>
            <a:endParaRPr lang="sv-SE" sz="900" dirty="0"/>
          </a:p>
        </p:txBody>
      </p:sp>
      <p:sp>
        <p:nvSpPr>
          <p:cNvPr id="28" name="textruta 27">
            <a:extLst>
              <a:ext uri="{FF2B5EF4-FFF2-40B4-BE49-F238E27FC236}">
                <a16:creationId xmlns:a16="http://schemas.microsoft.com/office/drawing/2014/main" id="{B2EEB8CE-BE76-4F6E-B787-6707F6D7FC76}"/>
              </a:ext>
            </a:extLst>
          </p:cNvPr>
          <p:cNvSpPr txBox="1"/>
          <p:nvPr/>
        </p:nvSpPr>
        <p:spPr>
          <a:xfrm>
            <a:off x="5384658" y="4814582"/>
            <a:ext cx="14733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Pressa</a:t>
            </a:r>
          </a:p>
          <a:p>
            <a:pPr algn="ctr"/>
            <a:r>
              <a:rPr lang="sv-SE" sz="900" dirty="0"/>
              <a:t>Tackling</a:t>
            </a:r>
          </a:p>
          <a:p>
            <a:pPr algn="ctr"/>
            <a:r>
              <a:rPr lang="sv-SE" sz="900" dirty="0"/>
              <a:t>Blockera</a:t>
            </a:r>
          </a:p>
          <a:p>
            <a:pPr algn="ctr"/>
            <a:r>
              <a:rPr lang="sv-SE" sz="900" dirty="0"/>
              <a:t> </a:t>
            </a:r>
          </a:p>
        </p:txBody>
      </p:sp>
      <p:sp>
        <p:nvSpPr>
          <p:cNvPr id="29" name="textruta 28">
            <a:extLst>
              <a:ext uri="{FF2B5EF4-FFF2-40B4-BE49-F238E27FC236}">
                <a16:creationId xmlns:a16="http://schemas.microsoft.com/office/drawing/2014/main" id="{EF3F9798-2C65-4A06-B5DD-3D90721F0A68}"/>
              </a:ext>
            </a:extLst>
          </p:cNvPr>
          <p:cNvSpPr txBox="1"/>
          <p:nvPr/>
        </p:nvSpPr>
        <p:spPr>
          <a:xfrm>
            <a:off x="-2" y="5534166"/>
            <a:ext cx="3429000" cy="72327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Extra färdigheter för målvakten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r>
              <a:rPr lang="sv-SE" sz="900" dirty="0"/>
              <a:t>	</a:t>
            </a:r>
          </a:p>
        </p:txBody>
      </p:sp>
      <p:sp>
        <p:nvSpPr>
          <p:cNvPr id="30" name="textruta 29">
            <a:extLst>
              <a:ext uri="{FF2B5EF4-FFF2-40B4-BE49-F238E27FC236}">
                <a16:creationId xmlns:a16="http://schemas.microsoft.com/office/drawing/2014/main" id="{64366CFD-0030-4C27-B7E8-B6AAD39ACF11}"/>
              </a:ext>
            </a:extLst>
          </p:cNvPr>
          <p:cNvSpPr txBox="1"/>
          <p:nvPr/>
        </p:nvSpPr>
        <p:spPr>
          <a:xfrm>
            <a:off x="3428998" y="5534166"/>
            <a:ext cx="3429000" cy="723275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Extra färdigheter för målvakten</a:t>
            </a:r>
          </a:p>
          <a:p>
            <a:pPr algn="ctr"/>
            <a:r>
              <a:rPr lang="sv-SE" sz="900" dirty="0"/>
              <a:t> </a:t>
            </a:r>
          </a:p>
          <a:p>
            <a:pPr algn="ctr"/>
            <a:r>
              <a:rPr lang="sv-SE" sz="900" dirty="0"/>
              <a:t>	</a:t>
            </a:r>
          </a:p>
          <a:p>
            <a:pPr algn="ctr"/>
            <a:endParaRPr lang="sv-SE" sz="900" dirty="0"/>
          </a:p>
        </p:txBody>
      </p:sp>
      <p:sp>
        <p:nvSpPr>
          <p:cNvPr id="31" name="textruta 30">
            <a:extLst>
              <a:ext uri="{FF2B5EF4-FFF2-40B4-BE49-F238E27FC236}">
                <a16:creationId xmlns:a16="http://schemas.microsoft.com/office/drawing/2014/main" id="{579DEF87-78D7-444A-A224-9103CE95C925}"/>
              </a:ext>
            </a:extLst>
          </p:cNvPr>
          <p:cNvSpPr txBox="1"/>
          <p:nvPr/>
        </p:nvSpPr>
        <p:spPr>
          <a:xfrm>
            <a:off x="-2" y="5750008"/>
            <a:ext cx="1473340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Rulla bollen</a:t>
            </a:r>
          </a:p>
          <a:p>
            <a:pPr algn="ctr"/>
            <a:r>
              <a:rPr lang="sv-SE" sz="900" dirty="0"/>
              <a:t>Utspark</a:t>
            </a:r>
          </a:p>
          <a:p>
            <a:pPr algn="ctr"/>
            <a:endParaRPr lang="sv-SE" sz="900" dirty="0"/>
          </a:p>
        </p:txBody>
      </p:sp>
      <p:sp>
        <p:nvSpPr>
          <p:cNvPr id="32" name="textruta 31">
            <a:extLst>
              <a:ext uri="{FF2B5EF4-FFF2-40B4-BE49-F238E27FC236}">
                <a16:creationId xmlns:a16="http://schemas.microsoft.com/office/drawing/2014/main" id="{94981A32-5A2D-453E-BEA4-1E7B6657F22E}"/>
              </a:ext>
            </a:extLst>
          </p:cNvPr>
          <p:cNvSpPr txBox="1"/>
          <p:nvPr/>
        </p:nvSpPr>
        <p:spPr>
          <a:xfrm>
            <a:off x="1955658" y="5749809"/>
            <a:ext cx="14733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Delta i spelet</a:t>
            </a:r>
          </a:p>
          <a:p>
            <a:pPr algn="ctr"/>
            <a:r>
              <a:rPr lang="sv-SE" sz="900" dirty="0"/>
              <a:t>Kasta bollen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33" name="textruta 32">
            <a:extLst>
              <a:ext uri="{FF2B5EF4-FFF2-40B4-BE49-F238E27FC236}">
                <a16:creationId xmlns:a16="http://schemas.microsoft.com/office/drawing/2014/main" id="{260177A0-3465-4B50-91EA-82864CBC1118}"/>
              </a:ext>
            </a:extLst>
          </p:cNvPr>
          <p:cNvSpPr txBox="1"/>
          <p:nvPr/>
        </p:nvSpPr>
        <p:spPr>
          <a:xfrm>
            <a:off x="3428996" y="5750934"/>
            <a:ext cx="1473340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Fånga bollen</a:t>
            </a:r>
          </a:p>
          <a:p>
            <a:pPr algn="ctr"/>
            <a:r>
              <a:rPr lang="sv-SE" sz="900" dirty="0"/>
              <a:t>Kasta sig</a:t>
            </a:r>
          </a:p>
          <a:p>
            <a:pPr algn="ctr"/>
            <a:r>
              <a:rPr lang="sv-SE" sz="900" dirty="0"/>
              <a:t>Boxa bollen</a:t>
            </a:r>
          </a:p>
        </p:txBody>
      </p:sp>
      <p:sp>
        <p:nvSpPr>
          <p:cNvPr id="34" name="textruta 33">
            <a:extLst>
              <a:ext uri="{FF2B5EF4-FFF2-40B4-BE49-F238E27FC236}">
                <a16:creationId xmlns:a16="http://schemas.microsoft.com/office/drawing/2014/main" id="{A9B073F7-1003-4963-8517-E55A41E4D578}"/>
              </a:ext>
            </a:extLst>
          </p:cNvPr>
          <p:cNvSpPr txBox="1"/>
          <p:nvPr/>
        </p:nvSpPr>
        <p:spPr>
          <a:xfrm>
            <a:off x="5384658" y="5749809"/>
            <a:ext cx="1473340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 err="1"/>
              <a:t>Palming</a:t>
            </a:r>
            <a:endParaRPr lang="sv-SE" sz="900" dirty="0"/>
          </a:p>
          <a:p>
            <a:pPr algn="ctr"/>
            <a:r>
              <a:rPr lang="sv-SE" sz="900" dirty="0"/>
              <a:t>Bryta djupledspassning</a:t>
            </a:r>
          </a:p>
          <a:p>
            <a:pPr algn="ctr"/>
            <a:r>
              <a:rPr lang="sv-SE" sz="900" dirty="0"/>
              <a:t>Upphopp, fånga &amp; boxa</a:t>
            </a:r>
          </a:p>
        </p:txBody>
      </p:sp>
      <p:sp>
        <p:nvSpPr>
          <p:cNvPr id="35" name="textruta 34">
            <a:extLst>
              <a:ext uri="{FF2B5EF4-FFF2-40B4-BE49-F238E27FC236}">
                <a16:creationId xmlns:a16="http://schemas.microsoft.com/office/drawing/2014/main" id="{6CBDEEF6-39E5-4D03-B5E3-D8714484BBC0}"/>
              </a:ext>
            </a:extLst>
          </p:cNvPr>
          <p:cNvSpPr txBox="1"/>
          <p:nvPr/>
        </p:nvSpPr>
        <p:spPr>
          <a:xfrm>
            <a:off x="-2" y="6333591"/>
            <a:ext cx="6858000" cy="276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b="1" dirty="0" err="1"/>
              <a:t>Fotbollsfys</a:t>
            </a:r>
            <a:endParaRPr lang="sv-SE" sz="1000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50E515AC-BFA2-4339-A975-F425CB4A8512}"/>
              </a:ext>
            </a:extLst>
          </p:cNvPr>
          <p:cNvSpPr txBox="1"/>
          <p:nvPr/>
        </p:nvSpPr>
        <p:spPr>
          <a:xfrm>
            <a:off x="-2" y="6611387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900" b="1" dirty="0"/>
              <a:t>Prioriterat i ordning: </a:t>
            </a:r>
            <a:r>
              <a:rPr lang="sv-SE" sz="900" dirty="0"/>
              <a:t>Styrka, rörlighet, uthållighet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sv-SE" sz="900" dirty="0"/>
              <a:t>Koordinationsövningar med och utan boll, stafetter och hinderbanor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sv-SE" sz="900" dirty="0"/>
              <a:t>Löpningar med hastighets- och riktningsförändringar, accelerationer och inbromsningar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sv-SE" sz="900" dirty="0"/>
              <a:t>Parövningar och övningar med den egna kroppen som belastning</a:t>
            </a:r>
          </a:p>
        </p:txBody>
      </p:sp>
      <p:sp>
        <p:nvSpPr>
          <p:cNvPr id="36" name="textruta 35">
            <a:extLst>
              <a:ext uri="{FF2B5EF4-FFF2-40B4-BE49-F238E27FC236}">
                <a16:creationId xmlns:a16="http://schemas.microsoft.com/office/drawing/2014/main" id="{49A6C1DA-D573-48FD-A122-1FFBDDECBDF4}"/>
              </a:ext>
            </a:extLst>
          </p:cNvPr>
          <p:cNvSpPr txBox="1"/>
          <p:nvPr/>
        </p:nvSpPr>
        <p:spPr>
          <a:xfrm>
            <a:off x="-2" y="7267833"/>
            <a:ext cx="6858000" cy="276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Fotbollspsykologi</a:t>
            </a:r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F5EC1E19-764E-485A-929D-3590FC9D3AE1}"/>
              </a:ext>
            </a:extLst>
          </p:cNvPr>
          <p:cNvSpPr txBox="1"/>
          <p:nvPr/>
        </p:nvSpPr>
        <p:spPr>
          <a:xfrm>
            <a:off x="-21335" y="7550421"/>
            <a:ext cx="6858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900" b="1" dirty="0"/>
              <a:t>Långsiktig utveckling: </a:t>
            </a:r>
            <a:r>
              <a:rPr lang="sv-SE" sz="900" dirty="0"/>
              <a:t>tex att en spelare planerar och prioriterar mellan fotboll, andra idrotter, skola och fritid.</a:t>
            </a:r>
          </a:p>
          <a:p>
            <a:pPr algn="ctr"/>
            <a:r>
              <a:rPr lang="sv-SE" sz="900" b="1" dirty="0"/>
              <a:t>Göra nästa aktion: </a:t>
            </a:r>
            <a:r>
              <a:rPr lang="sv-SE" sz="900" dirty="0"/>
              <a:t>tex att en spelare fortsätter spela enligt lagets arbetssätt även i motgång</a:t>
            </a:r>
          </a:p>
          <a:p>
            <a:pPr algn="ctr"/>
            <a:r>
              <a:rPr lang="sv-SE" sz="900" b="1" dirty="0"/>
              <a:t>Göra lagkamrater bättre: </a:t>
            </a:r>
            <a:r>
              <a:rPr lang="sv-SE" sz="900" dirty="0"/>
              <a:t>tex att spelarna diskuterar på planen om hur de kan lösa olika situationer</a:t>
            </a:r>
          </a:p>
        </p:txBody>
      </p:sp>
      <p:sp>
        <p:nvSpPr>
          <p:cNvPr id="38" name="textruta 37">
            <a:extLst>
              <a:ext uri="{FF2B5EF4-FFF2-40B4-BE49-F238E27FC236}">
                <a16:creationId xmlns:a16="http://schemas.microsoft.com/office/drawing/2014/main" id="{6010DD0D-8943-4158-B0EA-A48A754D08DD}"/>
              </a:ext>
            </a:extLst>
          </p:cNvPr>
          <p:cNvSpPr txBox="1"/>
          <p:nvPr/>
        </p:nvSpPr>
        <p:spPr>
          <a:xfrm>
            <a:off x="-2" y="8018689"/>
            <a:ext cx="6858000" cy="6924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Träningar och matcher för spelare 15-19 år</a:t>
            </a:r>
          </a:p>
          <a:p>
            <a:pPr algn="ctr"/>
            <a:endParaRPr lang="sv-SE" sz="900" b="1" dirty="0"/>
          </a:p>
          <a:p>
            <a:pPr algn="ctr"/>
            <a:endParaRPr lang="sv-SE" sz="900" b="1" dirty="0"/>
          </a:p>
          <a:p>
            <a:pPr algn="ctr"/>
            <a:endParaRPr lang="sv-SE" sz="900" b="1" dirty="0"/>
          </a:p>
        </p:txBody>
      </p:sp>
      <p:sp>
        <p:nvSpPr>
          <p:cNvPr id="39" name="textruta 38">
            <a:extLst>
              <a:ext uri="{FF2B5EF4-FFF2-40B4-BE49-F238E27FC236}">
                <a16:creationId xmlns:a16="http://schemas.microsoft.com/office/drawing/2014/main" id="{A954E7B1-1903-4620-B36D-1C3702AF0FC5}"/>
              </a:ext>
            </a:extLst>
          </p:cNvPr>
          <p:cNvSpPr txBox="1"/>
          <p:nvPr/>
        </p:nvSpPr>
        <p:spPr>
          <a:xfrm>
            <a:off x="-2" y="8813824"/>
            <a:ext cx="6858000" cy="276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Principer och arbetssätt</a:t>
            </a:r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25658E15-A721-4F21-B54F-EF0B250302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050" y="0"/>
            <a:ext cx="742948" cy="742948"/>
          </a:xfrm>
          <a:prstGeom prst="rect">
            <a:avLst/>
          </a:prstGeom>
        </p:spPr>
      </p:pic>
      <p:sp>
        <p:nvSpPr>
          <p:cNvPr id="6" name="Pil: vänster-höger 5">
            <a:extLst>
              <a:ext uri="{FF2B5EF4-FFF2-40B4-BE49-F238E27FC236}">
                <a16:creationId xmlns:a16="http://schemas.microsoft.com/office/drawing/2014/main" id="{BA168F7A-C067-4515-B39B-C688520E10AA}"/>
              </a:ext>
            </a:extLst>
          </p:cNvPr>
          <p:cNvSpPr/>
          <p:nvPr/>
        </p:nvSpPr>
        <p:spPr>
          <a:xfrm>
            <a:off x="2909409" y="815177"/>
            <a:ext cx="1039181" cy="399091"/>
          </a:xfrm>
          <a:prstGeom prst="leftRightArrow">
            <a:avLst/>
          </a:prstGeom>
          <a:gradFill>
            <a:gsLst>
              <a:gs pos="0">
                <a:srgbClr val="A6C3E6"/>
              </a:gs>
              <a:gs pos="100000">
                <a:srgbClr val="A7CD95"/>
              </a:gs>
            </a:gsLst>
            <a:lin ang="0"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Omställning</a:t>
            </a:r>
          </a:p>
        </p:txBody>
      </p:sp>
      <p:sp>
        <p:nvSpPr>
          <p:cNvPr id="40" name="textruta 39">
            <a:extLst>
              <a:ext uri="{FF2B5EF4-FFF2-40B4-BE49-F238E27FC236}">
                <a16:creationId xmlns:a16="http://schemas.microsoft.com/office/drawing/2014/main" id="{44C8CF67-10CB-4BC2-890D-BFE0395EBFDE}"/>
              </a:ext>
            </a:extLst>
          </p:cNvPr>
          <p:cNvSpPr txBox="1"/>
          <p:nvPr/>
        </p:nvSpPr>
        <p:spPr>
          <a:xfrm>
            <a:off x="-2" y="9090823"/>
            <a:ext cx="3429000" cy="70788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000" b="1" dirty="0"/>
              <a:t>Anfall</a:t>
            </a:r>
          </a:p>
          <a:p>
            <a:pPr algn="ctr"/>
            <a:r>
              <a:rPr lang="sv-SE" sz="1000" dirty="0"/>
              <a:t>Se bilaga</a:t>
            </a:r>
          </a:p>
          <a:p>
            <a:pPr algn="ctr"/>
            <a:endParaRPr lang="sv-SE" sz="1000" dirty="0"/>
          </a:p>
          <a:p>
            <a:pPr algn="ctr"/>
            <a:endParaRPr lang="sv-SE" sz="1000" dirty="0"/>
          </a:p>
        </p:txBody>
      </p:sp>
      <p:sp>
        <p:nvSpPr>
          <p:cNvPr id="41" name="textruta 40">
            <a:extLst>
              <a:ext uri="{FF2B5EF4-FFF2-40B4-BE49-F238E27FC236}">
                <a16:creationId xmlns:a16="http://schemas.microsoft.com/office/drawing/2014/main" id="{4949F6A6-4FB4-4DC3-A125-B7054363F312}"/>
              </a:ext>
            </a:extLst>
          </p:cNvPr>
          <p:cNvSpPr txBox="1"/>
          <p:nvPr/>
        </p:nvSpPr>
        <p:spPr>
          <a:xfrm>
            <a:off x="3419578" y="9090823"/>
            <a:ext cx="3438420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000" b="1" dirty="0"/>
              <a:t>Försvar</a:t>
            </a:r>
          </a:p>
          <a:p>
            <a:pPr algn="ctr"/>
            <a:r>
              <a:rPr lang="sv-SE" sz="1000" dirty="0"/>
              <a:t>Se bilaga</a:t>
            </a:r>
          </a:p>
          <a:p>
            <a:pPr algn="ctr"/>
            <a:endParaRPr lang="sv-SE" sz="1000" dirty="0"/>
          </a:p>
          <a:p>
            <a:pPr algn="ctr"/>
            <a:endParaRPr lang="sv-SE" sz="1000" dirty="0"/>
          </a:p>
        </p:txBody>
      </p:sp>
      <p:sp>
        <p:nvSpPr>
          <p:cNvPr id="43" name="textruta 42">
            <a:extLst>
              <a:ext uri="{FF2B5EF4-FFF2-40B4-BE49-F238E27FC236}">
                <a16:creationId xmlns:a16="http://schemas.microsoft.com/office/drawing/2014/main" id="{B54FF5D0-4658-4079-865B-8D5C27CA147D}"/>
              </a:ext>
            </a:extLst>
          </p:cNvPr>
          <p:cNvSpPr txBox="1"/>
          <p:nvPr/>
        </p:nvSpPr>
        <p:spPr>
          <a:xfrm>
            <a:off x="-2" y="3608894"/>
            <a:ext cx="147334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*Spelbredd</a:t>
            </a:r>
          </a:p>
          <a:p>
            <a:pPr algn="ctr"/>
            <a:r>
              <a:rPr lang="sv-SE" sz="900" dirty="0"/>
              <a:t>*Spelbarhet</a:t>
            </a:r>
          </a:p>
          <a:p>
            <a:pPr algn="ctr"/>
            <a:r>
              <a:rPr lang="sv-SE" sz="900" dirty="0"/>
              <a:t>Positionering</a:t>
            </a:r>
          </a:p>
          <a:p>
            <a:pPr algn="ctr"/>
            <a:r>
              <a:rPr lang="sv-SE" sz="900" dirty="0"/>
              <a:t>Spelvändning</a:t>
            </a:r>
          </a:p>
          <a:p>
            <a:pPr algn="ctr"/>
            <a:r>
              <a:rPr lang="sv-SE" sz="900" dirty="0"/>
              <a:t>Väggspel</a:t>
            </a:r>
          </a:p>
          <a:p>
            <a:pPr algn="ctr"/>
            <a:r>
              <a:rPr lang="sv-SE" sz="900" dirty="0"/>
              <a:t>Avledande rörelse</a:t>
            </a:r>
          </a:p>
        </p:txBody>
      </p:sp>
      <p:sp>
        <p:nvSpPr>
          <p:cNvPr id="44" name="textruta 43">
            <a:extLst>
              <a:ext uri="{FF2B5EF4-FFF2-40B4-BE49-F238E27FC236}">
                <a16:creationId xmlns:a16="http://schemas.microsoft.com/office/drawing/2014/main" id="{E2F72D42-40A1-4CA9-8951-8FCAD849EB13}"/>
              </a:ext>
            </a:extLst>
          </p:cNvPr>
          <p:cNvSpPr txBox="1"/>
          <p:nvPr/>
        </p:nvSpPr>
        <p:spPr>
          <a:xfrm>
            <a:off x="1955658" y="3604535"/>
            <a:ext cx="147334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*Speldjup</a:t>
            </a:r>
          </a:p>
          <a:p>
            <a:pPr algn="ctr"/>
            <a:r>
              <a:rPr lang="sv-SE" sz="900" dirty="0"/>
              <a:t>*Spelavstånd</a:t>
            </a:r>
          </a:p>
          <a:p>
            <a:pPr algn="ctr"/>
            <a:r>
              <a:rPr lang="sv-SE" sz="900" dirty="0"/>
              <a:t>Djupledsspel</a:t>
            </a:r>
          </a:p>
          <a:p>
            <a:pPr algn="ctr"/>
            <a:r>
              <a:rPr lang="sv-SE" sz="900" dirty="0"/>
              <a:t>Uppflyttning</a:t>
            </a:r>
          </a:p>
          <a:p>
            <a:pPr algn="ctr"/>
            <a:r>
              <a:rPr lang="sv-SE" sz="900" dirty="0"/>
              <a:t>Överlappning</a:t>
            </a:r>
          </a:p>
          <a:p>
            <a:pPr algn="ctr"/>
            <a:r>
              <a:rPr lang="sv-SE" sz="900" b="1" dirty="0"/>
              <a:t>Positionsbyten</a:t>
            </a:r>
          </a:p>
        </p:txBody>
      </p:sp>
      <p:sp>
        <p:nvSpPr>
          <p:cNvPr id="45" name="textruta 44">
            <a:extLst>
              <a:ext uri="{FF2B5EF4-FFF2-40B4-BE49-F238E27FC236}">
                <a16:creationId xmlns:a16="http://schemas.microsoft.com/office/drawing/2014/main" id="{5678D446-8D63-4CB7-9A60-BE8AAD1358C0}"/>
              </a:ext>
            </a:extLst>
          </p:cNvPr>
          <p:cNvSpPr txBox="1"/>
          <p:nvPr/>
        </p:nvSpPr>
        <p:spPr>
          <a:xfrm>
            <a:off x="3428996" y="3605534"/>
            <a:ext cx="147334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Försvarssida</a:t>
            </a:r>
          </a:p>
          <a:p>
            <a:pPr algn="ctr"/>
            <a:r>
              <a:rPr lang="sv-SE" sz="900" dirty="0"/>
              <a:t>Uppflyttning</a:t>
            </a:r>
          </a:p>
          <a:p>
            <a:pPr algn="ctr"/>
            <a:r>
              <a:rPr lang="sv-SE" sz="900" dirty="0"/>
              <a:t>Centrering</a:t>
            </a:r>
          </a:p>
          <a:p>
            <a:pPr algn="ctr"/>
            <a:r>
              <a:rPr lang="sv-SE" sz="900" dirty="0"/>
              <a:t>Understöd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46" name="textruta 45">
            <a:extLst>
              <a:ext uri="{FF2B5EF4-FFF2-40B4-BE49-F238E27FC236}">
                <a16:creationId xmlns:a16="http://schemas.microsoft.com/office/drawing/2014/main" id="{594A54FB-75D0-4433-94E9-0D72763A56E7}"/>
              </a:ext>
            </a:extLst>
          </p:cNvPr>
          <p:cNvSpPr txBox="1"/>
          <p:nvPr/>
        </p:nvSpPr>
        <p:spPr>
          <a:xfrm>
            <a:off x="5378378" y="3605534"/>
            <a:ext cx="147334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Täckning</a:t>
            </a:r>
          </a:p>
          <a:p>
            <a:pPr algn="ctr"/>
            <a:r>
              <a:rPr lang="sv-SE" sz="900" dirty="0"/>
              <a:t>Nedflyttning</a:t>
            </a:r>
          </a:p>
          <a:p>
            <a:pPr algn="ctr"/>
            <a:r>
              <a:rPr lang="sv-SE" sz="900" dirty="0"/>
              <a:t>Överflyttning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42" name="textruta 41">
            <a:extLst>
              <a:ext uri="{FF2B5EF4-FFF2-40B4-BE49-F238E27FC236}">
                <a16:creationId xmlns:a16="http://schemas.microsoft.com/office/drawing/2014/main" id="{5F8B6873-79D2-444D-8E2D-0935DD3F1D24}"/>
              </a:ext>
            </a:extLst>
          </p:cNvPr>
          <p:cNvSpPr txBox="1"/>
          <p:nvPr/>
        </p:nvSpPr>
        <p:spPr>
          <a:xfrm>
            <a:off x="-1" y="8206145"/>
            <a:ext cx="3428998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900" b="1" dirty="0"/>
              <a:t>Träningar: </a:t>
            </a:r>
            <a:r>
              <a:rPr lang="sv-SE" sz="900" dirty="0"/>
              <a:t>2-7st i veckan á 60-90 minuter</a:t>
            </a:r>
          </a:p>
          <a:p>
            <a:r>
              <a:rPr lang="sv-SE" sz="900" b="1" dirty="0"/>
              <a:t>Träningens upplägg: </a:t>
            </a:r>
            <a:r>
              <a:rPr lang="sv-SE" sz="900" dirty="0"/>
              <a:t>Mer riktade pass, </a:t>
            </a:r>
            <a:r>
              <a:rPr lang="sv-SE" sz="900" dirty="0" err="1"/>
              <a:t>fys</a:t>
            </a:r>
            <a:r>
              <a:rPr lang="sv-SE" sz="900" dirty="0"/>
              <a:t>, organisation, matchförberedande, individuellt anpassad</a:t>
            </a:r>
          </a:p>
        </p:txBody>
      </p:sp>
      <p:sp>
        <p:nvSpPr>
          <p:cNvPr id="47" name="textruta 46">
            <a:extLst>
              <a:ext uri="{FF2B5EF4-FFF2-40B4-BE49-F238E27FC236}">
                <a16:creationId xmlns:a16="http://schemas.microsoft.com/office/drawing/2014/main" id="{1B232BE4-AEDF-4F86-AAD2-3042499B97F9}"/>
              </a:ext>
            </a:extLst>
          </p:cNvPr>
          <p:cNvSpPr txBox="1"/>
          <p:nvPr/>
        </p:nvSpPr>
        <p:spPr>
          <a:xfrm>
            <a:off x="3428996" y="8206145"/>
            <a:ext cx="342899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900" b="1" dirty="0"/>
              <a:t>Lämpligt antal spelare/match: </a:t>
            </a:r>
            <a:r>
              <a:rPr lang="sv-SE" sz="900" dirty="0"/>
              <a:t>17</a:t>
            </a:r>
          </a:p>
          <a:p>
            <a:r>
              <a:rPr lang="sv-SE" sz="900" b="1" dirty="0"/>
              <a:t>Byten: </a:t>
            </a:r>
            <a:r>
              <a:rPr lang="sv-SE" sz="900" dirty="0"/>
              <a:t>Ledarstyrt utifrån matchplan</a:t>
            </a:r>
          </a:p>
        </p:txBody>
      </p:sp>
      <p:pic>
        <p:nvPicPr>
          <p:cNvPr id="48" name="Bildobjekt 47">
            <a:extLst>
              <a:ext uri="{FF2B5EF4-FFF2-40B4-BE49-F238E27FC236}">
                <a16:creationId xmlns:a16="http://schemas.microsoft.com/office/drawing/2014/main" id="{9CB341E9-852A-4EB6-898F-B6CDFEA08BBB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6614" y="3380911"/>
            <a:ext cx="504762" cy="447619"/>
          </a:xfrm>
          <a:prstGeom prst="rect">
            <a:avLst/>
          </a:prstGeom>
          <a:noFill/>
        </p:spPr>
      </p:pic>
      <p:pic>
        <p:nvPicPr>
          <p:cNvPr id="49" name="Bildobjekt 48">
            <a:extLst>
              <a:ext uri="{FF2B5EF4-FFF2-40B4-BE49-F238E27FC236}">
                <a16:creationId xmlns:a16="http://schemas.microsoft.com/office/drawing/2014/main" id="{0EB5C8CF-8566-40F6-BE27-9E0003E197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1852" y="4592983"/>
            <a:ext cx="314286" cy="457143"/>
          </a:xfrm>
          <a:prstGeom prst="rect">
            <a:avLst/>
          </a:prstGeom>
        </p:spPr>
      </p:pic>
      <p:pic>
        <p:nvPicPr>
          <p:cNvPr id="50" name="Bildobjekt 49">
            <a:extLst>
              <a:ext uri="{FF2B5EF4-FFF2-40B4-BE49-F238E27FC236}">
                <a16:creationId xmlns:a16="http://schemas.microsoft.com/office/drawing/2014/main" id="{F163C764-8415-4832-8DC8-60B01C37D98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424" y="5529971"/>
            <a:ext cx="457143" cy="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550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ruta 9">
            <a:extLst>
              <a:ext uri="{FF2B5EF4-FFF2-40B4-BE49-F238E27FC236}">
                <a16:creationId xmlns:a16="http://schemas.microsoft.com/office/drawing/2014/main" id="{89767279-6168-4DAB-A4B9-0CF184E2B316}"/>
              </a:ext>
            </a:extLst>
          </p:cNvPr>
          <p:cNvSpPr txBox="1"/>
          <p:nvPr/>
        </p:nvSpPr>
        <p:spPr>
          <a:xfrm>
            <a:off x="0" y="0"/>
            <a:ext cx="6858000" cy="37795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v-SE" dirty="0"/>
              <a:t>För spelarnas skull</a:t>
            </a:r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25658E15-A721-4F21-B54F-EF0B250302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050" y="0"/>
            <a:ext cx="742948" cy="742948"/>
          </a:xfrm>
          <a:prstGeom prst="rect">
            <a:avLst/>
          </a:prstGeom>
        </p:spPr>
      </p:pic>
      <p:sp>
        <p:nvSpPr>
          <p:cNvPr id="2" name="textruta 1">
            <a:extLst>
              <a:ext uri="{FF2B5EF4-FFF2-40B4-BE49-F238E27FC236}">
                <a16:creationId xmlns:a16="http://schemas.microsoft.com/office/drawing/2014/main" id="{70967FD9-99E2-4ABD-A43D-E7782458DD3C}"/>
              </a:ext>
            </a:extLst>
          </p:cNvPr>
          <p:cNvSpPr txBox="1"/>
          <p:nvPr/>
        </p:nvSpPr>
        <p:spPr>
          <a:xfrm>
            <a:off x="0" y="439708"/>
            <a:ext cx="6858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För spelarnas skull:</a:t>
            </a:r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Föregår vi ledare med gott exempel i alla hänseenden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Hälsar vi ledare artigt och tydligt på domare och motståndare för att visa våra spelare att vi respekterar alla som deltar i matchen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Är vi ledare alltid </a:t>
            </a:r>
            <a:r>
              <a:rPr lang="sv-SE" b="1" dirty="0"/>
              <a:t>väl förberedda </a:t>
            </a:r>
            <a:r>
              <a:rPr lang="sv-SE" dirty="0"/>
              <a:t>för träning och match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Är vi ledare alltid </a:t>
            </a:r>
            <a:r>
              <a:rPr lang="sv-SE" b="1" dirty="0"/>
              <a:t>på plats i god tid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Strävar vi ledare alltid efter att </a:t>
            </a:r>
            <a:r>
              <a:rPr lang="sv-SE" b="1" dirty="0"/>
              <a:t>inte ställa in </a:t>
            </a:r>
            <a:r>
              <a:rPr lang="sv-SE" dirty="0"/>
              <a:t>träningar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Kommunicerar vi ledare med föräldrarna så att de</a:t>
            </a:r>
            <a:r>
              <a:rPr lang="sv-SE" b="1" dirty="0"/>
              <a:t> förstår barnens utvecklig </a:t>
            </a:r>
            <a:r>
              <a:rPr lang="sv-SE" dirty="0"/>
              <a:t>och inte ställer orimliga krav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 Ger vi ledare få och korta instruktioner. Vi förklarar hur </a:t>
            </a:r>
            <a:r>
              <a:rPr lang="sv-SE" b="1" dirty="0"/>
              <a:t>övningen</a:t>
            </a:r>
            <a:r>
              <a:rPr lang="sv-SE" dirty="0"/>
              <a:t> går till men vi ställer </a:t>
            </a:r>
            <a:r>
              <a:rPr lang="sv-SE" b="1" dirty="0"/>
              <a:t>frågor</a:t>
            </a:r>
            <a:r>
              <a:rPr lang="sv-SE" dirty="0"/>
              <a:t> för att få fram </a:t>
            </a:r>
            <a:r>
              <a:rPr lang="sv-SE" b="1" dirty="0"/>
              <a:t>syftet</a:t>
            </a:r>
            <a:r>
              <a:rPr lang="sv-SE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Håller vi ledare </a:t>
            </a:r>
            <a:r>
              <a:rPr lang="sv-SE" b="1" dirty="0"/>
              <a:t>aktiviteten</a:t>
            </a:r>
            <a:r>
              <a:rPr lang="sv-SE" dirty="0"/>
              <a:t> och </a:t>
            </a:r>
            <a:r>
              <a:rPr lang="sv-SE" b="1" dirty="0"/>
              <a:t>delaktigheten</a:t>
            </a:r>
            <a:r>
              <a:rPr lang="sv-SE" dirty="0"/>
              <a:t> hög genom välplanerade träningar och att övningarna kommer igång snabbt.</a:t>
            </a:r>
          </a:p>
        </p:txBody>
      </p:sp>
    </p:spTree>
    <p:extLst>
      <p:ext uri="{BB962C8B-B14F-4D97-AF65-F5344CB8AC3E}">
        <p14:creationId xmlns:p14="http://schemas.microsoft.com/office/powerpoint/2010/main" val="1705489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ruta 9">
            <a:extLst>
              <a:ext uri="{FF2B5EF4-FFF2-40B4-BE49-F238E27FC236}">
                <a16:creationId xmlns:a16="http://schemas.microsoft.com/office/drawing/2014/main" id="{89767279-6168-4DAB-A4B9-0CF184E2B316}"/>
              </a:ext>
            </a:extLst>
          </p:cNvPr>
          <p:cNvSpPr txBox="1"/>
          <p:nvPr/>
        </p:nvSpPr>
        <p:spPr>
          <a:xfrm>
            <a:off x="0" y="0"/>
            <a:ext cx="6858000" cy="37795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v-SE" b="1"/>
              <a:t>Klassiska föräldra- och ledarmissar</a:t>
            </a:r>
            <a:endParaRPr lang="sv-SE" b="1" dirty="0"/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25658E15-A721-4F21-B54F-EF0B250302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050" y="0"/>
            <a:ext cx="742948" cy="742948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3B7377D9-36F1-424B-8A4E-7145F13894B7}"/>
              </a:ext>
            </a:extLst>
          </p:cNvPr>
          <p:cNvSpPr txBox="1"/>
          <p:nvPr/>
        </p:nvSpPr>
        <p:spPr>
          <a:xfrm>
            <a:off x="0" y="377952"/>
            <a:ext cx="6858000" cy="9233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b="1" dirty="0"/>
              <a:t>Rädsla för mål bakåt. </a:t>
            </a:r>
            <a:r>
              <a:rPr lang="sv-SE" sz="1600" dirty="0"/>
              <a:t>Spelarna utvecklas genom försök. När man försöker misslyckas man ofta. Det ingår och är viktigt för utvecklingen.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b="1" dirty="0"/>
              <a:t>Vill för mycket för snabbt. </a:t>
            </a:r>
            <a:r>
              <a:rPr lang="sv-SE" sz="1600" dirty="0"/>
              <a:t>Varje spelform är framtagen för att förbereda för nästa. Det är viktigt att lägga grunden för att kunna utvecklas bra och långsiktigt.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b="1" dirty="0"/>
              <a:t>Berömma resultat. </a:t>
            </a:r>
            <a:r>
              <a:rPr lang="sv-SE" sz="1600" dirty="0"/>
              <a:t>Den som sköt i mål såg nätet rassla. Det är den som </a:t>
            </a:r>
            <a:r>
              <a:rPr lang="sv-SE" sz="1600" u="sng" dirty="0"/>
              <a:t>försökte</a:t>
            </a:r>
            <a:r>
              <a:rPr lang="sv-SE" sz="1600" dirty="0"/>
              <a:t> slå en passning som behöver motivation att försöka igen. Beröm försök!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b="1" dirty="0"/>
              <a:t>Långa köer på träning. </a:t>
            </a:r>
            <a:r>
              <a:rPr lang="sv-SE" sz="1600" dirty="0"/>
              <a:t>Låg aktivitet är tråkigt och ineffektivt.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b="1" dirty="0"/>
              <a:t>Få bollar många spelare. </a:t>
            </a:r>
            <a:r>
              <a:rPr lang="sv-SE" sz="1600" dirty="0"/>
              <a:t>Låg aktivitet med få fotbollsaktioner är tråkigt och ineffektivt.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b="1" dirty="0"/>
              <a:t>Långa och många instruktioner. </a:t>
            </a:r>
            <a:r>
              <a:rPr lang="sv-SE" sz="1600" dirty="0"/>
              <a:t>Ineffektivt och tråkigt. Spelarna lär sig bäst genom att upptäcka själv.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b="1" dirty="0"/>
              <a:t>Fullstor match på träning. </a:t>
            </a:r>
            <a:r>
              <a:rPr lang="sv-SE" sz="1600" dirty="0"/>
              <a:t>Helt ok ibland men överlag ger smålagsspel en högre aktivitet och fler fotbollsaktioner.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b="1" dirty="0"/>
              <a:t>Uppfinna egna övningar. </a:t>
            </a:r>
            <a:r>
              <a:rPr lang="sv-SE" sz="1600" dirty="0"/>
              <a:t>Fotbollsportalen och flera andra hemsidor/</a:t>
            </a:r>
            <a:r>
              <a:rPr lang="sv-SE" sz="1600" dirty="0" err="1"/>
              <a:t>appar</a:t>
            </a:r>
            <a:r>
              <a:rPr lang="sv-SE" sz="1600" dirty="0"/>
              <a:t> har stora övningsbanker med beprövade och optimerade träningspass.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b="1" dirty="0"/>
              <a:t>Säga ”vem vill stå i mål?”. </a:t>
            </a:r>
            <a:r>
              <a:rPr lang="sv-SE" sz="1600" dirty="0"/>
              <a:t>Spela målvakt är ett bättre uttryck.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b="1" dirty="0"/>
              <a:t>Ge försvarare och anfallare instruktioner men inte målvakten i en spelövning. </a:t>
            </a:r>
            <a:r>
              <a:rPr lang="sv-SE" sz="1600" dirty="0"/>
              <a:t>Målvakten glöms ofta bort och i stället tränas målvakter separat i övningar som inte är matchlika. Ineffektivt och inte lika kul.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b="1" dirty="0"/>
              <a:t>Anpassa träningen utifrån senaste matchen innan 11v11. </a:t>
            </a:r>
            <a:r>
              <a:rPr lang="sv-SE" sz="1600" dirty="0"/>
              <a:t>Åren före 11v11 utvecklar spelarna och laget grundförutsättningarna. Att frångå planen baserat på matchresultat är ineffektivt och sänder fel signaler.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b="1" dirty="0"/>
              <a:t>Träna </a:t>
            </a:r>
            <a:r>
              <a:rPr lang="sv-SE" sz="1600" b="1" dirty="0" err="1"/>
              <a:t>fys</a:t>
            </a:r>
            <a:r>
              <a:rPr lang="sv-SE" sz="1600" b="1" dirty="0"/>
              <a:t> riktat i 30min. </a:t>
            </a:r>
            <a:r>
              <a:rPr lang="sv-SE" sz="1600" dirty="0"/>
              <a:t>Det är tråkigt och ineffektivt. Lite men ofta, gärna invävt i vanliga spelövningar är bäst.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b="1" dirty="0"/>
              <a:t>Träna uthållighet tidigare än 15år. </a:t>
            </a:r>
            <a:r>
              <a:rPr lang="sv-SE" sz="1600" dirty="0"/>
              <a:t>Det är inte kul och det ger ingenting.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b="1" dirty="0"/>
              <a:t>Träna uthållighet tidigare än 15år för pannben åtminstone</a:t>
            </a:r>
            <a:r>
              <a:rPr lang="sv-SE" sz="1600" dirty="0"/>
              <a:t>. Det är inte kul och det ger ingenting. Stjäl tid från andra utvecklingsområden.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b="1" dirty="0"/>
              <a:t>Säga åt backarna att ”stanna hemma”. </a:t>
            </a:r>
            <a:r>
              <a:rPr lang="sv-SE" sz="1600" dirty="0"/>
              <a:t>Det fråntar spelarna möjligheten att upptäcka hur högt upp man kan gå. Backarna ska aldrig ”stanna hemma”, inte i någon spelform. Alla spelarna ska anfalla så högt upp i plan som motståndarna tillåter. Även målvakten.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600" b="1" dirty="0"/>
              <a:t>Lära ut att rensa. </a:t>
            </a:r>
            <a:r>
              <a:rPr lang="sv-SE" sz="1600" dirty="0"/>
              <a:t>Det fråntar spelarna möjligheten upptäcka hur man vårdar boll och spelar sig ur ett pressat läge. Spelarna lär sig istället att inte misslyckas. Att inte försöka.</a:t>
            </a:r>
          </a:p>
        </p:txBody>
      </p:sp>
    </p:spTree>
    <p:extLst>
      <p:ext uri="{BB962C8B-B14F-4D97-AF65-F5344CB8AC3E}">
        <p14:creationId xmlns:p14="http://schemas.microsoft.com/office/powerpoint/2010/main" val="2435399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ruta 9">
            <a:extLst>
              <a:ext uri="{FF2B5EF4-FFF2-40B4-BE49-F238E27FC236}">
                <a16:creationId xmlns:a16="http://schemas.microsoft.com/office/drawing/2014/main" id="{89767279-6168-4DAB-A4B9-0CF184E2B316}"/>
              </a:ext>
            </a:extLst>
          </p:cNvPr>
          <p:cNvSpPr txBox="1"/>
          <p:nvPr/>
        </p:nvSpPr>
        <p:spPr>
          <a:xfrm>
            <a:off x="0" y="0"/>
            <a:ext cx="6858000" cy="37795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v-SE" dirty="0"/>
              <a:t>Fotbollskunskap</a:t>
            </a:r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25658E15-A721-4F21-B54F-EF0B250302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050" y="0"/>
            <a:ext cx="742948" cy="742948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D698A38F-7FB4-4075-8991-A5CA21368B7F}"/>
              </a:ext>
            </a:extLst>
          </p:cNvPr>
          <p:cNvSpPr txBox="1"/>
          <p:nvPr/>
        </p:nvSpPr>
        <p:spPr>
          <a:xfrm>
            <a:off x="0" y="371474"/>
            <a:ext cx="5900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Nedan är grundläggande begrepp som spelarna behöver kunna när de börjar spela 11v11. </a:t>
            </a:r>
          </a:p>
        </p:txBody>
      </p:sp>
      <p:pic>
        <p:nvPicPr>
          <p:cNvPr id="23" name="Bildobjekt 22">
            <a:extLst>
              <a:ext uri="{FF2B5EF4-FFF2-40B4-BE49-F238E27FC236}">
                <a16:creationId xmlns:a16="http://schemas.microsoft.com/office/drawing/2014/main" id="{74A7C1CF-8BFC-4A4D-A1B1-F5C7F653571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51" t="8073" r="4416" b="9358"/>
          <a:stretch/>
        </p:blipFill>
        <p:spPr>
          <a:xfrm>
            <a:off x="0" y="5560292"/>
            <a:ext cx="2683445" cy="4177718"/>
          </a:xfrm>
          <a:prstGeom prst="rect">
            <a:avLst/>
          </a:prstGeom>
        </p:spPr>
      </p:pic>
      <p:pic>
        <p:nvPicPr>
          <p:cNvPr id="29" name="Bildobjekt 28">
            <a:extLst>
              <a:ext uri="{FF2B5EF4-FFF2-40B4-BE49-F238E27FC236}">
                <a16:creationId xmlns:a16="http://schemas.microsoft.com/office/drawing/2014/main" id="{5CA93BB1-2011-44C4-B1C3-D3F61B872CD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51" t="8073" r="4416" b="9358"/>
          <a:stretch/>
        </p:blipFill>
        <p:spPr>
          <a:xfrm>
            <a:off x="4174553" y="5560292"/>
            <a:ext cx="2683445" cy="4177718"/>
          </a:xfrm>
          <a:prstGeom prst="rect">
            <a:avLst/>
          </a:prstGeom>
        </p:spPr>
      </p:pic>
      <p:sp>
        <p:nvSpPr>
          <p:cNvPr id="30" name="Rektangel 29">
            <a:extLst>
              <a:ext uri="{FF2B5EF4-FFF2-40B4-BE49-F238E27FC236}">
                <a16:creationId xmlns:a16="http://schemas.microsoft.com/office/drawing/2014/main" id="{35FD94D3-563B-4478-AD01-0FEB0E316729}"/>
              </a:ext>
            </a:extLst>
          </p:cNvPr>
          <p:cNvSpPr/>
          <p:nvPr/>
        </p:nvSpPr>
        <p:spPr>
          <a:xfrm>
            <a:off x="490693" y="5560292"/>
            <a:ext cx="528475" cy="4177718"/>
          </a:xfrm>
          <a:prstGeom prst="rect">
            <a:avLst/>
          </a:prstGeom>
          <a:solidFill>
            <a:srgbClr val="E2F0D9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5" name="Rektangel 34">
            <a:extLst>
              <a:ext uri="{FF2B5EF4-FFF2-40B4-BE49-F238E27FC236}">
                <a16:creationId xmlns:a16="http://schemas.microsoft.com/office/drawing/2014/main" id="{B6755FB9-73FF-40A9-A9A2-0E944472BAD0}"/>
              </a:ext>
            </a:extLst>
          </p:cNvPr>
          <p:cNvSpPr/>
          <p:nvPr/>
        </p:nvSpPr>
        <p:spPr>
          <a:xfrm>
            <a:off x="1609195" y="5560292"/>
            <a:ext cx="528475" cy="4177718"/>
          </a:xfrm>
          <a:prstGeom prst="rect">
            <a:avLst/>
          </a:prstGeom>
          <a:solidFill>
            <a:srgbClr val="E2F0D9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3FB088AC-BFFF-4B01-AFBE-BCC805FF2EC4}"/>
              </a:ext>
            </a:extLst>
          </p:cNvPr>
          <p:cNvSpPr txBox="1"/>
          <p:nvPr/>
        </p:nvSpPr>
        <p:spPr>
          <a:xfrm>
            <a:off x="497925" y="6317766"/>
            <a:ext cx="7559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inre</a:t>
            </a:r>
          </a:p>
        </p:txBody>
      </p:sp>
      <p:sp>
        <p:nvSpPr>
          <p:cNvPr id="36" name="textruta 35">
            <a:extLst>
              <a:ext uri="{FF2B5EF4-FFF2-40B4-BE49-F238E27FC236}">
                <a16:creationId xmlns:a16="http://schemas.microsoft.com/office/drawing/2014/main" id="{3ABBA5DF-2A03-40C7-BF3F-93983D6A922A}"/>
              </a:ext>
            </a:extLst>
          </p:cNvPr>
          <p:cNvSpPr txBox="1"/>
          <p:nvPr/>
        </p:nvSpPr>
        <p:spPr>
          <a:xfrm>
            <a:off x="1621431" y="6317766"/>
            <a:ext cx="7559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inre</a:t>
            </a:r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04217E47-DB75-4040-A016-54FD3EECA0D0}"/>
              </a:ext>
            </a:extLst>
          </p:cNvPr>
          <p:cNvSpPr txBox="1"/>
          <p:nvPr/>
        </p:nvSpPr>
        <p:spPr>
          <a:xfrm>
            <a:off x="1008818" y="6594765"/>
            <a:ext cx="7559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central</a:t>
            </a:r>
          </a:p>
        </p:txBody>
      </p:sp>
      <p:sp>
        <p:nvSpPr>
          <p:cNvPr id="38" name="textruta 37">
            <a:extLst>
              <a:ext uri="{FF2B5EF4-FFF2-40B4-BE49-F238E27FC236}">
                <a16:creationId xmlns:a16="http://schemas.microsoft.com/office/drawing/2014/main" id="{4682EBE1-35D0-4D04-A887-6A9968486906}"/>
              </a:ext>
            </a:extLst>
          </p:cNvPr>
          <p:cNvSpPr txBox="1"/>
          <p:nvPr/>
        </p:nvSpPr>
        <p:spPr>
          <a:xfrm>
            <a:off x="51190" y="6807919"/>
            <a:ext cx="7559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yttre</a:t>
            </a:r>
          </a:p>
        </p:txBody>
      </p:sp>
      <p:sp>
        <p:nvSpPr>
          <p:cNvPr id="39" name="textruta 38">
            <a:extLst>
              <a:ext uri="{FF2B5EF4-FFF2-40B4-BE49-F238E27FC236}">
                <a16:creationId xmlns:a16="http://schemas.microsoft.com/office/drawing/2014/main" id="{4199E13E-AF97-48DE-8160-39B510A9DF25}"/>
              </a:ext>
            </a:extLst>
          </p:cNvPr>
          <p:cNvSpPr txBox="1"/>
          <p:nvPr/>
        </p:nvSpPr>
        <p:spPr>
          <a:xfrm>
            <a:off x="2120088" y="6785359"/>
            <a:ext cx="7559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yttre</a:t>
            </a:r>
          </a:p>
        </p:txBody>
      </p:sp>
      <p:sp>
        <p:nvSpPr>
          <p:cNvPr id="40" name="textruta 39">
            <a:extLst>
              <a:ext uri="{FF2B5EF4-FFF2-40B4-BE49-F238E27FC236}">
                <a16:creationId xmlns:a16="http://schemas.microsoft.com/office/drawing/2014/main" id="{CAA151E6-EE99-4ED0-A812-686489D72943}"/>
              </a:ext>
            </a:extLst>
          </p:cNvPr>
          <p:cNvSpPr txBox="1"/>
          <p:nvPr/>
        </p:nvSpPr>
        <p:spPr>
          <a:xfrm>
            <a:off x="715777" y="5743400"/>
            <a:ext cx="1251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Korridorer</a:t>
            </a:r>
          </a:p>
        </p:txBody>
      </p:sp>
      <p:pic>
        <p:nvPicPr>
          <p:cNvPr id="41" name="Bildobjekt 40">
            <a:extLst>
              <a:ext uri="{FF2B5EF4-FFF2-40B4-BE49-F238E27FC236}">
                <a16:creationId xmlns:a16="http://schemas.microsoft.com/office/drawing/2014/main" id="{6D54A0D6-77FC-45E5-908D-AA0485B76DA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51" t="8073" r="4416" b="9358"/>
          <a:stretch/>
        </p:blipFill>
        <p:spPr>
          <a:xfrm>
            <a:off x="4174552" y="1172870"/>
            <a:ext cx="2683445" cy="4177718"/>
          </a:xfrm>
          <a:prstGeom prst="rect">
            <a:avLst/>
          </a:prstGeom>
        </p:spPr>
      </p:pic>
      <p:sp>
        <p:nvSpPr>
          <p:cNvPr id="43" name="Ellips 42">
            <a:extLst>
              <a:ext uri="{FF2B5EF4-FFF2-40B4-BE49-F238E27FC236}">
                <a16:creationId xmlns:a16="http://schemas.microsoft.com/office/drawing/2014/main" id="{3A5A4330-D2F0-4947-ADA6-026AF5BC770A}"/>
              </a:ext>
            </a:extLst>
          </p:cNvPr>
          <p:cNvSpPr/>
          <p:nvPr/>
        </p:nvSpPr>
        <p:spPr>
          <a:xfrm>
            <a:off x="4490526" y="3368870"/>
            <a:ext cx="190221" cy="190221"/>
          </a:xfrm>
          <a:prstGeom prst="ellipse">
            <a:avLst/>
          </a:prstGeom>
          <a:solidFill>
            <a:srgbClr val="FF3300">
              <a:alpha val="41176"/>
            </a:srgb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200" dirty="0"/>
              <a:t>M</a:t>
            </a:r>
          </a:p>
        </p:txBody>
      </p:sp>
      <p:sp>
        <p:nvSpPr>
          <p:cNvPr id="44" name="Ellips 43">
            <a:extLst>
              <a:ext uri="{FF2B5EF4-FFF2-40B4-BE49-F238E27FC236}">
                <a16:creationId xmlns:a16="http://schemas.microsoft.com/office/drawing/2014/main" id="{11448F9B-AA47-4981-9CB3-ED7A20B403D8}"/>
              </a:ext>
            </a:extLst>
          </p:cNvPr>
          <p:cNvSpPr/>
          <p:nvPr/>
        </p:nvSpPr>
        <p:spPr>
          <a:xfrm>
            <a:off x="5417454" y="3368868"/>
            <a:ext cx="190221" cy="190221"/>
          </a:xfrm>
          <a:prstGeom prst="ellipse">
            <a:avLst/>
          </a:prstGeom>
          <a:solidFill>
            <a:srgbClr val="FF3300">
              <a:alpha val="41176"/>
            </a:srgb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200" dirty="0"/>
              <a:t>M</a:t>
            </a:r>
          </a:p>
        </p:txBody>
      </p:sp>
      <p:sp>
        <p:nvSpPr>
          <p:cNvPr id="45" name="Ellips 44">
            <a:extLst>
              <a:ext uri="{FF2B5EF4-FFF2-40B4-BE49-F238E27FC236}">
                <a16:creationId xmlns:a16="http://schemas.microsoft.com/office/drawing/2014/main" id="{233D3DB5-C947-4E02-9D17-34E49F6AAB67}"/>
              </a:ext>
            </a:extLst>
          </p:cNvPr>
          <p:cNvSpPr/>
          <p:nvPr/>
        </p:nvSpPr>
        <p:spPr>
          <a:xfrm>
            <a:off x="6358476" y="3368869"/>
            <a:ext cx="190221" cy="190221"/>
          </a:xfrm>
          <a:prstGeom prst="ellipse">
            <a:avLst/>
          </a:prstGeom>
          <a:solidFill>
            <a:srgbClr val="FF3300">
              <a:alpha val="41176"/>
            </a:srgb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200" dirty="0"/>
              <a:t>M</a:t>
            </a:r>
          </a:p>
        </p:txBody>
      </p:sp>
      <p:sp>
        <p:nvSpPr>
          <p:cNvPr id="46" name="Ellips 45">
            <a:extLst>
              <a:ext uri="{FF2B5EF4-FFF2-40B4-BE49-F238E27FC236}">
                <a16:creationId xmlns:a16="http://schemas.microsoft.com/office/drawing/2014/main" id="{58F0814C-B198-4F7F-A840-A302AEC7B66C}"/>
              </a:ext>
            </a:extLst>
          </p:cNvPr>
          <p:cNvSpPr/>
          <p:nvPr/>
        </p:nvSpPr>
        <p:spPr>
          <a:xfrm>
            <a:off x="4942530" y="2778490"/>
            <a:ext cx="190221" cy="190221"/>
          </a:xfrm>
          <a:prstGeom prst="ellipse">
            <a:avLst/>
          </a:prstGeom>
          <a:solidFill>
            <a:srgbClr val="FF3300">
              <a:alpha val="41176"/>
            </a:srgb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200" dirty="0"/>
              <a:t>F</a:t>
            </a:r>
          </a:p>
        </p:txBody>
      </p:sp>
      <p:sp>
        <p:nvSpPr>
          <p:cNvPr id="47" name="Ellips 46">
            <a:extLst>
              <a:ext uri="{FF2B5EF4-FFF2-40B4-BE49-F238E27FC236}">
                <a16:creationId xmlns:a16="http://schemas.microsoft.com/office/drawing/2014/main" id="{8454E9A8-892A-4E05-90FF-49344E591688}"/>
              </a:ext>
            </a:extLst>
          </p:cNvPr>
          <p:cNvSpPr/>
          <p:nvPr/>
        </p:nvSpPr>
        <p:spPr>
          <a:xfrm>
            <a:off x="5900263" y="2793394"/>
            <a:ext cx="190221" cy="190221"/>
          </a:xfrm>
          <a:prstGeom prst="ellipse">
            <a:avLst/>
          </a:prstGeom>
          <a:solidFill>
            <a:srgbClr val="FF3300">
              <a:alpha val="41176"/>
            </a:srgb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200" dirty="0"/>
              <a:t>F</a:t>
            </a:r>
          </a:p>
        </p:txBody>
      </p:sp>
      <p:sp>
        <p:nvSpPr>
          <p:cNvPr id="48" name="Ellips 47">
            <a:extLst>
              <a:ext uri="{FF2B5EF4-FFF2-40B4-BE49-F238E27FC236}">
                <a16:creationId xmlns:a16="http://schemas.microsoft.com/office/drawing/2014/main" id="{DAC8F01F-C3AC-40F1-9455-C8E3A1CBCA4C}"/>
              </a:ext>
            </a:extLst>
          </p:cNvPr>
          <p:cNvSpPr/>
          <p:nvPr/>
        </p:nvSpPr>
        <p:spPr>
          <a:xfrm>
            <a:off x="5417454" y="1857027"/>
            <a:ext cx="190221" cy="190221"/>
          </a:xfrm>
          <a:prstGeom prst="ellipse">
            <a:avLst/>
          </a:prstGeom>
          <a:solidFill>
            <a:srgbClr val="FF3300">
              <a:alpha val="41176"/>
            </a:srgb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v-SE" sz="1200" dirty="0"/>
          </a:p>
        </p:txBody>
      </p:sp>
      <p:sp>
        <p:nvSpPr>
          <p:cNvPr id="49" name="Ellips 48">
            <a:extLst>
              <a:ext uri="{FF2B5EF4-FFF2-40B4-BE49-F238E27FC236}">
                <a16:creationId xmlns:a16="http://schemas.microsoft.com/office/drawing/2014/main" id="{D64B03B5-187E-4C07-8D96-4104BC6B2E70}"/>
              </a:ext>
            </a:extLst>
          </p:cNvPr>
          <p:cNvSpPr/>
          <p:nvPr/>
        </p:nvSpPr>
        <p:spPr>
          <a:xfrm>
            <a:off x="5439223" y="4091622"/>
            <a:ext cx="190221" cy="190221"/>
          </a:xfrm>
          <a:prstGeom prst="ellipse">
            <a:avLst/>
          </a:prstGeom>
          <a:solidFill>
            <a:srgbClr val="FF3300">
              <a:alpha val="41176"/>
            </a:srgb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sz="1200" dirty="0"/>
              <a:t>A</a:t>
            </a:r>
          </a:p>
        </p:txBody>
      </p:sp>
      <p:sp>
        <p:nvSpPr>
          <p:cNvPr id="9" name="Ellips 8">
            <a:extLst>
              <a:ext uri="{FF2B5EF4-FFF2-40B4-BE49-F238E27FC236}">
                <a16:creationId xmlns:a16="http://schemas.microsoft.com/office/drawing/2014/main" id="{6ABFF2FD-1483-469F-9F7A-6268158C3683}"/>
              </a:ext>
            </a:extLst>
          </p:cNvPr>
          <p:cNvSpPr/>
          <p:nvPr/>
        </p:nvSpPr>
        <p:spPr>
          <a:xfrm>
            <a:off x="4340352" y="4291584"/>
            <a:ext cx="2369759" cy="661416"/>
          </a:xfrm>
          <a:prstGeom prst="ellipse">
            <a:avLst/>
          </a:prstGeom>
          <a:solidFill>
            <a:srgbClr val="E2F0D9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>
                <a:solidFill>
                  <a:schemeClr val="tx1"/>
                </a:solidFill>
              </a:rPr>
              <a:t>Utgångsyta</a:t>
            </a:r>
          </a:p>
        </p:txBody>
      </p:sp>
      <p:sp>
        <p:nvSpPr>
          <p:cNvPr id="50" name="Ellips 49">
            <a:extLst>
              <a:ext uri="{FF2B5EF4-FFF2-40B4-BE49-F238E27FC236}">
                <a16:creationId xmlns:a16="http://schemas.microsoft.com/office/drawing/2014/main" id="{E4EAC6CF-EC3A-4F80-8B8C-942D5CFE88EB}"/>
              </a:ext>
            </a:extLst>
          </p:cNvPr>
          <p:cNvSpPr/>
          <p:nvPr/>
        </p:nvSpPr>
        <p:spPr>
          <a:xfrm>
            <a:off x="4322146" y="3568830"/>
            <a:ext cx="2387965" cy="484785"/>
          </a:xfrm>
          <a:prstGeom prst="ellipse">
            <a:avLst/>
          </a:prstGeom>
          <a:solidFill>
            <a:srgbClr val="E2F0D9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>
                <a:solidFill>
                  <a:schemeClr val="tx1"/>
                </a:solidFill>
              </a:rPr>
              <a:t>Spelyta 1</a:t>
            </a:r>
          </a:p>
        </p:txBody>
      </p:sp>
      <p:sp>
        <p:nvSpPr>
          <p:cNvPr id="51" name="Ellips 50">
            <a:extLst>
              <a:ext uri="{FF2B5EF4-FFF2-40B4-BE49-F238E27FC236}">
                <a16:creationId xmlns:a16="http://schemas.microsoft.com/office/drawing/2014/main" id="{0E7170D9-CBA6-4E3D-BBF7-9D9DBDC43C15}"/>
              </a:ext>
            </a:extLst>
          </p:cNvPr>
          <p:cNvSpPr/>
          <p:nvPr/>
        </p:nvSpPr>
        <p:spPr>
          <a:xfrm>
            <a:off x="4318581" y="2998520"/>
            <a:ext cx="2387965" cy="365477"/>
          </a:xfrm>
          <a:prstGeom prst="ellipse">
            <a:avLst/>
          </a:prstGeom>
          <a:solidFill>
            <a:srgbClr val="E2F0D9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>
                <a:solidFill>
                  <a:schemeClr val="tx1"/>
                </a:solidFill>
              </a:rPr>
              <a:t>Spelyta 2</a:t>
            </a:r>
          </a:p>
        </p:txBody>
      </p:sp>
      <p:sp>
        <p:nvSpPr>
          <p:cNvPr id="52" name="Ellips 51">
            <a:extLst>
              <a:ext uri="{FF2B5EF4-FFF2-40B4-BE49-F238E27FC236}">
                <a16:creationId xmlns:a16="http://schemas.microsoft.com/office/drawing/2014/main" id="{E3036AAC-1496-47B3-A6CB-C7FC21093599}"/>
              </a:ext>
            </a:extLst>
          </p:cNvPr>
          <p:cNvSpPr/>
          <p:nvPr/>
        </p:nvSpPr>
        <p:spPr>
          <a:xfrm>
            <a:off x="4340352" y="2071894"/>
            <a:ext cx="2387965" cy="711759"/>
          </a:xfrm>
          <a:prstGeom prst="ellipse">
            <a:avLst/>
          </a:prstGeom>
          <a:solidFill>
            <a:srgbClr val="E2F0D9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>
                <a:solidFill>
                  <a:schemeClr val="tx1"/>
                </a:solidFill>
              </a:rPr>
              <a:t>Spelyta 3</a:t>
            </a:r>
          </a:p>
        </p:txBody>
      </p:sp>
      <p:sp>
        <p:nvSpPr>
          <p:cNvPr id="54" name="textruta 53">
            <a:extLst>
              <a:ext uri="{FF2B5EF4-FFF2-40B4-BE49-F238E27FC236}">
                <a16:creationId xmlns:a16="http://schemas.microsoft.com/office/drawing/2014/main" id="{A266AB27-C2AD-4483-A983-8AE2D74159B2}"/>
              </a:ext>
            </a:extLst>
          </p:cNvPr>
          <p:cNvSpPr txBox="1"/>
          <p:nvPr/>
        </p:nvSpPr>
        <p:spPr>
          <a:xfrm>
            <a:off x="4585636" y="5787118"/>
            <a:ext cx="1821255" cy="1077474"/>
          </a:xfrm>
          <a:prstGeom prst="rect">
            <a:avLst/>
          </a:prstGeom>
          <a:solidFill>
            <a:srgbClr val="E2F0D9">
              <a:alpha val="50000"/>
            </a:srgbClr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endParaRPr lang="sv-SE" sz="1801" dirty="0"/>
          </a:p>
          <a:p>
            <a:pPr algn="ctr"/>
            <a:endParaRPr lang="sv-SE" sz="1801" dirty="0"/>
          </a:p>
          <a:p>
            <a:pPr algn="ctr"/>
            <a:endParaRPr lang="sv-SE" sz="1400" dirty="0">
              <a:solidFill>
                <a:schemeClr val="tx1"/>
              </a:solidFill>
            </a:endParaRPr>
          </a:p>
          <a:p>
            <a:pPr algn="ctr"/>
            <a:r>
              <a:rPr lang="sv-SE" sz="1400" dirty="0">
                <a:solidFill>
                  <a:schemeClr val="tx1"/>
                </a:solidFill>
              </a:rPr>
              <a:t>Assistyta</a:t>
            </a:r>
          </a:p>
        </p:txBody>
      </p:sp>
      <p:sp>
        <p:nvSpPr>
          <p:cNvPr id="53" name="textruta 52">
            <a:extLst>
              <a:ext uri="{FF2B5EF4-FFF2-40B4-BE49-F238E27FC236}">
                <a16:creationId xmlns:a16="http://schemas.microsoft.com/office/drawing/2014/main" id="{5FE0B922-AFA7-454D-8F2C-68493ECD2EB6}"/>
              </a:ext>
            </a:extLst>
          </p:cNvPr>
          <p:cNvSpPr txBox="1"/>
          <p:nvPr/>
        </p:nvSpPr>
        <p:spPr>
          <a:xfrm>
            <a:off x="4994070" y="5795574"/>
            <a:ext cx="1001303" cy="615553"/>
          </a:xfrm>
          <a:prstGeom prst="rect">
            <a:avLst/>
          </a:prstGeom>
          <a:solidFill>
            <a:srgbClr val="FFFF00">
              <a:alpha val="50000"/>
            </a:srgbClr>
          </a:solidFill>
          <a:ln w="3175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dirty="0" err="1">
                <a:solidFill>
                  <a:schemeClr val="tx1"/>
                </a:solidFill>
              </a:rPr>
              <a:t>Goldzone</a:t>
            </a:r>
            <a:endParaRPr lang="sv-SE" sz="1400" dirty="0">
              <a:solidFill>
                <a:schemeClr val="tx1"/>
              </a:solidFill>
            </a:endParaRPr>
          </a:p>
          <a:p>
            <a:pPr algn="ctr"/>
            <a:endParaRPr lang="sv-SE" sz="2000" dirty="0">
              <a:solidFill>
                <a:schemeClr val="tx1"/>
              </a:solidFill>
            </a:endParaRPr>
          </a:p>
        </p:txBody>
      </p:sp>
      <p:sp>
        <p:nvSpPr>
          <p:cNvPr id="33" name="textruta 32">
            <a:extLst>
              <a:ext uri="{FF2B5EF4-FFF2-40B4-BE49-F238E27FC236}">
                <a16:creationId xmlns:a16="http://schemas.microsoft.com/office/drawing/2014/main" id="{359B0C9B-956F-4465-B1AD-596AEE09C2A1}"/>
              </a:ext>
            </a:extLst>
          </p:cNvPr>
          <p:cNvSpPr txBox="1"/>
          <p:nvPr/>
        </p:nvSpPr>
        <p:spPr>
          <a:xfrm>
            <a:off x="4351236" y="8052621"/>
            <a:ext cx="23661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dirty="0"/>
              <a:t>75% av alla mål i all fotboll görs från </a:t>
            </a:r>
            <a:r>
              <a:rPr lang="sv-SE" dirty="0" err="1"/>
              <a:t>goldzone</a:t>
            </a:r>
            <a:endParaRPr lang="sv-SE" dirty="0"/>
          </a:p>
        </p:txBody>
      </p:sp>
      <p:pic>
        <p:nvPicPr>
          <p:cNvPr id="55" name="Bildobjekt 54">
            <a:extLst>
              <a:ext uri="{FF2B5EF4-FFF2-40B4-BE49-F238E27FC236}">
                <a16:creationId xmlns:a16="http://schemas.microsoft.com/office/drawing/2014/main" id="{9831BF78-05E7-4513-A8E8-78ABAC3C213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51" t="8073" r="4416" b="9358"/>
          <a:stretch/>
        </p:blipFill>
        <p:spPr>
          <a:xfrm>
            <a:off x="1102" y="1169420"/>
            <a:ext cx="2683445" cy="4177718"/>
          </a:xfrm>
          <a:prstGeom prst="rect">
            <a:avLst/>
          </a:prstGeom>
        </p:spPr>
      </p:pic>
      <p:sp>
        <p:nvSpPr>
          <p:cNvPr id="56" name="Rektangel 55">
            <a:extLst>
              <a:ext uri="{FF2B5EF4-FFF2-40B4-BE49-F238E27FC236}">
                <a16:creationId xmlns:a16="http://schemas.microsoft.com/office/drawing/2014/main" id="{0F4CF4E2-EACD-4335-93CE-050FF2E71C79}"/>
              </a:ext>
            </a:extLst>
          </p:cNvPr>
          <p:cNvSpPr/>
          <p:nvPr/>
        </p:nvSpPr>
        <p:spPr>
          <a:xfrm>
            <a:off x="141663" y="1169420"/>
            <a:ext cx="755903" cy="4177718"/>
          </a:xfrm>
          <a:prstGeom prst="rect">
            <a:avLst/>
          </a:prstGeom>
          <a:solidFill>
            <a:srgbClr val="E2F0D9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7" name="Rektangel 56">
            <a:extLst>
              <a:ext uri="{FF2B5EF4-FFF2-40B4-BE49-F238E27FC236}">
                <a16:creationId xmlns:a16="http://schemas.microsoft.com/office/drawing/2014/main" id="{A214EC25-AFE3-465D-A41A-210C2ECDF7BF}"/>
              </a:ext>
            </a:extLst>
          </p:cNvPr>
          <p:cNvSpPr/>
          <p:nvPr/>
        </p:nvSpPr>
        <p:spPr>
          <a:xfrm>
            <a:off x="1742947" y="1169420"/>
            <a:ext cx="790389" cy="4177718"/>
          </a:xfrm>
          <a:prstGeom prst="rect">
            <a:avLst/>
          </a:prstGeom>
          <a:solidFill>
            <a:srgbClr val="E2F0D9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0" name="textruta 59">
            <a:extLst>
              <a:ext uri="{FF2B5EF4-FFF2-40B4-BE49-F238E27FC236}">
                <a16:creationId xmlns:a16="http://schemas.microsoft.com/office/drawing/2014/main" id="{8D5B7334-4375-4C51-AE3D-094B266CDE98}"/>
              </a:ext>
            </a:extLst>
          </p:cNvPr>
          <p:cNvSpPr txBox="1"/>
          <p:nvPr/>
        </p:nvSpPr>
        <p:spPr>
          <a:xfrm>
            <a:off x="1009920" y="2203893"/>
            <a:ext cx="7559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central</a:t>
            </a:r>
          </a:p>
        </p:txBody>
      </p:sp>
      <p:sp>
        <p:nvSpPr>
          <p:cNvPr id="61" name="textruta 60">
            <a:extLst>
              <a:ext uri="{FF2B5EF4-FFF2-40B4-BE49-F238E27FC236}">
                <a16:creationId xmlns:a16="http://schemas.microsoft.com/office/drawing/2014/main" id="{5247E8E6-CE90-43E5-A6E2-C8EF511B3C91}"/>
              </a:ext>
            </a:extLst>
          </p:cNvPr>
          <p:cNvSpPr txBox="1"/>
          <p:nvPr/>
        </p:nvSpPr>
        <p:spPr>
          <a:xfrm>
            <a:off x="272616" y="2444909"/>
            <a:ext cx="7559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yttre</a:t>
            </a:r>
          </a:p>
        </p:txBody>
      </p:sp>
      <p:sp>
        <p:nvSpPr>
          <p:cNvPr id="62" name="textruta 61">
            <a:extLst>
              <a:ext uri="{FF2B5EF4-FFF2-40B4-BE49-F238E27FC236}">
                <a16:creationId xmlns:a16="http://schemas.microsoft.com/office/drawing/2014/main" id="{D91CE86E-BD75-4948-9F5D-5AA558453D39}"/>
              </a:ext>
            </a:extLst>
          </p:cNvPr>
          <p:cNvSpPr txBox="1"/>
          <p:nvPr/>
        </p:nvSpPr>
        <p:spPr>
          <a:xfrm>
            <a:off x="1927541" y="2399516"/>
            <a:ext cx="7559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yttre</a:t>
            </a:r>
          </a:p>
        </p:txBody>
      </p:sp>
      <p:sp>
        <p:nvSpPr>
          <p:cNvPr id="63" name="textruta 62">
            <a:extLst>
              <a:ext uri="{FF2B5EF4-FFF2-40B4-BE49-F238E27FC236}">
                <a16:creationId xmlns:a16="http://schemas.microsoft.com/office/drawing/2014/main" id="{2C1E0413-2BB1-419F-B9FE-225C99BE09C7}"/>
              </a:ext>
            </a:extLst>
          </p:cNvPr>
          <p:cNvSpPr txBox="1"/>
          <p:nvPr/>
        </p:nvSpPr>
        <p:spPr>
          <a:xfrm>
            <a:off x="716879" y="1352528"/>
            <a:ext cx="1251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Korridorer</a:t>
            </a:r>
          </a:p>
        </p:txBody>
      </p:sp>
      <p:sp>
        <p:nvSpPr>
          <p:cNvPr id="64" name="textruta 63">
            <a:extLst>
              <a:ext uri="{FF2B5EF4-FFF2-40B4-BE49-F238E27FC236}">
                <a16:creationId xmlns:a16="http://schemas.microsoft.com/office/drawing/2014/main" id="{EC2A5AA1-A407-412D-BC18-44A51B0D99F7}"/>
              </a:ext>
            </a:extLst>
          </p:cNvPr>
          <p:cNvSpPr txBox="1"/>
          <p:nvPr/>
        </p:nvSpPr>
        <p:spPr>
          <a:xfrm>
            <a:off x="868913" y="4034386"/>
            <a:ext cx="16004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7 mot 7</a:t>
            </a:r>
          </a:p>
        </p:txBody>
      </p:sp>
      <p:sp>
        <p:nvSpPr>
          <p:cNvPr id="65" name="textruta 64">
            <a:extLst>
              <a:ext uri="{FF2B5EF4-FFF2-40B4-BE49-F238E27FC236}">
                <a16:creationId xmlns:a16="http://schemas.microsoft.com/office/drawing/2014/main" id="{DA873626-5529-4197-99EA-4E9A79155EAF}"/>
              </a:ext>
            </a:extLst>
          </p:cNvPr>
          <p:cNvSpPr txBox="1"/>
          <p:nvPr/>
        </p:nvSpPr>
        <p:spPr>
          <a:xfrm>
            <a:off x="868913" y="8437286"/>
            <a:ext cx="16004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9 mot 9</a:t>
            </a:r>
          </a:p>
        </p:txBody>
      </p:sp>
    </p:spTree>
    <p:extLst>
      <p:ext uri="{BB962C8B-B14F-4D97-AF65-F5344CB8AC3E}">
        <p14:creationId xmlns:p14="http://schemas.microsoft.com/office/powerpoint/2010/main" val="993684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ruta 9">
            <a:extLst>
              <a:ext uri="{FF2B5EF4-FFF2-40B4-BE49-F238E27FC236}">
                <a16:creationId xmlns:a16="http://schemas.microsoft.com/office/drawing/2014/main" id="{89767279-6168-4DAB-A4B9-0CF184E2B316}"/>
              </a:ext>
            </a:extLst>
          </p:cNvPr>
          <p:cNvSpPr txBox="1"/>
          <p:nvPr/>
        </p:nvSpPr>
        <p:spPr>
          <a:xfrm>
            <a:off x="0" y="0"/>
            <a:ext cx="6858000" cy="37795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v-SE"/>
              <a:t>Grundläggande</a:t>
            </a:r>
            <a:endParaRPr lang="sv-SE" dirty="0"/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25658E15-A721-4F21-B54F-EF0B250302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050" y="0"/>
            <a:ext cx="742948" cy="742948"/>
          </a:xfrm>
          <a:prstGeom prst="rect">
            <a:avLst/>
          </a:prstGeom>
        </p:spPr>
      </p:pic>
      <p:sp>
        <p:nvSpPr>
          <p:cNvPr id="7" name="Rektangel: rundade hörn 6">
            <a:extLst>
              <a:ext uri="{FF2B5EF4-FFF2-40B4-BE49-F238E27FC236}">
                <a16:creationId xmlns:a16="http://schemas.microsoft.com/office/drawing/2014/main" id="{72238B5B-B575-4306-AB19-335E1A9C8ACD}"/>
              </a:ext>
            </a:extLst>
          </p:cNvPr>
          <p:cNvSpPr/>
          <p:nvPr/>
        </p:nvSpPr>
        <p:spPr>
          <a:xfrm>
            <a:off x="1452665" y="6766039"/>
            <a:ext cx="5405331" cy="3803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6   7   8   9   10   11   12   13   14   15   16   17   18   19</a:t>
            </a:r>
          </a:p>
        </p:txBody>
      </p:sp>
      <p:sp>
        <p:nvSpPr>
          <p:cNvPr id="48" name="Rektangel: rundade hörn 47">
            <a:extLst>
              <a:ext uri="{FF2B5EF4-FFF2-40B4-BE49-F238E27FC236}">
                <a16:creationId xmlns:a16="http://schemas.microsoft.com/office/drawing/2014/main" id="{C427F787-447D-4A43-AD39-F836E02D33A6}"/>
              </a:ext>
            </a:extLst>
          </p:cNvPr>
          <p:cNvSpPr/>
          <p:nvPr/>
        </p:nvSpPr>
        <p:spPr>
          <a:xfrm>
            <a:off x="-2" y="7146437"/>
            <a:ext cx="1487424" cy="3779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Koordination</a:t>
            </a:r>
          </a:p>
        </p:txBody>
      </p:sp>
      <p:sp>
        <p:nvSpPr>
          <p:cNvPr id="49" name="Rektangel: rundade hörn 48">
            <a:extLst>
              <a:ext uri="{FF2B5EF4-FFF2-40B4-BE49-F238E27FC236}">
                <a16:creationId xmlns:a16="http://schemas.microsoft.com/office/drawing/2014/main" id="{4ABC8DCC-426A-492D-8A53-E632DEA2310B}"/>
              </a:ext>
            </a:extLst>
          </p:cNvPr>
          <p:cNvSpPr/>
          <p:nvPr/>
        </p:nvSpPr>
        <p:spPr>
          <a:xfrm>
            <a:off x="-2" y="6768485"/>
            <a:ext cx="1487424" cy="3779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Ålder</a:t>
            </a:r>
          </a:p>
        </p:txBody>
      </p:sp>
      <p:sp>
        <p:nvSpPr>
          <p:cNvPr id="50" name="Rektangel: rundade hörn 49">
            <a:extLst>
              <a:ext uri="{FF2B5EF4-FFF2-40B4-BE49-F238E27FC236}">
                <a16:creationId xmlns:a16="http://schemas.microsoft.com/office/drawing/2014/main" id="{DD370601-89DA-409D-9431-8B705E0224F4}"/>
              </a:ext>
            </a:extLst>
          </p:cNvPr>
          <p:cNvSpPr/>
          <p:nvPr/>
        </p:nvSpPr>
        <p:spPr>
          <a:xfrm>
            <a:off x="-1" y="7524141"/>
            <a:ext cx="1487424" cy="3779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Fotarbete</a:t>
            </a:r>
          </a:p>
        </p:txBody>
      </p:sp>
      <p:sp>
        <p:nvSpPr>
          <p:cNvPr id="51" name="Rektangel: rundade hörn 50">
            <a:extLst>
              <a:ext uri="{FF2B5EF4-FFF2-40B4-BE49-F238E27FC236}">
                <a16:creationId xmlns:a16="http://schemas.microsoft.com/office/drawing/2014/main" id="{52AAD24C-307C-4261-A06A-2CE74418311A}"/>
              </a:ext>
            </a:extLst>
          </p:cNvPr>
          <p:cNvSpPr/>
          <p:nvPr/>
        </p:nvSpPr>
        <p:spPr>
          <a:xfrm>
            <a:off x="-1" y="7902093"/>
            <a:ext cx="1487424" cy="3779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Löpteknik</a:t>
            </a:r>
          </a:p>
        </p:txBody>
      </p:sp>
      <p:sp>
        <p:nvSpPr>
          <p:cNvPr id="52" name="Rektangel: rundade hörn 51">
            <a:extLst>
              <a:ext uri="{FF2B5EF4-FFF2-40B4-BE49-F238E27FC236}">
                <a16:creationId xmlns:a16="http://schemas.microsoft.com/office/drawing/2014/main" id="{BBF0977A-814D-44BB-A945-AE3691BB404F}"/>
              </a:ext>
            </a:extLst>
          </p:cNvPr>
          <p:cNvSpPr/>
          <p:nvPr/>
        </p:nvSpPr>
        <p:spPr>
          <a:xfrm>
            <a:off x="-1" y="9413901"/>
            <a:ext cx="1487424" cy="3779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Uthållighet</a:t>
            </a:r>
          </a:p>
        </p:txBody>
      </p:sp>
      <p:sp>
        <p:nvSpPr>
          <p:cNvPr id="53" name="Rektangel: rundade hörn 52">
            <a:extLst>
              <a:ext uri="{FF2B5EF4-FFF2-40B4-BE49-F238E27FC236}">
                <a16:creationId xmlns:a16="http://schemas.microsoft.com/office/drawing/2014/main" id="{A9373A0A-D97E-4E29-9190-DEE6B2425997}"/>
              </a:ext>
            </a:extLst>
          </p:cNvPr>
          <p:cNvSpPr/>
          <p:nvPr/>
        </p:nvSpPr>
        <p:spPr>
          <a:xfrm>
            <a:off x="-1" y="9035949"/>
            <a:ext cx="1487424" cy="3779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Styrka</a:t>
            </a:r>
          </a:p>
        </p:txBody>
      </p:sp>
      <p:sp>
        <p:nvSpPr>
          <p:cNvPr id="54" name="Rektangel: rundade hörn 53">
            <a:extLst>
              <a:ext uri="{FF2B5EF4-FFF2-40B4-BE49-F238E27FC236}">
                <a16:creationId xmlns:a16="http://schemas.microsoft.com/office/drawing/2014/main" id="{043A4AA2-B2C9-493A-82A9-AC2EA23B2657}"/>
              </a:ext>
            </a:extLst>
          </p:cNvPr>
          <p:cNvSpPr/>
          <p:nvPr/>
        </p:nvSpPr>
        <p:spPr>
          <a:xfrm>
            <a:off x="-1" y="8280045"/>
            <a:ext cx="1487424" cy="3779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Fotbollssnabbhet</a:t>
            </a:r>
          </a:p>
        </p:txBody>
      </p:sp>
      <p:sp>
        <p:nvSpPr>
          <p:cNvPr id="55" name="Rektangel: rundade hörn 54">
            <a:extLst>
              <a:ext uri="{FF2B5EF4-FFF2-40B4-BE49-F238E27FC236}">
                <a16:creationId xmlns:a16="http://schemas.microsoft.com/office/drawing/2014/main" id="{549E3831-3807-4344-8315-BA88ACC66F25}"/>
              </a:ext>
            </a:extLst>
          </p:cNvPr>
          <p:cNvSpPr/>
          <p:nvPr/>
        </p:nvSpPr>
        <p:spPr>
          <a:xfrm>
            <a:off x="-1" y="8657997"/>
            <a:ext cx="1487424" cy="3779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Rörlighet</a:t>
            </a:r>
          </a:p>
        </p:txBody>
      </p:sp>
      <p:sp>
        <p:nvSpPr>
          <p:cNvPr id="56" name="Rektangel: rundade hörn 55">
            <a:extLst>
              <a:ext uri="{FF2B5EF4-FFF2-40B4-BE49-F238E27FC236}">
                <a16:creationId xmlns:a16="http://schemas.microsoft.com/office/drawing/2014/main" id="{E776D83D-4EEE-4109-9FD2-B19883DD2647}"/>
              </a:ext>
            </a:extLst>
          </p:cNvPr>
          <p:cNvSpPr/>
          <p:nvPr/>
        </p:nvSpPr>
        <p:spPr>
          <a:xfrm>
            <a:off x="1452667" y="7143991"/>
            <a:ext cx="5405331" cy="380398"/>
          </a:xfrm>
          <a:prstGeom prst="roundRect">
            <a:avLst/>
          </a:prstGeom>
          <a:gradFill>
            <a:gsLst>
              <a:gs pos="46000">
                <a:srgbClr val="00B050"/>
              </a:gs>
              <a:gs pos="77000">
                <a:srgbClr val="FFFF00"/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7" name="Rektangel: rundade hörn 56">
            <a:extLst>
              <a:ext uri="{FF2B5EF4-FFF2-40B4-BE49-F238E27FC236}">
                <a16:creationId xmlns:a16="http://schemas.microsoft.com/office/drawing/2014/main" id="{D0D22586-CE04-455C-B892-E4F7C0E23BF1}"/>
              </a:ext>
            </a:extLst>
          </p:cNvPr>
          <p:cNvSpPr/>
          <p:nvPr/>
        </p:nvSpPr>
        <p:spPr>
          <a:xfrm>
            <a:off x="1452667" y="7526710"/>
            <a:ext cx="5405331" cy="380398"/>
          </a:xfrm>
          <a:prstGeom prst="roundRect">
            <a:avLst/>
          </a:prstGeom>
          <a:gradFill>
            <a:gsLst>
              <a:gs pos="46000">
                <a:srgbClr val="00B050"/>
              </a:gs>
              <a:gs pos="66000">
                <a:srgbClr val="FFFF00"/>
              </a:gs>
              <a:gs pos="81000">
                <a:srgbClr val="FFFF00">
                  <a:lumMod val="100000"/>
                </a:srgbClr>
              </a:gs>
              <a:gs pos="100000">
                <a:srgbClr val="FF0000">
                  <a:lumMod val="80000"/>
                  <a:lumOff val="20000"/>
                </a:srgbClr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8" name="Rektangel: rundade hörn 57">
            <a:extLst>
              <a:ext uri="{FF2B5EF4-FFF2-40B4-BE49-F238E27FC236}">
                <a16:creationId xmlns:a16="http://schemas.microsoft.com/office/drawing/2014/main" id="{19A82C1E-E0A1-4E79-B044-FA9CF8171285}"/>
              </a:ext>
            </a:extLst>
          </p:cNvPr>
          <p:cNvSpPr/>
          <p:nvPr/>
        </p:nvSpPr>
        <p:spPr>
          <a:xfrm>
            <a:off x="1452665" y="7902093"/>
            <a:ext cx="5405331" cy="380398"/>
          </a:xfrm>
          <a:prstGeom prst="roundRect">
            <a:avLst/>
          </a:prstGeom>
          <a:gradFill>
            <a:gsLst>
              <a:gs pos="0">
                <a:srgbClr val="FFFF00"/>
              </a:gs>
              <a:gs pos="19000">
                <a:srgbClr val="00B050"/>
              </a:gs>
              <a:gs pos="49000">
                <a:srgbClr val="00B050"/>
              </a:gs>
              <a:gs pos="81000">
                <a:srgbClr val="FFFF00"/>
              </a:gs>
              <a:gs pos="100000">
                <a:srgbClr val="FF0000">
                  <a:lumMod val="100000"/>
                </a:srgbClr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9" name="Rektangel: rundade hörn 58">
            <a:extLst>
              <a:ext uri="{FF2B5EF4-FFF2-40B4-BE49-F238E27FC236}">
                <a16:creationId xmlns:a16="http://schemas.microsoft.com/office/drawing/2014/main" id="{5F2FFFC2-7907-4C68-935A-8285D9DA8F2F}"/>
              </a:ext>
            </a:extLst>
          </p:cNvPr>
          <p:cNvSpPr/>
          <p:nvPr/>
        </p:nvSpPr>
        <p:spPr>
          <a:xfrm>
            <a:off x="1452667" y="8277475"/>
            <a:ext cx="5405331" cy="380398"/>
          </a:xfrm>
          <a:prstGeom prst="roundRect">
            <a:avLst/>
          </a:prstGeom>
          <a:gradFill>
            <a:gsLst>
              <a:gs pos="3000">
                <a:srgbClr val="FFFF00"/>
              </a:gs>
              <a:gs pos="56000">
                <a:srgbClr val="00B050"/>
              </a:gs>
              <a:gs pos="23000">
                <a:srgbClr val="00B050"/>
              </a:gs>
              <a:gs pos="81000">
                <a:srgbClr val="FFFF00"/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0" name="Rektangel: rundade hörn 59">
            <a:extLst>
              <a:ext uri="{FF2B5EF4-FFF2-40B4-BE49-F238E27FC236}">
                <a16:creationId xmlns:a16="http://schemas.microsoft.com/office/drawing/2014/main" id="{95A69FD0-155A-4FB8-B7E7-84007861F7E2}"/>
              </a:ext>
            </a:extLst>
          </p:cNvPr>
          <p:cNvSpPr/>
          <p:nvPr/>
        </p:nvSpPr>
        <p:spPr>
          <a:xfrm>
            <a:off x="1452665" y="8650288"/>
            <a:ext cx="5405331" cy="380398"/>
          </a:xfrm>
          <a:prstGeom prst="roundRect">
            <a:avLst/>
          </a:prstGeom>
          <a:gradFill>
            <a:gsLst>
              <a:gs pos="17000">
                <a:srgbClr val="FFFF00"/>
              </a:gs>
              <a:gs pos="41000">
                <a:srgbClr val="00B050"/>
              </a:gs>
              <a:gs pos="70000">
                <a:srgbClr val="00B050"/>
              </a:gs>
              <a:gs pos="100000">
                <a:srgbClr val="FFFF00"/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1" name="Rektangel: rundade hörn 60">
            <a:extLst>
              <a:ext uri="{FF2B5EF4-FFF2-40B4-BE49-F238E27FC236}">
                <a16:creationId xmlns:a16="http://schemas.microsoft.com/office/drawing/2014/main" id="{8B81A6E3-0028-4CF8-9778-5D972D3CF895}"/>
              </a:ext>
            </a:extLst>
          </p:cNvPr>
          <p:cNvSpPr/>
          <p:nvPr/>
        </p:nvSpPr>
        <p:spPr>
          <a:xfrm>
            <a:off x="1452667" y="9032167"/>
            <a:ext cx="5405331" cy="380398"/>
          </a:xfrm>
          <a:prstGeom prst="roundRect">
            <a:avLst/>
          </a:prstGeom>
          <a:gradFill>
            <a:gsLst>
              <a:gs pos="62000">
                <a:srgbClr val="00B050"/>
              </a:gs>
              <a:gs pos="44000">
                <a:srgbClr val="FFFF00"/>
              </a:gs>
              <a:gs pos="23000">
                <a:srgbClr val="FF0000"/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2" name="Rektangel: rundade hörn 61">
            <a:extLst>
              <a:ext uri="{FF2B5EF4-FFF2-40B4-BE49-F238E27FC236}">
                <a16:creationId xmlns:a16="http://schemas.microsoft.com/office/drawing/2014/main" id="{CEBD1087-D04C-42B1-8BA7-2C8B543082F9}"/>
              </a:ext>
            </a:extLst>
          </p:cNvPr>
          <p:cNvSpPr/>
          <p:nvPr/>
        </p:nvSpPr>
        <p:spPr>
          <a:xfrm>
            <a:off x="1452665" y="9415382"/>
            <a:ext cx="5405331" cy="380398"/>
          </a:xfrm>
          <a:prstGeom prst="roundRect">
            <a:avLst/>
          </a:prstGeom>
          <a:gradFill>
            <a:gsLst>
              <a:gs pos="75000">
                <a:srgbClr val="00B050"/>
              </a:gs>
              <a:gs pos="54000">
                <a:srgbClr val="FFFF00"/>
              </a:gs>
              <a:gs pos="32000">
                <a:srgbClr val="FF0000"/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3" name="Rektangel: rundade hörn 62">
            <a:extLst>
              <a:ext uri="{FF2B5EF4-FFF2-40B4-BE49-F238E27FC236}">
                <a16:creationId xmlns:a16="http://schemas.microsoft.com/office/drawing/2014/main" id="{14EEBA20-3D4A-49DA-B205-ABE646FBA3CA}"/>
              </a:ext>
            </a:extLst>
          </p:cNvPr>
          <p:cNvSpPr/>
          <p:nvPr/>
        </p:nvSpPr>
        <p:spPr>
          <a:xfrm>
            <a:off x="1486567" y="6383326"/>
            <a:ext cx="714458" cy="3803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3 v 3</a:t>
            </a:r>
          </a:p>
        </p:txBody>
      </p:sp>
      <p:sp>
        <p:nvSpPr>
          <p:cNvPr id="64" name="Rektangel: rundade hörn 63">
            <a:extLst>
              <a:ext uri="{FF2B5EF4-FFF2-40B4-BE49-F238E27FC236}">
                <a16:creationId xmlns:a16="http://schemas.microsoft.com/office/drawing/2014/main" id="{EE66D580-2A5A-4C0B-B99E-F1126873B546}"/>
              </a:ext>
            </a:extLst>
          </p:cNvPr>
          <p:cNvSpPr/>
          <p:nvPr/>
        </p:nvSpPr>
        <p:spPr>
          <a:xfrm>
            <a:off x="2204453" y="6383320"/>
            <a:ext cx="607038" cy="3803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400" dirty="0"/>
              <a:t>5 v 5</a:t>
            </a:r>
          </a:p>
        </p:txBody>
      </p:sp>
      <p:sp>
        <p:nvSpPr>
          <p:cNvPr id="65" name="Rektangel: rundade hörn 64">
            <a:extLst>
              <a:ext uri="{FF2B5EF4-FFF2-40B4-BE49-F238E27FC236}">
                <a16:creationId xmlns:a16="http://schemas.microsoft.com/office/drawing/2014/main" id="{3BB18442-66D2-4269-9040-1FEBCA60A817}"/>
              </a:ext>
            </a:extLst>
          </p:cNvPr>
          <p:cNvSpPr/>
          <p:nvPr/>
        </p:nvSpPr>
        <p:spPr>
          <a:xfrm>
            <a:off x="4695255" y="6385319"/>
            <a:ext cx="2162741" cy="3803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11 v 11</a:t>
            </a:r>
          </a:p>
        </p:txBody>
      </p:sp>
      <p:sp>
        <p:nvSpPr>
          <p:cNvPr id="66" name="Rektangel: rundade hörn 65">
            <a:extLst>
              <a:ext uri="{FF2B5EF4-FFF2-40B4-BE49-F238E27FC236}">
                <a16:creationId xmlns:a16="http://schemas.microsoft.com/office/drawing/2014/main" id="{49F74405-B1F9-48FC-9747-0795812C5628}"/>
              </a:ext>
            </a:extLst>
          </p:cNvPr>
          <p:cNvSpPr/>
          <p:nvPr/>
        </p:nvSpPr>
        <p:spPr>
          <a:xfrm>
            <a:off x="3946629" y="6385319"/>
            <a:ext cx="762534" cy="3803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9 v 9</a:t>
            </a:r>
          </a:p>
        </p:txBody>
      </p:sp>
      <p:sp>
        <p:nvSpPr>
          <p:cNvPr id="67" name="Rektangel: rundade hörn 66">
            <a:extLst>
              <a:ext uri="{FF2B5EF4-FFF2-40B4-BE49-F238E27FC236}">
                <a16:creationId xmlns:a16="http://schemas.microsoft.com/office/drawing/2014/main" id="{43C5FD98-9EB3-43E2-B158-D81671AE895F}"/>
              </a:ext>
            </a:extLst>
          </p:cNvPr>
          <p:cNvSpPr/>
          <p:nvPr/>
        </p:nvSpPr>
        <p:spPr>
          <a:xfrm>
            <a:off x="2802220" y="6383320"/>
            <a:ext cx="1151179" cy="3803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7 v 7</a:t>
            </a:r>
          </a:p>
        </p:txBody>
      </p:sp>
      <p:sp>
        <p:nvSpPr>
          <p:cNvPr id="8" name="Uttryckssymbol 7">
            <a:extLst>
              <a:ext uri="{FF2B5EF4-FFF2-40B4-BE49-F238E27FC236}">
                <a16:creationId xmlns:a16="http://schemas.microsoft.com/office/drawing/2014/main" id="{F9BC6FAB-6D65-4364-89F5-FF9D58F03EF8}"/>
              </a:ext>
            </a:extLst>
          </p:cNvPr>
          <p:cNvSpPr/>
          <p:nvPr/>
        </p:nvSpPr>
        <p:spPr>
          <a:xfrm>
            <a:off x="1707569" y="7203256"/>
            <a:ext cx="267854" cy="267854"/>
          </a:xfrm>
          <a:prstGeom prst="smileyF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8" name="Uttryckssymbol 67">
            <a:extLst>
              <a:ext uri="{FF2B5EF4-FFF2-40B4-BE49-F238E27FC236}">
                <a16:creationId xmlns:a16="http://schemas.microsoft.com/office/drawing/2014/main" id="{42BFA6C1-DB03-4585-A371-B34A81C148FA}"/>
              </a:ext>
            </a:extLst>
          </p:cNvPr>
          <p:cNvSpPr/>
          <p:nvPr/>
        </p:nvSpPr>
        <p:spPr>
          <a:xfrm>
            <a:off x="3237524" y="7196770"/>
            <a:ext cx="267854" cy="267854"/>
          </a:xfrm>
          <a:prstGeom prst="smileyF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9" name="Uttryckssymbol 68">
            <a:extLst>
              <a:ext uri="{FF2B5EF4-FFF2-40B4-BE49-F238E27FC236}">
                <a16:creationId xmlns:a16="http://schemas.microsoft.com/office/drawing/2014/main" id="{9EC42A58-9ED9-4B58-AC45-366F9991695D}"/>
              </a:ext>
            </a:extLst>
          </p:cNvPr>
          <p:cNvSpPr/>
          <p:nvPr/>
        </p:nvSpPr>
        <p:spPr>
          <a:xfrm>
            <a:off x="2364068" y="7196770"/>
            <a:ext cx="267854" cy="267854"/>
          </a:xfrm>
          <a:prstGeom prst="smileyF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0" name="Uttryckssymbol 69">
            <a:extLst>
              <a:ext uri="{FF2B5EF4-FFF2-40B4-BE49-F238E27FC236}">
                <a16:creationId xmlns:a16="http://schemas.microsoft.com/office/drawing/2014/main" id="{1BD6CA22-1ECA-4B5D-8C5A-2BC172894099}"/>
              </a:ext>
            </a:extLst>
          </p:cNvPr>
          <p:cNvSpPr/>
          <p:nvPr/>
        </p:nvSpPr>
        <p:spPr>
          <a:xfrm>
            <a:off x="1707569" y="7581208"/>
            <a:ext cx="267854" cy="267854"/>
          </a:xfrm>
          <a:prstGeom prst="smileyF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1" name="Uttryckssymbol 70">
            <a:extLst>
              <a:ext uri="{FF2B5EF4-FFF2-40B4-BE49-F238E27FC236}">
                <a16:creationId xmlns:a16="http://schemas.microsoft.com/office/drawing/2014/main" id="{4DCC2A03-D26E-4F3A-9DF3-92D23D8B16EB}"/>
              </a:ext>
            </a:extLst>
          </p:cNvPr>
          <p:cNvSpPr/>
          <p:nvPr/>
        </p:nvSpPr>
        <p:spPr>
          <a:xfrm>
            <a:off x="2364068" y="7581208"/>
            <a:ext cx="267854" cy="267854"/>
          </a:xfrm>
          <a:prstGeom prst="smileyF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2" name="Uttryckssymbol 71">
            <a:extLst>
              <a:ext uri="{FF2B5EF4-FFF2-40B4-BE49-F238E27FC236}">
                <a16:creationId xmlns:a16="http://schemas.microsoft.com/office/drawing/2014/main" id="{9FD1871D-B8F8-46B0-AD14-61375396E5B0}"/>
              </a:ext>
            </a:extLst>
          </p:cNvPr>
          <p:cNvSpPr/>
          <p:nvPr/>
        </p:nvSpPr>
        <p:spPr>
          <a:xfrm>
            <a:off x="3238044" y="7581208"/>
            <a:ext cx="267854" cy="267854"/>
          </a:xfrm>
          <a:prstGeom prst="smileyF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3" name="Uttryckssymbol 72">
            <a:extLst>
              <a:ext uri="{FF2B5EF4-FFF2-40B4-BE49-F238E27FC236}">
                <a16:creationId xmlns:a16="http://schemas.microsoft.com/office/drawing/2014/main" id="{2BA5DFD1-8A20-4270-8E55-6C76F32B5711}"/>
              </a:ext>
            </a:extLst>
          </p:cNvPr>
          <p:cNvSpPr/>
          <p:nvPr/>
        </p:nvSpPr>
        <p:spPr>
          <a:xfrm>
            <a:off x="3238044" y="7964134"/>
            <a:ext cx="267854" cy="267854"/>
          </a:xfrm>
          <a:prstGeom prst="smileyF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4" name="Uttryckssymbol 73">
            <a:extLst>
              <a:ext uri="{FF2B5EF4-FFF2-40B4-BE49-F238E27FC236}">
                <a16:creationId xmlns:a16="http://schemas.microsoft.com/office/drawing/2014/main" id="{55F1FDDF-7E05-4242-BABE-9BBBA6573BBD}"/>
              </a:ext>
            </a:extLst>
          </p:cNvPr>
          <p:cNvSpPr/>
          <p:nvPr/>
        </p:nvSpPr>
        <p:spPr>
          <a:xfrm>
            <a:off x="3237524" y="8331540"/>
            <a:ext cx="267854" cy="267854"/>
          </a:xfrm>
          <a:prstGeom prst="smileyF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5" name="Uttryckssymbol 74">
            <a:extLst>
              <a:ext uri="{FF2B5EF4-FFF2-40B4-BE49-F238E27FC236}">
                <a16:creationId xmlns:a16="http://schemas.microsoft.com/office/drawing/2014/main" id="{67D35D20-6DF5-4217-89DF-4B239C3E9968}"/>
              </a:ext>
            </a:extLst>
          </p:cNvPr>
          <p:cNvSpPr/>
          <p:nvPr/>
        </p:nvSpPr>
        <p:spPr>
          <a:xfrm>
            <a:off x="4188228" y="8331540"/>
            <a:ext cx="267854" cy="267854"/>
          </a:xfrm>
          <a:prstGeom prst="smileyF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6" name="Uttryckssymbol 75">
            <a:extLst>
              <a:ext uri="{FF2B5EF4-FFF2-40B4-BE49-F238E27FC236}">
                <a16:creationId xmlns:a16="http://schemas.microsoft.com/office/drawing/2014/main" id="{9D9F7A1E-BEF1-44D9-9261-C801E32C2996}"/>
              </a:ext>
            </a:extLst>
          </p:cNvPr>
          <p:cNvSpPr/>
          <p:nvPr/>
        </p:nvSpPr>
        <p:spPr>
          <a:xfrm>
            <a:off x="4188228" y="8711455"/>
            <a:ext cx="267854" cy="267854"/>
          </a:xfrm>
          <a:prstGeom prst="smileyF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7" name="Uttryckssymbol 76">
            <a:extLst>
              <a:ext uri="{FF2B5EF4-FFF2-40B4-BE49-F238E27FC236}">
                <a16:creationId xmlns:a16="http://schemas.microsoft.com/office/drawing/2014/main" id="{5C39821A-64BC-4228-AA8B-5563C8DE584E}"/>
              </a:ext>
            </a:extLst>
          </p:cNvPr>
          <p:cNvSpPr/>
          <p:nvPr/>
        </p:nvSpPr>
        <p:spPr>
          <a:xfrm>
            <a:off x="5648791" y="9088801"/>
            <a:ext cx="267854" cy="267854"/>
          </a:xfrm>
          <a:prstGeom prst="smileyF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8" name="Uttryckssymbol 77">
            <a:extLst>
              <a:ext uri="{FF2B5EF4-FFF2-40B4-BE49-F238E27FC236}">
                <a16:creationId xmlns:a16="http://schemas.microsoft.com/office/drawing/2014/main" id="{4035EAD6-928A-4BA6-A101-FCC12A09359A}"/>
              </a:ext>
            </a:extLst>
          </p:cNvPr>
          <p:cNvSpPr/>
          <p:nvPr/>
        </p:nvSpPr>
        <p:spPr>
          <a:xfrm>
            <a:off x="5648791" y="9476131"/>
            <a:ext cx="267854" cy="267854"/>
          </a:xfrm>
          <a:prstGeom prst="smileyF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AC7F69E5-D134-44A6-97D3-3941ADAFAA24}"/>
              </a:ext>
            </a:extLst>
          </p:cNvPr>
          <p:cNvSpPr txBox="1"/>
          <p:nvPr/>
        </p:nvSpPr>
        <p:spPr>
          <a:xfrm>
            <a:off x="-47490" y="5545864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Bilden nedan visar när i spelarens utveckling det ger </a:t>
            </a:r>
            <a:r>
              <a:rPr lang="sv-SE" b="1" dirty="0"/>
              <a:t>bäst resultat </a:t>
            </a:r>
            <a:r>
              <a:rPr lang="sv-SE" dirty="0"/>
              <a:t>att träna olika egenskaper</a:t>
            </a:r>
          </a:p>
        </p:txBody>
      </p:sp>
      <p:pic>
        <p:nvPicPr>
          <p:cNvPr id="38" name="Bildobjekt 37">
            <a:extLst>
              <a:ext uri="{FF2B5EF4-FFF2-40B4-BE49-F238E27FC236}">
                <a16:creationId xmlns:a16="http://schemas.microsoft.com/office/drawing/2014/main" id="{D63B2D18-0EC3-4CFE-A3E7-0DC749E0569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51" t="8073" r="4416" b="9358"/>
          <a:stretch/>
        </p:blipFill>
        <p:spPr>
          <a:xfrm>
            <a:off x="0" y="951796"/>
            <a:ext cx="2683445" cy="4177718"/>
          </a:xfrm>
          <a:prstGeom prst="rect">
            <a:avLst/>
          </a:prstGeom>
        </p:spPr>
      </p:pic>
      <p:sp>
        <p:nvSpPr>
          <p:cNvPr id="2" name="Pil: upp-ned 1">
            <a:extLst>
              <a:ext uri="{FF2B5EF4-FFF2-40B4-BE49-F238E27FC236}">
                <a16:creationId xmlns:a16="http://schemas.microsoft.com/office/drawing/2014/main" id="{795A18AB-A97D-486D-999D-9824B65D1ED8}"/>
              </a:ext>
            </a:extLst>
          </p:cNvPr>
          <p:cNvSpPr/>
          <p:nvPr/>
        </p:nvSpPr>
        <p:spPr>
          <a:xfrm>
            <a:off x="1921037" y="1248128"/>
            <a:ext cx="559975" cy="3555520"/>
          </a:xfrm>
          <a:prstGeom prst="up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Speldjup</a:t>
            </a:r>
          </a:p>
        </p:txBody>
      </p:sp>
      <p:sp>
        <p:nvSpPr>
          <p:cNvPr id="3" name="Pil: vänster-höger 2">
            <a:extLst>
              <a:ext uri="{FF2B5EF4-FFF2-40B4-BE49-F238E27FC236}">
                <a16:creationId xmlns:a16="http://schemas.microsoft.com/office/drawing/2014/main" id="{3413E943-55C3-43BD-8CFC-694A0475ED85}"/>
              </a:ext>
            </a:extLst>
          </p:cNvPr>
          <p:cNvSpPr/>
          <p:nvPr/>
        </p:nvSpPr>
        <p:spPr>
          <a:xfrm>
            <a:off x="134112" y="2913888"/>
            <a:ext cx="1938528" cy="544126"/>
          </a:xfrm>
          <a:prstGeom prst="left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Spelbredd</a:t>
            </a:r>
          </a:p>
        </p:txBody>
      </p:sp>
      <p:pic>
        <p:nvPicPr>
          <p:cNvPr id="41" name="Bildobjekt 40">
            <a:extLst>
              <a:ext uri="{FF2B5EF4-FFF2-40B4-BE49-F238E27FC236}">
                <a16:creationId xmlns:a16="http://schemas.microsoft.com/office/drawing/2014/main" id="{73636660-6503-44C8-9C7D-BF8604C2E63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51" t="8073" r="4416" b="9358"/>
          <a:stretch/>
        </p:blipFill>
        <p:spPr>
          <a:xfrm>
            <a:off x="4174557" y="955494"/>
            <a:ext cx="2683445" cy="4177718"/>
          </a:xfrm>
          <a:prstGeom prst="rect">
            <a:avLst/>
          </a:prstGeom>
        </p:spPr>
      </p:pic>
      <p:sp>
        <p:nvSpPr>
          <p:cNvPr id="42" name="Ellips 41">
            <a:extLst>
              <a:ext uri="{FF2B5EF4-FFF2-40B4-BE49-F238E27FC236}">
                <a16:creationId xmlns:a16="http://schemas.microsoft.com/office/drawing/2014/main" id="{9DCFF9E4-A66F-4D0E-837C-1C20E26B0625}"/>
              </a:ext>
            </a:extLst>
          </p:cNvPr>
          <p:cNvSpPr/>
          <p:nvPr/>
        </p:nvSpPr>
        <p:spPr>
          <a:xfrm>
            <a:off x="6486524" y="2260066"/>
            <a:ext cx="194759" cy="1947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m</a:t>
            </a:r>
          </a:p>
        </p:txBody>
      </p:sp>
      <p:sp>
        <p:nvSpPr>
          <p:cNvPr id="43" name="Ellips 42">
            <a:extLst>
              <a:ext uri="{FF2B5EF4-FFF2-40B4-BE49-F238E27FC236}">
                <a16:creationId xmlns:a16="http://schemas.microsoft.com/office/drawing/2014/main" id="{96868FF8-B85F-4ADE-B433-249EE584400F}"/>
              </a:ext>
            </a:extLst>
          </p:cNvPr>
          <p:cNvSpPr/>
          <p:nvPr/>
        </p:nvSpPr>
        <p:spPr>
          <a:xfrm>
            <a:off x="6447418" y="3734818"/>
            <a:ext cx="194759" cy="1947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F</a:t>
            </a:r>
          </a:p>
        </p:txBody>
      </p:sp>
      <p:sp>
        <p:nvSpPr>
          <p:cNvPr id="44" name="Ellips 43">
            <a:extLst>
              <a:ext uri="{FF2B5EF4-FFF2-40B4-BE49-F238E27FC236}">
                <a16:creationId xmlns:a16="http://schemas.microsoft.com/office/drawing/2014/main" id="{B9E80FAF-2C42-489A-BB5B-767FB79C7669}"/>
              </a:ext>
            </a:extLst>
          </p:cNvPr>
          <p:cNvSpPr/>
          <p:nvPr/>
        </p:nvSpPr>
        <p:spPr>
          <a:xfrm>
            <a:off x="5916645" y="2831129"/>
            <a:ext cx="194759" cy="1947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m</a:t>
            </a:r>
          </a:p>
        </p:txBody>
      </p:sp>
      <p:sp>
        <p:nvSpPr>
          <p:cNvPr id="47" name="Ellips 46">
            <a:extLst>
              <a:ext uri="{FF2B5EF4-FFF2-40B4-BE49-F238E27FC236}">
                <a16:creationId xmlns:a16="http://schemas.microsoft.com/office/drawing/2014/main" id="{D7BE772D-8EE0-460A-8F29-81DC5AD2CB49}"/>
              </a:ext>
            </a:extLst>
          </p:cNvPr>
          <p:cNvSpPr/>
          <p:nvPr/>
        </p:nvSpPr>
        <p:spPr>
          <a:xfrm>
            <a:off x="4894974" y="4452706"/>
            <a:ext cx="194759" cy="1947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G</a:t>
            </a:r>
          </a:p>
        </p:txBody>
      </p:sp>
      <p:sp>
        <p:nvSpPr>
          <p:cNvPr id="79" name="Ellips 78">
            <a:extLst>
              <a:ext uri="{FF2B5EF4-FFF2-40B4-BE49-F238E27FC236}">
                <a16:creationId xmlns:a16="http://schemas.microsoft.com/office/drawing/2014/main" id="{C6F39D3C-A2F0-41A2-83A5-88B1494154C6}"/>
              </a:ext>
            </a:extLst>
          </p:cNvPr>
          <p:cNvSpPr/>
          <p:nvPr/>
        </p:nvSpPr>
        <p:spPr>
          <a:xfrm>
            <a:off x="4539093" y="3907072"/>
            <a:ext cx="194759" cy="1947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F</a:t>
            </a:r>
          </a:p>
        </p:txBody>
      </p:sp>
      <p:sp>
        <p:nvSpPr>
          <p:cNvPr id="80" name="Ellips 79">
            <a:extLst>
              <a:ext uri="{FF2B5EF4-FFF2-40B4-BE49-F238E27FC236}">
                <a16:creationId xmlns:a16="http://schemas.microsoft.com/office/drawing/2014/main" id="{C9490EAF-94C9-4C59-AC64-EAAEE1637013}"/>
              </a:ext>
            </a:extLst>
          </p:cNvPr>
          <p:cNvSpPr/>
          <p:nvPr/>
        </p:nvSpPr>
        <p:spPr>
          <a:xfrm>
            <a:off x="5916645" y="1896136"/>
            <a:ext cx="194759" cy="1947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A</a:t>
            </a:r>
          </a:p>
        </p:txBody>
      </p:sp>
      <p:cxnSp>
        <p:nvCxnSpPr>
          <p:cNvPr id="5" name="Rak pilkoppling 4">
            <a:extLst>
              <a:ext uri="{FF2B5EF4-FFF2-40B4-BE49-F238E27FC236}">
                <a16:creationId xmlns:a16="http://schemas.microsoft.com/office/drawing/2014/main" id="{3CB2DE2E-C442-4B9D-88E1-3E16CC2965F1}"/>
              </a:ext>
            </a:extLst>
          </p:cNvPr>
          <p:cNvCxnSpPr>
            <a:cxnSpLocks/>
            <a:stCxn id="44" idx="0"/>
            <a:endCxn id="80" idx="4"/>
          </p:cNvCxnSpPr>
          <p:nvPr/>
        </p:nvCxnSpPr>
        <p:spPr>
          <a:xfrm flipV="1">
            <a:off x="6014025" y="2090895"/>
            <a:ext cx="0" cy="740234"/>
          </a:xfrm>
          <a:prstGeom prst="straightConnector1">
            <a:avLst/>
          </a:prstGeom>
          <a:ln w="38100">
            <a:solidFill>
              <a:srgbClr val="FF33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Stjärna: 10 punkter 84">
            <a:extLst>
              <a:ext uri="{FF2B5EF4-FFF2-40B4-BE49-F238E27FC236}">
                <a16:creationId xmlns:a16="http://schemas.microsoft.com/office/drawing/2014/main" id="{0C74B571-C1B4-4406-9761-75A396B76481}"/>
              </a:ext>
            </a:extLst>
          </p:cNvPr>
          <p:cNvSpPr/>
          <p:nvPr/>
        </p:nvSpPr>
        <p:spPr>
          <a:xfrm>
            <a:off x="5916645" y="2328695"/>
            <a:ext cx="197776" cy="197776"/>
          </a:xfrm>
          <a:prstGeom prst="star10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86" name="Rak pilkoppling 85">
            <a:extLst>
              <a:ext uri="{FF2B5EF4-FFF2-40B4-BE49-F238E27FC236}">
                <a16:creationId xmlns:a16="http://schemas.microsoft.com/office/drawing/2014/main" id="{79CDF9B7-8A10-45A3-888B-8627EB0A7D5D}"/>
              </a:ext>
            </a:extLst>
          </p:cNvPr>
          <p:cNvCxnSpPr>
            <a:cxnSpLocks/>
            <a:stCxn id="44" idx="7"/>
            <a:endCxn id="42" idx="2"/>
          </p:cNvCxnSpPr>
          <p:nvPr/>
        </p:nvCxnSpPr>
        <p:spPr>
          <a:xfrm flipV="1">
            <a:off x="6082882" y="2357446"/>
            <a:ext cx="403642" cy="502205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pilkoppling 14">
            <a:extLst>
              <a:ext uri="{FF2B5EF4-FFF2-40B4-BE49-F238E27FC236}">
                <a16:creationId xmlns:a16="http://schemas.microsoft.com/office/drawing/2014/main" id="{5670D7D3-D236-4BBE-85F6-F4A0EBD7467D}"/>
              </a:ext>
            </a:extLst>
          </p:cNvPr>
          <p:cNvCxnSpPr>
            <a:stCxn id="79" idx="4"/>
            <a:endCxn id="47" idx="1"/>
          </p:cNvCxnSpPr>
          <p:nvPr/>
        </p:nvCxnSpPr>
        <p:spPr>
          <a:xfrm>
            <a:off x="4636473" y="4101831"/>
            <a:ext cx="287023" cy="379397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Rak pilkoppling 86">
            <a:extLst>
              <a:ext uri="{FF2B5EF4-FFF2-40B4-BE49-F238E27FC236}">
                <a16:creationId xmlns:a16="http://schemas.microsoft.com/office/drawing/2014/main" id="{CFD3820D-2C87-49F1-B4A8-3684EDA72853}"/>
              </a:ext>
            </a:extLst>
          </p:cNvPr>
          <p:cNvCxnSpPr>
            <a:cxnSpLocks/>
            <a:stCxn id="43" idx="3"/>
            <a:endCxn id="47" idx="7"/>
          </p:cNvCxnSpPr>
          <p:nvPr/>
        </p:nvCxnSpPr>
        <p:spPr>
          <a:xfrm flipH="1">
            <a:off x="5061211" y="3901055"/>
            <a:ext cx="1414729" cy="580173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Ellips 87">
            <a:extLst>
              <a:ext uri="{FF2B5EF4-FFF2-40B4-BE49-F238E27FC236}">
                <a16:creationId xmlns:a16="http://schemas.microsoft.com/office/drawing/2014/main" id="{DC1D24AB-4976-412E-866D-949AE2D14B4B}"/>
              </a:ext>
            </a:extLst>
          </p:cNvPr>
          <p:cNvSpPr/>
          <p:nvPr/>
        </p:nvSpPr>
        <p:spPr>
          <a:xfrm>
            <a:off x="4958632" y="4334105"/>
            <a:ext cx="131145" cy="131145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9" name="Ellips 88">
            <a:extLst>
              <a:ext uri="{FF2B5EF4-FFF2-40B4-BE49-F238E27FC236}">
                <a16:creationId xmlns:a16="http://schemas.microsoft.com/office/drawing/2014/main" id="{AD56E28C-6994-4FAE-8C3A-9AB696BACB4A}"/>
              </a:ext>
            </a:extLst>
          </p:cNvPr>
          <p:cNvSpPr/>
          <p:nvPr/>
        </p:nvSpPr>
        <p:spPr>
          <a:xfrm>
            <a:off x="5996021" y="2716906"/>
            <a:ext cx="115383" cy="115383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03D4C3DB-AB09-40A2-89AE-94F40E60C43F}"/>
              </a:ext>
            </a:extLst>
          </p:cNvPr>
          <p:cNvSpPr txBox="1"/>
          <p:nvPr/>
        </p:nvSpPr>
        <p:spPr>
          <a:xfrm>
            <a:off x="4733852" y="3669792"/>
            <a:ext cx="1349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Spelavstånd</a:t>
            </a:r>
          </a:p>
        </p:txBody>
      </p:sp>
      <p:sp>
        <p:nvSpPr>
          <p:cNvPr id="90" name="textruta 89">
            <a:extLst>
              <a:ext uri="{FF2B5EF4-FFF2-40B4-BE49-F238E27FC236}">
                <a16:creationId xmlns:a16="http://schemas.microsoft.com/office/drawing/2014/main" id="{A5AA1C69-C266-485B-A861-99B8A96DA4A9}"/>
              </a:ext>
            </a:extLst>
          </p:cNvPr>
          <p:cNvSpPr txBox="1"/>
          <p:nvPr/>
        </p:nvSpPr>
        <p:spPr>
          <a:xfrm>
            <a:off x="4583333" y="1728690"/>
            <a:ext cx="1349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Spelbarhet</a:t>
            </a:r>
          </a:p>
        </p:txBody>
      </p:sp>
    </p:spTree>
    <p:extLst>
      <p:ext uri="{BB962C8B-B14F-4D97-AF65-F5344CB8AC3E}">
        <p14:creationId xmlns:p14="http://schemas.microsoft.com/office/powerpoint/2010/main" val="1709722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ruta 9">
            <a:extLst>
              <a:ext uri="{FF2B5EF4-FFF2-40B4-BE49-F238E27FC236}">
                <a16:creationId xmlns:a16="http://schemas.microsoft.com/office/drawing/2014/main" id="{89767279-6168-4DAB-A4B9-0CF184E2B316}"/>
              </a:ext>
            </a:extLst>
          </p:cNvPr>
          <p:cNvSpPr txBox="1"/>
          <p:nvPr/>
        </p:nvSpPr>
        <p:spPr>
          <a:xfrm>
            <a:off x="0" y="0"/>
            <a:ext cx="6858000" cy="37795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v-SE" dirty="0"/>
              <a:t>Så spelar och tränar vi 3 mot 3, nivå 1: Fotbollsglädje 6-7 år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00C6BE5A-DB9C-414B-935D-39CE00E2C4D9}"/>
              </a:ext>
            </a:extLst>
          </p:cNvPr>
          <p:cNvSpPr txBox="1"/>
          <p:nvPr/>
        </p:nvSpPr>
        <p:spPr>
          <a:xfrm>
            <a:off x="0" y="379205"/>
            <a:ext cx="6115046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1100" b="1" dirty="0"/>
              <a:t>Spelets utveckling: </a:t>
            </a:r>
            <a:r>
              <a:rPr lang="sv-SE" sz="1100" dirty="0"/>
              <a:t>Individuellt spel</a:t>
            </a:r>
          </a:p>
          <a:p>
            <a:r>
              <a:rPr lang="sv-SE" sz="1100" b="1" dirty="0"/>
              <a:t>Fokus för ledare: </a:t>
            </a:r>
            <a:r>
              <a:rPr lang="sv-SE" sz="1100" dirty="0"/>
              <a:t>Roligt, hög aktivitet, hög delaktighet, många bollkontakter och självupptäckt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ACB14645-47A9-4099-839F-E0F56A1A4FC4}"/>
              </a:ext>
            </a:extLst>
          </p:cNvPr>
          <p:cNvSpPr txBox="1"/>
          <p:nvPr/>
        </p:nvSpPr>
        <p:spPr>
          <a:xfrm>
            <a:off x="3429000" y="810092"/>
            <a:ext cx="3429000" cy="461665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Försvarsspel</a:t>
            </a:r>
          </a:p>
          <a:p>
            <a:pPr algn="ctr"/>
            <a:r>
              <a:rPr lang="sv-SE" sz="1000" dirty="0"/>
              <a:t>Uppgiften är att ta bollen från motståndaren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18BF481E-A462-4A0D-89E4-B6B3FA240561}"/>
              </a:ext>
            </a:extLst>
          </p:cNvPr>
          <p:cNvSpPr txBox="1"/>
          <p:nvPr/>
        </p:nvSpPr>
        <p:spPr>
          <a:xfrm>
            <a:off x="-2" y="3388693"/>
            <a:ext cx="3429000" cy="113877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Färdigheter för laget</a:t>
            </a:r>
          </a:p>
          <a:p>
            <a:pPr algn="ctr"/>
            <a:r>
              <a:rPr lang="sv-SE" sz="900" dirty="0"/>
              <a:t>		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A367EF23-4B7B-481E-BF73-5BF3066CF98E}"/>
              </a:ext>
            </a:extLst>
          </p:cNvPr>
          <p:cNvSpPr txBox="1"/>
          <p:nvPr/>
        </p:nvSpPr>
        <p:spPr>
          <a:xfrm>
            <a:off x="-1" y="1271757"/>
            <a:ext cx="1714500" cy="113877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36000" rIns="36000" rtlCol="0">
            <a:spAutoFit/>
          </a:bodyPr>
          <a:lstStyle/>
          <a:p>
            <a:pPr algn="ctr"/>
            <a:r>
              <a:rPr lang="sv-SE" sz="1200" dirty="0">
                <a:solidFill>
                  <a:schemeClr val="dk1">
                    <a:alpha val="25000"/>
                  </a:schemeClr>
                </a:solidFill>
              </a:rPr>
              <a:t>i </a:t>
            </a:r>
            <a:r>
              <a:rPr lang="sv-SE" sz="1200" b="1" dirty="0">
                <a:solidFill>
                  <a:schemeClr val="dk1">
                    <a:alpha val="25000"/>
                  </a:schemeClr>
                </a:solidFill>
              </a:rPr>
              <a:t>Speluppbyggnaden </a:t>
            </a:r>
          </a:p>
          <a:p>
            <a:pPr algn="ctr"/>
            <a:r>
              <a:rPr lang="sv-SE" sz="1200" dirty="0">
                <a:solidFill>
                  <a:schemeClr val="dk1">
                    <a:alpha val="25000"/>
                  </a:schemeClr>
                </a:solidFill>
              </a:rPr>
              <a:t>ska vi..</a:t>
            </a:r>
          </a:p>
          <a:p>
            <a:pPr algn="ctr"/>
            <a:endParaRPr lang="sv-SE" sz="800" dirty="0">
              <a:solidFill>
                <a:schemeClr val="dk1">
                  <a:alpha val="25000"/>
                </a:schemeClr>
              </a:solidFill>
            </a:endParaRPr>
          </a:p>
          <a:p>
            <a:pPr>
              <a:buSzPct val="100000"/>
            </a:pPr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pPr>
              <a:buSzPct val="100000"/>
            </a:pPr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pPr>
              <a:buSzPct val="100000"/>
            </a:pPr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pPr>
              <a:buSzPct val="100000"/>
            </a:pPr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F4DAD142-CC60-4261-845D-ADA66163A837}"/>
              </a:ext>
            </a:extLst>
          </p:cNvPr>
          <p:cNvSpPr txBox="1"/>
          <p:nvPr/>
        </p:nvSpPr>
        <p:spPr>
          <a:xfrm>
            <a:off x="-1" y="2410530"/>
            <a:ext cx="3429000" cy="69249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dirty="0">
                <a:solidFill>
                  <a:schemeClr val="dk1">
                    <a:alpha val="25000"/>
                  </a:schemeClr>
                </a:solidFill>
              </a:rPr>
              <a:t>För att </a:t>
            </a:r>
            <a:r>
              <a:rPr lang="sv-SE" sz="1200" b="1" dirty="0">
                <a:solidFill>
                  <a:schemeClr val="dk1">
                    <a:alpha val="25000"/>
                  </a:schemeClr>
                </a:solidFill>
              </a:rPr>
              <a:t>Komma till avslut och göra mål </a:t>
            </a:r>
            <a:r>
              <a:rPr lang="sv-SE" sz="1200" dirty="0">
                <a:solidFill>
                  <a:schemeClr val="dk1">
                    <a:alpha val="25000"/>
                  </a:schemeClr>
                </a:solidFill>
              </a:rPr>
              <a:t>ska vi..</a:t>
            </a:r>
          </a:p>
          <a:p>
            <a:pPr algn="ctr"/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pPr algn="ctr"/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pPr algn="ctr"/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</p:txBody>
      </p:sp>
      <p:sp>
        <p:nvSpPr>
          <p:cNvPr id="18" name="textruta 17">
            <a:extLst>
              <a:ext uri="{FF2B5EF4-FFF2-40B4-BE49-F238E27FC236}">
                <a16:creationId xmlns:a16="http://schemas.microsoft.com/office/drawing/2014/main" id="{44BFB930-AA57-4283-B31C-F7759D67B080}"/>
              </a:ext>
            </a:extLst>
          </p:cNvPr>
          <p:cNvSpPr txBox="1"/>
          <p:nvPr/>
        </p:nvSpPr>
        <p:spPr>
          <a:xfrm>
            <a:off x="1714499" y="1271757"/>
            <a:ext cx="1714500" cy="113877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36000" rIns="36000" rtlCol="0">
            <a:spAutoFit/>
          </a:bodyPr>
          <a:lstStyle/>
          <a:p>
            <a:pPr algn="ctr"/>
            <a:r>
              <a:rPr lang="sv-SE" sz="1200" dirty="0">
                <a:solidFill>
                  <a:schemeClr val="dk1">
                    <a:alpha val="25000"/>
                  </a:schemeClr>
                </a:solidFill>
              </a:rPr>
              <a:t>i </a:t>
            </a:r>
            <a:r>
              <a:rPr lang="sv-SE" sz="1200" b="1" dirty="0">
                <a:solidFill>
                  <a:schemeClr val="dk1">
                    <a:alpha val="25000"/>
                  </a:schemeClr>
                </a:solidFill>
              </a:rPr>
              <a:t>Kontringar </a:t>
            </a:r>
          </a:p>
          <a:p>
            <a:pPr algn="ctr"/>
            <a:r>
              <a:rPr lang="sv-SE" sz="1200" dirty="0">
                <a:solidFill>
                  <a:schemeClr val="dk1">
                    <a:alpha val="25000"/>
                  </a:schemeClr>
                </a:solidFill>
              </a:rPr>
              <a:t>ska vi snabbt..</a:t>
            </a:r>
          </a:p>
          <a:p>
            <a:endParaRPr lang="sv-SE" sz="800" dirty="0">
              <a:solidFill>
                <a:schemeClr val="dk1">
                  <a:alpha val="25000"/>
                </a:schemeClr>
              </a:solidFill>
            </a:endParaRPr>
          </a:p>
          <a:p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CA19EF24-D920-4F67-AF75-EAAF26C377AF}"/>
              </a:ext>
            </a:extLst>
          </p:cNvPr>
          <p:cNvSpPr txBox="1"/>
          <p:nvPr/>
        </p:nvSpPr>
        <p:spPr>
          <a:xfrm>
            <a:off x="0" y="810092"/>
            <a:ext cx="3429000" cy="46166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Anfallsspel</a:t>
            </a:r>
          </a:p>
          <a:p>
            <a:pPr algn="ctr"/>
            <a:r>
              <a:rPr lang="sv-SE" sz="1000" dirty="0"/>
              <a:t>Uppgiften är att passera motståndarna med bollen</a:t>
            </a:r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2EFDCDFA-D172-41B0-A4AA-AC0F7CC27F65}"/>
              </a:ext>
            </a:extLst>
          </p:cNvPr>
          <p:cNvSpPr txBox="1"/>
          <p:nvPr/>
        </p:nvSpPr>
        <p:spPr>
          <a:xfrm>
            <a:off x="3428999" y="1271757"/>
            <a:ext cx="1693164" cy="113877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36000" rIns="36000" rtlCol="0">
            <a:spAutoFit/>
          </a:bodyPr>
          <a:lstStyle/>
          <a:p>
            <a:pPr algn="ctr"/>
            <a:r>
              <a:rPr lang="sv-SE" sz="1200" dirty="0">
                <a:solidFill>
                  <a:schemeClr val="dk1">
                    <a:alpha val="25000"/>
                  </a:schemeClr>
                </a:solidFill>
              </a:rPr>
              <a:t>i </a:t>
            </a:r>
            <a:r>
              <a:rPr lang="sv-SE" sz="1200" b="1" dirty="0">
                <a:solidFill>
                  <a:schemeClr val="dk1">
                    <a:alpha val="25000"/>
                  </a:schemeClr>
                </a:solidFill>
              </a:rPr>
              <a:t>Återerövringen</a:t>
            </a:r>
          </a:p>
          <a:p>
            <a:pPr algn="ctr"/>
            <a:r>
              <a:rPr lang="sv-SE" sz="1200" dirty="0">
                <a:solidFill>
                  <a:schemeClr val="dk1">
                    <a:alpha val="25000"/>
                  </a:schemeClr>
                </a:solidFill>
              </a:rPr>
              <a:t>ska vi snabbt..</a:t>
            </a:r>
          </a:p>
          <a:p>
            <a:pPr algn="ctr"/>
            <a:endParaRPr lang="sv-SE" sz="800" dirty="0">
              <a:solidFill>
                <a:schemeClr val="dk1">
                  <a:alpha val="25000"/>
                </a:schemeClr>
              </a:solidFill>
            </a:endParaRPr>
          </a:p>
          <a:p>
            <a:pPr>
              <a:buSzPct val="100000"/>
            </a:pPr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pPr>
              <a:buSzPct val="100000"/>
            </a:pPr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pPr>
              <a:buSzPct val="100000"/>
            </a:pPr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pPr>
              <a:buSzPct val="100000"/>
            </a:pPr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5C4485BC-4984-4E8A-84EB-EB03B989DD07}"/>
              </a:ext>
            </a:extLst>
          </p:cNvPr>
          <p:cNvSpPr txBox="1"/>
          <p:nvPr/>
        </p:nvSpPr>
        <p:spPr>
          <a:xfrm>
            <a:off x="5122163" y="1271757"/>
            <a:ext cx="1735835" cy="113877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36000" rIns="36000" rtlCol="0">
            <a:spAutoFit/>
          </a:bodyPr>
          <a:lstStyle/>
          <a:p>
            <a:pPr algn="ctr"/>
            <a:r>
              <a:rPr lang="sv-SE" sz="1200" dirty="0">
                <a:solidFill>
                  <a:schemeClr val="dk1">
                    <a:alpha val="25000"/>
                  </a:schemeClr>
                </a:solidFill>
              </a:rPr>
              <a:t>i </a:t>
            </a:r>
            <a:r>
              <a:rPr lang="sv-SE" sz="1100" b="1" dirty="0">
                <a:solidFill>
                  <a:schemeClr val="dk1">
                    <a:alpha val="25000"/>
                  </a:schemeClr>
                </a:solidFill>
              </a:rPr>
              <a:t>Förhindra speluppbyggnad </a:t>
            </a:r>
          </a:p>
          <a:p>
            <a:pPr algn="ctr"/>
            <a:r>
              <a:rPr lang="sv-SE" sz="1200" dirty="0">
                <a:solidFill>
                  <a:schemeClr val="dk1">
                    <a:alpha val="25000"/>
                  </a:schemeClr>
                </a:solidFill>
              </a:rPr>
              <a:t>ska vi..</a:t>
            </a:r>
          </a:p>
          <a:p>
            <a:pPr algn="ctr"/>
            <a:endParaRPr lang="sv-SE" sz="800" dirty="0">
              <a:solidFill>
                <a:schemeClr val="dk1">
                  <a:alpha val="25000"/>
                </a:schemeClr>
              </a:solidFill>
            </a:endParaRPr>
          </a:p>
          <a:p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EA991162-F048-4D2F-B42C-DD4F77272FCB}"/>
              </a:ext>
            </a:extLst>
          </p:cNvPr>
          <p:cNvSpPr txBox="1"/>
          <p:nvPr/>
        </p:nvSpPr>
        <p:spPr>
          <a:xfrm>
            <a:off x="3428999" y="2410529"/>
            <a:ext cx="3429000" cy="692497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dirty="0">
                <a:solidFill>
                  <a:schemeClr val="dk1">
                    <a:alpha val="25000"/>
                  </a:schemeClr>
                </a:solidFill>
              </a:rPr>
              <a:t>För att </a:t>
            </a:r>
            <a:r>
              <a:rPr lang="sv-SE" sz="1200" b="1" dirty="0">
                <a:solidFill>
                  <a:schemeClr val="dk1">
                    <a:alpha val="25000"/>
                  </a:schemeClr>
                </a:solidFill>
              </a:rPr>
              <a:t>Förhindra och rädda avslut </a:t>
            </a:r>
            <a:r>
              <a:rPr lang="sv-SE" sz="1200" dirty="0">
                <a:solidFill>
                  <a:schemeClr val="dk1">
                    <a:alpha val="25000"/>
                  </a:schemeClr>
                </a:solidFill>
              </a:rPr>
              <a:t>ska vi..</a:t>
            </a:r>
          </a:p>
          <a:p>
            <a:pPr algn="ctr"/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pPr algn="ctr"/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pPr algn="ctr"/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880F213C-5EAF-49BE-BF91-0F87F73598ED}"/>
              </a:ext>
            </a:extLst>
          </p:cNvPr>
          <p:cNvSpPr txBox="1"/>
          <p:nvPr/>
        </p:nvSpPr>
        <p:spPr>
          <a:xfrm>
            <a:off x="0" y="3126107"/>
            <a:ext cx="68579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För att kunna spela som vi vill ska nedanstående färdigheter prioriteras i träning</a:t>
            </a:r>
          </a:p>
        </p:txBody>
      </p:sp>
      <p:sp>
        <p:nvSpPr>
          <p:cNvPr id="23" name="textruta 22">
            <a:extLst>
              <a:ext uri="{FF2B5EF4-FFF2-40B4-BE49-F238E27FC236}">
                <a16:creationId xmlns:a16="http://schemas.microsoft.com/office/drawing/2014/main" id="{0827C756-B198-4FB5-B791-1BFBEF76B37F}"/>
              </a:ext>
            </a:extLst>
          </p:cNvPr>
          <p:cNvSpPr txBox="1"/>
          <p:nvPr/>
        </p:nvSpPr>
        <p:spPr>
          <a:xfrm>
            <a:off x="3428998" y="3388693"/>
            <a:ext cx="3429000" cy="113877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Färdigheter för laget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r>
              <a:rPr lang="sv-SE" sz="900" dirty="0"/>
              <a:t>			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24" name="textruta 23">
            <a:extLst>
              <a:ext uri="{FF2B5EF4-FFF2-40B4-BE49-F238E27FC236}">
                <a16:creationId xmlns:a16="http://schemas.microsoft.com/office/drawing/2014/main" id="{81BAB293-43F4-4F8F-BAFD-67D89D50BBE3}"/>
              </a:ext>
            </a:extLst>
          </p:cNvPr>
          <p:cNvSpPr txBox="1"/>
          <p:nvPr/>
        </p:nvSpPr>
        <p:spPr>
          <a:xfrm>
            <a:off x="-2" y="4599929"/>
            <a:ext cx="3429000" cy="86177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Färdigheter för spelaren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r>
              <a:rPr lang="sv-SE" sz="900" dirty="0"/>
              <a:t>		</a:t>
            </a:r>
          </a:p>
        </p:txBody>
      </p:sp>
      <p:sp>
        <p:nvSpPr>
          <p:cNvPr id="25" name="textruta 24">
            <a:extLst>
              <a:ext uri="{FF2B5EF4-FFF2-40B4-BE49-F238E27FC236}">
                <a16:creationId xmlns:a16="http://schemas.microsoft.com/office/drawing/2014/main" id="{05F60149-0E66-4137-8A7C-D2889A8C82AF}"/>
              </a:ext>
            </a:extLst>
          </p:cNvPr>
          <p:cNvSpPr txBox="1"/>
          <p:nvPr/>
        </p:nvSpPr>
        <p:spPr>
          <a:xfrm>
            <a:off x="3428998" y="4599929"/>
            <a:ext cx="3429000" cy="86177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Färdigheter för spelaren</a:t>
            </a:r>
          </a:p>
          <a:p>
            <a:pPr algn="ctr"/>
            <a:r>
              <a:rPr lang="sv-SE" sz="900" dirty="0"/>
              <a:t> </a:t>
            </a:r>
          </a:p>
          <a:p>
            <a:pPr algn="ctr"/>
            <a:r>
              <a:rPr lang="sv-SE" sz="900" dirty="0"/>
              <a:t>	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992E91E3-DD4A-4FF1-A32B-B9DC3C2B4000}"/>
              </a:ext>
            </a:extLst>
          </p:cNvPr>
          <p:cNvSpPr txBox="1"/>
          <p:nvPr/>
        </p:nvSpPr>
        <p:spPr>
          <a:xfrm>
            <a:off x="0" y="4815372"/>
            <a:ext cx="1473340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Driva</a:t>
            </a:r>
          </a:p>
          <a:p>
            <a:pPr algn="ctr"/>
            <a:r>
              <a:rPr lang="sv-SE" sz="900" dirty="0"/>
              <a:t>Skjuta</a:t>
            </a:r>
          </a:p>
          <a:p>
            <a:pPr algn="ctr"/>
            <a:endParaRPr lang="sv-SE" sz="900" dirty="0"/>
          </a:p>
        </p:txBody>
      </p:sp>
      <p:sp>
        <p:nvSpPr>
          <p:cNvPr id="26" name="textruta 25">
            <a:extLst>
              <a:ext uri="{FF2B5EF4-FFF2-40B4-BE49-F238E27FC236}">
                <a16:creationId xmlns:a16="http://schemas.microsoft.com/office/drawing/2014/main" id="{2EE507FF-E394-4601-831B-A651B6054DCE}"/>
              </a:ext>
            </a:extLst>
          </p:cNvPr>
          <p:cNvSpPr txBox="1"/>
          <p:nvPr/>
        </p:nvSpPr>
        <p:spPr>
          <a:xfrm>
            <a:off x="1955660" y="4813132"/>
            <a:ext cx="1473340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Vända</a:t>
            </a:r>
          </a:p>
          <a:p>
            <a:pPr algn="ctr"/>
            <a:r>
              <a:rPr lang="sv-SE" sz="900" dirty="0"/>
              <a:t>Passa</a:t>
            </a:r>
          </a:p>
          <a:p>
            <a:pPr algn="ctr"/>
            <a:endParaRPr lang="sv-SE" sz="900" dirty="0"/>
          </a:p>
        </p:txBody>
      </p:sp>
      <p:sp>
        <p:nvSpPr>
          <p:cNvPr id="27" name="textruta 26">
            <a:extLst>
              <a:ext uri="{FF2B5EF4-FFF2-40B4-BE49-F238E27FC236}">
                <a16:creationId xmlns:a16="http://schemas.microsoft.com/office/drawing/2014/main" id="{CCCB9CDC-B952-414E-B007-6166E25C1E20}"/>
              </a:ext>
            </a:extLst>
          </p:cNvPr>
          <p:cNvSpPr txBox="1"/>
          <p:nvPr/>
        </p:nvSpPr>
        <p:spPr>
          <a:xfrm>
            <a:off x="3428996" y="4813131"/>
            <a:ext cx="1473340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Bryta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28" name="textruta 27">
            <a:extLst>
              <a:ext uri="{FF2B5EF4-FFF2-40B4-BE49-F238E27FC236}">
                <a16:creationId xmlns:a16="http://schemas.microsoft.com/office/drawing/2014/main" id="{B2EEB8CE-BE76-4F6E-B787-6707F6D7FC76}"/>
              </a:ext>
            </a:extLst>
          </p:cNvPr>
          <p:cNvSpPr txBox="1"/>
          <p:nvPr/>
        </p:nvSpPr>
        <p:spPr>
          <a:xfrm>
            <a:off x="5384658" y="4814582"/>
            <a:ext cx="147334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sv-SE" sz="900" dirty="0"/>
          </a:p>
          <a:p>
            <a:pPr algn="ctr"/>
            <a:r>
              <a:rPr lang="sv-SE" sz="900" dirty="0"/>
              <a:t> </a:t>
            </a:r>
          </a:p>
        </p:txBody>
      </p:sp>
      <p:sp>
        <p:nvSpPr>
          <p:cNvPr id="29" name="textruta 28">
            <a:extLst>
              <a:ext uri="{FF2B5EF4-FFF2-40B4-BE49-F238E27FC236}">
                <a16:creationId xmlns:a16="http://schemas.microsoft.com/office/drawing/2014/main" id="{EF3F9798-2C65-4A06-B5DD-3D90721F0A68}"/>
              </a:ext>
            </a:extLst>
          </p:cNvPr>
          <p:cNvSpPr txBox="1"/>
          <p:nvPr/>
        </p:nvSpPr>
        <p:spPr>
          <a:xfrm>
            <a:off x="-2" y="5534166"/>
            <a:ext cx="3429000" cy="72327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>
                <a:solidFill>
                  <a:schemeClr val="dk1">
                    <a:alpha val="25000"/>
                  </a:schemeClr>
                </a:solidFill>
              </a:rPr>
              <a:t>Extra färdigheter för målvakten</a:t>
            </a:r>
          </a:p>
          <a:p>
            <a:pPr algn="ctr"/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pPr algn="ctr"/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pPr algn="ctr"/>
            <a:r>
              <a:rPr lang="sv-SE" sz="900" dirty="0">
                <a:solidFill>
                  <a:schemeClr val="dk1">
                    <a:alpha val="25000"/>
                  </a:schemeClr>
                </a:solidFill>
              </a:rPr>
              <a:t>	</a:t>
            </a:r>
          </a:p>
        </p:txBody>
      </p:sp>
      <p:sp>
        <p:nvSpPr>
          <p:cNvPr id="30" name="textruta 29">
            <a:extLst>
              <a:ext uri="{FF2B5EF4-FFF2-40B4-BE49-F238E27FC236}">
                <a16:creationId xmlns:a16="http://schemas.microsoft.com/office/drawing/2014/main" id="{64366CFD-0030-4C27-B7E8-B6AAD39ACF11}"/>
              </a:ext>
            </a:extLst>
          </p:cNvPr>
          <p:cNvSpPr txBox="1"/>
          <p:nvPr/>
        </p:nvSpPr>
        <p:spPr>
          <a:xfrm>
            <a:off x="3428998" y="5534166"/>
            <a:ext cx="3429000" cy="723275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>
                <a:solidFill>
                  <a:schemeClr val="dk1">
                    <a:alpha val="25000"/>
                  </a:schemeClr>
                </a:solidFill>
              </a:rPr>
              <a:t>Extra färdigheter för målvakten</a:t>
            </a:r>
          </a:p>
          <a:p>
            <a:pPr algn="ctr"/>
            <a:r>
              <a:rPr lang="sv-SE" sz="900" dirty="0">
                <a:solidFill>
                  <a:schemeClr val="dk1">
                    <a:alpha val="25000"/>
                  </a:schemeClr>
                </a:solidFill>
              </a:rPr>
              <a:t> </a:t>
            </a:r>
          </a:p>
          <a:p>
            <a:pPr algn="ctr"/>
            <a:r>
              <a:rPr lang="sv-SE" sz="900" dirty="0">
                <a:solidFill>
                  <a:schemeClr val="dk1">
                    <a:alpha val="25000"/>
                  </a:schemeClr>
                </a:solidFill>
              </a:rPr>
              <a:t>	</a:t>
            </a:r>
          </a:p>
          <a:p>
            <a:pPr algn="ctr"/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</p:txBody>
      </p:sp>
      <p:sp>
        <p:nvSpPr>
          <p:cNvPr id="31" name="textruta 30">
            <a:extLst>
              <a:ext uri="{FF2B5EF4-FFF2-40B4-BE49-F238E27FC236}">
                <a16:creationId xmlns:a16="http://schemas.microsoft.com/office/drawing/2014/main" id="{579DEF87-78D7-444A-A224-9103CE95C925}"/>
              </a:ext>
            </a:extLst>
          </p:cNvPr>
          <p:cNvSpPr txBox="1"/>
          <p:nvPr/>
        </p:nvSpPr>
        <p:spPr>
          <a:xfrm>
            <a:off x="-2" y="5750008"/>
            <a:ext cx="147334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sv-SE" sz="900" dirty="0">
              <a:solidFill>
                <a:schemeClr val="tx1">
                  <a:alpha val="25000"/>
                </a:schemeClr>
              </a:solidFill>
            </a:endParaRPr>
          </a:p>
          <a:p>
            <a:pPr algn="ctr"/>
            <a:endParaRPr lang="sv-SE" sz="900" dirty="0">
              <a:solidFill>
                <a:schemeClr val="tx1">
                  <a:alpha val="25000"/>
                </a:schemeClr>
              </a:solidFill>
            </a:endParaRPr>
          </a:p>
        </p:txBody>
      </p:sp>
      <p:sp>
        <p:nvSpPr>
          <p:cNvPr id="32" name="textruta 31">
            <a:extLst>
              <a:ext uri="{FF2B5EF4-FFF2-40B4-BE49-F238E27FC236}">
                <a16:creationId xmlns:a16="http://schemas.microsoft.com/office/drawing/2014/main" id="{94981A32-5A2D-453E-BEA4-1E7B6657F22E}"/>
              </a:ext>
            </a:extLst>
          </p:cNvPr>
          <p:cNvSpPr txBox="1"/>
          <p:nvPr/>
        </p:nvSpPr>
        <p:spPr>
          <a:xfrm>
            <a:off x="1955658" y="5749809"/>
            <a:ext cx="147334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sv-SE" sz="900" dirty="0">
              <a:solidFill>
                <a:schemeClr val="tx1">
                  <a:alpha val="25000"/>
                </a:schemeClr>
              </a:solidFill>
            </a:endParaRPr>
          </a:p>
          <a:p>
            <a:pPr algn="ctr"/>
            <a:endParaRPr lang="sv-SE" sz="900" dirty="0">
              <a:solidFill>
                <a:schemeClr val="tx1">
                  <a:alpha val="25000"/>
                </a:schemeClr>
              </a:solidFill>
            </a:endParaRPr>
          </a:p>
        </p:txBody>
      </p:sp>
      <p:sp>
        <p:nvSpPr>
          <p:cNvPr id="33" name="textruta 32">
            <a:extLst>
              <a:ext uri="{FF2B5EF4-FFF2-40B4-BE49-F238E27FC236}">
                <a16:creationId xmlns:a16="http://schemas.microsoft.com/office/drawing/2014/main" id="{260177A0-3465-4B50-91EA-82864CBC1118}"/>
              </a:ext>
            </a:extLst>
          </p:cNvPr>
          <p:cNvSpPr txBox="1"/>
          <p:nvPr/>
        </p:nvSpPr>
        <p:spPr>
          <a:xfrm>
            <a:off x="3428996" y="5750934"/>
            <a:ext cx="1473340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sv-SE" sz="900" dirty="0">
              <a:solidFill>
                <a:schemeClr val="tx1">
                  <a:alpha val="25000"/>
                </a:schemeClr>
              </a:solidFill>
            </a:endParaRPr>
          </a:p>
        </p:txBody>
      </p:sp>
      <p:sp>
        <p:nvSpPr>
          <p:cNvPr id="34" name="textruta 33">
            <a:extLst>
              <a:ext uri="{FF2B5EF4-FFF2-40B4-BE49-F238E27FC236}">
                <a16:creationId xmlns:a16="http://schemas.microsoft.com/office/drawing/2014/main" id="{A9B073F7-1003-4963-8517-E55A41E4D578}"/>
              </a:ext>
            </a:extLst>
          </p:cNvPr>
          <p:cNvSpPr txBox="1"/>
          <p:nvPr/>
        </p:nvSpPr>
        <p:spPr>
          <a:xfrm>
            <a:off x="5384658" y="5749809"/>
            <a:ext cx="1473340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sv-SE" sz="900" dirty="0">
              <a:solidFill>
                <a:schemeClr val="tx1">
                  <a:alpha val="25000"/>
                </a:schemeClr>
              </a:solidFill>
            </a:endParaRPr>
          </a:p>
        </p:txBody>
      </p:sp>
      <p:sp>
        <p:nvSpPr>
          <p:cNvPr id="35" name="textruta 34">
            <a:extLst>
              <a:ext uri="{FF2B5EF4-FFF2-40B4-BE49-F238E27FC236}">
                <a16:creationId xmlns:a16="http://schemas.microsoft.com/office/drawing/2014/main" id="{6CBDEEF6-39E5-4D03-B5E3-D8714484BBC0}"/>
              </a:ext>
            </a:extLst>
          </p:cNvPr>
          <p:cNvSpPr txBox="1"/>
          <p:nvPr/>
        </p:nvSpPr>
        <p:spPr>
          <a:xfrm>
            <a:off x="-2" y="6333591"/>
            <a:ext cx="6858000" cy="276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b="1" dirty="0" err="1"/>
              <a:t>Fotbollsfys</a:t>
            </a:r>
            <a:endParaRPr lang="sv-SE" sz="1000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50E515AC-BFA2-4339-A975-F425CB4A8512}"/>
              </a:ext>
            </a:extLst>
          </p:cNvPr>
          <p:cNvSpPr txBox="1"/>
          <p:nvPr/>
        </p:nvSpPr>
        <p:spPr>
          <a:xfrm>
            <a:off x="-2" y="6611387"/>
            <a:ext cx="6858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900" b="1" dirty="0"/>
              <a:t>Prioriterat i ordning: </a:t>
            </a:r>
            <a:r>
              <a:rPr lang="sv-SE" sz="900" dirty="0"/>
              <a:t>Koordination, fotarbete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sv-SE" sz="900" dirty="0"/>
              <a:t>Koordinationsövningar mest med men även utan boll, stafetter och hinderbanor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sv-SE" sz="900" dirty="0"/>
              <a:t>Rulla, kasta och fånga bollen</a:t>
            </a:r>
          </a:p>
        </p:txBody>
      </p:sp>
      <p:sp>
        <p:nvSpPr>
          <p:cNvPr id="36" name="textruta 35">
            <a:extLst>
              <a:ext uri="{FF2B5EF4-FFF2-40B4-BE49-F238E27FC236}">
                <a16:creationId xmlns:a16="http://schemas.microsoft.com/office/drawing/2014/main" id="{49A6C1DA-D573-48FD-A122-1FFBDDECBDF4}"/>
              </a:ext>
            </a:extLst>
          </p:cNvPr>
          <p:cNvSpPr txBox="1"/>
          <p:nvPr/>
        </p:nvSpPr>
        <p:spPr>
          <a:xfrm>
            <a:off x="-2" y="7267833"/>
            <a:ext cx="6858000" cy="276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Fotbollspsykologi</a:t>
            </a:r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F5EC1E19-764E-485A-929D-3590FC9D3AE1}"/>
              </a:ext>
            </a:extLst>
          </p:cNvPr>
          <p:cNvSpPr txBox="1"/>
          <p:nvPr/>
        </p:nvSpPr>
        <p:spPr>
          <a:xfrm>
            <a:off x="-21335" y="7550421"/>
            <a:ext cx="6858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900" b="1" dirty="0"/>
              <a:t>Långsiktig utveckling: </a:t>
            </a:r>
            <a:r>
              <a:rPr lang="sv-SE" sz="900" dirty="0"/>
              <a:t>tex att en spelare väljer en aktivitet på träning som han/hon tycker är rolig</a:t>
            </a:r>
          </a:p>
          <a:p>
            <a:pPr algn="ctr"/>
            <a:r>
              <a:rPr lang="sv-SE" sz="900" b="1" dirty="0"/>
              <a:t>Göra nästa aktion: </a:t>
            </a:r>
            <a:r>
              <a:rPr lang="sv-SE" sz="900" dirty="0"/>
              <a:t>tex att en spelare tar tillbaka bollen efter att ha tappat </a:t>
            </a:r>
            <a:r>
              <a:rPr lang="sv-SE" sz="900" dirty="0" err="1"/>
              <a:t>dne</a:t>
            </a:r>
            <a:endParaRPr lang="sv-SE" sz="900" dirty="0"/>
          </a:p>
          <a:p>
            <a:pPr algn="ctr"/>
            <a:r>
              <a:rPr lang="sv-SE" sz="900" b="1" dirty="0"/>
              <a:t>Göra lagkamrater bättre: </a:t>
            </a:r>
            <a:r>
              <a:rPr lang="sv-SE" sz="900" dirty="0"/>
              <a:t>tex att spelarna berömmer lagkamrater</a:t>
            </a:r>
          </a:p>
        </p:txBody>
      </p:sp>
      <p:sp>
        <p:nvSpPr>
          <p:cNvPr id="38" name="textruta 37">
            <a:extLst>
              <a:ext uri="{FF2B5EF4-FFF2-40B4-BE49-F238E27FC236}">
                <a16:creationId xmlns:a16="http://schemas.microsoft.com/office/drawing/2014/main" id="{6010DD0D-8943-4158-B0EA-A48A754D08DD}"/>
              </a:ext>
            </a:extLst>
          </p:cNvPr>
          <p:cNvSpPr txBox="1"/>
          <p:nvPr/>
        </p:nvSpPr>
        <p:spPr>
          <a:xfrm>
            <a:off x="-2" y="8018689"/>
            <a:ext cx="6858000" cy="6924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Träningar och matcher för spelare 6-7 år</a:t>
            </a:r>
          </a:p>
          <a:p>
            <a:pPr algn="ctr"/>
            <a:endParaRPr lang="sv-SE" sz="900" b="1" dirty="0"/>
          </a:p>
          <a:p>
            <a:pPr algn="ctr"/>
            <a:endParaRPr lang="sv-SE" sz="900" b="1" dirty="0"/>
          </a:p>
          <a:p>
            <a:pPr algn="ctr"/>
            <a:endParaRPr lang="sv-SE" sz="900" b="1" dirty="0"/>
          </a:p>
        </p:txBody>
      </p:sp>
      <p:sp>
        <p:nvSpPr>
          <p:cNvPr id="39" name="textruta 38">
            <a:extLst>
              <a:ext uri="{FF2B5EF4-FFF2-40B4-BE49-F238E27FC236}">
                <a16:creationId xmlns:a16="http://schemas.microsoft.com/office/drawing/2014/main" id="{A954E7B1-1903-4620-B36D-1C3702AF0FC5}"/>
              </a:ext>
            </a:extLst>
          </p:cNvPr>
          <p:cNvSpPr txBox="1"/>
          <p:nvPr/>
        </p:nvSpPr>
        <p:spPr>
          <a:xfrm>
            <a:off x="-2" y="8813824"/>
            <a:ext cx="6858000" cy="276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Principer och arbetssätt</a:t>
            </a:r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25658E15-A721-4F21-B54F-EF0B250302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050" y="0"/>
            <a:ext cx="742948" cy="742948"/>
          </a:xfrm>
          <a:prstGeom prst="rect">
            <a:avLst/>
          </a:prstGeom>
        </p:spPr>
      </p:pic>
      <p:sp>
        <p:nvSpPr>
          <p:cNvPr id="6" name="Pil: vänster-höger 5">
            <a:extLst>
              <a:ext uri="{FF2B5EF4-FFF2-40B4-BE49-F238E27FC236}">
                <a16:creationId xmlns:a16="http://schemas.microsoft.com/office/drawing/2014/main" id="{BA168F7A-C067-4515-B39B-C688520E10AA}"/>
              </a:ext>
            </a:extLst>
          </p:cNvPr>
          <p:cNvSpPr/>
          <p:nvPr/>
        </p:nvSpPr>
        <p:spPr>
          <a:xfrm>
            <a:off x="2909409" y="815177"/>
            <a:ext cx="1039181" cy="399091"/>
          </a:xfrm>
          <a:prstGeom prst="leftRightArrow">
            <a:avLst/>
          </a:prstGeom>
          <a:gradFill>
            <a:gsLst>
              <a:gs pos="0">
                <a:srgbClr val="A6C3E6"/>
              </a:gs>
              <a:gs pos="100000">
                <a:srgbClr val="A7CD95"/>
              </a:gs>
            </a:gsLst>
            <a:lin ang="0"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Omställning</a:t>
            </a:r>
          </a:p>
        </p:txBody>
      </p:sp>
      <p:sp>
        <p:nvSpPr>
          <p:cNvPr id="40" name="textruta 39">
            <a:extLst>
              <a:ext uri="{FF2B5EF4-FFF2-40B4-BE49-F238E27FC236}">
                <a16:creationId xmlns:a16="http://schemas.microsoft.com/office/drawing/2014/main" id="{44C8CF67-10CB-4BC2-890D-BFE0395EBFDE}"/>
              </a:ext>
            </a:extLst>
          </p:cNvPr>
          <p:cNvSpPr txBox="1"/>
          <p:nvPr/>
        </p:nvSpPr>
        <p:spPr>
          <a:xfrm>
            <a:off x="-2" y="9090823"/>
            <a:ext cx="3429000" cy="70788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000" b="1" dirty="0"/>
              <a:t>Anfall</a:t>
            </a:r>
          </a:p>
          <a:p>
            <a:pPr algn="ctr"/>
            <a:r>
              <a:rPr lang="sv-SE" sz="1000" dirty="0"/>
              <a:t>Framåt om det går</a:t>
            </a:r>
          </a:p>
          <a:p>
            <a:pPr algn="ctr"/>
            <a:endParaRPr lang="sv-SE" sz="1000" dirty="0"/>
          </a:p>
          <a:p>
            <a:pPr algn="ctr"/>
            <a:endParaRPr lang="sv-SE" sz="1000" dirty="0"/>
          </a:p>
        </p:txBody>
      </p:sp>
      <p:sp>
        <p:nvSpPr>
          <p:cNvPr id="41" name="textruta 40">
            <a:extLst>
              <a:ext uri="{FF2B5EF4-FFF2-40B4-BE49-F238E27FC236}">
                <a16:creationId xmlns:a16="http://schemas.microsoft.com/office/drawing/2014/main" id="{4949F6A6-4FB4-4DC3-A125-B7054363F312}"/>
              </a:ext>
            </a:extLst>
          </p:cNvPr>
          <p:cNvSpPr txBox="1"/>
          <p:nvPr/>
        </p:nvSpPr>
        <p:spPr>
          <a:xfrm>
            <a:off x="3419578" y="9090823"/>
            <a:ext cx="3438420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000" b="1" dirty="0"/>
              <a:t>Försvar</a:t>
            </a:r>
          </a:p>
          <a:p>
            <a:pPr algn="ctr"/>
            <a:r>
              <a:rPr lang="sv-SE" sz="1000" dirty="0"/>
              <a:t>Ta tillbaka bollen</a:t>
            </a:r>
          </a:p>
          <a:p>
            <a:pPr algn="ctr"/>
            <a:endParaRPr lang="sv-SE" sz="1000" dirty="0"/>
          </a:p>
          <a:p>
            <a:pPr algn="ctr"/>
            <a:endParaRPr lang="sv-SE" sz="1000" dirty="0"/>
          </a:p>
        </p:txBody>
      </p:sp>
      <p:sp>
        <p:nvSpPr>
          <p:cNvPr id="43" name="textruta 42">
            <a:extLst>
              <a:ext uri="{FF2B5EF4-FFF2-40B4-BE49-F238E27FC236}">
                <a16:creationId xmlns:a16="http://schemas.microsoft.com/office/drawing/2014/main" id="{B54FF5D0-4658-4079-865B-8D5C27CA147D}"/>
              </a:ext>
            </a:extLst>
          </p:cNvPr>
          <p:cNvSpPr txBox="1"/>
          <p:nvPr/>
        </p:nvSpPr>
        <p:spPr>
          <a:xfrm>
            <a:off x="-2" y="3608894"/>
            <a:ext cx="1473340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Alla anfaller</a:t>
            </a:r>
          </a:p>
        </p:txBody>
      </p:sp>
      <p:sp>
        <p:nvSpPr>
          <p:cNvPr id="44" name="textruta 43">
            <a:extLst>
              <a:ext uri="{FF2B5EF4-FFF2-40B4-BE49-F238E27FC236}">
                <a16:creationId xmlns:a16="http://schemas.microsoft.com/office/drawing/2014/main" id="{E2F72D42-40A1-4CA9-8951-8FCAD849EB13}"/>
              </a:ext>
            </a:extLst>
          </p:cNvPr>
          <p:cNvSpPr txBox="1"/>
          <p:nvPr/>
        </p:nvSpPr>
        <p:spPr>
          <a:xfrm>
            <a:off x="1955658" y="3604535"/>
            <a:ext cx="147334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45" name="textruta 44">
            <a:extLst>
              <a:ext uri="{FF2B5EF4-FFF2-40B4-BE49-F238E27FC236}">
                <a16:creationId xmlns:a16="http://schemas.microsoft.com/office/drawing/2014/main" id="{5678D446-8D63-4CB7-9A60-BE8AAD1358C0}"/>
              </a:ext>
            </a:extLst>
          </p:cNvPr>
          <p:cNvSpPr txBox="1"/>
          <p:nvPr/>
        </p:nvSpPr>
        <p:spPr>
          <a:xfrm>
            <a:off x="3428996" y="3605534"/>
            <a:ext cx="1473340" cy="7848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Alla försvarar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46" name="textruta 45">
            <a:extLst>
              <a:ext uri="{FF2B5EF4-FFF2-40B4-BE49-F238E27FC236}">
                <a16:creationId xmlns:a16="http://schemas.microsoft.com/office/drawing/2014/main" id="{594A54FB-75D0-4433-94E9-0D72763A56E7}"/>
              </a:ext>
            </a:extLst>
          </p:cNvPr>
          <p:cNvSpPr txBox="1"/>
          <p:nvPr/>
        </p:nvSpPr>
        <p:spPr>
          <a:xfrm>
            <a:off x="5378378" y="3605534"/>
            <a:ext cx="14733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42" name="textruta 41">
            <a:extLst>
              <a:ext uri="{FF2B5EF4-FFF2-40B4-BE49-F238E27FC236}">
                <a16:creationId xmlns:a16="http://schemas.microsoft.com/office/drawing/2014/main" id="{5F8B6873-79D2-444D-8E2D-0935DD3F1D24}"/>
              </a:ext>
            </a:extLst>
          </p:cNvPr>
          <p:cNvSpPr txBox="1"/>
          <p:nvPr/>
        </p:nvSpPr>
        <p:spPr>
          <a:xfrm>
            <a:off x="-1" y="8206145"/>
            <a:ext cx="342899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900" b="1" dirty="0"/>
              <a:t>Träningar: 1</a:t>
            </a:r>
            <a:r>
              <a:rPr lang="sv-SE" sz="900" dirty="0"/>
              <a:t>-2st i veckan á 60 minuter</a:t>
            </a:r>
          </a:p>
          <a:p>
            <a:r>
              <a:rPr lang="sv-SE" sz="900" b="1" dirty="0"/>
              <a:t>Träningens upplägg: </a:t>
            </a:r>
            <a:r>
              <a:rPr lang="sv-SE" sz="900" dirty="0"/>
              <a:t>Lekfullt, färdighetsövningar, små ytor</a:t>
            </a:r>
          </a:p>
        </p:txBody>
      </p:sp>
      <p:sp>
        <p:nvSpPr>
          <p:cNvPr id="47" name="textruta 46">
            <a:extLst>
              <a:ext uri="{FF2B5EF4-FFF2-40B4-BE49-F238E27FC236}">
                <a16:creationId xmlns:a16="http://schemas.microsoft.com/office/drawing/2014/main" id="{1B232BE4-AEDF-4F86-AAD2-3042499B97F9}"/>
              </a:ext>
            </a:extLst>
          </p:cNvPr>
          <p:cNvSpPr txBox="1"/>
          <p:nvPr/>
        </p:nvSpPr>
        <p:spPr>
          <a:xfrm>
            <a:off x="3428996" y="8206145"/>
            <a:ext cx="3428998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900" b="1" dirty="0"/>
              <a:t>Antal matcher per spelare: </a:t>
            </a:r>
            <a:r>
              <a:rPr lang="sv-SE" sz="900" dirty="0"/>
              <a:t>1-3 cuper</a:t>
            </a:r>
          </a:p>
          <a:p>
            <a:r>
              <a:rPr lang="sv-SE" sz="900" b="1" dirty="0"/>
              <a:t>Lämpligt antal spelare/match: 6</a:t>
            </a:r>
            <a:endParaRPr lang="sv-SE" sz="900" dirty="0"/>
          </a:p>
          <a:p>
            <a:r>
              <a:rPr lang="sv-SE" sz="900" b="1" dirty="0"/>
              <a:t>Byten: </a:t>
            </a:r>
            <a:r>
              <a:rPr lang="sv-SE" sz="900" dirty="0"/>
              <a:t>2 kedjor.</a:t>
            </a:r>
          </a:p>
        </p:txBody>
      </p:sp>
      <p:pic>
        <p:nvPicPr>
          <p:cNvPr id="48" name="Bildobjekt 47">
            <a:extLst>
              <a:ext uri="{FF2B5EF4-FFF2-40B4-BE49-F238E27FC236}">
                <a16:creationId xmlns:a16="http://schemas.microsoft.com/office/drawing/2014/main" id="{5F84653E-0580-446B-9D9D-2A45B035E45A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6614" y="3380911"/>
            <a:ext cx="504762" cy="447619"/>
          </a:xfrm>
          <a:prstGeom prst="rect">
            <a:avLst/>
          </a:prstGeom>
          <a:noFill/>
        </p:spPr>
      </p:pic>
      <p:pic>
        <p:nvPicPr>
          <p:cNvPr id="52" name="Bildobjekt 51">
            <a:extLst>
              <a:ext uri="{FF2B5EF4-FFF2-40B4-BE49-F238E27FC236}">
                <a16:creationId xmlns:a16="http://schemas.microsoft.com/office/drawing/2014/main" id="{35209AB0-9805-40AE-B219-E32EFDEF30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1852" y="4592983"/>
            <a:ext cx="314286" cy="457143"/>
          </a:xfrm>
          <a:prstGeom prst="rect">
            <a:avLst/>
          </a:prstGeom>
        </p:spPr>
      </p:pic>
      <p:pic>
        <p:nvPicPr>
          <p:cNvPr id="54" name="Bildobjekt 53">
            <a:extLst>
              <a:ext uri="{FF2B5EF4-FFF2-40B4-BE49-F238E27FC236}">
                <a16:creationId xmlns:a16="http://schemas.microsoft.com/office/drawing/2014/main" id="{F825400B-D559-4FEB-8C58-6F5B845FA2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424" y="5529971"/>
            <a:ext cx="457143" cy="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33949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ruta 9">
            <a:extLst>
              <a:ext uri="{FF2B5EF4-FFF2-40B4-BE49-F238E27FC236}">
                <a16:creationId xmlns:a16="http://schemas.microsoft.com/office/drawing/2014/main" id="{89767279-6168-4DAB-A4B9-0CF184E2B316}"/>
              </a:ext>
            </a:extLst>
          </p:cNvPr>
          <p:cNvSpPr txBox="1"/>
          <p:nvPr/>
        </p:nvSpPr>
        <p:spPr>
          <a:xfrm>
            <a:off x="0" y="0"/>
            <a:ext cx="6858000" cy="37795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v-SE" dirty="0"/>
              <a:t>Så spelar och tränar vi 5 mot 5, nivå 1: Fotbollsglädje 8-9 år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00C6BE5A-DB9C-414B-935D-39CE00E2C4D9}"/>
              </a:ext>
            </a:extLst>
          </p:cNvPr>
          <p:cNvSpPr txBox="1"/>
          <p:nvPr/>
        </p:nvSpPr>
        <p:spPr>
          <a:xfrm>
            <a:off x="0" y="379205"/>
            <a:ext cx="6115046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1100" b="1" dirty="0"/>
              <a:t>Spelets utveckling: </a:t>
            </a:r>
            <a:r>
              <a:rPr lang="sv-SE" sz="1100" dirty="0"/>
              <a:t>Individuellt spel</a:t>
            </a:r>
          </a:p>
          <a:p>
            <a:r>
              <a:rPr lang="sv-SE" sz="1100" b="1" dirty="0"/>
              <a:t>Fokus för ledare: </a:t>
            </a:r>
            <a:r>
              <a:rPr lang="sv-SE" sz="1100" dirty="0"/>
              <a:t>Roligt, hög aktivitet, många bollkontakter, individuella färdigheter och självupptäckt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ACB14645-47A9-4099-839F-E0F56A1A4FC4}"/>
              </a:ext>
            </a:extLst>
          </p:cNvPr>
          <p:cNvSpPr txBox="1"/>
          <p:nvPr/>
        </p:nvSpPr>
        <p:spPr>
          <a:xfrm>
            <a:off x="3429000" y="810092"/>
            <a:ext cx="3429000" cy="461665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Försvarsspel</a:t>
            </a:r>
          </a:p>
          <a:p>
            <a:pPr algn="ctr"/>
            <a:r>
              <a:rPr lang="sv-SE" sz="1000" dirty="0"/>
              <a:t>Uppgiften är att ta bollen från motståndaren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18BF481E-A462-4A0D-89E4-B6B3FA240561}"/>
              </a:ext>
            </a:extLst>
          </p:cNvPr>
          <p:cNvSpPr txBox="1"/>
          <p:nvPr/>
        </p:nvSpPr>
        <p:spPr>
          <a:xfrm>
            <a:off x="-2" y="3388693"/>
            <a:ext cx="3429000" cy="113877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Färdigheter för laget</a:t>
            </a:r>
          </a:p>
          <a:p>
            <a:pPr algn="ctr"/>
            <a:r>
              <a:rPr lang="sv-SE" sz="900" dirty="0"/>
              <a:t>		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A367EF23-4B7B-481E-BF73-5BF3066CF98E}"/>
              </a:ext>
            </a:extLst>
          </p:cNvPr>
          <p:cNvSpPr txBox="1"/>
          <p:nvPr/>
        </p:nvSpPr>
        <p:spPr>
          <a:xfrm>
            <a:off x="-1" y="1271757"/>
            <a:ext cx="1714500" cy="113877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36000" rIns="36000" rtlCol="0">
            <a:spAutoFit/>
          </a:bodyPr>
          <a:lstStyle/>
          <a:p>
            <a:pPr algn="ctr"/>
            <a:r>
              <a:rPr lang="sv-SE" sz="1200" dirty="0">
                <a:solidFill>
                  <a:schemeClr val="dk1">
                    <a:alpha val="25000"/>
                  </a:schemeClr>
                </a:solidFill>
              </a:rPr>
              <a:t>i </a:t>
            </a:r>
            <a:r>
              <a:rPr lang="sv-SE" sz="1200" b="1" dirty="0">
                <a:solidFill>
                  <a:schemeClr val="dk1">
                    <a:alpha val="25000"/>
                  </a:schemeClr>
                </a:solidFill>
              </a:rPr>
              <a:t>Speluppbyggnaden </a:t>
            </a:r>
          </a:p>
          <a:p>
            <a:pPr algn="ctr"/>
            <a:r>
              <a:rPr lang="sv-SE" sz="1200" dirty="0">
                <a:solidFill>
                  <a:schemeClr val="dk1">
                    <a:alpha val="25000"/>
                  </a:schemeClr>
                </a:solidFill>
              </a:rPr>
              <a:t>ska vi..</a:t>
            </a:r>
          </a:p>
          <a:p>
            <a:pPr algn="ctr"/>
            <a:endParaRPr lang="sv-SE" sz="800" dirty="0">
              <a:solidFill>
                <a:schemeClr val="dk1">
                  <a:alpha val="25000"/>
                </a:schemeClr>
              </a:solidFill>
            </a:endParaRPr>
          </a:p>
          <a:p>
            <a:pPr>
              <a:buSzPct val="100000"/>
            </a:pPr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pPr>
              <a:buSzPct val="100000"/>
            </a:pPr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pPr>
              <a:buSzPct val="100000"/>
            </a:pPr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pPr>
              <a:buSzPct val="100000"/>
            </a:pPr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F4DAD142-CC60-4261-845D-ADA66163A837}"/>
              </a:ext>
            </a:extLst>
          </p:cNvPr>
          <p:cNvSpPr txBox="1"/>
          <p:nvPr/>
        </p:nvSpPr>
        <p:spPr>
          <a:xfrm>
            <a:off x="-1" y="2410530"/>
            <a:ext cx="3429000" cy="69249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dirty="0"/>
              <a:t>För att </a:t>
            </a:r>
            <a:r>
              <a:rPr lang="sv-SE" sz="1200" b="1" dirty="0"/>
              <a:t>Komma till avslut och göra mål </a:t>
            </a:r>
            <a:r>
              <a:rPr lang="sv-SE" sz="1200" dirty="0"/>
              <a:t>ska vi..</a:t>
            </a:r>
          </a:p>
          <a:p>
            <a:pPr algn="ctr"/>
            <a:endParaRPr lang="sv-SE" sz="900" dirty="0"/>
          </a:p>
          <a:p>
            <a:pPr algn="ctr"/>
            <a:r>
              <a:rPr lang="sv-SE" sz="900" dirty="0"/>
              <a:t>Vara spelbara</a:t>
            </a:r>
          </a:p>
          <a:p>
            <a:pPr algn="ctr"/>
            <a:endParaRPr lang="sv-SE" sz="900" dirty="0"/>
          </a:p>
        </p:txBody>
      </p:sp>
      <p:sp>
        <p:nvSpPr>
          <p:cNvPr id="18" name="textruta 17">
            <a:extLst>
              <a:ext uri="{FF2B5EF4-FFF2-40B4-BE49-F238E27FC236}">
                <a16:creationId xmlns:a16="http://schemas.microsoft.com/office/drawing/2014/main" id="{44BFB930-AA57-4283-B31C-F7759D67B080}"/>
              </a:ext>
            </a:extLst>
          </p:cNvPr>
          <p:cNvSpPr txBox="1"/>
          <p:nvPr/>
        </p:nvSpPr>
        <p:spPr>
          <a:xfrm>
            <a:off x="1714499" y="1271757"/>
            <a:ext cx="1714500" cy="113877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36000" rIns="36000" rtlCol="0">
            <a:spAutoFit/>
          </a:bodyPr>
          <a:lstStyle/>
          <a:p>
            <a:pPr algn="ctr"/>
            <a:r>
              <a:rPr lang="sv-SE" sz="1200" dirty="0">
                <a:solidFill>
                  <a:schemeClr val="dk1">
                    <a:alpha val="25000"/>
                  </a:schemeClr>
                </a:solidFill>
              </a:rPr>
              <a:t>i </a:t>
            </a:r>
            <a:r>
              <a:rPr lang="sv-SE" sz="1200" b="1" dirty="0">
                <a:solidFill>
                  <a:schemeClr val="dk1">
                    <a:alpha val="25000"/>
                  </a:schemeClr>
                </a:solidFill>
              </a:rPr>
              <a:t>Kontringar </a:t>
            </a:r>
          </a:p>
          <a:p>
            <a:pPr algn="ctr"/>
            <a:r>
              <a:rPr lang="sv-SE" sz="1200" dirty="0">
                <a:solidFill>
                  <a:schemeClr val="dk1">
                    <a:alpha val="25000"/>
                  </a:schemeClr>
                </a:solidFill>
              </a:rPr>
              <a:t>ska vi snabbt..</a:t>
            </a:r>
          </a:p>
          <a:p>
            <a:endParaRPr lang="sv-SE" sz="800" dirty="0">
              <a:solidFill>
                <a:schemeClr val="dk1">
                  <a:alpha val="25000"/>
                </a:schemeClr>
              </a:solidFill>
            </a:endParaRPr>
          </a:p>
          <a:p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CA19EF24-D920-4F67-AF75-EAAF26C377AF}"/>
              </a:ext>
            </a:extLst>
          </p:cNvPr>
          <p:cNvSpPr txBox="1"/>
          <p:nvPr/>
        </p:nvSpPr>
        <p:spPr>
          <a:xfrm>
            <a:off x="0" y="810092"/>
            <a:ext cx="3429000" cy="46166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Anfallsspel</a:t>
            </a:r>
          </a:p>
          <a:p>
            <a:pPr algn="ctr"/>
            <a:r>
              <a:rPr lang="sv-SE" sz="1000" dirty="0"/>
              <a:t>Uppgiften är att passera motståndarna med bollen</a:t>
            </a:r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2EFDCDFA-D172-41B0-A4AA-AC0F7CC27F65}"/>
              </a:ext>
            </a:extLst>
          </p:cNvPr>
          <p:cNvSpPr txBox="1"/>
          <p:nvPr/>
        </p:nvSpPr>
        <p:spPr>
          <a:xfrm>
            <a:off x="3428999" y="1271757"/>
            <a:ext cx="1693164" cy="113877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36000" rIns="36000" rtlCol="0">
            <a:spAutoFit/>
          </a:bodyPr>
          <a:lstStyle/>
          <a:p>
            <a:pPr algn="ctr"/>
            <a:r>
              <a:rPr lang="sv-SE" sz="1200" dirty="0">
                <a:solidFill>
                  <a:schemeClr val="dk1">
                    <a:alpha val="25000"/>
                  </a:schemeClr>
                </a:solidFill>
              </a:rPr>
              <a:t>i </a:t>
            </a:r>
            <a:r>
              <a:rPr lang="sv-SE" sz="1200" b="1" dirty="0">
                <a:solidFill>
                  <a:schemeClr val="dk1">
                    <a:alpha val="25000"/>
                  </a:schemeClr>
                </a:solidFill>
              </a:rPr>
              <a:t>Återerövringen</a:t>
            </a:r>
          </a:p>
          <a:p>
            <a:pPr algn="ctr"/>
            <a:r>
              <a:rPr lang="sv-SE" sz="1200" dirty="0">
                <a:solidFill>
                  <a:schemeClr val="dk1">
                    <a:alpha val="25000"/>
                  </a:schemeClr>
                </a:solidFill>
              </a:rPr>
              <a:t>ska vi snabbt..</a:t>
            </a:r>
          </a:p>
          <a:p>
            <a:pPr algn="ctr"/>
            <a:endParaRPr lang="sv-SE" sz="800" dirty="0">
              <a:solidFill>
                <a:schemeClr val="dk1">
                  <a:alpha val="25000"/>
                </a:schemeClr>
              </a:solidFill>
            </a:endParaRPr>
          </a:p>
          <a:p>
            <a:pPr>
              <a:buSzPct val="100000"/>
            </a:pPr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pPr>
              <a:buSzPct val="100000"/>
            </a:pPr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pPr>
              <a:buSzPct val="100000"/>
            </a:pPr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pPr>
              <a:buSzPct val="100000"/>
            </a:pPr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5C4485BC-4984-4E8A-84EB-EB03B989DD07}"/>
              </a:ext>
            </a:extLst>
          </p:cNvPr>
          <p:cNvSpPr txBox="1"/>
          <p:nvPr/>
        </p:nvSpPr>
        <p:spPr>
          <a:xfrm>
            <a:off x="5122163" y="1271757"/>
            <a:ext cx="1735835" cy="113877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36000" rIns="36000" rtlCol="0">
            <a:spAutoFit/>
          </a:bodyPr>
          <a:lstStyle/>
          <a:p>
            <a:pPr algn="ctr"/>
            <a:r>
              <a:rPr lang="sv-SE" sz="1200" dirty="0">
                <a:solidFill>
                  <a:schemeClr val="dk1">
                    <a:alpha val="25000"/>
                  </a:schemeClr>
                </a:solidFill>
              </a:rPr>
              <a:t>i </a:t>
            </a:r>
            <a:r>
              <a:rPr lang="sv-SE" sz="1100" b="1" dirty="0">
                <a:solidFill>
                  <a:schemeClr val="dk1">
                    <a:alpha val="25000"/>
                  </a:schemeClr>
                </a:solidFill>
              </a:rPr>
              <a:t>Förhindra speluppbyggnad </a:t>
            </a:r>
          </a:p>
          <a:p>
            <a:pPr algn="ctr"/>
            <a:r>
              <a:rPr lang="sv-SE" sz="1200" dirty="0">
                <a:solidFill>
                  <a:schemeClr val="dk1">
                    <a:alpha val="25000"/>
                  </a:schemeClr>
                </a:solidFill>
              </a:rPr>
              <a:t>ska vi..</a:t>
            </a:r>
          </a:p>
          <a:p>
            <a:pPr algn="ctr"/>
            <a:endParaRPr lang="sv-SE" sz="800" dirty="0">
              <a:solidFill>
                <a:schemeClr val="dk1">
                  <a:alpha val="25000"/>
                </a:schemeClr>
              </a:solidFill>
            </a:endParaRPr>
          </a:p>
          <a:p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  <a:p>
            <a:endParaRPr lang="sv-SE" sz="900" dirty="0">
              <a:solidFill>
                <a:schemeClr val="dk1">
                  <a:alpha val="25000"/>
                </a:schemeClr>
              </a:solidFill>
            </a:endParaRP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EA991162-F048-4D2F-B42C-DD4F77272FCB}"/>
              </a:ext>
            </a:extLst>
          </p:cNvPr>
          <p:cNvSpPr txBox="1"/>
          <p:nvPr/>
        </p:nvSpPr>
        <p:spPr>
          <a:xfrm>
            <a:off x="3428999" y="2410529"/>
            <a:ext cx="3429000" cy="692497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dirty="0"/>
              <a:t>För att </a:t>
            </a:r>
            <a:r>
              <a:rPr lang="sv-SE" sz="1200" b="1" dirty="0"/>
              <a:t>Förhindra och rädda avslut </a:t>
            </a:r>
            <a:r>
              <a:rPr lang="sv-SE" sz="1200" dirty="0"/>
              <a:t>ska vi..</a:t>
            </a:r>
          </a:p>
          <a:p>
            <a:pPr algn="ctr"/>
            <a:endParaRPr lang="sv-SE" sz="900" dirty="0"/>
          </a:p>
          <a:p>
            <a:pPr algn="ctr"/>
            <a:r>
              <a:rPr lang="sv-SE" sz="900" dirty="0"/>
              <a:t>Komma på försvarssida</a:t>
            </a:r>
          </a:p>
          <a:p>
            <a:pPr algn="ctr"/>
            <a:endParaRPr lang="sv-SE" sz="900" dirty="0"/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880F213C-5EAF-49BE-BF91-0F87F73598ED}"/>
              </a:ext>
            </a:extLst>
          </p:cNvPr>
          <p:cNvSpPr txBox="1"/>
          <p:nvPr/>
        </p:nvSpPr>
        <p:spPr>
          <a:xfrm>
            <a:off x="0" y="3126107"/>
            <a:ext cx="68579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För att kunna spela som vi vill ska nedanstående färdigheter prioriteras i träning</a:t>
            </a:r>
          </a:p>
        </p:txBody>
      </p:sp>
      <p:sp>
        <p:nvSpPr>
          <p:cNvPr id="23" name="textruta 22">
            <a:extLst>
              <a:ext uri="{FF2B5EF4-FFF2-40B4-BE49-F238E27FC236}">
                <a16:creationId xmlns:a16="http://schemas.microsoft.com/office/drawing/2014/main" id="{0827C756-B198-4FB5-B791-1BFBEF76B37F}"/>
              </a:ext>
            </a:extLst>
          </p:cNvPr>
          <p:cNvSpPr txBox="1"/>
          <p:nvPr/>
        </p:nvSpPr>
        <p:spPr>
          <a:xfrm>
            <a:off x="3428998" y="3388693"/>
            <a:ext cx="3429000" cy="113877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Färdigheter för laget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r>
              <a:rPr lang="sv-SE" sz="900" dirty="0"/>
              <a:t>			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24" name="textruta 23">
            <a:extLst>
              <a:ext uri="{FF2B5EF4-FFF2-40B4-BE49-F238E27FC236}">
                <a16:creationId xmlns:a16="http://schemas.microsoft.com/office/drawing/2014/main" id="{81BAB293-43F4-4F8F-BAFD-67D89D50BBE3}"/>
              </a:ext>
            </a:extLst>
          </p:cNvPr>
          <p:cNvSpPr txBox="1"/>
          <p:nvPr/>
        </p:nvSpPr>
        <p:spPr>
          <a:xfrm>
            <a:off x="-2" y="4599929"/>
            <a:ext cx="3429000" cy="86177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Färdigheter för spelaren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r>
              <a:rPr lang="sv-SE" sz="900" dirty="0"/>
              <a:t>		</a:t>
            </a:r>
          </a:p>
        </p:txBody>
      </p:sp>
      <p:sp>
        <p:nvSpPr>
          <p:cNvPr id="25" name="textruta 24">
            <a:extLst>
              <a:ext uri="{FF2B5EF4-FFF2-40B4-BE49-F238E27FC236}">
                <a16:creationId xmlns:a16="http://schemas.microsoft.com/office/drawing/2014/main" id="{05F60149-0E66-4137-8A7C-D2889A8C82AF}"/>
              </a:ext>
            </a:extLst>
          </p:cNvPr>
          <p:cNvSpPr txBox="1"/>
          <p:nvPr/>
        </p:nvSpPr>
        <p:spPr>
          <a:xfrm>
            <a:off x="3428998" y="4599929"/>
            <a:ext cx="3429000" cy="86177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Färdigheter för spelaren</a:t>
            </a:r>
          </a:p>
          <a:p>
            <a:pPr algn="ctr"/>
            <a:r>
              <a:rPr lang="sv-SE" sz="900" dirty="0"/>
              <a:t> </a:t>
            </a:r>
          </a:p>
          <a:p>
            <a:pPr algn="ctr"/>
            <a:r>
              <a:rPr lang="sv-SE" sz="900" dirty="0"/>
              <a:t>	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992E91E3-DD4A-4FF1-A32B-B9DC3C2B4000}"/>
              </a:ext>
            </a:extLst>
          </p:cNvPr>
          <p:cNvSpPr txBox="1"/>
          <p:nvPr/>
        </p:nvSpPr>
        <p:spPr>
          <a:xfrm>
            <a:off x="0" y="4815372"/>
            <a:ext cx="14733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Driva</a:t>
            </a:r>
          </a:p>
          <a:p>
            <a:pPr algn="ctr"/>
            <a:r>
              <a:rPr lang="sv-SE" sz="900" dirty="0"/>
              <a:t>Skjuta</a:t>
            </a:r>
          </a:p>
          <a:p>
            <a:pPr algn="ctr"/>
            <a:r>
              <a:rPr lang="sv-SE" sz="900" b="1" dirty="0"/>
              <a:t>Ta emot bollen</a:t>
            </a:r>
          </a:p>
          <a:p>
            <a:pPr algn="ctr"/>
            <a:endParaRPr lang="sv-SE" sz="900" dirty="0"/>
          </a:p>
        </p:txBody>
      </p:sp>
      <p:sp>
        <p:nvSpPr>
          <p:cNvPr id="26" name="textruta 25">
            <a:extLst>
              <a:ext uri="{FF2B5EF4-FFF2-40B4-BE49-F238E27FC236}">
                <a16:creationId xmlns:a16="http://schemas.microsoft.com/office/drawing/2014/main" id="{2EE507FF-E394-4601-831B-A651B6054DCE}"/>
              </a:ext>
            </a:extLst>
          </p:cNvPr>
          <p:cNvSpPr txBox="1"/>
          <p:nvPr/>
        </p:nvSpPr>
        <p:spPr>
          <a:xfrm>
            <a:off x="1955660" y="4813132"/>
            <a:ext cx="14733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Vända</a:t>
            </a:r>
          </a:p>
          <a:p>
            <a:pPr algn="ctr"/>
            <a:r>
              <a:rPr lang="sv-SE" sz="900" dirty="0"/>
              <a:t>Passa</a:t>
            </a:r>
          </a:p>
          <a:p>
            <a:pPr algn="ctr"/>
            <a:r>
              <a:rPr lang="sv-SE" sz="900" b="1" dirty="0"/>
              <a:t>Utmana, finta, dribbla</a:t>
            </a:r>
          </a:p>
          <a:p>
            <a:pPr algn="ctr"/>
            <a:endParaRPr lang="sv-SE" sz="900" dirty="0"/>
          </a:p>
        </p:txBody>
      </p:sp>
      <p:sp>
        <p:nvSpPr>
          <p:cNvPr id="27" name="textruta 26">
            <a:extLst>
              <a:ext uri="{FF2B5EF4-FFF2-40B4-BE49-F238E27FC236}">
                <a16:creationId xmlns:a16="http://schemas.microsoft.com/office/drawing/2014/main" id="{CCCB9CDC-B952-414E-B007-6166E25C1E20}"/>
              </a:ext>
            </a:extLst>
          </p:cNvPr>
          <p:cNvSpPr txBox="1"/>
          <p:nvPr/>
        </p:nvSpPr>
        <p:spPr>
          <a:xfrm>
            <a:off x="3428996" y="4813131"/>
            <a:ext cx="14733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Bryta</a:t>
            </a:r>
          </a:p>
          <a:p>
            <a:pPr algn="ctr"/>
            <a:r>
              <a:rPr lang="sv-SE" sz="900" b="1" dirty="0"/>
              <a:t>Markera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28" name="textruta 27">
            <a:extLst>
              <a:ext uri="{FF2B5EF4-FFF2-40B4-BE49-F238E27FC236}">
                <a16:creationId xmlns:a16="http://schemas.microsoft.com/office/drawing/2014/main" id="{B2EEB8CE-BE76-4F6E-B787-6707F6D7FC76}"/>
              </a:ext>
            </a:extLst>
          </p:cNvPr>
          <p:cNvSpPr txBox="1"/>
          <p:nvPr/>
        </p:nvSpPr>
        <p:spPr>
          <a:xfrm>
            <a:off x="5384658" y="4814582"/>
            <a:ext cx="1473340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b="1" dirty="0"/>
              <a:t>Pressa</a:t>
            </a:r>
          </a:p>
          <a:p>
            <a:pPr algn="ctr"/>
            <a:endParaRPr lang="sv-SE" sz="900" dirty="0"/>
          </a:p>
          <a:p>
            <a:pPr algn="ctr"/>
            <a:r>
              <a:rPr lang="sv-SE" sz="900" dirty="0"/>
              <a:t> </a:t>
            </a:r>
          </a:p>
        </p:txBody>
      </p:sp>
      <p:sp>
        <p:nvSpPr>
          <p:cNvPr id="29" name="textruta 28">
            <a:extLst>
              <a:ext uri="{FF2B5EF4-FFF2-40B4-BE49-F238E27FC236}">
                <a16:creationId xmlns:a16="http://schemas.microsoft.com/office/drawing/2014/main" id="{EF3F9798-2C65-4A06-B5DD-3D90721F0A68}"/>
              </a:ext>
            </a:extLst>
          </p:cNvPr>
          <p:cNvSpPr txBox="1"/>
          <p:nvPr/>
        </p:nvSpPr>
        <p:spPr>
          <a:xfrm>
            <a:off x="-2" y="5534166"/>
            <a:ext cx="3429000" cy="72327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Extra färdigheter för målvakten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r>
              <a:rPr lang="sv-SE" sz="900" dirty="0"/>
              <a:t>	</a:t>
            </a:r>
          </a:p>
        </p:txBody>
      </p:sp>
      <p:sp>
        <p:nvSpPr>
          <p:cNvPr id="30" name="textruta 29">
            <a:extLst>
              <a:ext uri="{FF2B5EF4-FFF2-40B4-BE49-F238E27FC236}">
                <a16:creationId xmlns:a16="http://schemas.microsoft.com/office/drawing/2014/main" id="{64366CFD-0030-4C27-B7E8-B6AAD39ACF11}"/>
              </a:ext>
            </a:extLst>
          </p:cNvPr>
          <p:cNvSpPr txBox="1"/>
          <p:nvPr/>
        </p:nvSpPr>
        <p:spPr>
          <a:xfrm>
            <a:off x="3428998" y="5534166"/>
            <a:ext cx="3429000" cy="723275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Extra färdigheter för målvakten</a:t>
            </a:r>
          </a:p>
          <a:p>
            <a:pPr algn="ctr"/>
            <a:r>
              <a:rPr lang="sv-SE" sz="900" dirty="0"/>
              <a:t> </a:t>
            </a:r>
          </a:p>
          <a:p>
            <a:pPr algn="ctr"/>
            <a:r>
              <a:rPr lang="sv-SE" sz="900" dirty="0"/>
              <a:t>	</a:t>
            </a:r>
          </a:p>
          <a:p>
            <a:pPr algn="ctr"/>
            <a:endParaRPr lang="sv-SE" sz="900" dirty="0"/>
          </a:p>
        </p:txBody>
      </p:sp>
      <p:sp>
        <p:nvSpPr>
          <p:cNvPr id="31" name="textruta 30">
            <a:extLst>
              <a:ext uri="{FF2B5EF4-FFF2-40B4-BE49-F238E27FC236}">
                <a16:creationId xmlns:a16="http://schemas.microsoft.com/office/drawing/2014/main" id="{579DEF87-78D7-444A-A224-9103CE95C925}"/>
              </a:ext>
            </a:extLst>
          </p:cNvPr>
          <p:cNvSpPr txBox="1"/>
          <p:nvPr/>
        </p:nvSpPr>
        <p:spPr>
          <a:xfrm>
            <a:off x="-2" y="5750008"/>
            <a:ext cx="1473340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Rulla bollen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32" name="textruta 31">
            <a:extLst>
              <a:ext uri="{FF2B5EF4-FFF2-40B4-BE49-F238E27FC236}">
                <a16:creationId xmlns:a16="http://schemas.microsoft.com/office/drawing/2014/main" id="{94981A32-5A2D-453E-BEA4-1E7B6657F22E}"/>
              </a:ext>
            </a:extLst>
          </p:cNvPr>
          <p:cNvSpPr txBox="1"/>
          <p:nvPr/>
        </p:nvSpPr>
        <p:spPr>
          <a:xfrm>
            <a:off x="1955658" y="5749809"/>
            <a:ext cx="1473340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Delta i spelet</a:t>
            </a:r>
          </a:p>
        </p:txBody>
      </p:sp>
      <p:sp>
        <p:nvSpPr>
          <p:cNvPr id="33" name="textruta 32">
            <a:extLst>
              <a:ext uri="{FF2B5EF4-FFF2-40B4-BE49-F238E27FC236}">
                <a16:creationId xmlns:a16="http://schemas.microsoft.com/office/drawing/2014/main" id="{260177A0-3465-4B50-91EA-82864CBC1118}"/>
              </a:ext>
            </a:extLst>
          </p:cNvPr>
          <p:cNvSpPr txBox="1"/>
          <p:nvPr/>
        </p:nvSpPr>
        <p:spPr>
          <a:xfrm>
            <a:off x="3428996" y="5750934"/>
            <a:ext cx="1473340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Fånga bollen</a:t>
            </a:r>
          </a:p>
          <a:p>
            <a:pPr algn="ctr"/>
            <a:r>
              <a:rPr lang="sv-SE" sz="900" dirty="0"/>
              <a:t>Kasta sig</a:t>
            </a:r>
          </a:p>
          <a:p>
            <a:pPr algn="ctr"/>
            <a:endParaRPr lang="sv-SE" sz="900" dirty="0"/>
          </a:p>
        </p:txBody>
      </p:sp>
      <p:sp>
        <p:nvSpPr>
          <p:cNvPr id="34" name="textruta 33">
            <a:extLst>
              <a:ext uri="{FF2B5EF4-FFF2-40B4-BE49-F238E27FC236}">
                <a16:creationId xmlns:a16="http://schemas.microsoft.com/office/drawing/2014/main" id="{A9B073F7-1003-4963-8517-E55A41E4D578}"/>
              </a:ext>
            </a:extLst>
          </p:cNvPr>
          <p:cNvSpPr txBox="1"/>
          <p:nvPr/>
        </p:nvSpPr>
        <p:spPr>
          <a:xfrm>
            <a:off x="5384658" y="5749809"/>
            <a:ext cx="1473340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sv-SE" sz="900" dirty="0"/>
          </a:p>
        </p:txBody>
      </p:sp>
      <p:sp>
        <p:nvSpPr>
          <p:cNvPr id="35" name="textruta 34">
            <a:extLst>
              <a:ext uri="{FF2B5EF4-FFF2-40B4-BE49-F238E27FC236}">
                <a16:creationId xmlns:a16="http://schemas.microsoft.com/office/drawing/2014/main" id="{6CBDEEF6-39E5-4D03-B5E3-D8714484BBC0}"/>
              </a:ext>
            </a:extLst>
          </p:cNvPr>
          <p:cNvSpPr txBox="1"/>
          <p:nvPr/>
        </p:nvSpPr>
        <p:spPr>
          <a:xfrm>
            <a:off x="-2" y="6333591"/>
            <a:ext cx="6858000" cy="276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b="1" dirty="0" err="1"/>
              <a:t>Fotbollsfys</a:t>
            </a:r>
            <a:endParaRPr lang="sv-SE" sz="1000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50E515AC-BFA2-4339-A975-F425CB4A8512}"/>
              </a:ext>
            </a:extLst>
          </p:cNvPr>
          <p:cNvSpPr txBox="1"/>
          <p:nvPr/>
        </p:nvSpPr>
        <p:spPr>
          <a:xfrm>
            <a:off x="-2" y="6611387"/>
            <a:ext cx="6858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900" b="1" dirty="0"/>
              <a:t>Prioriterat i ordning: </a:t>
            </a:r>
            <a:r>
              <a:rPr lang="sv-SE" sz="900" dirty="0"/>
              <a:t>Koordination, löpteknik, fotarbete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sv-SE" sz="900" dirty="0"/>
              <a:t>Koordinationsövningar mest med men även utan boll, stafetter och hinderbanor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sv-SE" sz="900" dirty="0"/>
              <a:t>Knäkontroll invävt i vanliga övningar, lite men ofta</a:t>
            </a:r>
          </a:p>
        </p:txBody>
      </p:sp>
      <p:sp>
        <p:nvSpPr>
          <p:cNvPr id="36" name="textruta 35">
            <a:extLst>
              <a:ext uri="{FF2B5EF4-FFF2-40B4-BE49-F238E27FC236}">
                <a16:creationId xmlns:a16="http://schemas.microsoft.com/office/drawing/2014/main" id="{49A6C1DA-D573-48FD-A122-1FFBDDECBDF4}"/>
              </a:ext>
            </a:extLst>
          </p:cNvPr>
          <p:cNvSpPr txBox="1"/>
          <p:nvPr/>
        </p:nvSpPr>
        <p:spPr>
          <a:xfrm>
            <a:off x="-2" y="7267833"/>
            <a:ext cx="6858000" cy="276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Fotbollspsykologi</a:t>
            </a:r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F5EC1E19-764E-485A-929D-3590FC9D3AE1}"/>
              </a:ext>
            </a:extLst>
          </p:cNvPr>
          <p:cNvSpPr txBox="1"/>
          <p:nvPr/>
        </p:nvSpPr>
        <p:spPr>
          <a:xfrm>
            <a:off x="-21335" y="7550421"/>
            <a:ext cx="6858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900" b="1" dirty="0"/>
              <a:t>Långsiktig utveckling: </a:t>
            </a:r>
            <a:r>
              <a:rPr lang="sv-SE" sz="900" dirty="0"/>
              <a:t>tex att en spelare väljer en egen lösning under en övning</a:t>
            </a:r>
          </a:p>
          <a:p>
            <a:pPr algn="ctr"/>
            <a:r>
              <a:rPr lang="sv-SE" sz="900" b="1" dirty="0"/>
              <a:t>Göra nästa aktion: </a:t>
            </a:r>
            <a:r>
              <a:rPr lang="sv-SE" sz="900" dirty="0"/>
              <a:t>tex att en spelare vågar utmana igen efter att ha tappat bollen</a:t>
            </a:r>
          </a:p>
          <a:p>
            <a:pPr algn="ctr"/>
            <a:r>
              <a:rPr lang="sv-SE" sz="900" b="1" dirty="0"/>
              <a:t>Göra lagkamrater bättre: </a:t>
            </a:r>
            <a:r>
              <a:rPr lang="sv-SE" sz="900" dirty="0"/>
              <a:t>tex att spelarna berömmer lagkamrater</a:t>
            </a:r>
          </a:p>
        </p:txBody>
      </p:sp>
      <p:sp>
        <p:nvSpPr>
          <p:cNvPr id="38" name="textruta 37">
            <a:extLst>
              <a:ext uri="{FF2B5EF4-FFF2-40B4-BE49-F238E27FC236}">
                <a16:creationId xmlns:a16="http://schemas.microsoft.com/office/drawing/2014/main" id="{6010DD0D-8943-4158-B0EA-A48A754D08DD}"/>
              </a:ext>
            </a:extLst>
          </p:cNvPr>
          <p:cNvSpPr txBox="1"/>
          <p:nvPr/>
        </p:nvSpPr>
        <p:spPr>
          <a:xfrm>
            <a:off x="-2" y="8018689"/>
            <a:ext cx="6858000" cy="6924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Träningar och matcher för spelare 8-9 år</a:t>
            </a:r>
          </a:p>
          <a:p>
            <a:pPr algn="ctr"/>
            <a:endParaRPr lang="sv-SE" sz="900" b="1" dirty="0"/>
          </a:p>
          <a:p>
            <a:pPr algn="ctr"/>
            <a:endParaRPr lang="sv-SE" sz="900" b="1" dirty="0"/>
          </a:p>
          <a:p>
            <a:pPr algn="ctr"/>
            <a:endParaRPr lang="sv-SE" sz="900" b="1" dirty="0"/>
          </a:p>
        </p:txBody>
      </p:sp>
      <p:sp>
        <p:nvSpPr>
          <p:cNvPr id="39" name="textruta 38">
            <a:extLst>
              <a:ext uri="{FF2B5EF4-FFF2-40B4-BE49-F238E27FC236}">
                <a16:creationId xmlns:a16="http://schemas.microsoft.com/office/drawing/2014/main" id="{A954E7B1-1903-4620-B36D-1C3702AF0FC5}"/>
              </a:ext>
            </a:extLst>
          </p:cNvPr>
          <p:cNvSpPr txBox="1"/>
          <p:nvPr/>
        </p:nvSpPr>
        <p:spPr>
          <a:xfrm>
            <a:off x="-2" y="8813824"/>
            <a:ext cx="6858000" cy="276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Principer och arbetssätt</a:t>
            </a:r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25658E15-A721-4F21-B54F-EF0B250302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050" y="0"/>
            <a:ext cx="742948" cy="742948"/>
          </a:xfrm>
          <a:prstGeom prst="rect">
            <a:avLst/>
          </a:prstGeom>
        </p:spPr>
      </p:pic>
      <p:sp>
        <p:nvSpPr>
          <p:cNvPr id="6" name="Pil: vänster-höger 5">
            <a:extLst>
              <a:ext uri="{FF2B5EF4-FFF2-40B4-BE49-F238E27FC236}">
                <a16:creationId xmlns:a16="http://schemas.microsoft.com/office/drawing/2014/main" id="{BA168F7A-C067-4515-B39B-C688520E10AA}"/>
              </a:ext>
            </a:extLst>
          </p:cNvPr>
          <p:cNvSpPr/>
          <p:nvPr/>
        </p:nvSpPr>
        <p:spPr>
          <a:xfrm>
            <a:off x="2909409" y="815177"/>
            <a:ext cx="1039181" cy="399091"/>
          </a:xfrm>
          <a:prstGeom prst="leftRightArrow">
            <a:avLst/>
          </a:prstGeom>
          <a:gradFill>
            <a:gsLst>
              <a:gs pos="0">
                <a:srgbClr val="A6C3E6"/>
              </a:gs>
              <a:gs pos="100000">
                <a:srgbClr val="A7CD95"/>
              </a:gs>
            </a:gsLst>
            <a:lin ang="0"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Omställning</a:t>
            </a:r>
          </a:p>
        </p:txBody>
      </p:sp>
      <p:sp>
        <p:nvSpPr>
          <p:cNvPr id="40" name="textruta 39">
            <a:extLst>
              <a:ext uri="{FF2B5EF4-FFF2-40B4-BE49-F238E27FC236}">
                <a16:creationId xmlns:a16="http://schemas.microsoft.com/office/drawing/2014/main" id="{44C8CF67-10CB-4BC2-890D-BFE0395EBFDE}"/>
              </a:ext>
            </a:extLst>
          </p:cNvPr>
          <p:cNvSpPr txBox="1"/>
          <p:nvPr/>
        </p:nvSpPr>
        <p:spPr>
          <a:xfrm>
            <a:off x="-2" y="9090823"/>
            <a:ext cx="3429000" cy="70788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000" b="1" dirty="0"/>
              <a:t>Anfall</a:t>
            </a:r>
          </a:p>
          <a:p>
            <a:pPr algn="ctr"/>
            <a:r>
              <a:rPr lang="sv-SE" sz="1000" dirty="0"/>
              <a:t>Framåt om det går</a:t>
            </a:r>
          </a:p>
          <a:p>
            <a:pPr algn="ctr"/>
            <a:endParaRPr lang="sv-SE" sz="1000" dirty="0"/>
          </a:p>
          <a:p>
            <a:pPr algn="ctr"/>
            <a:r>
              <a:rPr lang="sv-SE" sz="1000" dirty="0"/>
              <a:t>Passa till rättvänd spelare, halvt rättvänd spelare</a:t>
            </a:r>
          </a:p>
        </p:txBody>
      </p:sp>
      <p:sp>
        <p:nvSpPr>
          <p:cNvPr id="41" name="textruta 40">
            <a:extLst>
              <a:ext uri="{FF2B5EF4-FFF2-40B4-BE49-F238E27FC236}">
                <a16:creationId xmlns:a16="http://schemas.microsoft.com/office/drawing/2014/main" id="{4949F6A6-4FB4-4DC3-A125-B7054363F312}"/>
              </a:ext>
            </a:extLst>
          </p:cNvPr>
          <p:cNvSpPr txBox="1"/>
          <p:nvPr/>
        </p:nvSpPr>
        <p:spPr>
          <a:xfrm>
            <a:off x="3419578" y="9090823"/>
            <a:ext cx="3438420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000" b="1" dirty="0"/>
              <a:t>Försvar</a:t>
            </a:r>
          </a:p>
          <a:p>
            <a:pPr algn="ctr"/>
            <a:r>
              <a:rPr lang="sv-SE" sz="1000" dirty="0"/>
              <a:t>Försvarssida</a:t>
            </a:r>
          </a:p>
          <a:p>
            <a:pPr algn="ctr"/>
            <a:endParaRPr lang="sv-SE" sz="1000" dirty="0"/>
          </a:p>
          <a:p>
            <a:pPr algn="ctr"/>
            <a:r>
              <a:rPr lang="sv-SE" sz="1000" dirty="0"/>
              <a:t>Skydda central korridor</a:t>
            </a:r>
          </a:p>
        </p:txBody>
      </p:sp>
      <p:sp>
        <p:nvSpPr>
          <p:cNvPr id="43" name="textruta 42">
            <a:extLst>
              <a:ext uri="{FF2B5EF4-FFF2-40B4-BE49-F238E27FC236}">
                <a16:creationId xmlns:a16="http://schemas.microsoft.com/office/drawing/2014/main" id="{B54FF5D0-4658-4079-865B-8D5C27CA147D}"/>
              </a:ext>
            </a:extLst>
          </p:cNvPr>
          <p:cNvSpPr txBox="1"/>
          <p:nvPr/>
        </p:nvSpPr>
        <p:spPr>
          <a:xfrm>
            <a:off x="-2" y="3608894"/>
            <a:ext cx="147334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*Spelbarhet</a:t>
            </a:r>
          </a:p>
          <a:p>
            <a:pPr algn="ctr"/>
            <a:endParaRPr lang="sv-SE" sz="900" dirty="0"/>
          </a:p>
        </p:txBody>
      </p:sp>
      <p:sp>
        <p:nvSpPr>
          <p:cNvPr id="44" name="textruta 43">
            <a:extLst>
              <a:ext uri="{FF2B5EF4-FFF2-40B4-BE49-F238E27FC236}">
                <a16:creationId xmlns:a16="http://schemas.microsoft.com/office/drawing/2014/main" id="{E2F72D42-40A1-4CA9-8951-8FCAD849EB13}"/>
              </a:ext>
            </a:extLst>
          </p:cNvPr>
          <p:cNvSpPr txBox="1"/>
          <p:nvPr/>
        </p:nvSpPr>
        <p:spPr>
          <a:xfrm>
            <a:off x="1955658" y="3604535"/>
            <a:ext cx="147334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45" name="textruta 44">
            <a:extLst>
              <a:ext uri="{FF2B5EF4-FFF2-40B4-BE49-F238E27FC236}">
                <a16:creationId xmlns:a16="http://schemas.microsoft.com/office/drawing/2014/main" id="{5678D446-8D63-4CB7-9A60-BE8AAD1358C0}"/>
              </a:ext>
            </a:extLst>
          </p:cNvPr>
          <p:cNvSpPr txBox="1"/>
          <p:nvPr/>
        </p:nvSpPr>
        <p:spPr>
          <a:xfrm>
            <a:off x="3428996" y="3605534"/>
            <a:ext cx="1473340" cy="7848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Försvarssida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46" name="textruta 45">
            <a:extLst>
              <a:ext uri="{FF2B5EF4-FFF2-40B4-BE49-F238E27FC236}">
                <a16:creationId xmlns:a16="http://schemas.microsoft.com/office/drawing/2014/main" id="{594A54FB-75D0-4433-94E9-0D72763A56E7}"/>
              </a:ext>
            </a:extLst>
          </p:cNvPr>
          <p:cNvSpPr txBox="1"/>
          <p:nvPr/>
        </p:nvSpPr>
        <p:spPr>
          <a:xfrm>
            <a:off x="5378378" y="3605534"/>
            <a:ext cx="14733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42" name="textruta 41">
            <a:extLst>
              <a:ext uri="{FF2B5EF4-FFF2-40B4-BE49-F238E27FC236}">
                <a16:creationId xmlns:a16="http://schemas.microsoft.com/office/drawing/2014/main" id="{5F8B6873-79D2-444D-8E2D-0935DD3F1D24}"/>
              </a:ext>
            </a:extLst>
          </p:cNvPr>
          <p:cNvSpPr txBox="1"/>
          <p:nvPr/>
        </p:nvSpPr>
        <p:spPr>
          <a:xfrm>
            <a:off x="-1" y="8206145"/>
            <a:ext cx="3428998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900" b="1" dirty="0"/>
              <a:t>Träningar: </a:t>
            </a:r>
            <a:r>
              <a:rPr lang="sv-SE" sz="900" dirty="0"/>
              <a:t>2-3st i veckan á 60-75 minuter</a:t>
            </a:r>
          </a:p>
          <a:p>
            <a:r>
              <a:rPr lang="sv-SE" sz="900" b="1" dirty="0"/>
              <a:t>Träningens upplägg: </a:t>
            </a:r>
            <a:r>
              <a:rPr lang="sv-SE" sz="900" dirty="0"/>
              <a:t>Lekfullt, färdighetsövningar, små ytor, smålagsspel</a:t>
            </a:r>
          </a:p>
        </p:txBody>
      </p:sp>
      <p:sp>
        <p:nvSpPr>
          <p:cNvPr id="47" name="textruta 46">
            <a:extLst>
              <a:ext uri="{FF2B5EF4-FFF2-40B4-BE49-F238E27FC236}">
                <a16:creationId xmlns:a16="http://schemas.microsoft.com/office/drawing/2014/main" id="{1B232BE4-AEDF-4F86-AAD2-3042499B97F9}"/>
              </a:ext>
            </a:extLst>
          </p:cNvPr>
          <p:cNvSpPr txBox="1"/>
          <p:nvPr/>
        </p:nvSpPr>
        <p:spPr>
          <a:xfrm>
            <a:off x="3428996" y="8206145"/>
            <a:ext cx="3428998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900" b="1" dirty="0"/>
              <a:t>Antal matcher per spelare: </a:t>
            </a:r>
            <a:r>
              <a:rPr lang="sv-SE" sz="900" dirty="0"/>
              <a:t>Max 1 per vecka i snitt över säsong</a:t>
            </a:r>
          </a:p>
          <a:p>
            <a:r>
              <a:rPr lang="sv-SE" sz="900" b="1" dirty="0"/>
              <a:t>Lämpligt antal spelare/match: 7</a:t>
            </a:r>
            <a:endParaRPr lang="sv-SE" sz="900" dirty="0"/>
          </a:p>
          <a:p>
            <a:r>
              <a:rPr lang="sv-SE" sz="900" b="1" dirty="0"/>
              <a:t>Byten: </a:t>
            </a:r>
            <a:r>
              <a:rPr lang="sv-SE" sz="900" dirty="0"/>
              <a:t>3 par, byten parvis. Målvaktsbyte i pauserna.</a:t>
            </a:r>
          </a:p>
        </p:txBody>
      </p:sp>
      <p:pic>
        <p:nvPicPr>
          <p:cNvPr id="48" name="Bildobjekt 47">
            <a:extLst>
              <a:ext uri="{FF2B5EF4-FFF2-40B4-BE49-F238E27FC236}">
                <a16:creationId xmlns:a16="http://schemas.microsoft.com/office/drawing/2014/main" id="{5544BFD2-B9B0-4F4E-9FF6-14035A221309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6614" y="3380911"/>
            <a:ext cx="504762" cy="447619"/>
          </a:xfrm>
          <a:prstGeom prst="rect">
            <a:avLst/>
          </a:prstGeom>
          <a:noFill/>
        </p:spPr>
      </p:pic>
      <p:pic>
        <p:nvPicPr>
          <p:cNvPr id="49" name="Bildobjekt 48">
            <a:extLst>
              <a:ext uri="{FF2B5EF4-FFF2-40B4-BE49-F238E27FC236}">
                <a16:creationId xmlns:a16="http://schemas.microsoft.com/office/drawing/2014/main" id="{794633CB-882D-4122-A0A4-3959BE2762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1852" y="4592983"/>
            <a:ext cx="314286" cy="457143"/>
          </a:xfrm>
          <a:prstGeom prst="rect">
            <a:avLst/>
          </a:prstGeom>
        </p:spPr>
      </p:pic>
      <p:pic>
        <p:nvPicPr>
          <p:cNvPr id="50" name="Bildobjekt 49">
            <a:extLst>
              <a:ext uri="{FF2B5EF4-FFF2-40B4-BE49-F238E27FC236}">
                <a16:creationId xmlns:a16="http://schemas.microsoft.com/office/drawing/2014/main" id="{34630F4C-C6EF-42B7-9DF2-F49B29CE5DE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424" y="5529971"/>
            <a:ext cx="457143" cy="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94806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ruta 9">
            <a:extLst>
              <a:ext uri="{FF2B5EF4-FFF2-40B4-BE49-F238E27FC236}">
                <a16:creationId xmlns:a16="http://schemas.microsoft.com/office/drawing/2014/main" id="{89767279-6168-4DAB-A4B9-0CF184E2B316}"/>
              </a:ext>
            </a:extLst>
          </p:cNvPr>
          <p:cNvSpPr txBox="1"/>
          <p:nvPr/>
        </p:nvSpPr>
        <p:spPr>
          <a:xfrm>
            <a:off x="0" y="0"/>
            <a:ext cx="6858000" cy="37795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v-SE" dirty="0"/>
              <a:t>Så spelar och tränar vi 7 mot 7, nivå 2: Lära för att träna 10-12 år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00C6BE5A-DB9C-414B-935D-39CE00E2C4D9}"/>
              </a:ext>
            </a:extLst>
          </p:cNvPr>
          <p:cNvSpPr txBox="1"/>
          <p:nvPr/>
        </p:nvSpPr>
        <p:spPr>
          <a:xfrm>
            <a:off x="0" y="379205"/>
            <a:ext cx="6115046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1100" b="1" dirty="0"/>
              <a:t>Spelets utveckling: </a:t>
            </a:r>
            <a:r>
              <a:rPr lang="sv-SE" sz="1100" dirty="0"/>
              <a:t>Medspelare nära, kollektivt spel med få spelare</a:t>
            </a:r>
          </a:p>
          <a:p>
            <a:r>
              <a:rPr lang="sv-SE" sz="1100" b="1" dirty="0"/>
              <a:t>Fokus för ledare: </a:t>
            </a:r>
            <a:r>
              <a:rPr lang="sv-SE" sz="1100" dirty="0"/>
              <a:t>Grundförutsättningar och färdigheter i spelet samt självupptäckt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ACB14645-47A9-4099-839F-E0F56A1A4FC4}"/>
              </a:ext>
            </a:extLst>
          </p:cNvPr>
          <p:cNvSpPr txBox="1"/>
          <p:nvPr/>
        </p:nvSpPr>
        <p:spPr>
          <a:xfrm>
            <a:off x="3429000" y="810092"/>
            <a:ext cx="3429000" cy="461665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Försvarsspel</a:t>
            </a:r>
          </a:p>
          <a:p>
            <a:pPr algn="ctr"/>
            <a:r>
              <a:rPr lang="sv-SE" sz="1000" dirty="0"/>
              <a:t>Uppgiften är att ta bollen från motståndaren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18BF481E-A462-4A0D-89E4-B6B3FA240561}"/>
              </a:ext>
            </a:extLst>
          </p:cNvPr>
          <p:cNvSpPr txBox="1"/>
          <p:nvPr/>
        </p:nvSpPr>
        <p:spPr>
          <a:xfrm>
            <a:off x="-2" y="3388693"/>
            <a:ext cx="3429000" cy="113877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Färdigheter för laget</a:t>
            </a:r>
          </a:p>
          <a:p>
            <a:pPr algn="ctr"/>
            <a:r>
              <a:rPr lang="sv-SE" sz="900" dirty="0"/>
              <a:t>		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A367EF23-4B7B-481E-BF73-5BF3066CF98E}"/>
              </a:ext>
            </a:extLst>
          </p:cNvPr>
          <p:cNvSpPr txBox="1"/>
          <p:nvPr/>
        </p:nvSpPr>
        <p:spPr>
          <a:xfrm>
            <a:off x="-1" y="1271757"/>
            <a:ext cx="1714500" cy="113877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36000" rIns="36000" rtlCol="0">
            <a:spAutoFit/>
          </a:bodyPr>
          <a:lstStyle/>
          <a:p>
            <a:pPr algn="ctr"/>
            <a:r>
              <a:rPr lang="sv-SE" sz="1200" dirty="0"/>
              <a:t>i </a:t>
            </a:r>
            <a:r>
              <a:rPr lang="sv-SE" sz="1200" b="1" dirty="0"/>
              <a:t>Speluppbyggnaden </a:t>
            </a:r>
          </a:p>
          <a:p>
            <a:pPr algn="ctr"/>
            <a:r>
              <a:rPr lang="sv-SE" sz="1200" dirty="0"/>
              <a:t>ska vi..</a:t>
            </a:r>
          </a:p>
          <a:p>
            <a:pPr algn="ctr"/>
            <a:endParaRPr lang="sv-SE" sz="800" dirty="0"/>
          </a:p>
          <a:p>
            <a:pPr>
              <a:buSzPct val="100000"/>
            </a:pPr>
            <a:r>
              <a:rPr lang="sv-SE" sz="900" dirty="0"/>
              <a:t>Uppfylla *grundförutsättningar</a:t>
            </a:r>
          </a:p>
          <a:p>
            <a:pPr>
              <a:buSzPct val="100000"/>
            </a:pPr>
            <a:endParaRPr lang="sv-SE" sz="900" dirty="0"/>
          </a:p>
          <a:p>
            <a:pPr>
              <a:buSzPct val="100000"/>
            </a:pPr>
            <a:endParaRPr lang="sv-SE" sz="900" dirty="0"/>
          </a:p>
          <a:p>
            <a:pPr>
              <a:buSzPct val="100000"/>
            </a:pPr>
            <a:endParaRPr lang="sv-SE" sz="900" dirty="0"/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F4DAD142-CC60-4261-845D-ADA66163A837}"/>
              </a:ext>
            </a:extLst>
          </p:cNvPr>
          <p:cNvSpPr txBox="1"/>
          <p:nvPr/>
        </p:nvSpPr>
        <p:spPr>
          <a:xfrm>
            <a:off x="-1" y="2410530"/>
            <a:ext cx="3429000" cy="69249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dirty="0"/>
              <a:t>För att </a:t>
            </a:r>
            <a:r>
              <a:rPr lang="sv-SE" sz="1200" b="1" dirty="0"/>
              <a:t>Komma till avslut och göra mål </a:t>
            </a:r>
            <a:r>
              <a:rPr lang="sv-SE" sz="1200" dirty="0"/>
              <a:t>ska vi..</a:t>
            </a:r>
          </a:p>
          <a:p>
            <a:pPr algn="ctr"/>
            <a:r>
              <a:rPr lang="sv-SE" sz="900" dirty="0"/>
              <a:t>Oftast avsluta i </a:t>
            </a:r>
            <a:r>
              <a:rPr lang="sv-SE" sz="900" dirty="0" err="1"/>
              <a:t>goldzone</a:t>
            </a:r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18" name="textruta 17">
            <a:extLst>
              <a:ext uri="{FF2B5EF4-FFF2-40B4-BE49-F238E27FC236}">
                <a16:creationId xmlns:a16="http://schemas.microsoft.com/office/drawing/2014/main" id="{44BFB930-AA57-4283-B31C-F7759D67B080}"/>
              </a:ext>
            </a:extLst>
          </p:cNvPr>
          <p:cNvSpPr txBox="1"/>
          <p:nvPr/>
        </p:nvSpPr>
        <p:spPr>
          <a:xfrm>
            <a:off x="1714499" y="1271757"/>
            <a:ext cx="1714500" cy="113877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36000" rIns="36000" rtlCol="0">
            <a:spAutoFit/>
          </a:bodyPr>
          <a:lstStyle/>
          <a:p>
            <a:pPr algn="ctr"/>
            <a:r>
              <a:rPr lang="sv-SE" sz="1200" dirty="0"/>
              <a:t>i </a:t>
            </a:r>
            <a:r>
              <a:rPr lang="sv-SE" sz="1200" b="1" dirty="0"/>
              <a:t>Kontringar </a:t>
            </a:r>
          </a:p>
          <a:p>
            <a:pPr algn="ctr"/>
            <a:r>
              <a:rPr lang="sv-SE" sz="1200" dirty="0"/>
              <a:t>ska vi snabbt..</a:t>
            </a:r>
          </a:p>
          <a:p>
            <a:pPr algn="ctr"/>
            <a:endParaRPr lang="sv-SE" sz="800" dirty="0"/>
          </a:p>
          <a:p>
            <a:r>
              <a:rPr lang="sv-SE" sz="900" dirty="0"/>
              <a:t>Erbjuda speldjup framåt/bakåt</a:t>
            </a:r>
          </a:p>
          <a:p>
            <a:endParaRPr lang="sv-SE" sz="900" dirty="0"/>
          </a:p>
          <a:p>
            <a:endParaRPr lang="sv-SE" sz="900" dirty="0"/>
          </a:p>
          <a:p>
            <a:endParaRPr lang="sv-SE" sz="900" dirty="0"/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CA19EF24-D920-4F67-AF75-EAAF26C377AF}"/>
              </a:ext>
            </a:extLst>
          </p:cNvPr>
          <p:cNvSpPr txBox="1"/>
          <p:nvPr/>
        </p:nvSpPr>
        <p:spPr>
          <a:xfrm>
            <a:off x="0" y="810092"/>
            <a:ext cx="3429000" cy="46166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Anfallsspel</a:t>
            </a:r>
          </a:p>
          <a:p>
            <a:pPr algn="ctr"/>
            <a:r>
              <a:rPr lang="sv-SE" sz="1000" dirty="0"/>
              <a:t>Uppgiften är att passera motståndarna med bollen</a:t>
            </a:r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2EFDCDFA-D172-41B0-A4AA-AC0F7CC27F65}"/>
              </a:ext>
            </a:extLst>
          </p:cNvPr>
          <p:cNvSpPr txBox="1"/>
          <p:nvPr/>
        </p:nvSpPr>
        <p:spPr>
          <a:xfrm>
            <a:off x="3428999" y="1271757"/>
            <a:ext cx="1693164" cy="113877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36000" rIns="36000" rtlCol="0">
            <a:spAutoFit/>
          </a:bodyPr>
          <a:lstStyle/>
          <a:p>
            <a:pPr algn="ctr"/>
            <a:r>
              <a:rPr lang="sv-SE" sz="1200" dirty="0"/>
              <a:t>i </a:t>
            </a:r>
            <a:r>
              <a:rPr lang="sv-SE" sz="1200" b="1" dirty="0"/>
              <a:t>Återerövringen</a:t>
            </a:r>
          </a:p>
          <a:p>
            <a:pPr algn="ctr"/>
            <a:r>
              <a:rPr lang="sv-SE" sz="1200" dirty="0"/>
              <a:t>ska vi snabbt..</a:t>
            </a:r>
          </a:p>
          <a:p>
            <a:pPr algn="ctr"/>
            <a:endParaRPr lang="sv-SE" sz="800" dirty="0"/>
          </a:p>
          <a:p>
            <a:pPr>
              <a:buSzPct val="100000"/>
            </a:pPr>
            <a:r>
              <a:rPr lang="sv-SE" sz="900" dirty="0"/>
              <a:t>Pressa bollhållaren</a:t>
            </a:r>
          </a:p>
          <a:p>
            <a:pPr>
              <a:buSzPct val="100000"/>
            </a:pPr>
            <a:endParaRPr lang="sv-SE" sz="900" dirty="0"/>
          </a:p>
          <a:p>
            <a:pPr>
              <a:buSzPct val="100000"/>
            </a:pPr>
            <a:endParaRPr lang="sv-SE" sz="900" dirty="0"/>
          </a:p>
          <a:p>
            <a:pPr>
              <a:buSzPct val="100000"/>
            </a:pPr>
            <a:endParaRPr lang="sv-SE" sz="900" dirty="0"/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5C4485BC-4984-4E8A-84EB-EB03B989DD07}"/>
              </a:ext>
            </a:extLst>
          </p:cNvPr>
          <p:cNvSpPr txBox="1"/>
          <p:nvPr/>
        </p:nvSpPr>
        <p:spPr>
          <a:xfrm>
            <a:off x="5122163" y="1271757"/>
            <a:ext cx="1735835" cy="113877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36000" rIns="36000" rtlCol="0">
            <a:spAutoFit/>
          </a:bodyPr>
          <a:lstStyle/>
          <a:p>
            <a:pPr algn="ctr"/>
            <a:r>
              <a:rPr lang="sv-SE" sz="1200" dirty="0"/>
              <a:t>i </a:t>
            </a:r>
            <a:r>
              <a:rPr lang="sv-SE" sz="1100" b="1" dirty="0"/>
              <a:t>Förhindra speluppbyggnad </a:t>
            </a:r>
          </a:p>
          <a:p>
            <a:pPr algn="ctr"/>
            <a:r>
              <a:rPr lang="sv-SE" sz="1200" dirty="0"/>
              <a:t>ska vi..</a:t>
            </a:r>
          </a:p>
          <a:p>
            <a:pPr algn="ctr"/>
            <a:endParaRPr lang="sv-SE" sz="800" dirty="0"/>
          </a:p>
          <a:p>
            <a:r>
              <a:rPr lang="sv-SE" sz="900" dirty="0"/>
              <a:t>Samla laget i lagdelar</a:t>
            </a:r>
          </a:p>
          <a:p>
            <a:endParaRPr lang="sv-SE" sz="900" dirty="0"/>
          </a:p>
          <a:p>
            <a:endParaRPr lang="sv-SE" sz="900" dirty="0"/>
          </a:p>
          <a:p>
            <a:endParaRPr lang="sv-SE" sz="900" dirty="0"/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EA991162-F048-4D2F-B42C-DD4F77272FCB}"/>
              </a:ext>
            </a:extLst>
          </p:cNvPr>
          <p:cNvSpPr txBox="1"/>
          <p:nvPr/>
        </p:nvSpPr>
        <p:spPr>
          <a:xfrm>
            <a:off x="3428999" y="2410529"/>
            <a:ext cx="3429000" cy="692497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dirty="0"/>
              <a:t>För att </a:t>
            </a:r>
            <a:r>
              <a:rPr lang="sv-SE" sz="1200" b="1" dirty="0"/>
              <a:t>Förhindra och rädda avslut </a:t>
            </a:r>
            <a:r>
              <a:rPr lang="sv-SE" sz="1200" dirty="0"/>
              <a:t>ska vi..</a:t>
            </a:r>
          </a:p>
          <a:p>
            <a:pPr algn="ctr"/>
            <a:r>
              <a:rPr lang="sv-SE" sz="900" dirty="0"/>
              <a:t>Förhindra avslut i </a:t>
            </a:r>
            <a:r>
              <a:rPr lang="sv-SE" sz="900" dirty="0" err="1"/>
              <a:t>goldzone</a:t>
            </a:r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880F213C-5EAF-49BE-BF91-0F87F73598ED}"/>
              </a:ext>
            </a:extLst>
          </p:cNvPr>
          <p:cNvSpPr txBox="1"/>
          <p:nvPr/>
        </p:nvSpPr>
        <p:spPr>
          <a:xfrm>
            <a:off x="0" y="3126107"/>
            <a:ext cx="68579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För att kunna spela som vi vill ska nedanstående färdigheter prioriteras i träning</a:t>
            </a:r>
          </a:p>
        </p:txBody>
      </p:sp>
      <p:sp>
        <p:nvSpPr>
          <p:cNvPr id="23" name="textruta 22">
            <a:extLst>
              <a:ext uri="{FF2B5EF4-FFF2-40B4-BE49-F238E27FC236}">
                <a16:creationId xmlns:a16="http://schemas.microsoft.com/office/drawing/2014/main" id="{0827C756-B198-4FB5-B791-1BFBEF76B37F}"/>
              </a:ext>
            </a:extLst>
          </p:cNvPr>
          <p:cNvSpPr txBox="1"/>
          <p:nvPr/>
        </p:nvSpPr>
        <p:spPr>
          <a:xfrm>
            <a:off x="3428998" y="3388693"/>
            <a:ext cx="3429000" cy="113877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Färdigheter för laget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r>
              <a:rPr lang="sv-SE" sz="900" dirty="0"/>
              <a:t>			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24" name="textruta 23">
            <a:extLst>
              <a:ext uri="{FF2B5EF4-FFF2-40B4-BE49-F238E27FC236}">
                <a16:creationId xmlns:a16="http://schemas.microsoft.com/office/drawing/2014/main" id="{81BAB293-43F4-4F8F-BAFD-67D89D50BBE3}"/>
              </a:ext>
            </a:extLst>
          </p:cNvPr>
          <p:cNvSpPr txBox="1"/>
          <p:nvPr/>
        </p:nvSpPr>
        <p:spPr>
          <a:xfrm>
            <a:off x="-2" y="4599929"/>
            <a:ext cx="3429000" cy="86177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Färdigheter för spelaren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r>
              <a:rPr lang="sv-SE" sz="900" dirty="0"/>
              <a:t>		</a:t>
            </a:r>
          </a:p>
        </p:txBody>
      </p:sp>
      <p:sp>
        <p:nvSpPr>
          <p:cNvPr id="25" name="textruta 24">
            <a:extLst>
              <a:ext uri="{FF2B5EF4-FFF2-40B4-BE49-F238E27FC236}">
                <a16:creationId xmlns:a16="http://schemas.microsoft.com/office/drawing/2014/main" id="{05F60149-0E66-4137-8A7C-D2889A8C82AF}"/>
              </a:ext>
            </a:extLst>
          </p:cNvPr>
          <p:cNvSpPr txBox="1"/>
          <p:nvPr/>
        </p:nvSpPr>
        <p:spPr>
          <a:xfrm>
            <a:off x="3428998" y="4599929"/>
            <a:ext cx="3429000" cy="86177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Färdigheter för spelaren</a:t>
            </a:r>
          </a:p>
          <a:p>
            <a:pPr algn="ctr"/>
            <a:r>
              <a:rPr lang="sv-SE" sz="900" dirty="0"/>
              <a:t> </a:t>
            </a:r>
          </a:p>
          <a:p>
            <a:pPr algn="ctr"/>
            <a:r>
              <a:rPr lang="sv-SE" sz="900" dirty="0"/>
              <a:t>	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992E91E3-DD4A-4FF1-A32B-B9DC3C2B4000}"/>
              </a:ext>
            </a:extLst>
          </p:cNvPr>
          <p:cNvSpPr txBox="1"/>
          <p:nvPr/>
        </p:nvSpPr>
        <p:spPr>
          <a:xfrm>
            <a:off x="0" y="4815372"/>
            <a:ext cx="14733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Driva</a:t>
            </a:r>
          </a:p>
          <a:p>
            <a:pPr algn="ctr"/>
            <a:r>
              <a:rPr lang="sv-SE" sz="900" dirty="0"/>
              <a:t>Skjuta</a:t>
            </a:r>
          </a:p>
          <a:p>
            <a:pPr algn="ctr"/>
            <a:r>
              <a:rPr lang="sv-SE" sz="900" dirty="0"/>
              <a:t>Ta emot bollen</a:t>
            </a:r>
          </a:p>
          <a:p>
            <a:pPr algn="ctr"/>
            <a:endParaRPr lang="sv-SE" sz="900" dirty="0"/>
          </a:p>
        </p:txBody>
      </p:sp>
      <p:sp>
        <p:nvSpPr>
          <p:cNvPr id="26" name="textruta 25">
            <a:extLst>
              <a:ext uri="{FF2B5EF4-FFF2-40B4-BE49-F238E27FC236}">
                <a16:creationId xmlns:a16="http://schemas.microsoft.com/office/drawing/2014/main" id="{2EE507FF-E394-4601-831B-A651B6054DCE}"/>
              </a:ext>
            </a:extLst>
          </p:cNvPr>
          <p:cNvSpPr txBox="1"/>
          <p:nvPr/>
        </p:nvSpPr>
        <p:spPr>
          <a:xfrm>
            <a:off x="1955660" y="4813132"/>
            <a:ext cx="14733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Vända</a:t>
            </a:r>
          </a:p>
          <a:p>
            <a:pPr algn="ctr"/>
            <a:r>
              <a:rPr lang="sv-SE" sz="900" dirty="0"/>
              <a:t>Passa</a:t>
            </a:r>
          </a:p>
          <a:p>
            <a:pPr algn="ctr"/>
            <a:r>
              <a:rPr lang="sv-SE" sz="900" dirty="0"/>
              <a:t>Utmana, finta, dribbla</a:t>
            </a:r>
          </a:p>
          <a:p>
            <a:pPr algn="ctr"/>
            <a:endParaRPr lang="sv-SE" sz="900" dirty="0"/>
          </a:p>
        </p:txBody>
      </p:sp>
      <p:sp>
        <p:nvSpPr>
          <p:cNvPr id="27" name="textruta 26">
            <a:extLst>
              <a:ext uri="{FF2B5EF4-FFF2-40B4-BE49-F238E27FC236}">
                <a16:creationId xmlns:a16="http://schemas.microsoft.com/office/drawing/2014/main" id="{CCCB9CDC-B952-414E-B007-6166E25C1E20}"/>
              </a:ext>
            </a:extLst>
          </p:cNvPr>
          <p:cNvSpPr txBox="1"/>
          <p:nvPr/>
        </p:nvSpPr>
        <p:spPr>
          <a:xfrm>
            <a:off x="3428996" y="4813131"/>
            <a:ext cx="14733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Bryta</a:t>
            </a:r>
          </a:p>
          <a:p>
            <a:pPr algn="ctr"/>
            <a:r>
              <a:rPr lang="sv-SE" sz="900" dirty="0"/>
              <a:t>Markera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28" name="textruta 27">
            <a:extLst>
              <a:ext uri="{FF2B5EF4-FFF2-40B4-BE49-F238E27FC236}">
                <a16:creationId xmlns:a16="http://schemas.microsoft.com/office/drawing/2014/main" id="{B2EEB8CE-BE76-4F6E-B787-6707F6D7FC76}"/>
              </a:ext>
            </a:extLst>
          </p:cNvPr>
          <p:cNvSpPr txBox="1"/>
          <p:nvPr/>
        </p:nvSpPr>
        <p:spPr>
          <a:xfrm>
            <a:off x="5384658" y="4814582"/>
            <a:ext cx="14733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Pressa</a:t>
            </a:r>
          </a:p>
          <a:p>
            <a:pPr algn="ctr"/>
            <a:r>
              <a:rPr lang="sv-SE" sz="900" b="1" dirty="0"/>
              <a:t>Axel mot axel</a:t>
            </a:r>
          </a:p>
          <a:p>
            <a:pPr algn="ctr"/>
            <a:endParaRPr lang="sv-SE" sz="900" dirty="0"/>
          </a:p>
          <a:p>
            <a:pPr algn="ctr"/>
            <a:r>
              <a:rPr lang="sv-SE" sz="900" dirty="0"/>
              <a:t> </a:t>
            </a:r>
          </a:p>
        </p:txBody>
      </p:sp>
      <p:sp>
        <p:nvSpPr>
          <p:cNvPr id="29" name="textruta 28">
            <a:extLst>
              <a:ext uri="{FF2B5EF4-FFF2-40B4-BE49-F238E27FC236}">
                <a16:creationId xmlns:a16="http://schemas.microsoft.com/office/drawing/2014/main" id="{EF3F9798-2C65-4A06-B5DD-3D90721F0A68}"/>
              </a:ext>
            </a:extLst>
          </p:cNvPr>
          <p:cNvSpPr txBox="1"/>
          <p:nvPr/>
        </p:nvSpPr>
        <p:spPr>
          <a:xfrm>
            <a:off x="-2" y="5534166"/>
            <a:ext cx="3429000" cy="72327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Extra färdigheter för målvakten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r>
              <a:rPr lang="sv-SE" sz="900" dirty="0"/>
              <a:t>	</a:t>
            </a:r>
          </a:p>
        </p:txBody>
      </p:sp>
      <p:sp>
        <p:nvSpPr>
          <p:cNvPr id="30" name="textruta 29">
            <a:extLst>
              <a:ext uri="{FF2B5EF4-FFF2-40B4-BE49-F238E27FC236}">
                <a16:creationId xmlns:a16="http://schemas.microsoft.com/office/drawing/2014/main" id="{64366CFD-0030-4C27-B7E8-B6AAD39ACF11}"/>
              </a:ext>
            </a:extLst>
          </p:cNvPr>
          <p:cNvSpPr txBox="1"/>
          <p:nvPr/>
        </p:nvSpPr>
        <p:spPr>
          <a:xfrm>
            <a:off x="3428998" y="5534166"/>
            <a:ext cx="3429000" cy="723275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Extra färdigheter för målvakten</a:t>
            </a:r>
          </a:p>
          <a:p>
            <a:pPr algn="ctr"/>
            <a:r>
              <a:rPr lang="sv-SE" sz="900" dirty="0"/>
              <a:t> </a:t>
            </a:r>
          </a:p>
          <a:p>
            <a:pPr algn="ctr"/>
            <a:r>
              <a:rPr lang="sv-SE" sz="900" dirty="0"/>
              <a:t>	</a:t>
            </a:r>
          </a:p>
          <a:p>
            <a:pPr algn="ctr"/>
            <a:endParaRPr lang="sv-SE" sz="900" dirty="0"/>
          </a:p>
        </p:txBody>
      </p:sp>
      <p:sp>
        <p:nvSpPr>
          <p:cNvPr id="31" name="textruta 30">
            <a:extLst>
              <a:ext uri="{FF2B5EF4-FFF2-40B4-BE49-F238E27FC236}">
                <a16:creationId xmlns:a16="http://schemas.microsoft.com/office/drawing/2014/main" id="{579DEF87-78D7-444A-A224-9103CE95C925}"/>
              </a:ext>
            </a:extLst>
          </p:cNvPr>
          <p:cNvSpPr txBox="1"/>
          <p:nvPr/>
        </p:nvSpPr>
        <p:spPr>
          <a:xfrm>
            <a:off x="-2" y="5750008"/>
            <a:ext cx="147334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Rulla bollen</a:t>
            </a:r>
          </a:p>
          <a:p>
            <a:pPr algn="ctr"/>
            <a:endParaRPr lang="sv-SE" sz="900" dirty="0"/>
          </a:p>
        </p:txBody>
      </p:sp>
      <p:sp>
        <p:nvSpPr>
          <p:cNvPr id="32" name="textruta 31">
            <a:extLst>
              <a:ext uri="{FF2B5EF4-FFF2-40B4-BE49-F238E27FC236}">
                <a16:creationId xmlns:a16="http://schemas.microsoft.com/office/drawing/2014/main" id="{94981A32-5A2D-453E-BEA4-1E7B6657F22E}"/>
              </a:ext>
            </a:extLst>
          </p:cNvPr>
          <p:cNvSpPr txBox="1"/>
          <p:nvPr/>
        </p:nvSpPr>
        <p:spPr>
          <a:xfrm>
            <a:off x="1955658" y="5749809"/>
            <a:ext cx="14733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Delta i spelet</a:t>
            </a:r>
          </a:p>
          <a:p>
            <a:pPr algn="ctr"/>
            <a:r>
              <a:rPr lang="sv-SE" sz="900" b="1" dirty="0"/>
              <a:t>Kasta bollen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33" name="textruta 32">
            <a:extLst>
              <a:ext uri="{FF2B5EF4-FFF2-40B4-BE49-F238E27FC236}">
                <a16:creationId xmlns:a16="http://schemas.microsoft.com/office/drawing/2014/main" id="{260177A0-3465-4B50-91EA-82864CBC1118}"/>
              </a:ext>
            </a:extLst>
          </p:cNvPr>
          <p:cNvSpPr txBox="1"/>
          <p:nvPr/>
        </p:nvSpPr>
        <p:spPr>
          <a:xfrm>
            <a:off x="3428996" y="5750934"/>
            <a:ext cx="1473340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Fånga bollen</a:t>
            </a:r>
          </a:p>
          <a:p>
            <a:pPr algn="ctr"/>
            <a:r>
              <a:rPr lang="sv-SE" sz="900" dirty="0"/>
              <a:t>Kasta sig</a:t>
            </a:r>
          </a:p>
          <a:p>
            <a:pPr algn="ctr"/>
            <a:endParaRPr lang="sv-SE" sz="900" dirty="0"/>
          </a:p>
        </p:txBody>
      </p:sp>
      <p:sp>
        <p:nvSpPr>
          <p:cNvPr id="34" name="textruta 33">
            <a:extLst>
              <a:ext uri="{FF2B5EF4-FFF2-40B4-BE49-F238E27FC236}">
                <a16:creationId xmlns:a16="http://schemas.microsoft.com/office/drawing/2014/main" id="{A9B073F7-1003-4963-8517-E55A41E4D578}"/>
              </a:ext>
            </a:extLst>
          </p:cNvPr>
          <p:cNvSpPr txBox="1"/>
          <p:nvPr/>
        </p:nvSpPr>
        <p:spPr>
          <a:xfrm>
            <a:off x="5384658" y="5749809"/>
            <a:ext cx="1473340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b="1" dirty="0" err="1"/>
              <a:t>Palming</a:t>
            </a:r>
            <a:endParaRPr lang="sv-SE" sz="900" b="1" dirty="0"/>
          </a:p>
          <a:p>
            <a:pPr algn="ctr"/>
            <a:r>
              <a:rPr lang="sv-SE" sz="900" b="1" dirty="0"/>
              <a:t>Bryta djupledspassning</a:t>
            </a:r>
          </a:p>
          <a:p>
            <a:pPr algn="ctr"/>
            <a:endParaRPr lang="sv-SE" sz="900" dirty="0"/>
          </a:p>
        </p:txBody>
      </p:sp>
      <p:sp>
        <p:nvSpPr>
          <p:cNvPr id="35" name="textruta 34">
            <a:extLst>
              <a:ext uri="{FF2B5EF4-FFF2-40B4-BE49-F238E27FC236}">
                <a16:creationId xmlns:a16="http://schemas.microsoft.com/office/drawing/2014/main" id="{6CBDEEF6-39E5-4D03-B5E3-D8714484BBC0}"/>
              </a:ext>
            </a:extLst>
          </p:cNvPr>
          <p:cNvSpPr txBox="1"/>
          <p:nvPr/>
        </p:nvSpPr>
        <p:spPr>
          <a:xfrm>
            <a:off x="-2" y="6333591"/>
            <a:ext cx="6858000" cy="276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b="1" dirty="0" err="1"/>
              <a:t>Fotbollsfys</a:t>
            </a:r>
            <a:endParaRPr lang="sv-SE" sz="1000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50E515AC-BFA2-4339-A975-F425CB4A8512}"/>
              </a:ext>
            </a:extLst>
          </p:cNvPr>
          <p:cNvSpPr txBox="1"/>
          <p:nvPr/>
        </p:nvSpPr>
        <p:spPr>
          <a:xfrm>
            <a:off x="-2" y="6611387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900" b="1" dirty="0"/>
              <a:t>Prioriterat i ordning: </a:t>
            </a:r>
            <a:r>
              <a:rPr lang="sv-SE" sz="900" dirty="0"/>
              <a:t>Koordination, löpteknik, fotbollssnabbhet, fotarbete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sv-SE" sz="900" dirty="0"/>
              <a:t>Koordinationsövningar mest med men även utan boll, stafetter och hinderbanor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sv-SE" sz="900" dirty="0"/>
              <a:t>Korta löpningar med hastighets- och riktningsförändringar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sv-SE" sz="900" dirty="0"/>
              <a:t>Knäkontroll invävt i vanliga övningar, lite men ofta</a:t>
            </a:r>
          </a:p>
        </p:txBody>
      </p:sp>
      <p:sp>
        <p:nvSpPr>
          <p:cNvPr id="36" name="textruta 35">
            <a:extLst>
              <a:ext uri="{FF2B5EF4-FFF2-40B4-BE49-F238E27FC236}">
                <a16:creationId xmlns:a16="http://schemas.microsoft.com/office/drawing/2014/main" id="{49A6C1DA-D573-48FD-A122-1FFBDDECBDF4}"/>
              </a:ext>
            </a:extLst>
          </p:cNvPr>
          <p:cNvSpPr txBox="1"/>
          <p:nvPr/>
        </p:nvSpPr>
        <p:spPr>
          <a:xfrm>
            <a:off x="-2" y="7267833"/>
            <a:ext cx="6858000" cy="276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Fotbollspsykologi</a:t>
            </a:r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F5EC1E19-764E-485A-929D-3590FC9D3AE1}"/>
              </a:ext>
            </a:extLst>
          </p:cNvPr>
          <p:cNvSpPr txBox="1"/>
          <p:nvPr/>
        </p:nvSpPr>
        <p:spPr>
          <a:xfrm>
            <a:off x="-21335" y="7550421"/>
            <a:ext cx="6858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900" b="1" dirty="0"/>
              <a:t>Långsiktig utveckling: </a:t>
            </a:r>
            <a:r>
              <a:rPr lang="sv-SE" sz="900" dirty="0"/>
              <a:t>tex att en spelare reflekterar över vad han/hon lärt sig under träning/match</a:t>
            </a:r>
          </a:p>
          <a:p>
            <a:pPr algn="ctr"/>
            <a:r>
              <a:rPr lang="sv-SE" sz="900" b="1" dirty="0"/>
              <a:t>Göra nästa aktion: </a:t>
            </a:r>
            <a:r>
              <a:rPr lang="sv-SE" sz="900" dirty="0"/>
              <a:t>tex att en spelare fortsätter vara spelbar även i motgång</a:t>
            </a:r>
          </a:p>
          <a:p>
            <a:pPr algn="ctr"/>
            <a:r>
              <a:rPr lang="sv-SE" sz="900" b="1" dirty="0"/>
              <a:t>Göra lagkamrater bättre: </a:t>
            </a:r>
            <a:r>
              <a:rPr lang="sv-SE" sz="900" dirty="0"/>
              <a:t>tex att spelarna berömmer lagkamrater som är spelbara</a:t>
            </a:r>
          </a:p>
        </p:txBody>
      </p:sp>
      <p:sp>
        <p:nvSpPr>
          <p:cNvPr id="38" name="textruta 37">
            <a:extLst>
              <a:ext uri="{FF2B5EF4-FFF2-40B4-BE49-F238E27FC236}">
                <a16:creationId xmlns:a16="http://schemas.microsoft.com/office/drawing/2014/main" id="{6010DD0D-8943-4158-B0EA-A48A754D08DD}"/>
              </a:ext>
            </a:extLst>
          </p:cNvPr>
          <p:cNvSpPr txBox="1"/>
          <p:nvPr/>
        </p:nvSpPr>
        <p:spPr>
          <a:xfrm>
            <a:off x="-2" y="8018689"/>
            <a:ext cx="6858000" cy="6924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Träningar och matcher för spelare 10-12 år</a:t>
            </a:r>
          </a:p>
          <a:p>
            <a:pPr algn="ctr"/>
            <a:endParaRPr lang="sv-SE" sz="900" b="1" dirty="0"/>
          </a:p>
          <a:p>
            <a:pPr algn="ctr"/>
            <a:endParaRPr lang="sv-SE" sz="900" b="1" dirty="0"/>
          </a:p>
          <a:p>
            <a:pPr algn="ctr"/>
            <a:endParaRPr lang="sv-SE" sz="900" b="1" dirty="0"/>
          </a:p>
        </p:txBody>
      </p:sp>
      <p:sp>
        <p:nvSpPr>
          <p:cNvPr id="39" name="textruta 38">
            <a:extLst>
              <a:ext uri="{FF2B5EF4-FFF2-40B4-BE49-F238E27FC236}">
                <a16:creationId xmlns:a16="http://schemas.microsoft.com/office/drawing/2014/main" id="{A954E7B1-1903-4620-B36D-1C3702AF0FC5}"/>
              </a:ext>
            </a:extLst>
          </p:cNvPr>
          <p:cNvSpPr txBox="1"/>
          <p:nvPr/>
        </p:nvSpPr>
        <p:spPr>
          <a:xfrm>
            <a:off x="-2" y="8813824"/>
            <a:ext cx="6858000" cy="276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Principer och arbetssätt</a:t>
            </a:r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25658E15-A721-4F21-B54F-EF0B250302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050" y="0"/>
            <a:ext cx="742948" cy="742948"/>
          </a:xfrm>
          <a:prstGeom prst="rect">
            <a:avLst/>
          </a:prstGeom>
        </p:spPr>
      </p:pic>
      <p:sp>
        <p:nvSpPr>
          <p:cNvPr id="6" name="Pil: vänster-höger 5">
            <a:extLst>
              <a:ext uri="{FF2B5EF4-FFF2-40B4-BE49-F238E27FC236}">
                <a16:creationId xmlns:a16="http://schemas.microsoft.com/office/drawing/2014/main" id="{BA168F7A-C067-4515-B39B-C688520E10AA}"/>
              </a:ext>
            </a:extLst>
          </p:cNvPr>
          <p:cNvSpPr/>
          <p:nvPr/>
        </p:nvSpPr>
        <p:spPr>
          <a:xfrm>
            <a:off x="2909409" y="815177"/>
            <a:ext cx="1039181" cy="399091"/>
          </a:xfrm>
          <a:prstGeom prst="leftRightArrow">
            <a:avLst/>
          </a:prstGeom>
          <a:gradFill>
            <a:gsLst>
              <a:gs pos="0">
                <a:srgbClr val="A6C3E6"/>
              </a:gs>
              <a:gs pos="100000">
                <a:srgbClr val="A7CD95"/>
              </a:gs>
            </a:gsLst>
            <a:lin ang="0"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Omställning</a:t>
            </a:r>
          </a:p>
        </p:txBody>
      </p:sp>
      <p:sp>
        <p:nvSpPr>
          <p:cNvPr id="40" name="textruta 39">
            <a:extLst>
              <a:ext uri="{FF2B5EF4-FFF2-40B4-BE49-F238E27FC236}">
                <a16:creationId xmlns:a16="http://schemas.microsoft.com/office/drawing/2014/main" id="{44C8CF67-10CB-4BC2-890D-BFE0395EBFDE}"/>
              </a:ext>
            </a:extLst>
          </p:cNvPr>
          <p:cNvSpPr txBox="1"/>
          <p:nvPr/>
        </p:nvSpPr>
        <p:spPr>
          <a:xfrm>
            <a:off x="-2" y="9090823"/>
            <a:ext cx="3429000" cy="70788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000" b="1" dirty="0"/>
              <a:t>Anfall</a:t>
            </a:r>
          </a:p>
          <a:p>
            <a:pPr algn="ctr"/>
            <a:r>
              <a:rPr lang="sv-SE" sz="1000" dirty="0"/>
              <a:t>Framåt om det går, bakåt om vi måste</a:t>
            </a:r>
          </a:p>
          <a:p>
            <a:pPr algn="ctr"/>
            <a:r>
              <a:rPr lang="sv-SE" sz="1000" dirty="0"/>
              <a:t>Centralt om det går, på kant om vi måste</a:t>
            </a:r>
          </a:p>
          <a:p>
            <a:pPr algn="ctr"/>
            <a:r>
              <a:rPr lang="sv-SE" sz="1000" dirty="0"/>
              <a:t>Passa till rättvänd spelare, halvt rättvänd spelare</a:t>
            </a:r>
          </a:p>
        </p:txBody>
      </p:sp>
      <p:sp>
        <p:nvSpPr>
          <p:cNvPr id="41" name="textruta 40">
            <a:extLst>
              <a:ext uri="{FF2B5EF4-FFF2-40B4-BE49-F238E27FC236}">
                <a16:creationId xmlns:a16="http://schemas.microsoft.com/office/drawing/2014/main" id="{4949F6A6-4FB4-4DC3-A125-B7054363F312}"/>
              </a:ext>
            </a:extLst>
          </p:cNvPr>
          <p:cNvSpPr txBox="1"/>
          <p:nvPr/>
        </p:nvSpPr>
        <p:spPr>
          <a:xfrm>
            <a:off x="3419578" y="9090823"/>
            <a:ext cx="3438420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000" b="1" dirty="0"/>
              <a:t>Försvar</a:t>
            </a:r>
          </a:p>
          <a:p>
            <a:pPr algn="ctr"/>
            <a:r>
              <a:rPr lang="sv-SE" sz="1000" dirty="0"/>
              <a:t>Samla laget i lagdelar</a:t>
            </a:r>
          </a:p>
          <a:p>
            <a:pPr algn="ctr"/>
            <a:r>
              <a:rPr lang="sv-SE" sz="1000" dirty="0"/>
              <a:t>Försvarssida, press/täckning</a:t>
            </a:r>
          </a:p>
          <a:p>
            <a:pPr algn="ctr"/>
            <a:r>
              <a:rPr lang="sv-SE" sz="1000" dirty="0"/>
              <a:t>Skydda central korridor</a:t>
            </a:r>
          </a:p>
        </p:txBody>
      </p:sp>
      <p:sp>
        <p:nvSpPr>
          <p:cNvPr id="43" name="textruta 42">
            <a:extLst>
              <a:ext uri="{FF2B5EF4-FFF2-40B4-BE49-F238E27FC236}">
                <a16:creationId xmlns:a16="http://schemas.microsoft.com/office/drawing/2014/main" id="{B54FF5D0-4658-4079-865B-8D5C27CA147D}"/>
              </a:ext>
            </a:extLst>
          </p:cNvPr>
          <p:cNvSpPr txBox="1"/>
          <p:nvPr/>
        </p:nvSpPr>
        <p:spPr>
          <a:xfrm>
            <a:off x="-2" y="3608894"/>
            <a:ext cx="147334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b="1" dirty="0"/>
              <a:t>*Spelbredd</a:t>
            </a:r>
          </a:p>
          <a:p>
            <a:pPr algn="ctr"/>
            <a:r>
              <a:rPr lang="sv-SE" sz="900" dirty="0"/>
              <a:t>*Spelbarhet</a:t>
            </a:r>
          </a:p>
          <a:p>
            <a:pPr algn="ctr"/>
            <a:r>
              <a:rPr lang="sv-SE" sz="900" b="1" dirty="0"/>
              <a:t>Positionering</a:t>
            </a:r>
          </a:p>
          <a:p>
            <a:pPr algn="ctr"/>
            <a:r>
              <a:rPr lang="sv-SE" sz="900" b="1" dirty="0"/>
              <a:t>Spelvändning</a:t>
            </a:r>
          </a:p>
          <a:p>
            <a:pPr algn="ctr"/>
            <a:r>
              <a:rPr lang="sv-SE" sz="900" b="1" dirty="0"/>
              <a:t>Väggspel</a:t>
            </a:r>
          </a:p>
          <a:p>
            <a:pPr algn="ctr"/>
            <a:endParaRPr lang="sv-SE" sz="900" dirty="0"/>
          </a:p>
        </p:txBody>
      </p:sp>
      <p:sp>
        <p:nvSpPr>
          <p:cNvPr id="44" name="textruta 43">
            <a:extLst>
              <a:ext uri="{FF2B5EF4-FFF2-40B4-BE49-F238E27FC236}">
                <a16:creationId xmlns:a16="http://schemas.microsoft.com/office/drawing/2014/main" id="{E2F72D42-40A1-4CA9-8951-8FCAD849EB13}"/>
              </a:ext>
            </a:extLst>
          </p:cNvPr>
          <p:cNvSpPr txBox="1"/>
          <p:nvPr/>
        </p:nvSpPr>
        <p:spPr>
          <a:xfrm>
            <a:off x="1955658" y="3604535"/>
            <a:ext cx="147334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b="1" dirty="0"/>
              <a:t>*Speldjup</a:t>
            </a:r>
          </a:p>
          <a:p>
            <a:pPr algn="ctr"/>
            <a:r>
              <a:rPr lang="sv-SE" sz="900" b="1" dirty="0"/>
              <a:t>*Spelavstånd</a:t>
            </a:r>
          </a:p>
          <a:p>
            <a:pPr algn="ctr"/>
            <a:r>
              <a:rPr lang="sv-SE" sz="900" b="1" dirty="0"/>
              <a:t>Djupledsspel</a:t>
            </a:r>
          </a:p>
          <a:p>
            <a:pPr algn="ctr"/>
            <a:r>
              <a:rPr lang="sv-SE" sz="900" b="1" dirty="0"/>
              <a:t>Uppflyttning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45" name="textruta 44">
            <a:extLst>
              <a:ext uri="{FF2B5EF4-FFF2-40B4-BE49-F238E27FC236}">
                <a16:creationId xmlns:a16="http://schemas.microsoft.com/office/drawing/2014/main" id="{5678D446-8D63-4CB7-9A60-BE8AAD1358C0}"/>
              </a:ext>
            </a:extLst>
          </p:cNvPr>
          <p:cNvSpPr txBox="1"/>
          <p:nvPr/>
        </p:nvSpPr>
        <p:spPr>
          <a:xfrm>
            <a:off x="3428996" y="3605534"/>
            <a:ext cx="147334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Försvarssida</a:t>
            </a:r>
          </a:p>
          <a:p>
            <a:pPr algn="ctr"/>
            <a:r>
              <a:rPr lang="sv-SE" sz="900" b="1" dirty="0"/>
              <a:t>Uppflyttning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46" name="textruta 45">
            <a:extLst>
              <a:ext uri="{FF2B5EF4-FFF2-40B4-BE49-F238E27FC236}">
                <a16:creationId xmlns:a16="http://schemas.microsoft.com/office/drawing/2014/main" id="{594A54FB-75D0-4433-94E9-0D72763A56E7}"/>
              </a:ext>
            </a:extLst>
          </p:cNvPr>
          <p:cNvSpPr txBox="1"/>
          <p:nvPr/>
        </p:nvSpPr>
        <p:spPr>
          <a:xfrm>
            <a:off x="5378378" y="3605534"/>
            <a:ext cx="147334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b="1" dirty="0"/>
              <a:t>Täckning</a:t>
            </a:r>
          </a:p>
          <a:p>
            <a:pPr algn="ctr"/>
            <a:r>
              <a:rPr lang="sv-SE" sz="900" b="1" dirty="0"/>
              <a:t>Nedflyttning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42" name="textruta 41">
            <a:extLst>
              <a:ext uri="{FF2B5EF4-FFF2-40B4-BE49-F238E27FC236}">
                <a16:creationId xmlns:a16="http://schemas.microsoft.com/office/drawing/2014/main" id="{5F8B6873-79D2-444D-8E2D-0935DD3F1D24}"/>
              </a:ext>
            </a:extLst>
          </p:cNvPr>
          <p:cNvSpPr txBox="1"/>
          <p:nvPr/>
        </p:nvSpPr>
        <p:spPr>
          <a:xfrm>
            <a:off x="-1" y="8206145"/>
            <a:ext cx="3428998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900" b="1" dirty="0"/>
              <a:t>Träningar: </a:t>
            </a:r>
            <a:r>
              <a:rPr lang="sv-SE" sz="900" dirty="0"/>
              <a:t>2-3st i veckan á 60-90 minuter</a:t>
            </a:r>
          </a:p>
          <a:p>
            <a:r>
              <a:rPr lang="sv-SE" sz="900" b="1" dirty="0"/>
              <a:t>Träningens upplägg: </a:t>
            </a:r>
            <a:r>
              <a:rPr lang="sv-SE" sz="900" dirty="0"/>
              <a:t>Färdighets- &amp; spelövningar, små &amp; mellanstora ytor, smålagsspel</a:t>
            </a:r>
          </a:p>
        </p:txBody>
      </p:sp>
      <p:sp>
        <p:nvSpPr>
          <p:cNvPr id="47" name="textruta 46">
            <a:extLst>
              <a:ext uri="{FF2B5EF4-FFF2-40B4-BE49-F238E27FC236}">
                <a16:creationId xmlns:a16="http://schemas.microsoft.com/office/drawing/2014/main" id="{1B232BE4-AEDF-4F86-AAD2-3042499B97F9}"/>
              </a:ext>
            </a:extLst>
          </p:cNvPr>
          <p:cNvSpPr txBox="1"/>
          <p:nvPr/>
        </p:nvSpPr>
        <p:spPr>
          <a:xfrm>
            <a:off x="3428996" y="8206145"/>
            <a:ext cx="3428998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900" b="1" dirty="0"/>
              <a:t>Lämpligt antal spelare/match: </a:t>
            </a:r>
            <a:r>
              <a:rPr lang="sv-SE" sz="900" dirty="0"/>
              <a:t>10</a:t>
            </a:r>
          </a:p>
          <a:p>
            <a:r>
              <a:rPr lang="sv-SE" sz="900" b="1" dirty="0"/>
              <a:t>Byten: </a:t>
            </a:r>
            <a:r>
              <a:rPr lang="sv-SE" sz="900" dirty="0"/>
              <a:t>3 spelare rullar på 2 positioner. Positionsbyte i pauserna.</a:t>
            </a:r>
          </a:p>
          <a:p>
            <a:r>
              <a:rPr lang="sv-SE" sz="900" dirty="0"/>
              <a:t>Inte bara korta byten! Spelarna måste lära sig återhämtning på plan</a:t>
            </a:r>
          </a:p>
        </p:txBody>
      </p:sp>
      <p:pic>
        <p:nvPicPr>
          <p:cNvPr id="48" name="Bildobjekt 47">
            <a:extLst>
              <a:ext uri="{FF2B5EF4-FFF2-40B4-BE49-F238E27FC236}">
                <a16:creationId xmlns:a16="http://schemas.microsoft.com/office/drawing/2014/main" id="{DE32D899-4376-420F-B570-73BFE034FD64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6614" y="3380911"/>
            <a:ext cx="504762" cy="447619"/>
          </a:xfrm>
          <a:prstGeom prst="rect">
            <a:avLst/>
          </a:prstGeom>
          <a:noFill/>
        </p:spPr>
      </p:pic>
      <p:pic>
        <p:nvPicPr>
          <p:cNvPr id="49" name="Bildobjekt 48">
            <a:extLst>
              <a:ext uri="{FF2B5EF4-FFF2-40B4-BE49-F238E27FC236}">
                <a16:creationId xmlns:a16="http://schemas.microsoft.com/office/drawing/2014/main" id="{8204EDDA-314B-4556-867F-BB0D1FAB19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1852" y="4592983"/>
            <a:ext cx="314286" cy="457143"/>
          </a:xfrm>
          <a:prstGeom prst="rect">
            <a:avLst/>
          </a:prstGeom>
        </p:spPr>
      </p:pic>
      <p:pic>
        <p:nvPicPr>
          <p:cNvPr id="50" name="Bildobjekt 49">
            <a:extLst>
              <a:ext uri="{FF2B5EF4-FFF2-40B4-BE49-F238E27FC236}">
                <a16:creationId xmlns:a16="http://schemas.microsoft.com/office/drawing/2014/main" id="{7819C040-32E9-4787-B1A1-DC555833B8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424" y="5529971"/>
            <a:ext cx="457143" cy="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3456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ruta 9">
            <a:extLst>
              <a:ext uri="{FF2B5EF4-FFF2-40B4-BE49-F238E27FC236}">
                <a16:creationId xmlns:a16="http://schemas.microsoft.com/office/drawing/2014/main" id="{89767279-6168-4DAB-A4B9-0CF184E2B316}"/>
              </a:ext>
            </a:extLst>
          </p:cNvPr>
          <p:cNvSpPr txBox="1"/>
          <p:nvPr/>
        </p:nvSpPr>
        <p:spPr>
          <a:xfrm>
            <a:off x="0" y="0"/>
            <a:ext cx="6858000" cy="37795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v-SE" dirty="0"/>
              <a:t>Så spelar och tränar vi 9 mot 9, nivå 3: Lära för att träna 13-14 år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00C6BE5A-DB9C-414B-935D-39CE00E2C4D9}"/>
              </a:ext>
            </a:extLst>
          </p:cNvPr>
          <p:cNvSpPr txBox="1"/>
          <p:nvPr/>
        </p:nvSpPr>
        <p:spPr>
          <a:xfrm>
            <a:off x="0" y="379205"/>
            <a:ext cx="6115046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1100" b="1" dirty="0"/>
              <a:t>Spelets utveckling: </a:t>
            </a:r>
            <a:r>
              <a:rPr lang="sv-SE" sz="1100" dirty="0"/>
              <a:t>Medspelare långt ifrån, kollektivt spel med flera spelare</a:t>
            </a:r>
          </a:p>
          <a:p>
            <a:r>
              <a:rPr lang="sv-SE" sz="1100" b="1" dirty="0"/>
              <a:t>Fokus för ledare: </a:t>
            </a:r>
            <a:r>
              <a:rPr lang="sv-SE" sz="1100" dirty="0"/>
              <a:t>Lagets metoder och hög delaktighet med många fotbollsaktioner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ACB14645-47A9-4099-839F-E0F56A1A4FC4}"/>
              </a:ext>
            </a:extLst>
          </p:cNvPr>
          <p:cNvSpPr txBox="1"/>
          <p:nvPr/>
        </p:nvSpPr>
        <p:spPr>
          <a:xfrm>
            <a:off x="3429000" y="810092"/>
            <a:ext cx="3429000" cy="461665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Försvarsspel</a:t>
            </a:r>
          </a:p>
          <a:p>
            <a:pPr algn="ctr"/>
            <a:r>
              <a:rPr lang="sv-SE" sz="1000" dirty="0"/>
              <a:t>Uppgiften är att ta bollen från motståndaren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18BF481E-A462-4A0D-89E4-B6B3FA240561}"/>
              </a:ext>
            </a:extLst>
          </p:cNvPr>
          <p:cNvSpPr txBox="1"/>
          <p:nvPr/>
        </p:nvSpPr>
        <p:spPr>
          <a:xfrm>
            <a:off x="-2" y="3388693"/>
            <a:ext cx="3429000" cy="113877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Färdigheter för laget</a:t>
            </a:r>
          </a:p>
          <a:p>
            <a:pPr algn="ctr"/>
            <a:r>
              <a:rPr lang="sv-SE" sz="900" dirty="0"/>
              <a:t>		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A367EF23-4B7B-481E-BF73-5BF3066CF98E}"/>
              </a:ext>
            </a:extLst>
          </p:cNvPr>
          <p:cNvSpPr txBox="1"/>
          <p:nvPr/>
        </p:nvSpPr>
        <p:spPr>
          <a:xfrm>
            <a:off x="-1" y="1271757"/>
            <a:ext cx="1714500" cy="113877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36000" rIns="36000" rtlCol="0">
            <a:spAutoFit/>
          </a:bodyPr>
          <a:lstStyle/>
          <a:p>
            <a:pPr algn="ctr"/>
            <a:r>
              <a:rPr lang="sv-SE" sz="1200" dirty="0"/>
              <a:t>i </a:t>
            </a:r>
            <a:r>
              <a:rPr lang="sv-SE" sz="1200" b="1" dirty="0"/>
              <a:t>Speluppbyggnaden </a:t>
            </a:r>
          </a:p>
          <a:p>
            <a:pPr algn="ctr"/>
            <a:r>
              <a:rPr lang="sv-SE" sz="1200" dirty="0"/>
              <a:t>ska vi..</a:t>
            </a:r>
          </a:p>
          <a:p>
            <a:pPr algn="ctr"/>
            <a:endParaRPr lang="sv-SE" sz="800" dirty="0"/>
          </a:p>
          <a:p>
            <a:pPr>
              <a:buSzPct val="100000"/>
            </a:pPr>
            <a:r>
              <a:rPr lang="sv-SE" sz="900" dirty="0"/>
              <a:t>Uppfylla *grundförutsättningar</a:t>
            </a:r>
          </a:p>
          <a:p>
            <a:pPr>
              <a:buSzPct val="100000"/>
            </a:pPr>
            <a:r>
              <a:rPr lang="sv-SE" sz="900" b="1" dirty="0"/>
              <a:t>Vara spelbara i alla spelytor</a:t>
            </a:r>
          </a:p>
          <a:p>
            <a:pPr>
              <a:buSzPct val="100000"/>
            </a:pPr>
            <a:endParaRPr lang="sv-SE" sz="900" dirty="0"/>
          </a:p>
          <a:p>
            <a:pPr>
              <a:buSzPct val="100000"/>
            </a:pPr>
            <a:endParaRPr lang="sv-SE" sz="900" dirty="0"/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F4DAD142-CC60-4261-845D-ADA66163A837}"/>
              </a:ext>
            </a:extLst>
          </p:cNvPr>
          <p:cNvSpPr txBox="1"/>
          <p:nvPr/>
        </p:nvSpPr>
        <p:spPr>
          <a:xfrm>
            <a:off x="-1" y="2410530"/>
            <a:ext cx="3429000" cy="69249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dirty="0"/>
              <a:t>För att </a:t>
            </a:r>
            <a:r>
              <a:rPr lang="sv-SE" sz="1200" b="1" dirty="0"/>
              <a:t>Komma till avslut och göra mål </a:t>
            </a:r>
            <a:r>
              <a:rPr lang="sv-SE" sz="1200" dirty="0"/>
              <a:t>ska vi..</a:t>
            </a:r>
          </a:p>
          <a:p>
            <a:pPr algn="ctr"/>
            <a:r>
              <a:rPr lang="sv-SE" sz="900" dirty="0"/>
              <a:t>Oftast avsluta i </a:t>
            </a:r>
            <a:r>
              <a:rPr lang="sv-SE" sz="900" dirty="0" err="1"/>
              <a:t>goldzone</a:t>
            </a:r>
            <a:endParaRPr lang="sv-SE" sz="900" dirty="0"/>
          </a:p>
          <a:p>
            <a:pPr algn="ctr"/>
            <a:r>
              <a:rPr lang="sv-SE" sz="900" b="1" dirty="0"/>
              <a:t>Vara snabba på returer</a:t>
            </a:r>
          </a:p>
          <a:p>
            <a:pPr algn="ctr"/>
            <a:endParaRPr lang="sv-SE" sz="900" dirty="0"/>
          </a:p>
        </p:txBody>
      </p:sp>
      <p:sp>
        <p:nvSpPr>
          <p:cNvPr id="18" name="textruta 17">
            <a:extLst>
              <a:ext uri="{FF2B5EF4-FFF2-40B4-BE49-F238E27FC236}">
                <a16:creationId xmlns:a16="http://schemas.microsoft.com/office/drawing/2014/main" id="{44BFB930-AA57-4283-B31C-F7759D67B080}"/>
              </a:ext>
            </a:extLst>
          </p:cNvPr>
          <p:cNvSpPr txBox="1"/>
          <p:nvPr/>
        </p:nvSpPr>
        <p:spPr>
          <a:xfrm>
            <a:off x="1714499" y="1271757"/>
            <a:ext cx="1714500" cy="113877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36000" rIns="36000" rtlCol="0">
            <a:spAutoFit/>
          </a:bodyPr>
          <a:lstStyle/>
          <a:p>
            <a:pPr algn="ctr"/>
            <a:r>
              <a:rPr lang="sv-SE" sz="1200" dirty="0"/>
              <a:t>i </a:t>
            </a:r>
            <a:r>
              <a:rPr lang="sv-SE" sz="1200" b="1" dirty="0"/>
              <a:t>Kontringar </a:t>
            </a:r>
          </a:p>
          <a:p>
            <a:pPr algn="ctr"/>
            <a:r>
              <a:rPr lang="sv-SE" sz="1200" dirty="0"/>
              <a:t>ska vi snabbt..</a:t>
            </a:r>
          </a:p>
          <a:p>
            <a:pPr algn="ctr"/>
            <a:endParaRPr lang="sv-SE" sz="800" dirty="0"/>
          </a:p>
          <a:p>
            <a:r>
              <a:rPr lang="sv-SE" sz="900" dirty="0"/>
              <a:t>Erbjuda speldjup framåt/bakåt</a:t>
            </a:r>
          </a:p>
          <a:p>
            <a:r>
              <a:rPr lang="sv-SE" sz="900" b="1" dirty="0"/>
              <a:t>Vara spelbara i spelyta 2 &amp; 3</a:t>
            </a:r>
          </a:p>
          <a:p>
            <a:endParaRPr lang="sv-SE" sz="900" dirty="0"/>
          </a:p>
          <a:p>
            <a:endParaRPr lang="sv-SE" sz="900" dirty="0"/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CA19EF24-D920-4F67-AF75-EAAF26C377AF}"/>
              </a:ext>
            </a:extLst>
          </p:cNvPr>
          <p:cNvSpPr txBox="1"/>
          <p:nvPr/>
        </p:nvSpPr>
        <p:spPr>
          <a:xfrm>
            <a:off x="0" y="810092"/>
            <a:ext cx="3429000" cy="46166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Anfallsspel</a:t>
            </a:r>
          </a:p>
          <a:p>
            <a:pPr algn="ctr"/>
            <a:r>
              <a:rPr lang="sv-SE" sz="1000" dirty="0"/>
              <a:t>Uppgiften är att passera motståndarna med bollen</a:t>
            </a:r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2EFDCDFA-D172-41B0-A4AA-AC0F7CC27F65}"/>
              </a:ext>
            </a:extLst>
          </p:cNvPr>
          <p:cNvSpPr txBox="1"/>
          <p:nvPr/>
        </p:nvSpPr>
        <p:spPr>
          <a:xfrm>
            <a:off x="3428999" y="1271757"/>
            <a:ext cx="1693164" cy="113877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36000" rIns="36000" rtlCol="0">
            <a:spAutoFit/>
          </a:bodyPr>
          <a:lstStyle/>
          <a:p>
            <a:pPr algn="ctr"/>
            <a:r>
              <a:rPr lang="sv-SE" sz="1200" dirty="0"/>
              <a:t>i </a:t>
            </a:r>
            <a:r>
              <a:rPr lang="sv-SE" sz="1200" b="1" dirty="0"/>
              <a:t>Återerövringen</a:t>
            </a:r>
          </a:p>
          <a:p>
            <a:pPr algn="ctr"/>
            <a:r>
              <a:rPr lang="sv-SE" sz="1200" dirty="0"/>
              <a:t>ska vi snabbt..</a:t>
            </a:r>
          </a:p>
          <a:p>
            <a:pPr algn="ctr"/>
            <a:endParaRPr lang="sv-SE" sz="800" dirty="0"/>
          </a:p>
          <a:p>
            <a:pPr>
              <a:buSzPct val="100000"/>
            </a:pPr>
            <a:r>
              <a:rPr lang="sv-SE" sz="900" dirty="0"/>
              <a:t>Pressa bollhållaren</a:t>
            </a:r>
          </a:p>
          <a:p>
            <a:pPr>
              <a:buSzPct val="100000"/>
            </a:pPr>
            <a:r>
              <a:rPr lang="sv-SE" sz="900" b="1" dirty="0"/>
              <a:t>Förhindra passningsalternativ</a:t>
            </a:r>
          </a:p>
          <a:p>
            <a:pPr>
              <a:buSzPct val="100000"/>
            </a:pPr>
            <a:endParaRPr lang="sv-SE" sz="900" dirty="0"/>
          </a:p>
          <a:p>
            <a:pPr>
              <a:buSzPct val="100000"/>
            </a:pPr>
            <a:endParaRPr lang="sv-SE" sz="900" dirty="0"/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5C4485BC-4984-4E8A-84EB-EB03B989DD07}"/>
              </a:ext>
            </a:extLst>
          </p:cNvPr>
          <p:cNvSpPr txBox="1"/>
          <p:nvPr/>
        </p:nvSpPr>
        <p:spPr>
          <a:xfrm>
            <a:off x="5122163" y="1271757"/>
            <a:ext cx="1735835" cy="113877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lIns="36000" rIns="36000" rtlCol="0">
            <a:spAutoFit/>
          </a:bodyPr>
          <a:lstStyle/>
          <a:p>
            <a:pPr algn="ctr"/>
            <a:r>
              <a:rPr lang="sv-SE" sz="1200" dirty="0"/>
              <a:t>i </a:t>
            </a:r>
            <a:r>
              <a:rPr lang="sv-SE" sz="1100" b="1" dirty="0"/>
              <a:t>Förhindra speluppbyggnad </a:t>
            </a:r>
          </a:p>
          <a:p>
            <a:pPr algn="ctr"/>
            <a:r>
              <a:rPr lang="sv-SE" sz="1200" dirty="0"/>
              <a:t>ska vi..</a:t>
            </a:r>
          </a:p>
          <a:p>
            <a:pPr algn="ctr"/>
            <a:endParaRPr lang="sv-SE" sz="800" dirty="0"/>
          </a:p>
          <a:p>
            <a:r>
              <a:rPr lang="sv-SE" sz="900" dirty="0"/>
              <a:t>Samla laget i lagdelar</a:t>
            </a:r>
          </a:p>
          <a:p>
            <a:r>
              <a:rPr lang="sv-SE" sz="900" b="1" dirty="0"/>
              <a:t>Förhindra spel genom lagdelarna</a:t>
            </a:r>
          </a:p>
          <a:p>
            <a:endParaRPr lang="sv-SE" sz="900" dirty="0"/>
          </a:p>
          <a:p>
            <a:endParaRPr lang="sv-SE" sz="900" dirty="0"/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EA991162-F048-4D2F-B42C-DD4F77272FCB}"/>
              </a:ext>
            </a:extLst>
          </p:cNvPr>
          <p:cNvSpPr txBox="1"/>
          <p:nvPr/>
        </p:nvSpPr>
        <p:spPr>
          <a:xfrm>
            <a:off x="3428999" y="2410529"/>
            <a:ext cx="3429000" cy="692497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dirty="0"/>
              <a:t>För att </a:t>
            </a:r>
            <a:r>
              <a:rPr lang="sv-SE" sz="1200" b="1" dirty="0"/>
              <a:t>Förhindra och rädda avslut </a:t>
            </a:r>
            <a:r>
              <a:rPr lang="sv-SE" sz="1200" dirty="0"/>
              <a:t>ska vi..</a:t>
            </a:r>
          </a:p>
          <a:p>
            <a:pPr algn="ctr"/>
            <a:r>
              <a:rPr lang="sv-SE" sz="900" dirty="0"/>
              <a:t>Förhindra avslut i </a:t>
            </a:r>
            <a:r>
              <a:rPr lang="sv-SE" sz="900" dirty="0" err="1"/>
              <a:t>goldzone</a:t>
            </a:r>
            <a:endParaRPr lang="sv-SE" sz="900" dirty="0"/>
          </a:p>
          <a:p>
            <a:pPr algn="ctr"/>
            <a:r>
              <a:rPr lang="sv-SE" sz="900" b="1" dirty="0"/>
              <a:t>Vara snabba på returer</a:t>
            </a:r>
          </a:p>
          <a:p>
            <a:pPr algn="ctr"/>
            <a:endParaRPr lang="sv-SE" sz="900" dirty="0"/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880F213C-5EAF-49BE-BF91-0F87F73598ED}"/>
              </a:ext>
            </a:extLst>
          </p:cNvPr>
          <p:cNvSpPr txBox="1"/>
          <p:nvPr/>
        </p:nvSpPr>
        <p:spPr>
          <a:xfrm>
            <a:off x="0" y="3126107"/>
            <a:ext cx="68579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För att kunna spela som vi vill ska nedanstående färdigheter prioriteras i träning</a:t>
            </a:r>
          </a:p>
        </p:txBody>
      </p:sp>
      <p:sp>
        <p:nvSpPr>
          <p:cNvPr id="23" name="textruta 22">
            <a:extLst>
              <a:ext uri="{FF2B5EF4-FFF2-40B4-BE49-F238E27FC236}">
                <a16:creationId xmlns:a16="http://schemas.microsoft.com/office/drawing/2014/main" id="{0827C756-B198-4FB5-B791-1BFBEF76B37F}"/>
              </a:ext>
            </a:extLst>
          </p:cNvPr>
          <p:cNvSpPr txBox="1"/>
          <p:nvPr/>
        </p:nvSpPr>
        <p:spPr>
          <a:xfrm>
            <a:off x="3428998" y="3388693"/>
            <a:ext cx="3429000" cy="113877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Färdigheter för laget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r>
              <a:rPr lang="sv-SE" sz="900" dirty="0"/>
              <a:t>			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24" name="textruta 23">
            <a:extLst>
              <a:ext uri="{FF2B5EF4-FFF2-40B4-BE49-F238E27FC236}">
                <a16:creationId xmlns:a16="http://schemas.microsoft.com/office/drawing/2014/main" id="{81BAB293-43F4-4F8F-BAFD-67D89D50BBE3}"/>
              </a:ext>
            </a:extLst>
          </p:cNvPr>
          <p:cNvSpPr txBox="1"/>
          <p:nvPr/>
        </p:nvSpPr>
        <p:spPr>
          <a:xfrm>
            <a:off x="-2" y="4599929"/>
            <a:ext cx="3429000" cy="86177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Färdigheter för spelaren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r>
              <a:rPr lang="sv-SE" sz="900" dirty="0"/>
              <a:t>		</a:t>
            </a:r>
          </a:p>
        </p:txBody>
      </p:sp>
      <p:sp>
        <p:nvSpPr>
          <p:cNvPr id="25" name="textruta 24">
            <a:extLst>
              <a:ext uri="{FF2B5EF4-FFF2-40B4-BE49-F238E27FC236}">
                <a16:creationId xmlns:a16="http://schemas.microsoft.com/office/drawing/2014/main" id="{05F60149-0E66-4137-8A7C-D2889A8C82AF}"/>
              </a:ext>
            </a:extLst>
          </p:cNvPr>
          <p:cNvSpPr txBox="1"/>
          <p:nvPr/>
        </p:nvSpPr>
        <p:spPr>
          <a:xfrm>
            <a:off x="3428998" y="4599929"/>
            <a:ext cx="3429000" cy="86177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Färdigheter för spelaren</a:t>
            </a:r>
          </a:p>
          <a:p>
            <a:pPr algn="ctr"/>
            <a:r>
              <a:rPr lang="sv-SE" sz="900" dirty="0"/>
              <a:t> </a:t>
            </a:r>
          </a:p>
          <a:p>
            <a:pPr algn="ctr"/>
            <a:r>
              <a:rPr lang="sv-SE" sz="900" dirty="0"/>
              <a:t>	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992E91E3-DD4A-4FF1-A32B-B9DC3C2B4000}"/>
              </a:ext>
            </a:extLst>
          </p:cNvPr>
          <p:cNvSpPr txBox="1"/>
          <p:nvPr/>
        </p:nvSpPr>
        <p:spPr>
          <a:xfrm>
            <a:off x="0" y="4815372"/>
            <a:ext cx="14733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Driva</a:t>
            </a:r>
          </a:p>
          <a:p>
            <a:pPr algn="ctr"/>
            <a:r>
              <a:rPr lang="sv-SE" sz="900" dirty="0"/>
              <a:t>Skjuta</a:t>
            </a:r>
          </a:p>
          <a:p>
            <a:pPr algn="ctr"/>
            <a:r>
              <a:rPr lang="sv-SE" sz="900" dirty="0"/>
              <a:t>Ta emot bollen</a:t>
            </a:r>
          </a:p>
          <a:p>
            <a:pPr algn="ctr"/>
            <a:r>
              <a:rPr lang="sv-SE" sz="900" b="1" dirty="0"/>
              <a:t>Nicka</a:t>
            </a:r>
          </a:p>
        </p:txBody>
      </p:sp>
      <p:sp>
        <p:nvSpPr>
          <p:cNvPr id="26" name="textruta 25">
            <a:extLst>
              <a:ext uri="{FF2B5EF4-FFF2-40B4-BE49-F238E27FC236}">
                <a16:creationId xmlns:a16="http://schemas.microsoft.com/office/drawing/2014/main" id="{2EE507FF-E394-4601-831B-A651B6054DCE}"/>
              </a:ext>
            </a:extLst>
          </p:cNvPr>
          <p:cNvSpPr txBox="1"/>
          <p:nvPr/>
        </p:nvSpPr>
        <p:spPr>
          <a:xfrm>
            <a:off x="1955660" y="4813132"/>
            <a:ext cx="14733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Vända</a:t>
            </a:r>
          </a:p>
          <a:p>
            <a:pPr algn="ctr"/>
            <a:r>
              <a:rPr lang="sv-SE" sz="900" dirty="0"/>
              <a:t>Passa</a:t>
            </a:r>
          </a:p>
          <a:p>
            <a:pPr algn="ctr"/>
            <a:r>
              <a:rPr lang="sv-SE" sz="900" dirty="0"/>
              <a:t>Utmana, finta, dribbla</a:t>
            </a:r>
          </a:p>
          <a:p>
            <a:pPr algn="ctr"/>
            <a:endParaRPr lang="sv-SE" sz="900" dirty="0"/>
          </a:p>
        </p:txBody>
      </p:sp>
      <p:sp>
        <p:nvSpPr>
          <p:cNvPr id="27" name="textruta 26">
            <a:extLst>
              <a:ext uri="{FF2B5EF4-FFF2-40B4-BE49-F238E27FC236}">
                <a16:creationId xmlns:a16="http://schemas.microsoft.com/office/drawing/2014/main" id="{CCCB9CDC-B952-414E-B007-6166E25C1E20}"/>
              </a:ext>
            </a:extLst>
          </p:cNvPr>
          <p:cNvSpPr txBox="1"/>
          <p:nvPr/>
        </p:nvSpPr>
        <p:spPr>
          <a:xfrm>
            <a:off x="3428996" y="4813131"/>
            <a:ext cx="14733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Bryta</a:t>
            </a:r>
          </a:p>
          <a:p>
            <a:pPr algn="ctr"/>
            <a:r>
              <a:rPr lang="sv-SE" sz="900" dirty="0"/>
              <a:t>Markera</a:t>
            </a:r>
          </a:p>
          <a:p>
            <a:pPr algn="ctr"/>
            <a:r>
              <a:rPr lang="sv-SE" sz="900" b="1" dirty="0"/>
              <a:t>Nicka</a:t>
            </a:r>
          </a:p>
          <a:p>
            <a:pPr algn="ctr"/>
            <a:endParaRPr lang="sv-SE" sz="900" dirty="0"/>
          </a:p>
        </p:txBody>
      </p:sp>
      <p:sp>
        <p:nvSpPr>
          <p:cNvPr id="28" name="textruta 27">
            <a:extLst>
              <a:ext uri="{FF2B5EF4-FFF2-40B4-BE49-F238E27FC236}">
                <a16:creationId xmlns:a16="http://schemas.microsoft.com/office/drawing/2014/main" id="{B2EEB8CE-BE76-4F6E-B787-6707F6D7FC76}"/>
              </a:ext>
            </a:extLst>
          </p:cNvPr>
          <p:cNvSpPr txBox="1"/>
          <p:nvPr/>
        </p:nvSpPr>
        <p:spPr>
          <a:xfrm>
            <a:off x="5384658" y="4814582"/>
            <a:ext cx="1473340" cy="7848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Pressa</a:t>
            </a:r>
          </a:p>
          <a:p>
            <a:pPr algn="ctr"/>
            <a:r>
              <a:rPr lang="sv-SE" sz="900" dirty="0"/>
              <a:t>Axel mot axel</a:t>
            </a:r>
          </a:p>
          <a:p>
            <a:pPr algn="ctr"/>
            <a:r>
              <a:rPr lang="sv-SE" sz="900" b="1" dirty="0"/>
              <a:t>Tackling</a:t>
            </a:r>
          </a:p>
          <a:p>
            <a:pPr algn="ctr"/>
            <a:r>
              <a:rPr lang="sv-SE" sz="900" b="1" dirty="0"/>
              <a:t>Blockera</a:t>
            </a:r>
          </a:p>
          <a:p>
            <a:pPr algn="ctr"/>
            <a:r>
              <a:rPr lang="sv-SE" sz="900" dirty="0"/>
              <a:t> </a:t>
            </a:r>
          </a:p>
        </p:txBody>
      </p:sp>
      <p:sp>
        <p:nvSpPr>
          <p:cNvPr id="29" name="textruta 28">
            <a:extLst>
              <a:ext uri="{FF2B5EF4-FFF2-40B4-BE49-F238E27FC236}">
                <a16:creationId xmlns:a16="http://schemas.microsoft.com/office/drawing/2014/main" id="{EF3F9798-2C65-4A06-B5DD-3D90721F0A68}"/>
              </a:ext>
            </a:extLst>
          </p:cNvPr>
          <p:cNvSpPr txBox="1"/>
          <p:nvPr/>
        </p:nvSpPr>
        <p:spPr>
          <a:xfrm>
            <a:off x="-2" y="5534166"/>
            <a:ext cx="3429000" cy="72327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Extra färdigheter för målvakten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r>
              <a:rPr lang="sv-SE" sz="900" dirty="0"/>
              <a:t>	</a:t>
            </a:r>
          </a:p>
        </p:txBody>
      </p:sp>
      <p:sp>
        <p:nvSpPr>
          <p:cNvPr id="30" name="textruta 29">
            <a:extLst>
              <a:ext uri="{FF2B5EF4-FFF2-40B4-BE49-F238E27FC236}">
                <a16:creationId xmlns:a16="http://schemas.microsoft.com/office/drawing/2014/main" id="{64366CFD-0030-4C27-B7E8-B6AAD39ACF11}"/>
              </a:ext>
            </a:extLst>
          </p:cNvPr>
          <p:cNvSpPr txBox="1"/>
          <p:nvPr/>
        </p:nvSpPr>
        <p:spPr>
          <a:xfrm>
            <a:off x="3428998" y="5534166"/>
            <a:ext cx="3429000" cy="723275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Extra färdigheter för målvakten</a:t>
            </a:r>
          </a:p>
          <a:p>
            <a:pPr algn="ctr"/>
            <a:r>
              <a:rPr lang="sv-SE" sz="900" dirty="0"/>
              <a:t> </a:t>
            </a:r>
          </a:p>
          <a:p>
            <a:pPr algn="ctr"/>
            <a:r>
              <a:rPr lang="sv-SE" sz="900" dirty="0"/>
              <a:t>	</a:t>
            </a:r>
          </a:p>
          <a:p>
            <a:pPr algn="ctr"/>
            <a:endParaRPr lang="sv-SE" sz="900" dirty="0"/>
          </a:p>
        </p:txBody>
      </p:sp>
      <p:sp>
        <p:nvSpPr>
          <p:cNvPr id="31" name="textruta 30">
            <a:extLst>
              <a:ext uri="{FF2B5EF4-FFF2-40B4-BE49-F238E27FC236}">
                <a16:creationId xmlns:a16="http://schemas.microsoft.com/office/drawing/2014/main" id="{579DEF87-78D7-444A-A224-9103CE95C925}"/>
              </a:ext>
            </a:extLst>
          </p:cNvPr>
          <p:cNvSpPr txBox="1"/>
          <p:nvPr/>
        </p:nvSpPr>
        <p:spPr>
          <a:xfrm>
            <a:off x="-2" y="5750008"/>
            <a:ext cx="1473340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Rulla bollen</a:t>
            </a:r>
          </a:p>
          <a:p>
            <a:pPr algn="ctr"/>
            <a:r>
              <a:rPr lang="sv-SE" sz="900" b="1" dirty="0"/>
              <a:t>Utspark</a:t>
            </a:r>
          </a:p>
          <a:p>
            <a:pPr algn="ctr"/>
            <a:endParaRPr lang="sv-SE" sz="900" dirty="0"/>
          </a:p>
        </p:txBody>
      </p:sp>
      <p:sp>
        <p:nvSpPr>
          <p:cNvPr id="32" name="textruta 31">
            <a:extLst>
              <a:ext uri="{FF2B5EF4-FFF2-40B4-BE49-F238E27FC236}">
                <a16:creationId xmlns:a16="http://schemas.microsoft.com/office/drawing/2014/main" id="{94981A32-5A2D-453E-BEA4-1E7B6657F22E}"/>
              </a:ext>
            </a:extLst>
          </p:cNvPr>
          <p:cNvSpPr txBox="1"/>
          <p:nvPr/>
        </p:nvSpPr>
        <p:spPr>
          <a:xfrm>
            <a:off x="1955658" y="5749809"/>
            <a:ext cx="147334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Delta i spelet</a:t>
            </a:r>
          </a:p>
          <a:p>
            <a:pPr algn="ctr"/>
            <a:r>
              <a:rPr lang="sv-SE" sz="900" dirty="0"/>
              <a:t>Kasta bollen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33" name="textruta 32">
            <a:extLst>
              <a:ext uri="{FF2B5EF4-FFF2-40B4-BE49-F238E27FC236}">
                <a16:creationId xmlns:a16="http://schemas.microsoft.com/office/drawing/2014/main" id="{260177A0-3465-4B50-91EA-82864CBC1118}"/>
              </a:ext>
            </a:extLst>
          </p:cNvPr>
          <p:cNvSpPr txBox="1"/>
          <p:nvPr/>
        </p:nvSpPr>
        <p:spPr>
          <a:xfrm>
            <a:off x="3428996" y="5750934"/>
            <a:ext cx="1473340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Fånga bollen</a:t>
            </a:r>
          </a:p>
          <a:p>
            <a:pPr algn="ctr"/>
            <a:r>
              <a:rPr lang="sv-SE" sz="900" dirty="0"/>
              <a:t>Kasta sig</a:t>
            </a:r>
          </a:p>
          <a:p>
            <a:pPr algn="ctr"/>
            <a:r>
              <a:rPr lang="sv-SE" sz="900" b="1" dirty="0"/>
              <a:t>Boxa bollen</a:t>
            </a:r>
          </a:p>
        </p:txBody>
      </p:sp>
      <p:sp>
        <p:nvSpPr>
          <p:cNvPr id="34" name="textruta 33">
            <a:extLst>
              <a:ext uri="{FF2B5EF4-FFF2-40B4-BE49-F238E27FC236}">
                <a16:creationId xmlns:a16="http://schemas.microsoft.com/office/drawing/2014/main" id="{A9B073F7-1003-4963-8517-E55A41E4D578}"/>
              </a:ext>
            </a:extLst>
          </p:cNvPr>
          <p:cNvSpPr txBox="1"/>
          <p:nvPr/>
        </p:nvSpPr>
        <p:spPr>
          <a:xfrm>
            <a:off x="5384658" y="5749809"/>
            <a:ext cx="1473340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 err="1"/>
              <a:t>Palming</a:t>
            </a:r>
            <a:endParaRPr lang="sv-SE" sz="900" dirty="0"/>
          </a:p>
          <a:p>
            <a:pPr algn="ctr"/>
            <a:r>
              <a:rPr lang="sv-SE" sz="900" dirty="0"/>
              <a:t>Bryta djupledspassning</a:t>
            </a:r>
          </a:p>
          <a:p>
            <a:pPr algn="ctr"/>
            <a:r>
              <a:rPr lang="sv-SE" sz="900" b="1" dirty="0"/>
              <a:t>Upphopp, fånga &amp; boxa</a:t>
            </a:r>
          </a:p>
        </p:txBody>
      </p:sp>
      <p:sp>
        <p:nvSpPr>
          <p:cNvPr id="35" name="textruta 34">
            <a:extLst>
              <a:ext uri="{FF2B5EF4-FFF2-40B4-BE49-F238E27FC236}">
                <a16:creationId xmlns:a16="http://schemas.microsoft.com/office/drawing/2014/main" id="{6CBDEEF6-39E5-4D03-B5E3-D8714484BBC0}"/>
              </a:ext>
            </a:extLst>
          </p:cNvPr>
          <p:cNvSpPr txBox="1"/>
          <p:nvPr/>
        </p:nvSpPr>
        <p:spPr>
          <a:xfrm>
            <a:off x="-2" y="6333591"/>
            <a:ext cx="6858000" cy="276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b="1" dirty="0" err="1"/>
              <a:t>Fotbollsfys</a:t>
            </a:r>
            <a:endParaRPr lang="sv-SE" sz="1000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50E515AC-BFA2-4339-A975-F425CB4A8512}"/>
              </a:ext>
            </a:extLst>
          </p:cNvPr>
          <p:cNvSpPr txBox="1"/>
          <p:nvPr/>
        </p:nvSpPr>
        <p:spPr>
          <a:xfrm>
            <a:off x="-2" y="6611387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900" b="1" dirty="0"/>
              <a:t>Prioriterat i ordning: </a:t>
            </a:r>
            <a:r>
              <a:rPr lang="sv-SE" sz="900" dirty="0"/>
              <a:t>Fotbollssnabbhet, rörlighet, koordination, fotarbete, löpteknik, styrka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sv-SE" sz="900" dirty="0"/>
              <a:t>Koordinationsövningar med och utan boll, stafetter och hinderbanor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sv-SE" sz="900" dirty="0"/>
              <a:t>Löpningar med hastighets- och riktningsförändringar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sv-SE" sz="900" dirty="0"/>
              <a:t>Parövningar och övningar med den egna kroppen som belastning</a:t>
            </a:r>
          </a:p>
        </p:txBody>
      </p:sp>
      <p:sp>
        <p:nvSpPr>
          <p:cNvPr id="36" name="textruta 35">
            <a:extLst>
              <a:ext uri="{FF2B5EF4-FFF2-40B4-BE49-F238E27FC236}">
                <a16:creationId xmlns:a16="http://schemas.microsoft.com/office/drawing/2014/main" id="{49A6C1DA-D573-48FD-A122-1FFBDDECBDF4}"/>
              </a:ext>
            </a:extLst>
          </p:cNvPr>
          <p:cNvSpPr txBox="1"/>
          <p:nvPr/>
        </p:nvSpPr>
        <p:spPr>
          <a:xfrm>
            <a:off x="-2" y="7267833"/>
            <a:ext cx="6858000" cy="276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Fotbollspsykologi</a:t>
            </a:r>
          </a:p>
        </p:txBody>
      </p:sp>
      <p:sp>
        <p:nvSpPr>
          <p:cNvPr id="37" name="textruta 36">
            <a:extLst>
              <a:ext uri="{FF2B5EF4-FFF2-40B4-BE49-F238E27FC236}">
                <a16:creationId xmlns:a16="http://schemas.microsoft.com/office/drawing/2014/main" id="{F5EC1E19-764E-485A-929D-3590FC9D3AE1}"/>
              </a:ext>
            </a:extLst>
          </p:cNvPr>
          <p:cNvSpPr txBox="1"/>
          <p:nvPr/>
        </p:nvSpPr>
        <p:spPr>
          <a:xfrm>
            <a:off x="-21335" y="7550421"/>
            <a:ext cx="68580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900" b="1" dirty="0"/>
              <a:t>Långsiktig utveckling: </a:t>
            </a:r>
            <a:r>
              <a:rPr lang="sv-SE" sz="900" dirty="0"/>
              <a:t>tex att en spelare sätter upp mål inför träning och match samt utvärderar</a:t>
            </a:r>
          </a:p>
          <a:p>
            <a:pPr algn="ctr"/>
            <a:r>
              <a:rPr lang="sv-SE" sz="900" b="1" dirty="0"/>
              <a:t>Göra nästa aktion: </a:t>
            </a:r>
            <a:r>
              <a:rPr lang="sv-SE" sz="900" dirty="0"/>
              <a:t>tex att en spelare går in i nickduell trots att denne förlorat senaste nickduell</a:t>
            </a:r>
          </a:p>
          <a:p>
            <a:pPr algn="ctr"/>
            <a:r>
              <a:rPr lang="sv-SE" sz="900" b="1" dirty="0"/>
              <a:t>Göra lagkamrater bättre: </a:t>
            </a:r>
            <a:r>
              <a:rPr lang="sv-SE" sz="900" dirty="0"/>
              <a:t>tex att spelarna uppträder positivt mot lagkamrater</a:t>
            </a:r>
          </a:p>
        </p:txBody>
      </p:sp>
      <p:sp>
        <p:nvSpPr>
          <p:cNvPr id="38" name="textruta 37">
            <a:extLst>
              <a:ext uri="{FF2B5EF4-FFF2-40B4-BE49-F238E27FC236}">
                <a16:creationId xmlns:a16="http://schemas.microsoft.com/office/drawing/2014/main" id="{6010DD0D-8943-4158-B0EA-A48A754D08DD}"/>
              </a:ext>
            </a:extLst>
          </p:cNvPr>
          <p:cNvSpPr txBox="1"/>
          <p:nvPr/>
        </p:nvSpPr>
        <p:spPr>
          <a:xfrm>
            <a:off x="-2" y="8018689"/>
            <a:ext cx="6858000" cy="6924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Träningar och matcher för spelare 13-14 år</a:t>
            </a:r>
          </a:p>
          <a:p>
            <a:pPr algn="ctr"/>
            <a:endParaRPr lang="sv-SE" sz="900" b="1" dirty="0"/>
          </a:p>
          <a:p>
            <a:pPr algn="ctr"/>
            <a:endParaRPr lang="sv-SE" sz="900" b="1" dirty="0"/>
          </a:p>
          <a:p>
            <a:pPr algn="ctr"/>
            <a:endParaRPr lang="sv-SE" sz="900" b="1" dirty="0"/>
          </a:p>
        </p:txBody>
      </p:sp>
      <p:sp>
        <p:nvSpPr>
          <p:cNvPr id="39" name="textruta 38">
            <a:extLst>
              <a:ext uri="{FF2B5EF4-FFF2-40B4-BE49-F238E27FC236}">
                <a16:creationId xmlns:a16="http://schemas.microsoft.com/office/drawing/2014/main" id="{A954E7B1-1903-4620-B36D-1C3702AF0FC5}"/>
              </a:ext>
            </a:extLst>
          </p:cNvPr>
          <p:cNvSpPr txBox="1"/>
          <p:nvPr/>
        </p:nvSpPr>
        <p:spPr>
          <a:xfrm>
            <a:off x="-2" y="8813824"/>
            <a:ext cx="6858000" cy="27699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200" b="1" dirty="0"/>
              <a:t>Principer och arbetssätt</a:t>
            </a:r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25658E15-A721-4F21-B54F-EF0B250302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050" y="0"/>
            <a:ext cx="742948" cy="742948"/>
          </a:xfrm>
          <a:prstGeom prst="rect">
            <a:avLst/>
          </a:prstGeom>
        </p:spPr>
      </p:pic>
      <p:sp>
        <p:nvSpPr>
          <p:cNvPr id="6" name="Pil: vänster-höger 5">
            <a:extLst>
              <a:ext uri="{FF2B5EF4-FFF2-40B4-BE49-F238E27FC236}">
                <a16:creationId xmlns:a16="http://schemas.microsoft.com/office/drawing/2014/main" id="{BA168F7A-C067-4515-B39B-C688520E10AA}"/>
              </a:ext>
            </a:extLst>
          </p:cNvPr>
          <p:cNvSpPr/>
          <p:nvPr/>
        </p:nvSpPr>
        <p:spPr>
          <a:xfrm>
            <a:off x="2909409" y="815177"/>
            <a:ext cx="1039181" cy="399091"/>
          </a:xfrm>
          <a:prstGeom prst="leftRightArrow">
            <a:avLst/>
          </a:prstGeom>
          <a:gradFill>
            <a:gsLst>
              <a:gs pos="0">
                <a:srgbClr val="A6C3E6"/>
              </a:gs>
              <a:gs pos="100000">
                <a:srgbClr val="A7CD95"/>
              </a:gs>
            </a:gsLst>
            <a:lin ang="0"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000" dirty="0">
                <a:solidFill>
                  <a:schemeClr val="tx1"/>
                </a:solidFill>
              </a:rPr>
              <a:t>Omställning</a:t>
            </a:r>
          </a:p>
        </p:txBody>
      </p:sp>
      <p:sp>
        <p:nvSpPr>
          <p:cNvPr id="40" name="textruta 39">
            <a:extLst>
              <a:ext uri="{FF2B5EF4-FFF2-40B4-BE49-F238E27FC236}">
                <a16:creationId xmlns:a16="http://schemas.microsoft.com/office/drawing/2014/main" id="{44C8CF67-10CB-4BC2-890D-BFE0395EBFDE}"/>
              </a:ext>
            </a:extLst>
          </p:cNvPr>
          <p:cNvSpPr txBox="1"/>
          <p:nvPr/>
        </p:nvSpPr>
        <p:spPr>
          <a:xfrm>
            <a:off x="-2" y="9090823"/>
            <a:ext cx="3429000" cy="70788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000" b="1" dirty="0"/>
              <a:t>Anfall</a:t>
            </a:r>
          </a:p>
          <a:p>
            <a:pPr algn="ctr"/>
            <a:r>
              <a:rPr lang="sv-SE" sz="1000" dirty="0"/>
              <a:t>Framåt om det går i närmsta korridorer</a:t>
            </a:r>
          </a:p>
          <a:p>
            <a:pPr algn="ctr"/>
            <a:r>
              <a:rPr lang="sv-SE" sz="1000" dirty="0"/>
              <a:t>Spela igenom motståndarnas linjer, runt om vi måste</a:t>
            </a:r>
          </a:p>
          <a:p>
            <a:pPr algn="ctr"/>
            <a:r>
              <a:rPr lang="sv-SE" sz="1000" dirty="0"/>
              <a:t>Alltid 3 passningsalternativ</a:t>
            </a:r>
          </a:p>
        </p:txBody>
      </p:sp>
      <p:sp>
        <p:nvSpPr>
          <p:cNvPr id="41" name="textruta 40">
            <a:extLst>
              <a:ext uri="{FF2B5EF4-FFF2-40B4-BE49-F238E27FC236}">
                <a16:creationId xmlns:a16="http://schemas.microsoft.com/office/drawing/2014/main" id="{4949F6A6-4FB4-4DC3-A125-B7054363F312}"/>
              </a:ext>
            </a:extLst>
          </p:cNvPr>
          <p:cNvSpPr txBox="1"/>
          <p:nvPr/>
        </p:nvSpPr>
        <p:spPr>
          <a:xfrm>
            <a:off x="3419578" y="9090823"/>
            <a:ext cx="3438420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000" b="1" dirty="0"/>
              <a:t>Försvar</a:t>
            </a:r>
          </a:p>
          <a:p>
            <a:pPr algn="ctr"/>
            <a:r>
              <a:rPr lang="sv-SE" sz="1000" dirty="0"/>
              <a:t>Förhindra spel genom våra linjer</a:t>
            </a:r>
          </a:p>
          <a:p>
            <a:pPr algn="ctr"/>
            <a:r>
              <a:rPr lang="sv-SE" sz="1000" dirty="0"/>
              <a:t>Skydda centrala korridorer</a:t>
            </a:r>
          </a:p>
          <a:p>
            <a:pPr algn="ctr"/>
            <a:endParaRPr lang="sv-SE" sz="1000" dirty="0"/>
          </a:p>
        </p:txBody>
      </p:sp>
      <p:sp>
        <p:nvSpPr>
          <p:cNvPr id="43" name="textruta 42">
            <a:extLst>
              <a:ext uri="{FF2B5EF4-FFF2-40B4-BE49-F238E27FC236}">
                <a16:creationId xmlns:a16="http://schemas.microsoft.com/office/drawing/2014/main" id="{B54FF5D0-4658-4079-865B-8D5C27CA147D}"/>
              </a:ext>
            </a:extLst>
          </p:cNvPr>
          <p:cNvSpPr txBox="1"/>
          <p:nvPr/>
        </p:nvSpPr>
        <p:spPr>
          <a:xfrm>
            <a:off x="-2" y="3608894"/>
            <a:ext cx="147334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*Spelbredd</a:t>
            </a:r>
          </a:p>
          <a:p>
            <a:pPr algn="ctr"/>
            <a:r>
              <a:rPr lang="sv-SE" sz="900" dirty="0"/>
              <a:t>*Spelbarhet</a:t>
            </a:r>
          </a:p>
          <a:p>
            <a:pPr algn="ctr"/>
            <a:r>
              <a:rPr lang="sv-SE" sz="900" dirty="0"/>
              <a:t>Positionering</a:t>
            </a:r>
          </a:p>
          <a:p>
            <a:pPr algn="ctr"/>
            <a:r>
              <a:rPr lang="sv-SE" sz="900" dirty="0"/>
              <a:t>Spelvändning</a:t>
            </a:r>
          </a:p>
          <a:p>
            <a:pPr algn="ctr"/>
            <a:r>
              <a:rPr lang="sv-SE" sz="900" dirty="0"/>
              <a:t>Väggspel</a:t>
            </a:r>
          </a:p>
          <a:p>
            <a:pPr algn="ctr"/>
            <a:r>
              <a:rPr lang="sv-SE" sz="900" b="1" dirty="0"/>
              <a:t>Avledande rörelse</a:t>
            </a:r>
          </a:p>
        </p:txBody>
      </p:sp>
      <p:sp>
        <p:nvSpPr>
          <p:cNvPr id="44" name="textruta 43">
            <a:extLst>
              <a:ext uri="{FF2B5EF4-FFF2-40B4-BE49-F238E27FC236}">
                <a16:creationId xmlns:a16="http://schemas.microsoft.com/office/drawing/2014/main" id="{E2F72D42-40A1-4CA9-8951-8FCAD849EB13}"/>
              </a:ext>
            </a:extLst>
          </p:cNvPr>
          <p:cNvSpPr txBox="1"/>
          <p:nvPr/>
        </p:nvSpPr>
        <p:spPr>
          <a:xfrm>
            <a:off x="1955658" y="3604535"/>
            <a:ext cx="147334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*Speldjup</a:t>
            </a:r>
          </a:p>
          <a:p>
            <a:pPr algn="ctr"/>
            <a:r>
              <a:rPr lang="sv-SE" sz="900" dirty="0"/>
              <a:t>*Spelavstånd</a:t>
            </a:r>
          </a:p>
          <a:p>
            <a:pPr algn="ctr"/>
            <a:r>
              <a:rPr lang="sv-SE" sz="900" dirty="0"/>
              <a:t>Djupledsspel</a:t>
            </a:r>
          </a:p>
          <a:p>
            <a:pPr algn="ctr"/>
            <a:r>
              <a:rPr lang="sv-SE" sz="900" dirty="0"/>
              <a:t>Uppflyttning</a:t>
            </a:r>
          </a:p>
          <a:p>
            <a:pPr algn="ctr"/>
            <a:r>
              <a:rPr lang="sv-SE" sz="900" b="1" dirty="0"/>
              <a:t>Överlappning</a:t>
            </a:r>
          </a:p>
          <a:p>
            <a:pPr algn="ctr"/>
            <a:endParaRPr lang="sv-SE" sz="900" dirty="0"/>
          </a:p>
        </p:txBody>
      </p:sp>
      <p:sp>
        <p:nvSpPr>
          <p:cNvPr id="45" name="textruta 44">
            <a:extLst>
              <a:ext uri="{FF2B5EF4-FFF2-40B4-BE49-F238E27FC236}">
                <a16:creationId xmlns:a16="http://schemas.microsoft.com/office/drawing/2014/main" id="{5678D446-8D63-4CB7-9A60-BE8AAD1358C0}"/>
              </a:ext>
            </a:extLst>
          </p:cNvPr>
          <p:cNvSpPr txBox="1"/>
          <p:nvPr/>
        </p:nvSpPr>
        <p:spPr>
          <a:xfrm>
            <a:off x="3428996" y="3605534"/>
            <a:ext cx="147334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Försvarssida</a:t>
            </a:r>
          </a:p>
          <a:p>
            <a:pPr algn="ctr"/>
            <a:r>
              <a:rPr lang="sv-SE" sz="900" dirty="0"/>
              <a:t>Uppflyttning</a:t>
            </a:r>
          </a:p>
          <a:p>
            <a:pPr algn="ctr"/>
            <a:r>
              <a:rPr lang="sv-SE" sz="900" b="1" dirty="0"/>
              <a:t>Centrering</a:t>
            </a:r>
          </a:p>
          <a:p>
            <a:pPr algn="ctr"/>
            <a:r>
              <a:rPr lang="sv-SE" sz="900" b="1" dirty="0"/>
              <a:t>Understöd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46" name="textruta 45">
            <a:extLst>
              <a:ext uri="{FF2B5EF4-FFF2-40B4-BE49-F238E27FC236}">
                <a16:creationId xmlns:a16="http://schemas.microsoft.com/office/drawing/2014/main" id="{594A54FB-75D0-4433-94E9-0D72763A56E7}"/>
              </a:ext>
            </a:extLst>
          </p:cNvPr>
          <p:cNvSpPr txBox="1"/>
          <p:nvPr/>
        </p:nvSpPr>
        <p:spPr>
          <a:xfrm>
            <a:off x="5378378" y="3605534"/>
            <a:ext cx="1473340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900" dirty="0"/>
              <a:t>Täckning</a:t>
            </a:r>
          </a:p>
          <a:p>
            <a:pPr algn="ctr"/>
            <a:r>
              <a:rPr lang="sv-SE" sz="900" dirty="0"/>
              <a:t>Nedflyttning</a:t>
            </a:r>
          </a:p>
          <a:p>
            <a:pPr algn="ctr"/>
            <a:r>
              <a:rPr lang="sv-SE" sz="900" b="1" dirty="0"/>
              <a:t>Överflyttning</a:t>
            </a:r>
          </a:p>
          <a:p>
            <a:pPr algn="ctr"/>
            <a:endParaRPr lang="sv-SE" sz="900" dirty="0"/>
          </a:p>
          <a:p>
            <a:pPr algn="ctr"/>
            <a:endParaRPr lang="sv-SE" sz="900" dirty="0"/>
          </a:p>
          <a:p>
            <a:pPr algn="ctr"/>
            <a:endParaRPr lang="sv-SE" sz="900" dirty="0"/>
          </a:p>
        </p:txBody>
      </p:sp>
      <p:sp>
        <p:nvSpPr>
          <p:cNvPr id="42" name="textruta 41">
            <a:extLst>
              <a:ext uri="{FF2B5EF4-FFF2-40B4-BE49-F238E27FC236}">
                <a16:creationId xmlns:a16="http://schemas.microsoft.com/office/drawing/2014/main" id="{5F8B6873-79D2-444D-8E2D-0935DD3F1D24}"/>
              </a:ext>
            </a:extLst>
          </p:cNvPr>
          <p:cNvSpPr txBox="1"/>
          <p:nvPr/>
        </p:nvSpPr>
        <p:spPr>
          <a:xfrm>
            <a:off x="-1" y="8206145"/>
            <a:ext cx="3428998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900" b="1" dirty="0"/>
              <a:t>Träningar: </a:t>
            </a:r>
            <a:r>
              <a:rPr lang="sv-SE" sz="900" dirty="0"/>
              <a:t>2-4st i veckan á 60-90 minuter</a:t>
            </a:r>
          </a:p>
          <a:p>
            <a:r>
              <a:rPr lang="sv-SE" sz="900" b="1" dirty="0"/>
              <a:t>Träningens upplägg: </a:t>
            </a:r>
            <a:r>
              <a:rPr lang="sv-SE" sz="900" dirty="0"/>
              <a:t>Färdighets- &amp; spelövningar, små &amp; mellanstora ytor, smålagsspel</a:t>
            </a:r>
          </a:p>
        </p:txBody>
      </p:sp>
      <p:sp>
        <p:nvSpPr>
          <p:cNvPr id="47" name="textruta 46">
            <a:extLst>
              <a:ext uri="{FF2B5EF4-FFF2-40B4-BE49-F238E27FC236}">
                <a16:creationId xmlns:a16="http://schemas.microsoft.com/office/drawing/2014/main" id="{1B232BE4-AEDF-4F86-AAD2-3042499B97F9}"/>
              </a:ext>
            </a:extLst>
          </p:cNvPr>
          <p:cNvSpPr txBox="1"/>
          <p:nvPr/>
        </p:nvSpPr>
        <p:spPr>
          <a:xfrm>
            <a:off x="3428996" y="8206145"/>
            <a:ext cx="3428998" cy="5078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900" b="1" dirty="0"/>
              <a:t>Lämpligt antal spelare/match: </a:t>
            </a:r>
            <a:r>
              <a:rPr lang="sv-SE" sz="900" dirty="0"/>
              <a:t>13</a:t>
            </a:r>
          </a:p>
          <a:p>
            <a:r>
              <a:rPr lang="sv-SE" sz="900" b="1" dirty="0"/>
              <a:t>Byten: </a:t>
            </a:r>
            <a:r>
              <a:rPr lang="sv-SE" sz="900" dirty="0"/>
              <a:t>Långa byten. Spelarna byter vid behov.</a:t>
            </a:r>
          </a:p>
          <a:p>
            <a:r>
              <a:rPr lang="sv-SE" sz="900" dirty="0"/>
              <a:t>Tränarna säkrar lika mycket speltid</a:t>
            </a:r>
          </a:p>
        </p:txBody>
      </p:sp>
      <p:pic>
        <p:nvPicPr>
          <p:cNvPr id="48" name="Bildobjekt 47">
            <a:extLst>
              <a:ext uri="{FF2B5EF4-FFF2-40B4-BE49-F238E27FC236}">
                <a16:creationId xmlns:a16="http://schemas.microsoft.com/office/drawing/2014/main" id="{55E99913-78A1-448E-9810-6AEF3DF33073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6614" y="3380911"/>
            <a:ext cx="504762" cy="447619"/>
          </a:xfrm>
          <a:prstGeom prst="rect">
            <a:avLst/>
          </a:prstGeom>
          <a:noFill/>
        </p:spPr>
      </p:pic>
      <p:pic>
        <p:nvPicPr>
          <p:cNvPr id="49" name="Bildobjekt 48">
            <a:extLst>
              <a:ext uri="{FF2B5EF4-FFF2-40B4-BE49-F238E27FC236}">
                <a16:creationId xmlns:a16="http://schemas.microsoft.com/office/drawing/2014/main" id="{DA0E6191-9D9A-44D6-9908-B8D2DDD268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1852" y="4592983"/>
            <a:ext cx="314286" cy="457143"/>
          </a:xfrm>
          <a:prstGeom prst="rect">
            <a:avLst/>
          </a:prstGeom>
        </p:spPr>
      </p:pic>
      <p:pic>
        <p:nvPicPr>
          <p:cNvPr id="50" name="Bildobjekt 49">
            <a:extLst>
              <a:ext uri="{FF2B5EF4-FFF2-40B4-BE49-F238E27FC236}">
                <a16:creationId xmlns:a16="http://schemas.microsoft.com/office/drawing/2014/main" id="{ABE79ABA-3CE7-4171-BDF3-DA5C7DC473E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424" y="5529971"/>
            <a:ext cx="457143" cy="4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209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2245</TotalTime>
  <Words>2532</Words>
  <Application>Microsoft Office PowerPoint</Application>
  <PresentationFormat>A4 (210 x 297 mm)</PresentationFormat>
  <Paragraphs>663</Paragraphs>
  <Slides>10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Tommie Dahlgren</dc:creator>
  <cp:lastModifiedBy>Tommie Dahlgren</cp:lastModifiedBy>
  <cp:revision>105</cp:revision>
  <cp:lastPrinted>2024-03-22T16:36:12Z</cp:lastPrinted>
  <dcterms:created xsi:type="dcterms:W3CDTF">2024-02-21T13:24:20Z</dcterms:created>
  <dcterms:modified xsi:type="dcterms:W3CDTF">2024-03-22T16:49:46Z</dcterms:modified>
</cp:coreProperties>
</file>