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61" r:id="rId3"/>
    <p:sldId id="260" r:id="rId4"/>
    <p:sldId id="262" r:id="rId5"/>
    <p:sldId id="263" r:id="rId6"/>
    <p:sldId id="264" r:id="rId7"/>
    <p:sldId id="258" r:id="rId8"/>
    <p:sldId id="259" r:id="rId9"/>
    <p:sldId id="282" r:id="rId10"/>
    <p:sldId id="266" r:id="rId11"/>
    <p:sldId id="267" r:id="rId12"/>
    <p:sldId id="268" r:id="rId13"/>
    <p:sldId id="271" r:id="rId14"/>
    <p:sldId id="270" r:id="rId15"/>
    <p:sldId id="269" r:id="rId16"/>
    <p:sldId id="274" r:id="rId17"/>
    <p:sldId id="272" r:id="rId18"/>
    <p:sldId id="273" r:id="rId19"/>
    <p:sldId id="279" r:id="rId20"/>
    <p:sldId id="281" r:id="rId21"/>
    <p:sldId id="284" r:id="rId22"/>
    <p:sldId id="285" r:id="rId23"/>
    <p:sldId id="286" r:id="rId24"/>
  </p:sldIdLst>
  <p:sldSz cx="12192000" cy="6858000"/>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47F693E-BD2F-4B1E-9C72-4ACC709748F8}" v="3" dt="2022-08-24T13:32:58.33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279" autoAdjust="0"/>
    <p:restoredTop sz="94660"/>
  </p:normalViewPr>
  <p:slideViewPr>
    <p:cSldViewPr snapToGrid="0">
      <p:cViewPr varScale="1">
        <p:scale>
          <a:sx n="114" d="100"/>
          <a:sy n="114" d="100"/>
        </p:scale>
        <p:origin x="228"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 Id="rId30"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Västsvenska Simförbundet" userId="6b663fe93fcab56d" providerId="LiveId" clId="{A47F693E-BD2F-4B1E-9C72-4ACC709748F8}"/>
    <pc:docChg chg="custSel addSld delSld modSld">
      <pc:chgData name="Västsvenska Simförbundet" userId="6b663fe93fcab56d" providerId="LiveId" clId="{A47F693E-BD2F-4B1E-9C72-4ACC709748F8}" dt="2022-09-02T12:48:18.006" v="1002" actId="14100"/>
      <pc:docMkLst>
        <pc:docMk/>
      </pc:docMkLst>
      <pc:sldChg chg="addSp modSp del mod">
        <pc:chgData name="Västsvenska Simförbundet" userId="6b663fe93fcab56d" providerId="LiveId" clId="{A47F693E-BD2F-4B1E-9C72-4ACC709748F8}" dt="2022-09-02T12:34:40.330" v="766" actId="47"/>
        <pc:sldMkLst>
          <pc:docMk/>
          <pc:sldMk cId="70663666" sldId="278"/>
        </pc:sldMkLst>
        <pc:spChg chg="add mod">
          <ac:chgData name="Västsvenska Simförbundet" userId="6b663fe93fcab56d" providerId="LiveId" clId="{A47F693E-BD2F-4B1E-9C72-4ACC709748F8}" dt="2022-09-02T12:28:59.335" v="584" actId="21"/>
          <ac:spMkLst>
            <pc:docMk/>
            <pc:sldMk cId="70663666" sldId="278"/>
            <ac:spMk id="3" creationId="{5C54F2C0-412C-AD1D-BCF0-F8FB00E473FF}"/>
          </ac:spMkLst>
        </pc:spChg>
      </pc:sldChg>
      <pc:sldChg chg="addSp delSp modSp mod">
        <pc:chgData name="Västsvenska Simförbundet" userId="6b663fe93fcab56d" providerId="LiveId" clId="{A47F693E-BD2F-4B1E-9C72-4ACC709748F8}" dt="2022-08-24T13:40:29.095" v="199" actId="207"/>
        <pc:sldMkLst>
          <pc:docMk/>
          <pc:sldMk cId="1048237868" sldId="279"/>
        </pc:sldMkLst>
        <pc:spChg chg="mod">
          <ac:chgData name="Västsvenska Simförbundet" userId="6b663fe93fcab56d" providerId="LiveId" clId="{A47F693E-BD2F-4B1E-9C72-4ACC709748F8}" dt="2022-08-24T13:40:29.095" v="199" actId="207"/>
          <ac:spMkLst>
            <pc:docMk/>
            <pc:sldMk cId="1048237868" sldId="279"/>
            <ac:spMk id="3" creationId="{C307D8CA-EF52-F082-87AE-9F46052913F3}"/>
          </ac:spMkLst>
        </pc:spChg>
        <pc:graphicFrameChg chg="add del mod">
          <ac:chgData name="Västsvenska Simförbundet" userId="6b663fe93fcab56d" providerId="LiveId" clId="{A47F693E-BD2F-4B1E-9C72-4ACC709748F8}" dt="2022-08-24T13:30:20.779" v="11"/>
          <ac:graphicFrameMkLst>
            <pc:docMk/>
            <pc:sldMk cId="1048237868" sldId="279"/>
            <ac:graphicFrameMk id="2" creationId="{2F0403D4-854D-199D-EAE5-0E82BBE7D521}"/>
          </ac:graphicFrameMkLst>
        </pc:graphicFrameChg>
      </pc:sldChg>
      <pc:sldChg chg="addSp modSp add del mod">
        <pc:chgData name="Västsvenska Simförbundet" userId="6b663fe93fcab56d" providerId="LiveId" clId="{A47F693E-BD2F-4B1E-9C72-4ACC709748F8}" dt="2022-09-02T12:34:43.064" v="767" actId="47"/>
        <pc:sldMkLst>
          <pc:docMk/>
          <pc:sldMk cId="1460895737" sldId="280"/>
        </pc:sldMkLst>
        <pc:spChg chg="add mod">
          <ac:chgData name="Västsvenska Simförbundet" userId="6b663fe93fcab56d" providerId="LiveId" clId="{A47F693E-BD2F-4B1E-9C72-4ACC709748F8}" dt="2022-09-02T12:20:31.168" v="512" actId="6549"/>
          <ac:spMkLst>
            <pc:docMk/>
            <pc:sldMk cId="1460895737" sldId="280"/>
            <ac:spMk id="3" creationId="{8999272B-9DD1-C7AB-A603-2FB5856F6870}"/>
          </ac:spMkLst>
        </pc:spChg>
      </pc:sldChg>
      <pc:sldChg chg="modSp add mod">
        <pc:chgData name="Västsvenska Simförbundet" userId="6b663fe93fcab56d" providerId="LiveId" clId="{A47F693E-BD2F-4B1E-9C72-4ACC709748F8}" dt="2022-09-02T12:45:54.410" v="922" actId="14100"/>
        <pc:sldMkLst>
          <pc:docMk/>
          <pc:sldMk cId="3962846821" sldId="281"/>
        </pc:sldMkLst>
        <pc:spChg chg="mod">
          <ac:chgData name="Västsvenska Simförbundet" userId="6b663fe93fcab56d" providerId="LiveId" clId="{A47F693E-BD2F-4B1E-9C72-4ACC709748F8}" dt="2022-09-02T12:45:54.410" v="922" actId="14100"/>
          <ac:spMkLst>
            <pc:docMk/>
            <pc:sldMk cId="3962846821" sldId="281"/>
            <ac:spMk id="3" creationId="{C307D8CA-EF52-F082-87AE-9F46052913F3}"/>
          </ac:spMkLst>
        </pc:spChg>
      </pc:sldChg>
      <pc:sldChg chg="modSp add mod">
        <pc:chgData name="Västsvenska Simförbundet" userId="6b663fe93fcab56d" providerId="LiveId" clId="{A47F693E-BD2F-4B1E-9C72-4ACC709748F8}" dt="2022-08-24T13:47:15.085" v="506" actId="20577"/>
        <pc:sldMkLst>
          <pc:docMk/>
          <pc:sldMk cId="590079579" sldId="282"/>
        </pc:sldMkLst>
        <pc:spChg chg="mod">
          <ac:chgData name="Västsvenska Simförbundet" userId="6b663fe93fcab56d" providerId="LiveId" clId="{A47F693E-BD2F-4B1E-9C72-4ACC709748F8}" dt="2022-08-24T13:47:15.085" v="506" actId="20577"/>
          <ac:spMkLst>
            <pc:docMk/>
            <pc:sldMk cId="590079579" sldId="282"/>
            <ac:spMk id="3" creationId="{AC6BA279-732D-C817-D20B-BF651229FBBE}"/>
          </ac:spMkLst>
        </pc:spChg>
      </pc:sldChg>
      <pc:sldChg chg="addSp delSp modSp add del mod">
        <pc:chgData name="Västsvenska Simförbundet" userId="6b663fe93fcab56d" providerId="LiveId" clId="{A47F693E-BD2F-4B1E-9C72-4ACC709748F8}" dt="2022-09-02T12:34:46.033" v="768" actId="47"/>
        <pc:sldMkLst>
          <pc:docMk/>
          <pc:sldMk cId="321885292" sldId="283"/>
        </pc:sldMkLst>
        <pc:spChg chg="del mod">
          <ac:chgData name="Västsvenska Simförbundet" userId="6b663fe93fcab56d" providerId="LiveId" clId="{A47F693E-BD2F-4B1E-9C72-4ACC709748F8}" dt="2022-09-02T12:22:23.875" v="524"/>
          <ac:spMkLst>
            <pc:docMk/>
            <pc:sldMk cId="321885292" sldId="283"/>
            <ac:spMk id="3" creationId="{8999272B-9DD1-C7AB-A603-2FB5856F6870}"/>
          </ac:spMkLst>
        </pc:spChg>
        <pc:spChg chg="add mod">
          <ac:chgData name="Västsvenska Simförbundet" userId="6b663fe93fcab56d" providerId="LiveId" clId="{A47F693E-BD2F-4B1E-9C72-4ACC709748F8}" dt="2022-09-02T12:24:53.818" v="539" actId="14100"/>
          <ac:spMkLst>
            <pc:docMk/>
            <pc:sldMk cId="321885292" sldId="283"/>
            <ac:spMk id="4" creationId="{D756718C-A8AB-738D-A6DD-1C4C08CE3C26}"/>
          </ac:spMkLst>
        </pc:spChg>
      </pc:sldChg>
      <pc:sldChg chg="modSp add mod">
        <pc:chgData name="Västsvenska Simförbundet" userId="6b663fe93fcab56d" providerId="LiveId" clId="{A47F693E-BD2F-4B1E-9C72-4ACC709748F8}" dt="2022-09-02T12:48:01.380" v="1001" actId="20577"/>
        <pc:sldMkLst>
          <pc:docMk/>
          <pc:sldMk cId="1624806736" sldId="284"/>
        </pc:sldMkLst>
        <pc:spChg chg="mod">
          <ac:chgData name="Västsvenska Simförbundet" userId="6b663fe93fcab56d" providerId="LiveId" clId="{A47F693E-BD2F-4B1E-9C72-4ACC709748F8}" dt="2022-09-02T12:48:01.380" v="1001" actId="20577"/>
          <ac:spMkLst>
            <pc:docMk/>
            <pc:sldMk cId="1624806736" sldId="284"/>
            <ac:spMk id="3" creationId="{C307D8CA-EF52-F082-87AE-9F46052913F3}"/>
          </ac:spMkLst>
        </pc:spChg>
      </pc:sldChg>
      <pc:sldChg chg="modSp add mod">
        <pc:chgData name="Västsvenska Simförbundet" userId="6b663fe93fcab56d" providerId="LiveId" clId="{A47F693E-BD2F-4B1E-9C72-4ACC709748F8}" dt="2022-09-02T12:48:18.006" v="1002" actId="14100"/>
        <pc:sldMkLst>
          <pc:docMk/>
          <pc:sldMk cId="3756568247" sldId="285"/>
        </pc:sldMkLst>
        <pc:spChg chg="mod">
          <ac:chgData name="Västsvenska Simförbundet" userId="6b663fe93fcab56d" providerId="LiveId" clId="{A47F693E-BD2F-4B1E-9C72-4ACC709748F8}" dt="2022-09-02T12:48:18.006" v="1002" actId="14100"/>
          <ac:spMkLst>
            <pc:docMk/>
            <pc:sldMk cId="3756568247" sldId="285"/>
            <ac:spMk id="3" creationId="{C307D8CA-EF52-F082-87AE-9F46052913F3}"/>
          </ac:spMkLst>
        </pc:spChg>
      </pc:sldChg>
      <pc:sldChg chg="modSp add mod">
        <pc:chgData name="Västsvenska Simförbundet" userId="6b663fe93fcab56d" providerId="LiveId" clId="{A47F693E-BD2F-4B1E-9C72-4ACC709748F8}" dt="2022-09-02T12:35:03.367" v="770" actId="6549"/>
        <pc:sldMkLst>
          <pc:docMk/>
          <pc:sldMk cId="2395605140" sldId="286"/>
        </pc:sldMkLst>
        <pc:spChg chg="mod">
          <ac:chgData name="Västsvenska Simförbundet" userId="6b663fe93fcab56d" providerId="LiveId" clId="{A47F693E-BD2F-4B1E-9C72-4ACC709748F8}" dt="2022-09-02T12:35:03.367" v="770" actId="6549"/>
          <ac:spMkLst>
            <pc:docMk/>
            <pc:sldMk cId="2395605140" sldId="286"/>
            <ac:spMk id="3" creationId="{C307D8CA-EF52-F082-87AE-9F46052913F3}"/>
          </ac:spMkLst>
        </pc:spChg>
      </pc:sldChg>
    </pc:docChg>
  </pc:docChgLst>
  <pc:docChgLst>
    <pc:chgData name="Västsvenska Simförbundet" userId="6b663fe93fcab56d" providerId="LiveId" clId="{E1E3CDFC-E593-45FD-A3F9-0224111380DD}"/>
    <pc:docChg chg="modSld">
      <pc:chgData name="Västsvenska Simförbundet" userId="6b663fe93fcab56d" providerId="LiveId" clId="{E1E3CDFC-E593-45FD-A3F9-0224111380DD}" dt="2022-08-23T09:16:24.008" v="604" actId="14100"/>
      <pc:docMkLst>
        <pc:docMk/>
      </pc:docMkLst>
      <pc:sldChg chg="modTransition">
        <pc:chgData name="Västsvenska Simförbundet" userId="6b663fe93fcab56d" providerId="LiveId" clId="{E1E3CDFC-E593-45FD-A3F9-0224111380DD}" dt="2022-08-22T13:58:54.112" v="7"/>
        <pc:sldMkLst>
          <pc:docMk/>
          <pc:sldMk cId="3559854534" sldId="257"/>
        </pc:sldMkLst>
      </pc:sldChg>
      <pc:sldChg chg="modTransition">
        <pc:chgData name="Västsvenska Simförbundet" userId="6b663fe93fcab56d" providerId="LiveId" clId="{E1E3CDFC-E593-45FD-A3F9-0224111380DD}" dt="2022-08-22T13:59:07.830" v="12"/>
        <pc:sldMkLst>
          <pc:docMk/>
          <pc:sldMk cId="3659843296" sldId="258"/>
        </pc:sldMkLst>
      </pc:sldChg>
      <pc:sldChg chg="modTransition">
        <pc:chgData name="Västsvenska Simförbundet" userId="6b663fe93fcab56d" providerId="LiveId" clId="{E1E3CDFC-E593-45FD-A3F9-0224111380DD}" dt="2022-08-22T13:59:10.466" v="13"/>
        <pc:sldMkLst>
          <pc:docMk/>
          <pc:sldMk cId="3656195625" sldId="259"/>
        </pc:sldMkLst>
      </pc:sldChg>
      <pc:sldChg chg="modTransition">
        <pc:chgData name="Västsvenska Simförbundet" userId="6b663fe93fcab56d" providerId="LiveId" clId="{E1E3CDFC-E593-45FD-A3F9-0224111380DD}" dt="2022-08-22T13:58:58.444" v="9"/>
        <pc:sldMkLst>
          <pc:docMk/>
          <pc:sldMk cId="403670286" sldId="260"/>
        </pc:sldMkLst>
      </pc:sldChg>
      <pc:sldChg chg="modSp mod modTransition">
        <pc:chgData name="Västsvenska Simförbundet" userId="6b663fe93fcab56d" providerId="LiveId" clId="{E1E3CDFC-E593-45FD-A3F9-0224111380DD}" dt="2022-08-22T13:58:56.524" v="8"/>
        <pc:sldMkLst>
          <pc:docMk/>
          <pc:sldMk cId="2931847094" sldId="261"/>
        </pc:sldMkLst>
        <pc:spChg chg="mod">
          <ac:chgData name="Västsvenska Simförbundet" userId="6b663fe93fcab56d" providerId="LiveId" clId="{E1E3CDFC-E593-45FD-A3F9-0224111380DD}" dt="2022-08-22T13:46:42.359" v="1" actId="20577"/>
          <ac:spMkLst>
            <pc:docMk/>
            <pc:sldMk cId="2931847094" sldId="261"/>
            <ac:spMk id="3" creationId="{B9434A3D-6A92-4DE5-06EA-E3196BB2C25E}"/>
          </ac:spMkLst>
        </pc:spChg>
      </pc:sldChg>
      <pc:sldChg chg="modTransition">
        <pc:chgData name="Västsvenska Simförbundet" userId="6b663fe93fcab56d" providerId="LiveId" clId="{E1E3CDFC-E593-45FD-A3F9-0224111380DD}" dt="2022-08-22T13:59:01.106" v="10"/>
        <pc:sldMkLst>
          <pc:docMk/>
          <pc:sldMk cId="2599965830" sldId="262"/>
        </pc:sldMkLst>
      </pc:sldChg>
      <pc:sldChg chg="modSp modTransition modAnim">
        <pc:chgData name="Västsvenska Simförbundet" userId="6b663fe93fcab56d" providerId="LiveId" clId="{E1E3CDFC-E593-45FD-A3F9-0224111380DD}" dt="2022-08-22T14:03:32.952" v="36" actId="113"/>
        <pc:sldMkLst>
          <pc:docMk/>
          <pc:sldMk cId="2248145820" sldId="263"/>
        </pc:sldMkLst>
        <pc:spChg chg="mod">
          <ac:chgData name="Västsvenska Simförbundet" userId="6b663fe93fcab56d" providerId="LiveId" clId="{E1E3CDFC-E593-45FD-A3F9-0224111380DD}" dt="2022-08-22T14:03:32.952" v="36" actId="113"/>
          <ac:spMkLst>
            <pc:docMk/>
            <pc:sldMk cId="2248145820" sldId="263"/>
            <ac:spMk id="3" creationId="{9BE0F8FB-3B2B-3F21-76FC-77C75E64535A}"/>
          </ac:spMkLst>
        </pc:spChg>
      </pc:sldChg>
      <pc:sldChg chg="modTransition">
        <pc:chgData name="Västsvenska Simförbundet" userId="6b663fe93fcab56d" providerId="LiveId" clId="{E1E3CDFC-E593-45FD-A3F9-0224111380DD}" dt="2022-08-22T13:59:05.802" v="11"/>
        <pc:sldMkLst>
          <pc:docMk/>
          <pc:sldMk cId="2603061588" sldId="264"/>
        </pc:sldMkLst>
      </pc:sldChg>
      <pc:sldChg chg="modTransition">
        <pc:chgData name="Västsvenska Simförbundet" userId="6b663fe93fcab56d" providerId="LiveId" clId="{E1E3CDFC-E593-45FD-A3F9-0224111380DD}" dt="2022-08-22T13:59:46.310" v="22"/>
        <pc:sldMkLst>
          <pc:docMk/>
          <pc:sldMk cId="2821869517" sldId="266"/>
        </pc:sldMkLst>
      </pc:sldChg>
      <pc:sldChg chg="modTransition">
        <pc:chgData name="Västsvenska Simförbundet" userId="6b663fe93fcab56d" providerId="LiveId" clId="{E1E3CDFC-E593-45FD-A3F9-0224111380DD}" dt="2022-08-22T14:00:14.380" v="24"/>
        <pc:sldMkLst>
          <pc:docMk/>
          <pc:sldMk cId="972312469" sldId="267"/>
        </pc:sldMkLst>
      </pc:sldChg>
      <pc:sldChg chg="modTransition">
        <pc:chgData name="Västsvenska Simförbundet" userId="6b663fe93fcab56d" providerId="LiveId" clId="{E1E3CDFC-E593-45FD-A3F9-0224111380DD}" dt="2022-08-22T14:00:17.976" v="25"/>
        <pc:sldMkLst>
          <pc:docMk/>
          <pc:sldMk cId="3319036286" sldId="268"/>
        </pc:sldMkLst>
      </pc:sldChg>
      <pc:sldChg chg="modTransition">
        <pc:chgData name="Västsvenska Simförbundet" userId="6b663fe93fcab56d" providerId="LiveId" clId="{E1E3CDFC-E593-45FD-A3F9-0224111380DD}" dt="2022-08-22T14:00:26.504" v="28"/>
        <pc:sldMkLst>
          <pc:docMk/>
          <pc:sldMk cId="4181937197" sldId="269"/>
        </pc:sldMkLst>
      </pc:sldChg>
      <pc:sldChg chg="modSp mod modTransition">
        <pc:chgData name="Västsvenska Simförbundet" userId="6b663fe93fcab56d" providerId="LiveId" clId="{E1E3CDFC-E593-45FD-A3F9-0224111380DD}" dt="2022-08-23T09:10:18.437" v="461" actId="20577"/>
        <pc:sldMkLst>
          <pc:docMk/>
          <pc:sldMk cId="3053776" sldId="270"/>
        </pc:sldMkLst>
        <pc:spChg chg="mod">
          <ac:chgData name="Västsvenska Simförbundet" userId="6b663fe93fcab56d" providerId="LiveId" clId="{E1E3CDFC-E593-45FD-A3F9-0224111380DD}" dt="2022-08-23T09:10:18.437" v="461" actId="20577"/>
          <ac:spMkLst>
            <pc:docMk/>
            <pc:sldMk cId="3053776" sldId="270"/>
            <ac:spMk id="5" creationId="{C2BC3E44-61A2-8653-BC4E-B0637DCCFEE8}"/>
          </ac:spMkLst>
        </pc:spChg>
        <pc:picChg chg="mod">
          <ac:chgData name="Västsvenska Simförbundet" userId="6b663fe93fcab56d" providerId="LiveId" clId="{E1E3CDFC-E593-45FD-A3F9-0224111380DD}" dt="2022-08-23T09:08:05.656" v="292" actId="14100"/>
          <ac:picMkLst>
            <pc:docMk/>
            <pc:sldMk cId="3053776" sldId="270"/>
            <ac:picMk id="3" creationId="{33D99868-654B-F4A9-B83A-64F6114F31DA}"/>
          </ac:picMkLst>
        </pc:picChg>
      </pc:sldChg>
      <pc:sldChg chg="modSp mod modTransition">
        <pc:chgData name="Västsvenska Simförbundet" userId="6b663fe93fcab56d" providerId="LiveId" clId="{E1E3CDFC-E593-45FD-A3F9-0224111380DD}" dt="2022-08-23T09:07:49.831" v="291" actId="255"/>
        <pc:sldMkLst>
          <pc:docMk/>
          <pc:sldMk cId="3074145932" sldId="271"/>
        </pc:sldMkLst>
        <pc:spChg chg="mod">
          <ac:chgData name="Västsvenska Simförbundet" userId="6b663fe93fcab56d" providerId="LiveId" clId="{E1E3CDFC-E593-45FD-A3F9-0224111380DD}" dt="2022-08-23T09:07:49.831" v="291" actId="255"/>
          <ac:spMkLst>
            <pc:docMk/>
            <pc:sldMk cId="3074145932" sldId="271"/>
            <ac:spMk id="5" creationId="{8E8027D5-DE08-76CD-47F5-700A6952730F}"/>
          </ac:spMkLst>
        </pc:spChg>
        <pc:picChg chg="mod">
          <ac:chgData name="Västsvenska Simförbundet" userId="6b663fe93fcab56d" providerId="LiveId" clId="{E1E3CDFC-E593-45FD-A3F9-0224111380DD}" dt="2022-08-23T09:07:20.863" v="289" actId="14100"/>
          <ac:picMkLst>
            <pc:docMk/>
            <pc:sldMk cId="3074145932" sldId="271"/>
            <ac:picMk id="3" creationId="{19C79518-8541-354D-D7B5-B2F912BFB858}"/>
          </ac:picMkLst>
        </pc:picChg>
      </pc:sldChg>
      <pc:sldChg chg="modTransition">
        <pc:chgData name="Västsvenska Simförbundet" userId="6b663fe93fcab56d" providerId="LiveId" clId="{E1E3CDFC-E593-45FD-A3F9-0224111380DD}" dt="2022-08-22T14:00:32.382" v="30"/>
        <pc:sldMkLst>
          <pc:docMk/>
          <pc:sldMk cId="936244495" sldId="272"/>
        </pc:sldMkLst>
      </pc:sldChg>
      <pc:sldChg chg="modSp mod modShow">
        <pc:chgData name="Västsvenska Simförbundet" userId="6b663fe93fcab56d" providerId="LiveId" clId="{E1E3CDFC-E593-45FD-A3F9-0224111380DD}" dt="2022-08-23T09:16:24.008" v="604" actId="14100"/>
        <pc:sldMkLst>
          <pc:docMk/>
          <pc:sldMk cId="2865453745" sldId="273"/>
        </pc:sldMkLst>
        <pc:spChg chg="mod">
          <ac:chgData name="Västsvenska Simförbundet" userId="6b663fe93fcab56d" providerId="LiveId" clId="{E1E3CDFC-E593-45FD-A3F9-0224111380DD}" dt="2022-08-23T09:16:24.008" v="604" actId="14100"/>
          <ac:spMkLst>
            <pc:docMk/>
            <pc:sldMk cId="2865453745" sldId="273"/>
            <ac:spMk id="3" creationId="{EECB0CAD-A806-54AC-4399-30155918F815}"/>
          </ac:spMkLst>
        </pc:spChg>
      </pc:sldChg>
      <pc:sldChg chg="modTransition">
        <pc:chgData name="Västsvenska Simförbundet" userId="6b663fe93fcab56d" providerId="LiveId" clId="{E1E3CDFC-E593-45FD-A3F9-0224111380DD}" dt="2022-08-22T14:00:29.304" v="29"/>
        <pc:sldMkLst>
          <pc:docMk/>
          <pc:sldMk cId="4240925845" sldId="274"/>
        </pc:sldMkLst>
      </pc:sldChg>
      <pc:sldChg chg="modSp mod modTransition">
        <pc:chgData name="Västsvenska Simförbundet" userId="6b663fe93fcab56d" providerId="LiveId" clId="{E1E3CDFC-E593-45FD-A3F9-0224111380DD}" dt="2022-08-22T17:29:11.566" v="67" actId="20577"/>
        <pc:sldMkLst>
          <pc:docMk/>
          <pc:sldMk cId="1048237868" sldId="279"/>
        </pc:sldMkLst>
        <pc:spChg chg="mod">
          <ac:chgData name="Västsvenska Simförbundet" userId="6b663fe93fcab56d" providerId="LiveId" clId="{E1E3CDFC-E593-45FD-A3F9-0224111380DD}" dt="2022-08-22T17:29:11.566" v="67" actId="20577"/>
          <ac:spMkLst>
            <pc:docMk/>
            <pc:sldMk cId="1048237868" sldId="279"/>
            <ac:spMk id="3" creationId="{C307D8CA-EF52-F082-87AE-9F46052913F3}"/>
          </ac:spMkLst>
        </pc:spChg>
      </pc:sldChg>
    </pc:docChg>
  </pc:docChgLst>
  <pc:docChgLst>
    <pc:chgData name="Västsvenska Simförbundet" userId="6b663fe93fcab56d" providerId="LiveId" clId="{0A7CBFBE-66F8-4B29-8B17-14E951E97177}"/>
    <pc:docChg chg="undo redo custSel addSld delSld modSld sldOrd">
      <pc:chgData name="Västsvenska Simförbundet" userId="6b663fe93fcab56d" providerId="LiveId" clId="{0A7CBFBE-66F8-4B29-8B17-14E951E97177}" dt="2022-08-22T11:27:21.763" v="809" actId="729"/>
      <pc:docMkLst>
        <pc:docMk/>
      </pc:docMkLst>
      <pc:sldChg chg="del">
        <pc:chgData name="Västsvenska Simförbundet" userId="6b663fe93fcab56d" providerId="LiveId" clId="{0A7CBFBE-66F8-4B29-8B17-14E951E97177}" dt="2022-08-22T10:18:13.378" v="22" actId="47"/>
        <pc:sldMkLst>
          <pc:docMk/>
          <pc:sldMk cId="1913297113" sldId="256"/>
        </pc:sldMkLst>
      </pc:sldChg>
      <pc:sldChg chg="addSp modSp mod">
        <pc:chgData name="Västsvenska Simförbundet" userId="6b663fe93fcab56d" providerId="LiveId" clId="{0A7CBFBE-66F8-4B29-8B17-14E951E97177}" dt="2022-08-22T11:12:59.710" v="646" actId="20577"/>
        <pc:sldMkLst>
          <pc:docMk/>
          <pc:sldMk cId="3559854534" sldId="257"/>
        </pc:sldMkLst>
        <pc:spChg chg="add mod">
          <ac:chgData name="Västsvenska Simförbundet" userId="6b663fe93fcab56d" providerId="LiveId" clId="{0A7CBFBE-66F8-4B29-8B17-14E951E97177}" dt="2022-08-22T11:12:59.710" v="646" actId="20577"/>
          <ac:spMkLst>
            <pc:docMk/>
            <pc:sldMk cId="3559854534" sldId="257"/>
            <ac:spMk id="3" creationId="{BBAA3D1A-B86F-8406-733D-1C0A77595F32}"/>
          </ac:spMkLst>
        </pc:spChg>
      </pc:sldChg>
      <pc:sldChg chg="addSp modSp add mod ord">
        <pc:chgData name="Västsvenska Simförbundet" userId="6b663fe93fcab56d" providerId="LiveId" clId="{0A7CBFBE-66F8-4B29-8B17-14E951E97177}" dt="2022-08-22T10:49:29.397" v="505" actId="14100"/>
        <pc:sldMkLst>
          <pc:docMk/>
          <pc:sldMk cId="3659843296" sldId="258"/>
        </pc:sldMkLst>
        <pc:spChg chg="add mod">
          <ac:chgData name="Västsvenska Simförbundet" userId="6b663fe93fcab56d" providerId="LiveId" clId="{0A7CBFBE-66F8-4B29-8B17-14E951E97177}" dt="2022-08-22T10:49:29.397" v="505" actId="14100"/>
          <ac:spMkLst>
            <pc:docMk/>
            <pc:sldMk cId="3659843296" sldId="258"/>
            <ac:spMk id="3" creationId="{5B1E74AD-C134-D866-E22C-3CA48AF6AFD9}"/>
          </ac:spMkLst>
        </pc:spChg>
      </pc:sldChg>
      <pc:sldChg chg="addSp modSp add mod">
        <pc:chgData name="Västsvenska Simförbundet" userId="6b663fe93fcab56d" providerId="LiveId" clId="{0A7CBFBE-66F8-4B29-8B17-14E951E97177}" dt="2022-08-22T10:49:02.353" v="501" actId="255"/>
        <pc:sldMkLst>
          <pc:docMk/>
          <pc:sldMk cId="3656195625" sldId="259"/>
        </pc:sldMkLst>
        <pc:spChg chg="add mod">
          <ac:chgData name="Västsvenska Simförbundet" userId="6b663fe93fcab56d" providerId="LiveId" clId="{0A7CBFBE-66F8-4B29-8B17-14E951E97177}" dt="2022-08-22T10:49:02.353" v="501" actId="255"/>
          <ac:spMkLst>
            <pc:docMk/>
            <pc:sldMk cId="3656195625" sldId="259"/>
            <ac:spMk id="3" creationId="{AC6BA279-732D-C817-D20B-BF651229FBBE}"/>
          </ac:spMkLst>
        </pc:spChg>
      </pc:sldChg>
      <pc:sldChg chg="addSp modSp add mod ord">
        <pc:chgData name="Västsvenska Simförbundet" userId="6b663fe93fcab56d" providerId="LiveId" clId="{0A7CBFBE-66F8-4B29-8B17-14E951E97177}" dt="2022-08-22T10:25:00.032" v="73"/>
        <pc:sldMkLst>
          <pc:docMk/>
          <pc:sldMk cId="403670286" sldId="260"/>
        </pc:sldMkLst>
        <pc:spChg chg="add mod">
          <ac:chgData name="Västsvenska Simförbundet" userId="6b663fe93fcab56d" providerId="LiveId" clId="{0A7CBFBE-66F8-4B29-8B17-14E951E97177}" dt="2022-08-22T10:24:47.820" v="71" actId="20577"/>
          <ac:spMkLst>
            <pc:docMk/>
            <pc:sldMk cId="403670286" sldId="260"/>
            <ac:spMk id="3" creationId="{AE1DFEA1-2C1E-F6E6-8CBB-3A89E0EC710F}"/>
          </ac:spMkLst>
        </pc:spChg>
      </pc:sldChg>
      <pc:sldChg chg="addSp modSp add mod setBg">
        <pc:chgData name="Västsvenska Simförbundet" userId="6b663fe93fcab56d" providerId="LiveId" clId="{0A7CBFBE-66F8-4B29-8B17-14E951E97177}" dt="2022-08-22T10:22:10.039" v="48" actId="20577"/>
        <pc:sldMkLst>
          <pc:docMk/>
          <pc:sldMk cId="2931847094" sldId="261"/>
        </pc:sldMkLst>
        <pc:spChg chg="add mod">
          <ac:chgData name="Västsvenska Simförbundet" userId="6b663fe93fcab56d" providerId="LiveId" clId="{0A7CBFBE-66F8-4B29-8B17-14E951E97177}" dt="2022-08-22T10:22:10.039" v="48" actId="20577"/>
          <ac:spMkLst>
            <pc:docMk/>
            <pc:sldMk cId="2931847094" sldId="261"/>
            <ac:spMk id="3" creationId="{B9434A3D-6A92-4DE5-06EA-E3196BB2C25E}"/>
          </ac:spMkLst>
        </pc:spChg>
      </pc:sldChg>
      <pc:sldChg chg="addSp modSp add mod ord">
        <pc:chgData name="Västsvenska Simförbundet" userId="6b663fe93fcab56d" providerId="LiveId" clId="{0A7CBFBE-66F8-4B29-8B17-14E951E97177}" dt="2022-08-22T10:44:40.449" v="472" actId="6549"/>
        <pc:sldMkLst>
          <pc:docMk/>
          <pc:sldMk cId="2599965830" sldId="262"/>
        </pc:sldMkLst>
        <pc:spChg chg="add mod">
          <ac:chgData name="Västsvenska Simförbundet" userId="6b663fe93fcab56d" providerId="LiveId" clId="{0A7CBFBE-66F8-4B29-8B17-14E951E97177}" dt="2022-08-22T10:44:40.449" v="472" actId="6549"/>
          <ac:spMkLst>
            <pc:docMk/>
            <pc:sldMk cId="2599965830" sldId="262"/>
            <ac:spMk id="3" creationId="{81856FD9-0A6D-E6F2-A062-803251F77795}"/>
          </ac:spMkLst>
        </pc:spChg>
      </pc:sldChg>
      <pc:sldChg chg="addSp modSp add mod ord">
        <pc:chgData name="Västsvenska Simförbundet" userId="6b663fe93fcab56d" providerId="LiveId" clId="{0A7CBFBE-66F8-4B29-8B17-14E951E97177}" dt="2022-08-22T10:39:49.471" v="369" actId="1076"/>
        <pc:sldMkLst>
          <pc:docMk/>
          <pc:sldMk cId="2248145820" sldId="263"/>
        </pc:sldMkLst>
        <pc:spChg chg="add mod">
          <ac:chgData name="Västsvenska Simförbundet" userId="6b663fe93fcab56d" providerId="LiveId" clId="{0A7CBFBE-66F8-4B29-8B17-14E951E97177}" dt="2022-08-22T10:39:49.471" v="369" actId="1076"/>
          <ac:spMkLst>
            <pc:docMk/>
            <pc:sldMk cId="2248145820" sldId="263"/>
            <ac:spMk id="3" creationId="{9BE0F8FB-3B2B-3F21-76FC-77C75E64535A}"/>
          </ac:spMkLst>
        </pc:spChg>
      </pc:sldChg>
      <pc:sldChg chg="addSp modSp add mod ord">
        <pc:chgData name="Västsvenska Simförbundet" userId="6b663fe93fcab56d" providerId="LiveId" clId="{0A7CBFBE-66F8-4B29-8B17-14E951E97177}" dt="2022-08-22T10:45:34.604" v="475" actId="113"/>
        <pc:sldMkLst>
          <pc:docMk/>
          <pc:sldMk cId="2603061588" sldId="264"/>
        </pc:sldMkLst>
        <pc:spChg chg="add mod">
          <ac:chgData name="Västsvenska Simförbundet" userId="6b663fe93fcab56d" providerId="LiveId" clId="{0A7CBFBE-66F8-4B29-8B17-14E951E97177}" dt="2022-08-22T10:45:34.604" v="475" actId="113"/>
          <ac:spMkLst>
            <pc:docMk/>
            <pc:sldMk cId="2603061588" sldId="264"/>
            <ac:spMk id="3" creationId="{41BE2E9E-614A-9030-285A-E368F72AE53F}"/>
          </ac:spMkLst>
        </pc:spChg>
      </pc:sldChg>
      <pc:sldChg chg="addSp add del">
        <pc:chgData name="Västsvenska Simförbundet" userId="6b663fe93fcab56d" providerId="LiveId" clId="{0A7CBFBE-66F8-4B29-8B17-14E951E97177}" dt="2022-08-22T10:52:19.633" v="510" actId="47"/>
        <pc:sldMkLst>
          <pc:docMk/>
          <pc:sldMk cId="604049173" sldId="265"/>
        </pc:sldMkLst>
        <pc:spChg chg="add">
          <ac:chgData name="Västsvenska Simförbundet" userId="6b663fe93fcab56d" providerId="LiveId" clId="{0A7CBFBE-66F8-4B29-8B17-14E951E97177}" dt="2022-08-22T10:52:11.792" v="509"/>
          <ac:spMkLst>
            <pc:docMk/>
            <pc:sldMk cId="604049173" sldId="265"/>
            <ac:spMk id="3" creationId="{82E22BBA-7BE5-F413-9E60-60B5EA0A312F}"/>
          </ac:spMkLst>
        </pc:spChg>
        <pc:spChg chg="add">
          <ac:chgData name="Västsvenska Simförbundet" userId="6b663fe93fcab56d" providerId="LiveId" clId="{0A7CBFBE-66F8-4B29-8B17-14E951E97177}" dt="2022-08-22T10:52:11.792" v="509"/>
          <ac:spMkLst>
            <pc:docMk/>
            <pc:sldMk cId="604049173" sldId="265"/>
            <ac:spMk id="4" creationId="{50638F27-C027-9A3C-6C6D-14D22EDD9087}"/>
          </ac:spMkLst>
        </pc:spChg>
        <pc:spChg chg="add">
          <ac:chgData name="Västsvenska Simförbundet" userId="6b663fe93fcab56d" providerId="LiveId" clId="{0A7CBFBE-66F8-4B29-8B17-14E951E97177}" dt="2022-08-22T10:52:11.792" v="509"/>
          <ac:spMkLst>
            <pc:docMk/>
            <pc:sldMk cId="604049173" sldId="265"/>
            <ac:spMk id="5" creationId="{A059C177-AD94-11EC-AD58-5FA9E2C3EEAA}"/>
          </ac:spMkLst>
        </pc:spChg>
        <pc:spChg chg="add">
          <ac:chgData name="Västsvenska Simförbundet" userId="6b663fe93fcab56d" providerId="LiveId" clId="{0A7CBFBE-66F8-4B29-8B17-14E951E97177}" dt="2022-08-22T10:52:11.792" v="509"/>
          <ac:spMkLst>
            <pc:docMk/>
            <pc:sldMk cId="604049173" sldId="265"/>
            <ac:spMk id="6" creationId="{7FD71175-B3F8-E911-A058-B63D65028A11}"/>
          </ac:spMkLst>
        </pc:spChg>
        <pc:spChg chg="add">
          <ac:chgData name="Västsvenska Simförbundet" userId="6b663fe93fcab56d" providerId="LiveId" clId="{0A7CBFBE-66F8-4B29-8B17-14E951E97177}" dt="2022-08-22T10:52:11.792" v="509"/>
          <ac:spMkLst>
            <pc:docMk/>
            <pc:sldMk cId="604049173" sldId="265"/>
            <ac:spMk id="7" creationId="{1F7CC912-E287-6C92-16C3-78A1849BFBD9}"/>
          </ac:spMkLst>
        </pc:spChg>
        <pc:picChg chg="add">
          <ac:chgData name="Västsvenska Simförbundet" userId="6b663fe93fcab56d" providerId="LiveId" clId="{0A7CBFBE-66F8-4B29-8B17-14E951E97177}" dt="2022-08-22T10:52:11.792" v="509"/>
          <ac:picMkLst>
            <pc:docMk/>
            <pc:sldMk cId="604049173" sldId="265"/>
            <ac:picMk id="2" creationId="{FCEB18CF-8FBC-0387-BF58-F77BD68A4265}"/>
          </ac:picMkLst>
        </pc:picChg>
        <pc:picChg chg="add">
          <ac:chgData name="Västsvenska Simförbundet" userId="6b663fe93fcab56d" providerId="LiveId" clId="{0A7CBFBE-66F8-4B29-8B17-14E951E97177}" dt="2022-08-22T10:52:11.792" v="509"/>
          <ac:picMkLst>
            <pc:docMk/>
            <pc:sldMk cId="604049173" sldId="265"/>
            <ac:picMk id="1025" creationId="{595655BB-43D0-95C9-DF33-E0F695D43719}"/>
          </ac:picMkLst>
        </pc:picChg>
        <pc:picChg chg="add">
          <ac:chgData name="Västsvenska Simförbundet" userId="6b663fe93fcab56d" providerId="LiveId" clId="{0A7CBFBE-66F8-4B29-8B17-14E951E97177}" dt="2022-08-22T10:52:11.792" v="509"/>
          <ac:picMkLst>
            <pc:docMk/>
            <pc:sldMk cId="604049173" sldId="265"/>
            <ac:picMk id="1027" creationId="{1CF020FC-EFA8-5F16-A76E-890EDE8AF7FC}"/>
          </ac:picMkLst>
        </pc:picChg>
        <pc:picChg chg="add">
          <ac:chgData name="Västsvenska Simförbundet" userId="6b663fe93fcab56d" providerId="LiveId" clId="{0A7CBFBE-66F8-4B29-8B17-14E951E97177}" dt="2022-08-22T10:52:11.792" v="509"/>
          <ac:picMkLst>
            <pc:docMk/>
            <pc:sldMk cId="604049173" sldId="265"/>
            <ac:picMk id="1028" creationId="{52A4B278-E4DC-ACD9-FE9C-ED286FE56A08}"/>
          </ac:picMkLst>
        </pc:picChg>
      </pc:sldChg>
      <pc:sldChg chg="addSp delSp modSp add mod">
        <pc:chgData name="Västsvenska Simförbundet" userId="6b663fe93fcab56d" providerId="LiveId" clId="{0A7CBFBE-66F8-4B29-8B17-14E951E97177}" dt="2022-08-22T10:55:00.347" v="523" actId="14100"/>
        <pc:sldMkLst>
          <pc:docMk/>
          <pc:sldMk cId="2821869517" sldId="266"/>
        </pc:sldMkLst>
        <pc:spChg chg="add del">
          <ac:chgData name="Västsvenska Simförbundet" userId="6b663fe93fcab56d" providerId="LiveId" clId="{0A7CBFBE-66F8-4B29-8B17-14E951E97177}" dt="2022-08-22T10:52:47.480" v="512"/>
          <ac:spMkLst>
            <pc:docMk/>
            <pc:sldMk cId="2821869517" sldId="266"/>
            <ac:spMk id="2" creationId="{711B146E-D2B3-B302-3B4D-915569D60CF4}"/>
          </ac:spMkLst>
        </pc:spChg>
        <pc:spChg chg="add del">
          <ac:chgData name="Västsvenska Simförbundet" userId="6b663fe93fcab56d" providerId="LiveId" clId="{0A7CBFBE-66F8-4B29-8B17-14E951E97177}" dt="2022-08-22T10:52:47.480" v="512"/>
          <ac:spMkLst>
            <pc:docMk/>
            <pc:sldMk cId="2821869517" sldId="266"/>
            <ac:spMk id="3" creationId="{DDF21990-07F5-3300-E758-B41EB9E3ED1D}"/>
          </ac:spMkLst>
        </pc:spChg>
        <pc:spChg chg="add del">
          <ac:chgData name="Västsvenska Simförbundet" userId="6b663fe93fcab56d" providerId="LiveId" clId="{0A7CBFBE-66F8-4B29-8B17-14E951E97177}" dt="2022-08-22T10:52:47.480" v="512"/>
          <ac:spMkLst>
            <pc:docMk/>
            <pc:sldMk cId="2821869517" sldId="266"/>
            <ac:spMk id="4" creationId="{C67CFEAB-A84D-EDDE-C802-5CEF5B0FFA90}"/>
          </ac:spMkLst>
        </pc:spChg>
        <pc:spChg chg="add mod">
          <ac:chgData name="Västsvenska Simförbundet" userId="6b663fe93fcab56d" providerId="LiveId" clId="{0A7CBFBE-66F8-4B29-8B17-14E951E97177}" dt="2022-08-22T10:55:00.347" v="523" actId="14100"/>
          <ac:spMkLst>
            <pc:docMk/>
            <pc:sldMk cId="2821869517" sldId="266"/>
            <ac:spMk id="6" creationId="{F2006D54-ECDB-D556-704C-8F10ADBAA2FE}"/>
          </ac:spMkLst>
        </pc:spChg>
        <pc:picChg chg="add del">
          <ac:chgData name="Västsvenska Simförbundet" userId="6b663fe93fcab56d" providerId="LiveId" clId="{0A7CBFBE-66F8-4B29-8B17-14E951E97177}" dt="2022-08-22T10:52:47.480" v="512"/>
          <ac:picMkLst>
            <pc:docMk/>
            <pc:sldMk cId="2821869517" sldId="266"/>
            <ac:picMk id="2049" creationId="{74BBAF14-B456-5044-9E68-11400D6B388B}"/>
          </ac:picMkLst>
        </pc:picChg>
        <pc:picChg chg="add del">
          <ac:chgData name="Västsvenska Simförbundet" userId="6b663fe93fcab56d" providerId="LiveId" clId="{0A7CBFBE-66F8-4B29-8B17-14E951E97177}" dt="2022-08-22T10:52:47.480" v="512"/>
          <ac:picMkLst>
            <pc:docMk/>
            <pc:sldMk cId="2821869517" sldId="266"/>
            <ac:picMk id="2050" creationId="{653EF1F2-B947-43B1-F242-02881697DC29}"/>
          </ac:picMkLst>
        </pc:picChg>
      </pc:sldChg>
      <pc:sldChg chg="addSp modSp new del mod">
        <pc:chgData name="Västsvenska Simförbundet" userId="6b663fe93fcab56d" providerId="LiveId" clId="{0A7CBFBE-66F8-4B29-8B17-14E951E97177}" dt="2022-08-22T10:25:49.706" v="77" actId="47"/>
        <pc:sldMkLst>
          <pc:docMk/>
          <pc:sldMk cId="4081498918" sldId="266"/>
        </pc:sldMkLst>
        <pc:spChg chg="add mod">
          <ac:chgData name="Västsvenska Simförbundet" userId="6b663fe93fcab56d" providerId="LiveId" clId="{0A7CBFBE-66F8-4B29-8B17-14E951E97177}" dt="2022-08-22T10:25:37.266" v="75" actId="14100"/>
          <ac:spMkLst>
            <pc:docMk/>
            <pc:sldMk cId="4081498918" sldId="266"/>
            <ac:spMk id="3" creationId="{DFAB95B1-D267-9FBF-3E13-392F7520075F}"/>
          </ac:spMkLst>
        </pc:spChg>
      </pc:sldChg>
      <pc:sldChg chg="addSp modSp add mod">
        <pc:chgData name="Västsvenska Simförbundet" userId="6b663fe93fcab56d" providerId="LiveId" clId="{0A7CBFBE-66F8-4B29-8B17-14E951E97177}" dt="2022-08-22T10:56:13.615" v="536" actId="20577"/>
        <pc:sldMkLst>
          <pc:docMk/>
          <pc:sldMk cId="972312469" sldId="267"/>
        </pc:sldMkLst>
        <pc:spChg chg="add mod">
          <ac:chgData name="Västsvenska Simförbundet" userId="6b663fe93fcab56d" providerId="LiveId" clId="{0A7CBFBE-66F8-4B29-8B17-14E951E97177}" dt="2022-08-22T10:56:13.615" v="536" actId="20577"/>
          <ac:spMkLst>
            <pc:docMk/>
            <pc:sldMk cId="972312469" sldId="267"/>
            <ac:spMk id="3" creationId="{C84B60CC-EDE8-F209-F6BB-EE049957D1AF}"/>
          </ac:spMkLst>
        </pc:spChg>
      </pc:sldChg>
      <pc:sldChg chg="addSp delSp modSp add mod">
        <pc:chgData name="Västsvenska Simförbundet" userId="6b663fe93fcab56d" providerId="LiveId" clId="{0A7CBFBE-66F8-4B29-8B17-14E951E97177}" dt="2022-08-22T10:58:27.347" v="548" actId="14100"/>
        <pc:sldMkLst>
          <pc:docMk/>
          <pc:sldMk cId="3319036286" sldId="268"/>
        </pc:sldMkLst>
        <pc:spChg chg="add mod">
          <ac:chgData name="Västsvenska Simförbundet" userId="6b663fe93fcab56d" providerId="LiveId" clId="{0A7CBFBE-66F8-4B29-8B17-14E951E97177}" dt="2022-08-22T10:58:27.347" v="548" actId="14100"/>
          <ac:spMkLst>
            <pc:docMk/>
            <pc:sldMk cId="3319036286" sldId="268"/>
            <ac:spMk id="5" creationId="{A356F7CB-BB40-42FA-98DE-F10C749D012A}"/>
          </ac:spMkLst>
        </pc:spChg>
        <pc:spChg chg="add del">
          <ac:chgData name="Västsvenska Simförbundet" userId="6b663fe93fcab56d" providerId="LiveId" clId="{0A7CBFBE-66F8-4B29-8B17-14E951E97177}" dt="2022-08-22T10:57:35.607" v="546" actId="26606"/>
          <ac:spMkLst>
            <pc:docMk/>
            <pc:sldMk cId="3319036286" sldId="268"/>
            <ac:spMk id="1031" creationId="{854ECEBE-9353-406C-9313-02A517A310EF}"/>
          </ac:spMkLst>
        </pc:spChg>
        <pc:spChg chg="add del">
          <ac:chgData name="Västsvenska Simförbundet" userId="6b663fe93fcab56d" providerId="LiveId" clId="{0A7CBFBE-66F8-4B29-8B17-14E951E97177}" dt="2022-08-22T10:57:35.607" v="546" actId="26606"/>
          <ac:spMkLst>
            <pc:docMk/>
            <pc:sldMk cId="3319036286" sldId="268"/>
            <ac:spMk id="1033" creationId="{71A74C97-ECC4-4C3A-988A-A72C1F8BBAC8}"/>
          </ac:spMkLst>
        </pc:spChg>
        <pc:spChg chg="add del">
          <ac:chgData name="Västsvenska Simförbundet" userId="6b663fe93fcab56d" providerId="LiveId" clId="{0A7CBFBE-66F8-4B29-8B17-14E951E97177}" dt="2022-08-22T10:57:35.607" v="546" actId="26606"/>
          <ac:spMkLst>
            <pc:docMk/>
            <pc:sldMk cId="3319036286" sldId="268"/>
            <ac:spMk id="1035" creationId="{5FB5F3BA-58DF-40DA-AE44-974A00E0619C}"/>
          </ac:spMkLst>
        </pc:spChg>
        <pc:spChg chg="add del">
          <ac:chgData name="Västsvenska Simförbundet" userId="6b663fe93fcab56d" providerId="LiveId" clId="{0A7CBFBE-66F8-4B29-8B17-14E951E97177}" dt="2022-08-22T10:57:35.607" v="546" actId="26606"/>
          <ac:spMkLst>
            <pc:docMk/>
            <pc:sldMk cId="3319036286" sldId="268"/>
            <ac:spMk id="1037" creationId="{DE1994AC-22D1-4B48-9EDA-BE373E704567}"/>
          </ac:spMkLst>
        </pc:spChg>
        <pc:spChg chg="add del">
          <ac:chgData name="Västsvenska Simförbundet" userId="6b663fe93fcab56d" providerId="LiveId" clId="{0A7CBFBE-66F8-4B29-8B17-14E951E97177}" dt="2022-08-22T10:57:35.607" v="546" actId="26606"/>
          <ac:spMkLst>
            <pc:docMk/>
            <pc:sldMk cId="3319036286" sldId="268"/>
            <ac:spMk id="1039" creationId="{86806086-A782-4311-A63B-1A68574D8067}"/>
          </ac:spMkLst>
        </pc:spChg>
        <pc:picChg chg="add mod">
          <ac:chgData name="Västsvenska Simförbundet" userId="6b663fe93fcab56d" providerId="LiveId" clId="{0A7CBFBE-66F8-4B29-8B17-14E951E97177}" dt="2022-08-22T10:57:35.607" v="546" actId="26606"/>
          <ac:picMkLst>
            <pc:docMk/>
            <pc:sldMk cId="3319036286" sldId="268"/>
            <ac:picMk id="3" creationId="{6FBD1396-4AEB-893E-4FDB-2E8D6015E180}"/>
          </ac:picMkLst>
        </pc:picChg>
        <pc:picChg chg="mod ord">
          <ac:chgData name="Västsvenska Simförbundet" userId="6b663fe93fcab56d" providerId="LiveId" clId="{0A7CBFBE-66F8-4B29-8B17-14E951E97177}" dt="2022-08-22T10:57:35.607" v="546" actId="26606"/>
          <ac:picMkLst>
            <pc:docMk/>
            <pc:sldMk cId="3319036286" sldId="268"/>
            <ac:picMk id="1026" creationId="{7D593B15-5DA2-5535-C912-8786FFBA66FD}"/>
          </ac:picMkLst>
        </pc:picChg>
      </pc:sldChg>
      <pc:sldChg chg="addSp modSp add mod">
        <pc:chgData name="Västsvenska Simförbundet" userId="6b663fe93fcab56d" providerId="LiveId" clId="{0A7CBFBE-66F8-4B29-8B17-14E951E97177}" dt="2022-08-22T11:09:25.495" v="601" actId="14100"/>
        <pc:sldMkLst>
          <pc:docMk/>
          <pc:sldMk cId="4181937197" sldId="269"/>
        </pc:sldMkLst>
        <pc:spChg chg="add mod">
          <ac:chgData name="Västsvenska Simförbundet" userId="6b663fe93fcab56d" providerId="LiveId" clId="{0A7CBFBE-66F8-4B29-8B17-14E951E97177}" dt="2022-08-22T11:09:25.495" v="601" actId="14100"/>
          <ac:spMkLst>
            <pc:docMk/>
            <pc:sldMk cId="4181937197" sldId="269"/>
            <ac:spMk id="3" creationId="{0EA5DC05-CAC4-A724-11CF-0EF0C689A86B}"/>
          </ac:spMkLst>
        </pc:spChg>
      </pc:sldChg>
      <pc:sldChg chg="addSp modSp add mod">
        <pc:chgData name="Västsvenska Simförbundet" userId="6b663fe93fcab56d" providerId="LiveId" clId="{0A7CBFBE-66F8-4B29-8B17-14E951E97177}" dt="2022-08-22T11:02:34.657" v="559" actId="14100"/>
        <pc:sldMkLst>
          <pc:docMk/>
          <pc:sldMk cId="3053776" sldId="270"/>
        </pc:sldMkLst>
        <pc:spChg chg="add mod">
          <ac:chgData name="Västsvenska Simförbundet" userId="6b663fe93fcab56d" providerId="LiveId" clId="{0A7CBFBE-66F8-4B29-8B17-14E951E97177}" dt="2022-08-22T11:02:34.657" v="559" actId="14100"/>
          <ac:spMkLst>
            <pc:docMk/>
            <pc:sldMk cId="3053776" sldId="270"/>
            <ac:spMk id="5" creationId="{C2BC3E44-61A2-8653-BC4E-B0637DCCFEE8}"/>
          </ac:spMkLst>
        </pc:spChg>
        <pc:picChg chg="add mod">
          <ac:chgData name="Västsvenska Simförbundet" userId="6b663fe93fcab56d" providerId="LiveId" clId="{0A7CBFBE-66F8-4B29-8B17-14E951E97177}" dt="2022-08-22T11:02:03.672" v="557" actId="14100"/>
          <ac:picMkLst>
            <pc:docMk/>
            <pc:sldMk cId="3053776" sldId="270"/>
            <ac:picMk id="3" creationId="{33D99868-654B-F4A9-B83A-64F6114F31DA}"/>
          </ac:picMkLst>
        </pc:picChg>
      </pc:sldChg>
      <pc:sldChg chg="addSp modSp add mod">
        <pc:chgData name="Västsvenska Simförbundet" userId="6b663fe93fcab56d" providerId="LiveId" clId="{0A7CBFBE-66F8-4B29-8B17-14E951E97177}" dt="2022-08-22T11:01:01.062" v="553" actId="14100"/>
        <pc:sldMkLst>
          <pc:docMk/>
          <pc:sldMk cId="3074145932" sldId="271"/>
        </pc:sldMkLst>
        <pc:spChg chg="add mod">
          <ac:chgData name="Västsvenska Simförbundet" userId="6b663fe93fcab56d" providerId="LiveId" clId="{0A7CBFBE-66F8-4B29-8B17-14E951E97177}" dt="2022-08-22T11:00:35.475" v="552" actId="14100"/>
          <ac:spMkLst>
            <pc:docMk/>
            <pc:sldMk cId="3074145932" sldId="271"/>
            <ac:spMk id="5" creationId="{8E8027D5-DE08-76CD-47F5-700A6952730F}"/>
          </ac:spMkLst>
        </pc:spChg>
        <pc:picChg chg="add mod">
          <ac:chgData name="Västsvenska Simförbundet" userId="6b663fe93fcab56d" providerId="LiveId" clId="{0A7CBFBE-66F8-4B29-8B17-14E951E97177}" dt="2022-08-22T11:01:01.062" v="553" actId="14100"/>
          <ac:picMkLst>
            <pc:docMk/>
            <pc:sldMk cId="3074145932" sldId="271"/>
            <ac:picMk id="3" creationId="{19C79518-8541-354D-D7B5-B2F912BFB858}"/>
          </ac:picMkLst>
        </pc:picChg>
      </pc:sldChg>
      <pc:sldChg chg="addSp modSp add mod">
        <pc:chgData name="Västsvenska Simförbundet" userId="6b663fe93fcab56d" providerId="LiveId" clId="{0A7CBFBE-66F8-4B29-8B17-14E951E97177}" dt="2022-08-22T11:12:49.987" v="645" actId="20577"/>
        <pc:sldMkLst>
          <pc:docMk/>
          <pc:sldMk cId="936244495" sldId="272"/>
        </pc:sldMkLst>
        <pc:spChg chg="add mod">
          <ac:chgData name="Västsvenska Simförbundet" userId="6b663fe93fcab56d" providerId="LiveId" clId="{0A7CBFBE-66F8-4B29-8B17-14E951E97177}" dt="2022-08-22T11:12:49.987" v="645" actId="20577"/>
          <ac:spMkLst>
            <pc:docMk/>
            <pc:sldMk cId="936244495" sldId="272"/>
            <ac:spMk id="3" creationId="{77E8F9FC-2475-ED76-40D2-55E767E14BCF}"/>
          </ac:spMkLst>
        </pc:spChg>
      </pc:sldChg>
      <pc:sldChg chg="addSp modSp add mod modShow">
        <pc:chgData name="Västsvenska Simförbundet" userId="6b663fe93fcab56d" providerId="LiveId" clId="{0A7CBFBE-66F8-4B29-8B17-14E951E97177}" dt="2022-08-22T11:27:21.763" v="809" actId="729"/>
        <pc:sldMkLst>
          <pc:docMk/>
          <pc:sldMk cId="2865453745" sldId="273"/>
        </pc:sldMkLst>
        <pc:spChg chg="add mod">
          <ac:chgData name="Västsvenska Simförbundet" userId="6b663fe93fcab56d" providerId="LiveId" clId="{0A7CBFBE-66F8-4B29-8B17-14E951E97177}" dt="2022-08-22T11:15:28.456" v="667" actId="14100"/>
          <ac:spMkLst>
            <pc:docMk/>
            <pc:sldMk cId="2865453745" sldId="273"/>
            <ac:spMk id="3" creationId="{EECB0CAD-A806-54AC-4399-30155918F815}"/>
          </ac:spMkLst>
        </pc:spChg>
      </pc:sldChg>
      <pc:sldChg chg="addSp modSp add mod ord">
        <pc:chgData name="Västsvenska Simförbundet" userId="6b663fe93fcab56d" providerId="LiveId" clId="{0A7CBFBE-66F8-4B29-8B17-14E951E97177}" dt="2022-08-22T11:09:11.585" v="600"/>
        <pc:sldMkLst>
          <pc:docMk/>
          <pc:sldMk cId="4240925845" sldId="274"/>
        </pc:sldMkLst>
        <pc:spChg chg="add mod">
          <ac:chgData name="Västsvenska Simförbundet" userId="6b663fe93fcab56d" providerId="LiveId" clId="{0A7CBFBE-66F8-4B29-8B17-14E951E97177}" dt="2022-08-22T11:09:00.413" v="598" actId="1076"/>
          <ac:spMkLst>
            <pc:docMk/>
            <pc:sldMk cId="4240925845" sldId="274"/>
            <ac:spMk id="3" creationId="{156CCBF4-4A37-6B7F-BA25-6D8FC6DCF7F3}"/>
          </ac:spMkLst>
        </pc:spChg>
      </pc:sldChg>
      <pc:sldChg chg="add del">
        <pc:chgData name="Västsvenska Simförbundet" userId="6b663fe93fcab56d" providerId="LiveId" clId="{0A7CBFBE-66F8-4B29-8B17-14E951E97177}" dt="2022-08-22T11:16:27.280" v="808" actId="2696"/>
        <pc:sldMkLst>
          <pc:docMk/>
          <pc:sldMk cId="365361066" sldId="275"/>
        </pc:sldMkLst>
      </pc:sldChg>
      <pc:sldChg chg="add del">
        <pc:chgData name="Västsvenska Simförbundet" userId="6b663fe93fcab56d" providerId="LiveId" clId="{0A7CBFBE-66F8-4B29-8B17-14E951E97177}" dt="2022-08-22T11:16:24.475" v="807" actId="2696"/>
        <pc:sldMkLst>
          <pc:docMk/>
          <pc:sldMk cId="383801537" sldId="276"/>
        </pc:sldMkLst>
      </pc:sldChg>
      <pc:sldChg chg="add del">
        <pc:chgData name="Västsvenska Simförbundet" userId="6b663fe93fcab56d" providerId="LiveId" clId="{0A7CBFBE-66F8-4B29-8B17-14E951E97177}" dt="2022-08-22T11:16:19.485" v="806" actId="2696"/>
        <pc:sldMkLst>
          <pc:docMk/>
          <pc:sldMk cId="1413876277" sldId="277"/>
        </pc:sldMkLst>
      </pc:sldChg>
      <pc:sldChg chg="add">
        <pc:chgData name="Västsvenska Simförbundet" userId="6b663fe93fcab56d" providerId="LiveId" clId="{0A7CBFBE-66F8-4B29-8B17-14E951E97177}" dt="2022-08-22T11:06:37.112" v="580" actId="2890"/>
        <pc:sldMkLst>
          <pc:docMk/>
          <pc:sldMk cId="70663666" sldId="278"/>
        </pc:sldMkLst>
      </pc:sldChg>
      <pc:sldChg chg="addSp modSp add mod">
        <pc:chgData name="Västsvenska Simförbundet" userId="6b663fe93fcab56d" providerId="LiveId" clId="{0A7CBFBE-66F8-4B29-8B17-14E951E97177}" dt="2022-08-22T11:15:59.933" v="805" actId="6549"/>
        <pc:sldMkLst>
          <pc:docMk/>
          <pc:sldMk cId="1048237868" sldId="279"/>
        </pc:sldMkLst>
        <pc:spChg chg="add mod">
          <ac:chgData name="Västsvenska Simförbundet" userId="6b663fe93fcab56d" providerId="LiveId" clId="{0A7CBFBE-66F8-4B29-8B17-14E951E97177}" dt="2022-08-22T11:15:59.933" v="805" actId="6549"/>
          <ac:spMkLst>
            <pc:docMk/>
            <pc:sldMk cId="1048237868" sldId="279"/>
            <ac:spMk id="3" creationId="{C307D8CA-EF52-F082-87AE-9F46052913F3}"/>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9F89C9CD-A40B-1387-7CE4-4D642C66997B}"/>
              </a:ext>
            </a:extLst>
          </p:cNvPr>
          <p:cNvSpPr>
            <a:spLocks noGrp="1"/>
          </p:cNvSpPr>
          <p:nvPr>
            <p:ph type="ctrTitle"/>
          </p:nvPr>
        </p:nvSpPr>
        <p:spPr>
          <a:xfrm>
            <a:off x="1524000" y="1122363"/>
            <a:ext cx="9144000" cy="2387600"/>
          </a:xfrm>
        </p:spPr>
        <p:txBody>
          <a:bodyPr anchor="b"/>
          <a:lstStyle>
            <a:lvl1pPr algn="ctr">
              <a:defRPr sz="6000"/>
            </a:lvl1pPr>
          </a:lstStyle>
          <a:p>
            <a:r>
              <a:rPr lang="sv-SE"/>
              <a:t>Klicka här för att ändra mall för rubrikformat</a:t>
            </a:r>
          </a:p>
        </p:txBody>
      </p:sp>
      <p:sp>
        <p:nvSpPr>
          <p:cNvPr id="3" name="Underrubrik 2">
            <a:extLst>
              <a:ext uri="{FF2B5EF4-FFF2-40B4-BE49-F238E27FC236}">
                <a16:creationId xmlns:a16="http://schemas.microsoft.com/office/drawing/2014/main" id="{07B7B32A-52F8-B21B-CD4D-342ED1C9299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a:t>Klicka här för att ändra mall för underrubrikformat</a:t>
            </a:r>
          </a:p>
        </p:txBody>
      </p:sp>
      <p:sp>
        <p:nvSpPr>
          <p:cNvPr id="4" name="Platshållare för datum 3">
            <a:extLst>
              <a:ext uri="{FF2B5EF4-FFF2-40B4-BE49-F238E27FC236}">
                <a16:creationId xmlns:a16="http://schemas.microsoft.com/office/drawing/2014/main" id="{6F31B5D4-6205-837D-1C3C-B534CC96A341}"/>
              </a:ext>
            </a:extLst>
          </p:cNvPr>
          <p:cNvSpPr>
            <a:spLocks noGrp="1"/>
          </p:cNvSpPr>
          <p:nvPr>
            <p:ph type="dt" sz="half" idx="10"/>
          </p:nvPr>
        </p:nvSpPr>
        <p:spPr/>
        <p:txBody>
          <a:bodyPr/>
          <a:lstStyle/>
          <a:p>
            <a:fld id="{96663C5D-BEA3-4D7F-9613-E576808B1034}" type="datetimeFigureOut">
              <a:rPr lang="sv-SE" smtClean="0"/>
              <a:t>2022-09-02</a:t>
            </a:fld>
            <a:endParaRPr lang="sv-SE"/>
          </a:p>
        </p:txBody>
      </p:sp>
      <p:sp>
        <p:nvSpPr>
          <p:cNvPr id="5" name="Platshållare för sidfot 4">
            <a:extLst>
              <a:ext uri="{FF2B5EF4-FFF2-40B4-BE49-F238E27FC236}">
                <a16:creationId xmlns:a16="http://schemas.microsoft.com/office/drawing/2014/main" id="{5135C847-DC5B-C0B1-A516-D30BC01EF246}"/>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8A1CA812-0C6C-2C06-002C-459955B0C772}"/>
              </a:ext>
            </a:extLst>
          </p:cNvPr>
          <p:cNvSpPr>
            <a:spLocks noGrp="1"/>
          </p:cNvSpPr>
          <p:nvPr>
            <p:ph type="sldNum" sz="quarter" idx="12"/>
          </p:nvPr>
        </p:nvSpPr>
        <p:spPr/>
        <p:txBody>
          <a:bodyPr/>
          <a:lstStyle/>
          <a:p>
            <a:fld id="{BC5E6782-1BD7-42D9-8ADC-A10636D4E511}" type="slidenum">
              <a:rPr lang="sv-SE" smtClean="0"/>
              <a:t>‹#›</a:t>
            </a:fld>
            <a:endParaRPr lang="sv-SE"/>
          </a:p>
        </p:txBody>
      </p:sp>
    </p:spTree>
    <p:extLst>
      <p:ext uri="{BB962C8B-B14F-4D97-AF65-F5344CB8AC3E}">
        <p14:creationId xmlns:p14="http://schemas.microsoft.com/office/powerpoint/2010/main" val="40842860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86CC3C26-E219-D274-FB20-05023AD0A4E6}"/>
              </a:ext>
            </a:extLst>
          </p:cNvPr>
          <p:cNvSpPr>
            <a:spLocks noGrp="1"/>
          </p:cNvSpPr>
          <p:nvPr>
            <p:ph type="title"/>
          </p:nvPr>
        </p:nvSpPr>
        <p:spPr/>
        <p:txBody>
          <a:bodyPr/>
          <a:lstStyle/>
          <a:p>
            <a:r>
              <a:rPr lang="sv-SE"/>
              <a:t>Klicka här för att ändra mall för rubrikformat</a:t>
            </a:r>
          </a:p>
        </p:txBody>
      </p:sp>
      <p:sp>
        <p:nvSpPr>
          <p:cNvPr id="3" name="Platshållare för lodrät text 2">
            <a:extLst>
              <a:ext uri="{FF2B5EF4-FFF2-40B4-BE49-F238E27FC236}">
                <a16:creationId xmlns:a16="http://schemas.microsoft.com/office/drawing/2014/main" id="{7CCB2B07-E78E-8F07-D9F7-234480709921}"/>
              </a:ext>
            </a:extLst>
          </p:cNvPr>
          <p:cNvSpPr>
            <a:spLocks noGrp="1"/>
          </p:cNvSpPr>
          <p:nvPr>
            <p:ph type="body" orient="vert" idx="1"/>
          </p:nvPr>
        </p:nvSpPr>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7C8B9212-6B42-1191-2BEF-4DBA400BA3C1}"/>
              </a:ext>
            </a:extLst>
          </p:cNvPr>
          <p:cNvSpPr>
            <a:spLocks noGrp="1"/>
          </p:cNvSpPr>
          <p:nvPr>
            <p:ph type="dt" sz="half" idx="10"/>
          </p:nvPr>
        </p:nvSpPr>
        <p:spPr/>
        <p:txBody>
          <a:bodyPr/>
          <a:lstStyle/>
          <a:p>
            <a:fld id="{96663C5D-BEA3-4D7F-9613-E576808B1034}" type="datetimeFigureOut">
              <a:rPr lang="sv-SE" smtClean="0"/>
              <a:t>2022-09-02</a:t>
            </a:fld>
            <a:endParaRPr lang="sv-SE"/>
          </a:p>
        </p:txBody>
      </p:sp>
      <p:sp>
        <p:nvSpPr>
          <p:cNvPr id="5" name="Platshållare för sidfot 4">
            <a:extLst>
              <a:ext uri="{FF2B5EF4-FFF2-40B4-BE49-F238E27FC236}">
                <a16:creationId xmlns:a16="http://schemas.microsoft.com/office/drawing/2014/main" id="{4EACA203-EDC9-93BB-DE44-9307FDBDA6B7}"/>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CE12AEDF-328F-C33D-CFBD-2B73E367D34E}"/>
              </a:ext>
            </a:extLst>
          </p:cNvPr>
          <p:cNvSpPr>
            <a:spLocks noGrp="1"/>
          </p:cNvSpPr>
          <p:nvPr>
            <p:ph type="sldNum" sz="quarter" idx="12"/>
          </p:nvPr>
        </p:nvSpPr>
        <p:spPr/>
        <p:txBody>
          <a:bodyPr/>
          <a:lstStyle/>
          <a:p>
            <a:fld id="{BC5E6782-1BD7-42D9-8ADC-A10636D4E511}" type="slidenum">
              <a:rPr lang="sv-SE" smtClean="0"/>
              <a:t>‹#›</a:t>
            </a:fld>
            <a:endParaRPr lang="sv-SE"/>
          </a:p>
        </p:txBody>
      </p:sp>
    </p:spTree>
    <p:extLst>
      <p:ext uri="{BB962C8B-B14F-4D97-AF65-F5344CB8AC3E}">
        <p14:creationId xmlns:p14="http://schemas.microsoft.com/office/powerpoint/2010/main" val="7859425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a:extLst>
              <a:ext uri="{FF2B5EF4-FFF2-40B4-BE49-F238E27FC236}">
                <a16:creationId xmlns:a16="http://schemas.microsoft.com/office/drawing/2014/main" id="{C6D756CE-8ABE-A78C-6CEC-6C41A1991EB4}"/>
              </a:ext>
            </a:extLst>
          </p:cNvPr>
          <p:cNvSpPr>
            <a:spLocks noGrp="1"/>
          </p:cNvSpPr>
          <p:nvPr>
            <p:ph type="title" orient="vert"/>
          </p:nvPr>
        </p:nvSpPr>
        <p:spPr>
          <a:xfrm>
            <a:off x="8724900" y="365125"/>
            <a:ext cx="2628900" cy="5811838"/>
          </a:xfrm>
        </p:spPr>
        <p:txBody>
          <a:bodyPr vert="eaVert"/>
          <a:lstStyle/>
          <a:p>
            <a:r>
              <a:rPr lang="sv-SE"/>
              <a:t>Klicka här för att ändra mall för rubrikformat</a:t>
            </a:r>
          </a:p>
        </p:txBody>
      </p:sp>
      <p:sp>
        <p:nvSpPr>
          <p:cNvPr id="3" name="Platshållare för lodrät text 2">
            <a:extLst>
              <a:ext uri="{FF2B5EF4-FFF2-40B4-BE49-F238E27FC236}">
                <a16:creationId xmlns:a16="http://schemas.microsoft.com/office/drawing/2014/main" id="{B5199B9E-7D95-1317-BF98-38214C065331}"/>
              </a:ext>
            </a:extLst>
          </p:cNvPr>
          <p:cNvSpPr>
            <a:spLocks noGrp="1"/>
          </p:cNvSpPr>
          <p:nvPr>
            <p:ph type="body" orient="vert" idx="1"/>
          </p:nvPr>
        </p:nvSpPr>
        <p:spPr>
          <a:xfrm>
            <a:off x="838200" y="365125"/>
            <a:ext cx="7734300" cy="5811838"/>
          </a:xfrm>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E4357B0C-5609-0A76-9153-E4EF0FF5615F}"/>
              </a:ext>
            </a:extLst>
          </p:cNvPr>
          <p:cNvSpPr>
            <a:spLocks noGrp="1"/>
          </p:cNvSpPr>
          <p:nvPr>
            <p:ph type="dt" sz="half" idx="10"/>
          </p:nvPr>
        </p:nvSpPr>
        <p:spPr/>
        <p:txBody>
          <a:bodyPr/>
          <a:lstStyle/>
          <a:p>
            <a:fld id="{96663C5D-BEA3-4D7F-9613-E576808B1034}" type="datetimeFigureOut">
              <a:rPr lang="sv-SE" smtClean="0"/>
              <a:t>2022-09-02</a:t>
            </a:fld>
            <a:endParaRPr lang="sv-SE"/>
          </a:p>
        </p:txBody>
      </p:sp>
      <p:sp>
        <p:nvSpPr>
          <p:cNvPr id="5" name="Platshållare för sidfot 4">
            <a:extLst>
              <a:ext uri="{FF2B5EF4-FFF2-40B4-BE49-F238E27FC236}">
                <a16:creationId xmlns:a16="http://schemas.microsoft.com/office/drawing/2014/main" id="{FCA80DFE-716D-DE6B-E2FB-2F0B7FF202E3}"/>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BB56C211-869E-ABD1-9AFF-2E774D3B7CCB}"/>
              </a:ext>
            </a:extLst>
          </p:cNvPr>
          <p:cNvSpPr>
            <a:spLocks noGrp="1"/>
          </p:cNvSpPr>
          <p:nvPr>
            <p:ph type="sldNum" sz="quarter" idx="12"/>
          </p:nvPr>
        </p:nvSpPr>
        <p:spPr/>
        <p:txBody>
          <a:bodyPr/>
          <a:lstStyle/>
          <a:p>
            <a:fld id="{BC5E6782-1BD7-42D9-8ADC-A10636D4E511}" type="slidenum">
              <a:rPr lang="sv-SE" smtClean="0"/>
              <a:t>‹#›</a:t>
            </a:fld>
            <a:endParaRPr lang="sv-SE"/>
          </a:p>
        </p:txBody>
      </p:sp>
    </p:spTree>
    <p:extLst>
      <p:ext uri="{BB962C8B-B14F-4D97-AF65-F5344CB8AC3E}">
        <p14:creationId xmlns:p14="http://schemas.microsoft.com/office/powerpoint/2010/main" val="21832179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92A6FA77-CEAF-E904-7C59-FA625F05B621}"/>
              </a:ext>
            </a:extLst>
          </p:cNvPr>
          <p:cNvSpPr>
            <a:spLocks noGrp="1"/>
          </p:cNvSpPr>
          <p:nvPr>
            <p:ph type="title"/>
          </p:nvPr>
        </p:nvSpPr>
        <p:spPr/>
        <p:txBody>
          <a:body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D04D4B1B-52D2-48CB-B8E5-0E7D83F8195E}"/>
              </a:ext>
            </a:extLst>
          </p:cNvPr>
          <p:cNvSpPr>
            <a:spLocks noGrp="1"/>
          </p:cNvSpPr>
          <p:nvPr>
            <p:ph idx="1"/>
          </p:nvPr>
        </p:nvSpPr>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9435DD8C-2505-0C72-4493-8F26E8ABC511}"/>
              </a:ext>
            </a:extLst>
          </p:cNvPr>
          <p:cNvSpPr>
            <a:spLocks noGrp="1"/>
          </p:cNvSpPr>
          <p:nvPr>
            <p:ph type="dt" sz="half" idx="10"/>
          </p:nvPr>
        </p:nvSpPr>
        <p:spPr/>
        <p:txBody>
          <a:bodyPr/>
          <a:lstStyle/>
          <a:p>
            <a:fld id="{96663C5D-BEA3-4D7F-9613-E576808B1034}" type="datetimeFigureOut">
              <a:rPr lang="sv-SE" smtClean="0"/>
              <a:t>2022-09-02</a:t>
            </a:fld>
            <a:endParaRPr lang="sv-SE"/>
          </a:p>
        </p:txBody>
      </p:sp>
      <p:sp>
        <p:nvSpPr>
          <p:cNvPr id="5" name="Platshållare för sidfot 4">
            <a:extLst>
              <a:ext uri="{FF2B5EF4-FFF2-40B4-BE49-F238E27FC236}">
                <a16:creationId xmlns:a16="http://schemas.microsoft.com/office/drawing/2014/main" id="{5AD5F757-3347-9B0A-9FF1-4AA6398E0DD9}"/>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4F63E6DE-4890-9364-0036-EA13F4E32837}"/>
              </a:ext>
            </a:extLst>
          </p:cNvPr>
          <p:cNvSpPr>
            <a:spLocks noGrp="1"/>
          </p:cNvSpPr>
          <p:nvPr>
            <p:ph type="sldNum" sz="quarter" idx="12"/>
          </p:nvPr>
        </p:nvSpPr>
        <p:spPr/>
        <p:txBody>
          <a:bodyPr/>
          <a:lstStyle/>
          <a:p>
            <a:fld id="{BC5E6782-1BD7-42D9-8ADC-A10636D4E511}" type="slidenum">
              <a:rPr lang="sv-SE" smtClean="0"/>
              <a:t>‹#›</a:t>
            </a:fld>
            <a:endParaRPr lang="sv-SE"/>
          </a:p>
        </p:txBody>
      </p:sp>
    </p:spTree>
    <p:extLst>
      <p:ext uri="{BB962C8B-B14F-4D97-AF65-F5344CB8AC3E}">
        <p14:creationId xmlns:p14="http://schemas.microsoft.com/office/powerpoint/2010/main" val="31389223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9563AA2-DF4D-333F-5C79-6965E62C1119}"/>
              </a:ext>
            </a:extLst>
          </p:cNvPr>
          <p:cNvSpPr>
            <a:spLocks noGrp="1"/>
          </p:cNvSpPr>
          <p:nvPr>
            <p:ph type="title"/>
          </p:nvPr>
        </p:nvSpPr>
        <p:spPr>
          <a:xfrm>
            <a:off x="831850" y="1709738"/>
            <a:ext cx="10515600" cy="2852737"/>
          </a:xfrm>
        </p:spPr>
        <p:txBody>
          <a:bodyPr anchor="b"/>
          <a:lstStyle>
            <a:lvl1pPr>
              <a:defRPr sz="6000"/>
            </a:lvl1pPr>
          </a:lstStyle>
          <a:p>
            <a:r>
              <a:rPr lang="sv-SE"/>
              <a:t>Klicka här för att ändra mall för rubrikformat</a:t>
            </a:r>
          </a:p>
        </p:txBody>
      </p:sp>
      <p:sp>
        <p:nvSpPr>
          <p:cNvPr id="3" name="Platshållare för text 2">
            <a:extLst>
              <a:ext uri="{FF2B5EF4-FFF2-40B4-BE49-F238E27FC236}">
                <a16:creationId xmlns:a16="http://schemas.microsoft.com/office/drawing/2014/main" id="{67E82448-1E40-4B1E-744C-E0203120386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v-SE"/>
              <a:t>Klicka här för att ändra format på bakgrundstexten</a:t>
            </a:r>
          </a:p>
        </p:txBody>
      </p:sp>
      <p:sp>
        <p:nvSpPr>
          <p:cNvPr id="4" name="Platshållare för datum 3">
            <a:extLst>
              <a:ext uri="{FF2B5EF4-FFF2-40B4-BE49-F238E27FC236}">
                <a16:creationId xmlns:a16="http://schemas.microsoft.com/office/drawing/2014/main" id="{619B40EE-6C36-95B0-00BC-37588FF0E7ED}"/>
              </a:ext>
            </a:extLst>
          </p:cNvPr>
          <p:cNvSpPr>
            <a:spLocks noGrp="1"/>
          </p:cNvSpPr>
          <p:nvPr>
            <p:ph type="dt" sz="half" idx="10"/>
          </p:nvPr>
        </p:nvSpPr>
        <p:spPr/>
        <p:txBody>
          <a:bodyPr/>
          <a:lstStyle/>
          <a:p>
            <a:fld id="{96663C5D-BEA3-4D7F-9613-E576808B1034}" type="datetimeFigureOut">
              <a:rPr lang="sv-SE" smtClean="0"/>
              <a:t>2022-09-02</a:t>
            </a:fld>
            <a:endParaRPr lang="sv-SE"/>
          </a:p>
        </p:txBody>
      </p:sp>
      <p:sp>
        <p:nvSpPr>
          <p:cNvPr id="5" name="Platshållare för sidfot 4">
            <a:extLst>
              <a:ext uri="{FF2B5EF4-FFF2-40B4-BE49-F238E27FC236}">
                <a16:creationId xmlns:a16="http://schemas.microsoft.com/office/drawing/2014/main" id="{9328DFBC-CD4F-3D50-D30E-434D56103234}"/>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EBF2766B-4F9C-264A-0021-B3F9A2785F7E}"/>
              </a:ext>
            </a:extLst>
          </p:cNvPr>
          <p:cNvSpPr>
            <a:spLocks noGrp="1"/>
          </p:cNvSpPr>
          <p:nvPr>
            <p:ph type="sldNum" sz="quarter" idx="12"/>
          </p:nvPr>
        </p:nvSpPr>
        <p:spPr/>
        <p:txBody>
          <a:bodyPr/>
          <a:lstStyle/>
          <a:p>
            <a:fld id="{BC5E6782-1BD7-42D9-8ADC-A10636D4E511}" type="slidenum">
              <a:rPr lang="sv-SE" smtClean="0"/>
              <a:t>‹#›</a:t>
            </a:fld>
            <a:endParaRPr lang="sv-SE"/>
          </a:p>
        </p:txBody>
      </p:sp>
    </p:spTree>
    <p:extLst>
      <p:ext uri="{BB962C8B-B14F-4D97-AF65-F5344CB8AC3E}">
        <p14:creationId xmlns:p14="http://schemas.microsoft.com/office/powerpoint/2010/main" val="14258229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delar">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5CDC1796-A7C0-8324-A06D-06D458304818}"/>
              </a:ext>
            </a:extLst>
          </p:cNvPr>
          <p:cNvSpPr>
            <a:spLocks noGrp="1"/>
          </p:cNvSpPr>
          <p:nvPr>
            <p:ph type="title"/>
          </p:nvPr>
        </p:nvSpPr>
        <p:spPr/>
        <p:txBody>
          <a:body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BAE850A4-04CD-2363-EE59-9D152755E196}"/>
              </a:ext>
            </a:extLst>
          </p:cNvPr>
          <p:cNvSpPr>
            <a:spLocks noGrp="1"/>
          </p:cNvSpPr>
          <p:nvPr>
            <p:ph sz="half" idx="1"/>
          </p:nvPr>
        </p:nvSpPr>
        <p:spPr>
          <a:xfrm>
            <a:off x="838200" y="1825625"/>
            <a:ext cx="51816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innehåll 3">
            <a:extLst>
              <a:ext uri="{FF2B5EF4-FFF2-40B4-BE49-F238E27FC236}">
                <a16:creationId xmlns:a16="http://schemas.microsoft.com/office/drawing/2014/main" id="{79B8DBD6-CD4B-F82C-CADF-A4D6A4EC4B06}"/>
              </a:ext>
            </a:extLst>
          </p:cNvPr>
          <p:cNvSpPr>
            <a:spLocks noGrp="1"/>
          </p:cNvSpPr>
          <p:nvPr>
            <p:ph sz="half" idx="2"/>
          </p:nvPr>
        </p:nvSpPr>
        <p:spPr>
          <a:xfrm>
            <a:off x="6172200" y="1825625"/>
            <a:ext cx="51816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datum 4">
            <a:extLst>
              <a:ext uri="{FF2B5EF4-FFF2-40B4-BE49-F238E27FC236}">
                <a16:creationId xmlns:a16="http://schemas.microsoft.com/office/drawing/2014/main" id="{CAB3F50E-4FA7-B6F0-969D-7AFE7C61701D}"/>
              </a:ext>
            </a:extLst>
          </p:cNvPr>
          <p:cNvSpPr>
            <a:spLocks noGrp="1"/>
          </p:cNvSpPr>
          <p:nvPr>
            <p:ph type="dt" sz="half" idx="10"/>
          </p:nvPr>
        </p:nvSpPr>
        <p:spPr/>
        <p:txBody>
          <a:bodyPr/>
          <a:lstStyle/>
          <a:p>
            <a:fld id="{96663C5D-BEA3-4D7F-9613-E576808B1034}" type="datetimeFigureOut">
              <a:rPr lang="sv-SE" smtClean="0"/>
              <a:t>2022-09-02</a:t>
            </a:fld>
            <a:endParaRPr lang="sv-SE"/>
          </a:p>
        </p:txBody>
      </p:sp>
      <p:sp>
        <p:nvSpPr>
          <p:cNvPr id="6" name="Platshållare för sidfot 5">
            <a:extLst>
              <a:ext uri="{FF2B5EF4-FFF2-40B4-BE49-F238E27FC236}">
                <a16:creationId xmlns:a16="http://schemas.microsoft.com/office/drawing/2014/main" id="{627AA724-4038-0550-EFC9-012E565F9BF0}"/>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BA1FE7A2-D59C-E8ED-B8BF-669AAE4F777D}"/>
              </a:ext>
            </a:extLst>
          </p:cNvPr>
          <p:cNvSpPr>
            <a:spLocks noGrp="1"/>
          </p:cNvSpPr>
          <p:nvPr>
            <p:ph type="sldNum" sz="quarter" idx="12"/>
          </p:nvPr>
        </p:nvSpPr>
        <p:spPr/>
        <p:txBody>
          <a:bodyPr/>
          <a:lstStyle/>
          <a:p>
            <a:fld id="{BC5E6782-1BD7-42D9-8ADC-A10636D4E511}" type="slidenum">
              <a:rPr lang="sv-SE" smtClean="0"/>
              <a:t>‹#›</a:t>
            </a:fld>
            <a:endParaRPr lang="sv-SE"/>
          </a:p>
        </p:txBody>
      </p:sp>
    </p:spTree>
    <p:extLst>
      <p:ext uri="{BB962C8B-B14F-4D97-AF65-F5344CB8AC3E}">
        <p14:creationId xmlns:p14="http://schemas.microsoft.com/office/powerpoint/2010/main" val="34786525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2378BCC0-88B0-030F-B6D6-58B277DD3127}"/>
              </a:ext>
            </a:extLst>
          </p:cNvPr>
          <p:cNvSpPr>
            <a:spLocks noGrp="1"/>
          </p:cNvSpPr>
          <p:nvPr>
            <p:ph type="title"/>
          </p:nvPr>
        </p:nvSpPr>
        <p:spPr>
          <a:xfrm>
            <a:off x="839788" y="365125"/>
            <a:ext cx="10515600" cy="1325563"/>
          </a:xfrm>
        </p:spPr>
        <p:txBody>
          <a:bodyPr/>
          <a:lstStyle/>
          <a:p>
            <a:r>
              <a:rPr lang="sv-SE"/>
              <a:t>Klicka här för att ändra mall för rubrikformat</a:t>
            </a:r>
          </a:p>
        </p:txBody>
      </p:sp>
      <p:sp>
        <p:nvSpPr>
          <p:cNvPr id="3" name="Platshållare för text 2">
            <a:extLst>
              <a:ext uri="{FF2B5EF4-FFF2-40B4-BE49-F238E27FC236}">
                <a16:creationId xmlns:a16="http://schemas.microsoft.com/office/drawing/2014/main" id="{4CD7D1E0-72C3-BEED-051E-74031D60951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4" name="Platshållare för innehåll 3">
            <a:extLst>
              <a:ext uri="{FF2B5EF4-FFF2-40B4-BE49-F238E27FC236}">
                <a16:creationId xmlns:a16="http://schemas.microsoft.com/office/drawing/2014/main" id="{4D43D155-0241-82F9-3297-4E44D207AFB7}"/>
              </a:ext>
            </a:extLst>
          </p:cNvPr>
          <p:cNvSpPr>
            <a:spLocks noGrp="1"/>
          </p:cNvSpPr>
          <p:nvPr>
            <p:ph sz="half" idx="2"/>
          </p:nvPr>
        </p:nvSpPr>
        <p:spPr>
          <a:xfrm>
            <a:off x="839788" y="2505075"/>
            <a:ext cx="5157787" cy="368458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text 4">
            <a:extLst>
              <a:ext uri="{FF2B5EF4-FFF2-40B4-BE49-F238E27FC236}">
                <a16:creationId xmlns:a16="http://schemas.microsoft.com/office/drawing/2014/main" id="{0927DD00-C02F-10BC-1037-AF28C508051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6" name="Platshållare för innehåll 5">
            <a:extLst>
              <a:ext uri="{FF2B5EF4-FFF2-40B4-BE49-F238E27FC236}">
                <a16:creationId xmlns:a16="http://schemas.microsoft.com/office/drawing/2014/main" id="{1EF9C62E-CFF1-B471-A957-05D9B792BB54}"/>
              </a:ext>
            </a:extLst>
          </p:cNvPr>
          <p:cNvSpPr>
            <a:spLocks noGrp="1"/>
          </p:cNvSpPr>
          <p:nvPr>
            <p:ph sz="quarter" idx="4"/>
          </p:nvPr>
        </p:nvSpPr>
        <p:spPr>
          <a:xfrm>
            <a:off x="6172200" y="2505075"/>
            <a:ext cx="5183188" cy="368458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7" name="Platshållare för datum 6">
            <a:extLst>
              <a:ext uri="{FF2B5EF4-FFF2-40B4-BE49-F238E27FC236}">
                <a16:creationId xmlns:a16="http://schemas.microsoft.com/office/drawing/2014/main" id="{0F560C98-ECC3-1B03-A19A-F30F03A8B7BC}"/>
              </a:ext>
            </a:extLst>
          </p:cNvPr>
          <p:cNvSpPr>
            <a:spLocks noGrp="1"/>
          </p:cNvSpPr>
          <p:nvPr>
            <p:ph type="dt" sz="half" idx="10"/>
          </p:nvPr>
        </p:nvSpPr>
        <p:spPr/>
        <p:txBody>
          <a:bodyPr/>
          <a:lstStyle/>
          <a:p>
            <a:fld id="{96663C5D-BEA3-4D7F-9613-E576808B1034}" type="datetimeFigureOut">
              <a:rPr lang="sv-SE" smtClean="0"/>
              <a:t>2022-09-02</a:t>
            </a:fld>
            <a:endParaRPr lang="sv-SE"/>
          </a:p>
        </p:txBody>
      </p:sp>
      <p:sp>
        <p:nvSpPr>
          <p:cNvPr id="8" name="Platshållare för sidfot 7">
            <a:extLst>
              <a:ext uri="{FF2B5EF4-FFF2-40B4-BE49-F238E27FC236}">
                <a16:creationId xmlns:a16="http://schemas.microsoft.com/office/drawing/2014/main" id="{C20A3D1C-CF6B-93B7-FCB3-201C522AEDD5}"/>
              </a:ext>
            </a:extLst>
          </p:cNvPr>
          <p:cNvSpPr>
            <a:spLocks noGrp="1"/>
          </p:cNvSpPr>
          <p:nvPr>
            <p:ph type="ftr" sz="quarter" idx="11"/>
          </p:nvPr>
        </p:nvSpPr>
        <p:spPr/>
        <p:txBody>
          <a:bodyPr/>
          <a:lstStyle/>
          <a:p>
            <a:endParaRPr lang="sv-SE"/>
          </a:p>
        </p:txBody>
      </p:sp>
      <p:sp>
        <p:nvSpPr>
          <p:cNvPr id="9" name="Platshållare för bildnummer 8">
            <a:extLst>
              <a:ext uri="{FF2B5EF4-FFF2-40B4-BE49-F238E27FC236}">
                <a16:creationId xmlns:a16="http://schemas.microsoft.com/office/drawing/2014/main" id="{F8B3A219-6477-8643-F193-35C588ACEAB9}"/>
              </a:ext>
            </a:extLst>
          </p:cNvPr>
          <p:cNvSpPr>
            <a:spLocks noGrp="1"/>
          </p:cNvSpPr>
          <p:nvPr>
            <p:ph type="sldNum" sz="quarter" idx="12"/>
          </p:nvPr>
        </p:nvSpPr>
        <p:spPr/>
        <p:txBody>
          <a:bodyPr/>
          <a:lstStyle/>
          <a:p>
            <a:fld id="{BC5E6782-1BD7-42D9-8ADC-A10636D4E511}" type="slidenum">
              <a:rPr lang="sv-SE" smtClean="0"/>
              <a:t>‹#›</a:t>
            </a:fld>
            <a:endParaRPr lang="sv-SE"/>
          </a:p>
        </p:txBody>
      </p:sp>
    </p:spTree>
    <p:extLst>
      <p:ext uri="{BB962C8B-B14F-4D97-AF65-F5344CB8AC3E}">
        <p14:creationId xmlns:p14="http://schemas.microsoft.com/office/powerpoint/2010/main" val="29686217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3EA726DA-836B-1784-A258-C616EFCDC565}"/>
              </a:ext>
            </a:extLst>
          </p:cNvPr>
          <p:cNvSpPr>
            <a:spLocks noGrp="1"/>
          </p:cNvSpPr>
          <p:nvPr>
            <p:ph type="title"/>
          </p:nvPr>
        </p:nvSpPr>
        <p:spPr/>
        <p:txBody>
          <a:bodyPr/>
          <a:lstStyle/>
          <a:p>
            <a:r>
              <a:rPr lang="sv-SE"/>
              <a:t>Klicka här för att ändra mall för rubrikformat</a:t>
            </a:r>
          </a:p>
        </p:txBody>
      </p:sp>
      <p:sp>
        <p:nvSpPr>
          <p:cNvPr id="3" name="Platshållare för datum 2">
            <a:extLst>
              <a:ext uri="{FF2B5EF4-FFF2-40B4-BE49-F238E27FC236}">
                <a16:creationId xmlns:a16="http://schemas.microsoft.com/office/drawing/2014/main" id="{D346CA58-3138-1848-1768-5AF49C3524F9}"/>
              </a:ext>
            </a:extLst>
          </p:cNvPr>
          <p:cNvSpPr>
            <a:spLocks noGrp="1"/>
          </p:cNvSpPr>
          <p:nvPr>
            <p:ph type="dt" sz="half" idx="10"/>
          </p:nvPr>
        </p:nvSpPr>
        <p:spPr/>
        <p:txBody>
          <a:bodyPr/>
          <a:lstStyle/>
          <a:p>
            <a:fld id="{96663C5D-BEA3-4D7F-9613-E576808B1034}" type="datetimeFigureOut">
              <a:rPr lang="sv-SE" smtClean="0"/>
              <a:t>2022-09-02</a:t>
            </a:fld>
            <a:endParaRPr lang="sv-SE"/>
          </a:p>
        </p:txBody>
      </p:sp>
      <p:sp>
        <p:nvSpPr>
          <p:cNvPr id="4" name="Platshållare för sidfot 3">
            <a:extLst>
              <a:ext uri="{FF2B5EF4-FFF2-40B4-BE49-F238E27FC236}">
                <a16:creationId xmlns:a16="http://schemas.microsoft.com/office/drawing/2014/main" id="{58D7A083-CFE3-245A-7325-F3A2EC98E038}"/>
              </a:ext>
            </a:extLst>
          </p:cNvPr>
          <p:cNvSpPr>
            <a:spLocks noGrp="1"/>
          </p:cNvSpPr>
          <p:nvPr>
            <p:ph type="ftr" sz="quarter" idx="11"/>
          </p:nvPr>
        </p:nvSpPr>
        <p:spPr/>
        <p:txBody>
          <a:bodyPr/>
          <a:lstStyle/>
          <a:p>
            <a:endParaRPr lang="sv-SE"/>
          </a:p>
        </p:txBody>
      </p:sp>
      <p:sp>
        <p:nvSpPr>
          <p:cNvPr id="5" name="Platshållare för bildnummer 4">
            <a:extLst>
              <a:ext uri="{FF2B5EF4-FFF2-40B4-BE49-F238E27FC236}">
                <a16:creationId xmlns:a16="http://schemas.microsoft.com/office/drawing/2014/main" id="{324F63E5-63C9-CEAD-F839-6AC5E07A0AD6}"/>
              </a:ext>
            </a:extLst>
          </p:cNvPr>
          <p:cNvSpPr>
            <a:spLocks noGrp="1"/>
          </p:cNvSpPr>
          <p:nvPr>
            <p:ph type="sldNum" sz="quarter" idx="12"/>
          </p:nvPr>
        </p:nvSpPr>
        <p:spPr/>
        <p:txBody>
          <a:bodyPr/>
          <a:lstStyle/>
          <a:p>
            <a:fld id="{BC5E6782-1BD7-42D9-8ADC-A10636D4E511}" type="slidenum">
              <a:rPr lang="sv-SE" smtClean="0"/>
              <a:t>‹#›</a:t>
            </a:fld>
            <a:endParaRPr lang="sv-SE"/>
          </a:p>
        </p:txBody>
      </p:sp>
    </p:spTree>
    <p:extLst>
      <p:ext uri="{BB962C8B-B14F-4D97-AF65-F5344CB8AC3E}">
        <p14:creationId xmlns:p14="http://schemas.microsoft.com/office/powerpoint/2010/main" val="34076688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datum 1">
            <a:extLst>
              <a:ext uri="{FF2B5EF4-FFF2-40B4-BE49-F238E27FC236}">
                <a16:creationId xmlns:a16="http://schemas.microsoft.com/office/drawing/2014/main" id="{B802C44F-FE26-D455-727F-5525B0272C7B}"/>
              </a:ext>
            </a:extLst>
          </p:cNvPr>
          <p:cNvSpPr>
            <a:spLocks noGrp="1"/>
          </p:cNvSpPr>
          <p:nvPr>
            <p:ph type="dt" sz="half" idx="10"/>
          </p:nvPr>
        </p:nvSpPr>
        <p:spPr/>
        <p:txBody>
          <a:bodyPr/>
          <a:lstStyle/>
          <a:p>
            <a:fld id="{96663C5D-BEA3-4D7F-9613-E576808B1034}" type="datetimeFigureOut">
              <a:rPr lang="sv-SE" smtClean="0"/>
              <a:t>2022-09-02</a:t>
            </a:fld>
            <a:endParaRPr lang="sv-SE"/>
          </a:p>
        </p:txBody>
      </p:sp>
      <p:sp>
        <p:nvSpPr>
          <p:cNvPr id="3" name="Platshållare för sidfot 2">
            <a:extLst>
              <a:ext uri="{FF2B5EF4-FFF2-40B4-BE49-F238E27FC236}">
                <a16:creationId xmlns:a16="http://schemas.microsoft.com/office/drawing/2014/main" id="{76958569-1579-AF3A-67E0-5107ED2BC7DE}"/>
              </a:ext>
            </a:extLst>
          </p:cNvPr>
          <p:cNvSpPr>
            <a:spLocks noGrp="1"/>
          </p:cNvSpPr>
          <p:nvPr>
            <p:ph type="ftr" sz="quarter" idx="11"/>
          </p:nvPr>
        </p:nvSpPr>
        <p:spPr/>
        <p:txBody>
          <a:bodyPr/>
          <a:lstStyle/>
          <a:p>
            <a:endParaRPr lang="sv-SE"/>
          </a:p>
        </p:txBody>
      </p:sp>
      <p:sp>
        <p:nvSpPr>
          <p:cNvPr id="4" name="Platshållare för bildnummer 3">
            <a:extLst>
              <a:ext uri="{FF2B5EF4-FFF2-40B4-BE49-F238E27FC236}">
                <a16:creationId xmlns:a16="http://schemas.microsoft.com/office/drawing/2014/main" id="{D30B306E-6EE1-3A16-D702-26013255F430}"/>
              </a:ext>
            </a:extLst>
          </p:cNvPr>
          <p:cNvSpPr>
            <a:spLocks noGrp="1"/>
          </p:cNvSpPr>
          <p:nvPr>
            <p:ph type="sldNum" sz="quarter" idx="12"/>
          </p:nvPr>
        </p:nvSpPr>
        <p:spPr/>
        <p:txBody>
          <a:bodyPr/>
          <a:lstStyle/>
          <a:p>
            <a:fld id="{BC5E6782-1BD7-42D9-8ADC-A10636D4E511}" type="slidenum">
              <a:rPr lang="sv-SE" smtClean="0"/>
              <a:t>‹#›</a:t>
            </a:fld>
            <a:endParaRPr lang="sv-SE"/>
          </a:p>
        </p:txBody>
      </p:sp>
    </p:spTree>
    <p:extLst>
      <p:ext uri="{BB962C8B-B14F-4D97-AF65-F5344CB8AC3E}">
        <p14:creationId xmlns:p14="http://schemas.microsoft.com/office/powerpoint/2010/main" val="8123850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ext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53E8231-CA45-9C5C-EBC5-A4E32803C4D4}"/>
              </a:ext>
            </a:extLst>
          </p:cNvPr>
          <p:cNvSpPr>
            <a:spLocks noGrp="1"/>
          </p:cNvSpPr>
          <p:nvPr>
            <p:ph type="title"/>
          </p:nvPr>
        </p:nvSpPr>
        <p:spPr>
          <a:xfrm>
            <a:off x="839788" y="457200"/>
            <a:ext cx="3932237" cy="1600200"/>
          </a:xfrm>
        </p:spPr>
        <p:txBody>
          <a:bodyPr anchor="b"/>
          <a:lstStyle>
            <a:lvl1pPr>
              <a:defRPr sz="3200"/>
            </a:lvl1p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8E851933-CE9A-3F08-3AFB-FA524C8C04F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text 3">
            <a:extLst>
              <a:ext uri="{FF2B5EF4-FFF2-40B4-BE49-F238E27FC236}">
                <a16:creationId xmlns:a16="http://schemas.microsoft.com/office/drawing/2014/main" id="{41CD0ED0-8A6B-3F7A-32ED-735AE0BA5B5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Platshållare för datum 4">
            <a:extLst>
              <a:ext uri="{FF2B5EF4-FFF2-40B4-BE49-F238E27FC236}">
                <a16:creationId xmlns:a16="http://schemas.microsoft.com/office/drawing/2014/main" id="{9485AE47-23FC-5712-97D1-8ABDAA89A861}"/>
              </a:ext>
            </a:extLst>
          </p:cNvPr>
          <p:cNvSpPr>
            <a:spLocks noGrp="1"/>
          </p:cNvSpPr>
          <p:nvPr>
            <p:ph type="dt" sz="half" idx="10"/>
          </p:nvPr>
        </p:nvSpPr>
        <p:spPr/>
        <p:txBody>
          <a:bodyPr/>
          <a:lstStyle/>
          <a:p>
            <a:fld id="{96663C5D-BEA3-4D7F-9613-E576808B1034}" type="datetimeFigureOut">
              <a:rPr lang="sv-SE" smtClean="0"/>
              <a:t>2022-09-02</a:t>
            </a:fld>
            <a:endParaRPr lang="sv-SE"/>
          </a:p>
        </p:txBody>
      </p:sp>
      <p:sp>
        <p:nvSpPr>
          <p:cNvPr id="6" name="Platshållare för sidfot 5">
            <a:extLst>
              <a:ext uri="{FF2B5EF4-FFF2-40B4-BE49-F238E27FC236}">
                <a16:creationId xmlns:a16="http://schemas.microsoft.com/office/drawing/2014/main" id="{B538A629-4DF6-6710-5502-8EC250F5EF9D}"/>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31115E6F-2E56-BE29-1153-2775DDE8555B}"/>
              </a:ext>
            </a:extLst>
          </p:cNvPr>
          <p:cNvSpPr>
            <a:spLocks noGrp="1"/>
          </p:cNvSpPr>
          <p:nvPr>
            <p:ph type="sldNum" sz="quarter" idx="12"/>
          </p:nvPr>
        </p:nvSpPr>
        <p:spPr/>
        <p:txBody>
          <a:bodyPr/>
          <a:lstStyle/>
          <a:p>
            <a:fld id="{BC5E6782-1BD7-42D9-8ADC-A10636D4E511}" type="slidenum">
              <a:rPr lang="sv-SE" smtClean="0"/>
              <a:t>‹#›</a:t>
            </a:fld>
            <a:endParaRPr lang="sv-SE"/>
          </a:p>
        </p:txBody>
      </p:sp>
    </p:spTree>
    <p:extLst>
      <p:ext uri="{BB962C8B-B14F-4D97-AF65-F5344CB8AC3E}">
        <p14:creationId xmlns:p14="http://schemas.microsoft.com/office/powerpoint/2010/main" val="1277195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4227E5B9-7712-4D37-E40A-BB74EF741E7D}"/>
              </a:ext>
            </a:extLst>
          </p:cNvPr>
          <p:cNvSpPr>
            <a:spLocks noGrp="1"/>
          </p:cNvSpPr>
          <p:nvPr>
            <p:ph type="title"/>
          </p:nvPr>
        </p:nvSpPr>
        <p:spPr>
          <a:xfrm>
            <a:off x="839788" y="457200"/>
            <a:ext cx="3932237" cy="1600200"/>
          </a:xfrm>
        </p:spPr>
        <p:txBody>
          <a:bodyPr anchor="b"/>
          <a:lstStyle>
            <a:lvl1pPr>
              <a:defRPr sz="3200"/>
            </a:lvl1pPr>
          </a:lstStyle>
          <a:p>
            <a:r>
              <a:rPr lang="sv-SE"/>
              <a:t>Klicka här för att ändra mall för rubrikformat</a:t>
            </a:r>
          </a:p>
        </p:txBody>
      </p:sp>
      <p:sp>
        <p:nvSpPr>
          <p:cNvPr id="3" name="Platshållare för bild 2">
            <a:extLst>
              <a:ext uri="{FF2B5EF4-FFF2-40B4-BE49-F238E27FC236}">
                <a16:creationId xmlns:a16="http://schemas.microsoft.com/office/drawing/2014/main" id="{8CCD2753-449C-B237-A53B-72936396B0F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a:p>
        </p:txBody>
      </p:sp>
      <p:sp>
        <p:nvSpPr>
          <p:cNvPr id="4" name="Platshållare för text 3">
            <a:extLst>
              <a:ext uri="{FF2B5EF4-FFF2-40B4-BE49-F238E27FC236}">
                <a16:creationId xmlns:a16="http://schemas.microsoft.com/office/drawing/2014/main" id="{EEE0F075-08A9-5725-1EEB-F0FF867CB32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Platshållare för datum 4">
            <a:extLst>
              <a:ext uri="{FF2B5EF4-FFF2-40B4-BE49-F238E27FC236}">
                <a16:creationId xmlns:a16="http://schemas.microsoft.com/office/drawing/2014/main" id="{557017CD-11A9-63B2-1A4C-D6140DEC89AF}"/>
              </a:ext>
            </a:extLst>
          </p:cNvPr>
          <p:cNvSpPr>
            <a:spLocks noGrp="1"/>
          </p:cNvSpPr>
          <p:nvPr>
            <p:ph type="dt" sz="half" idx="10"/>
          </p:nvPr>
        </p:nvSpPr>
        <p:spPr/>
        <p:txBody>
          <a:bodyPr/>
          <a:lstStyle/>
          <a:p>
            <a:fld id="{96663C5D-BEA3-4D7F-9613-E576808B1034}" type="datetimeFigureOut">
              <a:rPr lang="sv-SE" smtClean="0"/>
              <a:t>2022-09-02</a:t>
            </a:fld>
            <a:endParaRPr lang="sv-SE"/>
          </a:p>
        </p:txBody>
      </p:sp>
      <p:sp>
        <p:nvSpPr>
          <p:cNvPr id="6" name="Platshållare för sidfot 5">
            <a:extLst>
              <a:ext uri="{FF2B5EF4-FFF2-40B4-BE49-F238E27FC236}">
                <a16:creationId xmlns:a16="http://schemas.microsoft.com/office/drawing/2014/main" id="{4DD051D9-22BF-22C2-EF56-4EEACF05BB06}"/>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470AEE3B-D72B-5AF9-E19A-82C32FA5CBF5}"/>
              </a:ext>
            </a:extLst>
          </p:cNvPr>
          <p:cNvSpPr>
            <a:spLocks noGrp="1"/>
          </p:cNvSpPr>
          <p:nvPr>
            <p:ph type="sldNum" sz="quarter" idx="12"/>
          </p:nvPr>
        </p:nvSpPr>
        <p:spPr/>
        <p:txBody>
          <a:bodyPr/>
          <a:lstStyle/>
          <a:p>
            <a:fld id="{BC5E6782-1BD7-42D9-8ADC-A10636D4E511}" type="slidenum">
              <a:rPr lang="sv-SE" smtClean="0"/>
              <a:t>‹#›</a:t>
            </a:fld>
            <a:endParaRPr lang="sv-SE"/>
          </a:p>
        </p:txBody>
      </p:sp>
    </p:spTree>
    <p:extLst>
      <p:ext uri="{BB962C8B-B14F-4D97-AF65-F5344CB8AC3E}">
        <p14:creationId xmlns:p14="http://schemas.microsoft.com/office/powerpoint/2010/main" val="19489726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rubrik 1">
            <a:extLst>
              <a:ext uri="{FF2B5EF4-FFF2-40B4-BE49-F238E27FC236}">
                <a16:creationId xmlns:a16="http://schemas.microsoft.com/office/drawing/2014/main" id="{C3D229A7-3378-E321-7F18-38207B696CB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sv-SE"/>
              <a:t>Klicka här för att ändra mall för rubrikformat</a:t>
            </a:r>
          </a:p>
        </p:txBody>
      </p:sp>
      <p:sp>
        <p:nvSpPr>
          <p:cNvPr id="3" name="Platshållare för text 2">
            <a:extLst>
              <a:ext uri="{FF2B5EF4-FFF2-40B4-BE49-F238E27FC236}">
                <a16:creationId xmlns:a16="http://schemas.microsoft.com/office/drawing/2014/main" id="{4146C42A-8533-C1D9-0D2F-84BF859E313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0880AD59-F1F2-1028-70D5-0563BB275D8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6663C5D-BEA3-4D7F-9613-E576808B1034}" type="datetimeFigureOut">
              <a:rPr lang="sv-SE" smtClean="0"/>
              <a:t>2022-09-02</a:t>
            </a:fld>
            <a:endParaRPr lang="sv-SE"/>
          </a:p>
        </p:txBody>
      </p:sp>
      <p:sp>
        <p:nvSpPr>
          <p:cNvPr id="5" name="Platshållare för sidfot 4">
            <a:extLst>
              <a:ext uri="{FF2B5EF4-FFF2-40B4-BE49-F238E27FC236}">
                <a16:creationId xmlns:a16="http://schemas.microsoft.com/office/drawing/2014/main" id="{9D0889FE-14D8-77BD-3C85-A52B3BDFB7A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v-SE"/>
          </a:p>
        </p:txBody>
      </p:sp>
      <p:sp>
        <p:nvSpPr>
          <p:cNvPr id="6" name="Platshållare för bildnummer 5">
            <a:extLst>
              <a:ext uri="{FF2B5EF4-FFF2-40B4-BE49-F238E27FC236}">
                <a16:creationId xmlns:a16="http://schemas.microsoft.com/office/drawing/2014/main" id="{3591C385-195F-140A-9340-AEEC4A37B03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C5E6782-1BD7-42D9-8ADC-A10636D4E511}" type="slidenum">
              <a:rPr lang="sv-SE" smtClean="0"/>
              <a:t>‹#›</a:t>
            </a:fld>
            <a:endParaRPr lang="sv-SE"/>
          </a:p>
        </p:txBody>
      </p:sp>
    </p:spTree>
    <p:extLst>
      <p:ext uri="{BB962C8B-B14F-4D97-AF65-F5344CB8AC3E}">
        <p14:creationId xmlns:p14="http://schemas.microsoft.com/office/powerpoint/2010/main" val="69208287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hyperlink" Target="https://www.svensksimidrott.se/contentassets/50d3e9ae9b3f46649a4d679401654591/tavlingar-for-barn-i-simning-nytt-220706.pdf" TargetMode="External"/><Relationship Id="rId2" Type="http://schemas.openxmlformats.org/officeDocument/2006/relationships/image" Target="../media/image1.jpeg"/><Relationship Id="rId1" Type="http://schemas.openxmlformats.org/officeDocument/2006/relationships/slideLayout" Target="../slideLayouts/slideLayout7.xml"/><Relationship Id="rId5" Type="http://schemas.openxmlformats.org/officeDocument/2006/relationships/hyperlink" Target="https://docs.google.com/forms/d/e/1FAIpQLScvj61LZp8w9ZJgQI-Iy1S8hEJvFfOwrN2U0jfamATpK8ZhOg/viewform" TargetMode="External"/><Relationship Id="rId4" Type="http://schemas.openxmlformats.org/officeDocument/2006/relationships/hyperlink" Target="https://www.svensksimidrott.se/contentassets/50d3e9ae9b3f46649a4d679401654591/fragor-och-svar-tavlingar-for-barn-i-simning-220522.pdf" TargetMode="External"/></Relationships>
</file>

<file path=ppt/slides/_rels/slide1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2" descr="Svenska Simförbundet | Mynewsdesk">
            <a:extLst>
              <a:ext uri="{FF2B5EF4-FFF2-40B4-BE49-F238E27FC236}">
                <a16:creationId xmlns:a16="http://schemas.microsoft.com/office/drawing/2014/main" id="{7D593B15-5DA2-5535-C912-8786FFBA66FD}"/>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9862457" y="5396974"/>
            <a:ext cx="1564707" cy="817559"/>
          </a:xfrm>
          <a:prstGeom prst="rect">
            <a:avLst/>
          </a:prstGeom>
          <a:noFill/>
          <a:extLst>
            <a:ext uri="{909E8E84-426E-40DD-AFC4-6F175D3DCCD1}">
              <a14:hiddenFill xmlns:a14="http://schemas.microsoft.com/office/drawing/2010/main">
                <a:solidFill>
                  <a:srgbClr val="FFFFFF"/>
                </a:solidFill>
              </a14:hiddenFill>
            </a:ext>
          </a:extLst>
        </p:spPr>
      </p:pic>
      <p:sp>
        <p:nvSpPr>
          <p:cNvPr id="3" name="textruta 2">
            <a:extLst>
              <a:ext uri="{FF2B5EF4-FFF2-40B4-BE49-F238E27FC236}">
                <a16:creationId xmlns:a16="http://schemas.microsoft.com/office/drawing/2014/main" id="{BBAA3D1A-B86F-8406-733D-1C0A77595F32}"/>
              </a:ext>
            </a:extLst>
          </p:cNvPr>
          <p:cNvSpPr txBox="1"/>
          <p:nvPr/>
        </p:nvSpPr>
        <p:spPr>
          <a:xfrm>
            <a:off x="1300294" y="1971413"/>
            <a:ext cx="7841609" cy="2893100"/>
          </a:xfrm>
          <a:prstGeom prst="rect">
            <a:avLst/>
          </a:prstGeom>
          <a:noFill/>
        </p:spPr>
        <p:txBody>
          <a:bodyPr wrap="square">
            <a:spAutoFit/>
          </a:bodyPr>
          <a:lstStyle/>
          <a:p>
            <a:pPr algn="l"/>
            <a:endParaRPr lang="sv-SE" sz="2000" b="0" i="0" u="none" strike="noStrike" baseline="0" dirty="0">
              <a:solidFill>
                <a:srgbClr val="000000"/>
              </a:solidFill>
              <a:latin typeface="Calibri" panose="020F0502020204030204" pitchFamily="34" charset="0"/>
            </a:endParaRPr>
          </a:p>
          <a:p>
            <a:r>
              <a:rPr lang="sv-SE" sz="3600" b="1" i="0" u="none" strike="noStrike" baseline="0" dirty="0">
                <a:solidFill>
                  <a:srgbClr val="000000"/>
                </a:solidFill>
                <a:latin typeface="Calibri" panose="020F0502020204030204" pitchFamily="34" charset="0"/>
              </a:rPr>
              <a:t>Tävlingar för barn i simning </a:t>
            </a:r>
            <a:br>
              <a:rPr lang="sv-SE" sz="3600" b="1" i="0" u="none" strike="noStrike" baseline="0" dirty="0">
                <a:solidFill>
                  <a:srgbClr val="000000"/>
                </a:solidFill>
                <a:latin typeface="Calibri" panose="020F0502020204030204" pitchFamily="34" charset="0"/>
              </a:rPr>
            </a:br>
            <a:endParaRPr lang="sv-SE" sz="3600" b="0" i="0" u="none" strike="noStrike" baseline="0" dirty="0">
              <a:solidFill>
                <a:srgbClr val="000000"/>
              </a:solidFill>
              <a:latin typeface="Calibri" panose="020F0502020204030204" pitchFamily="34" charset="0"/>
            </a:endParaRPr>
          </a:p>
          <a:p>
            <a:r>
              <a:rPr lang="sv-SE" sz="1800" b="0" i="0" u="none" strike="noStrike" baseline="0" dirty="0">
                <a:solidFill>
                  <a:srgbClr val="000000"/>
                </a:solidFill>
                <a:latin typeface="Calibri" panose="020F0502020204030204" pitchFamily="34" charset="0"/>
              </a:rPr>
              <a:t>För barn upp till och med 12 år gäller följande tävlingsformat. </a:t>
            </a:r>
            <a:br>
              <a:rPr lang="sv-SE" sz="1800" b="0" i="0" u="none" strike="noStrike" baseline="0" dirty="0">
                <a:solidFill>
                  <a:srgbClr val="000000"/>
                </a:solidFill>
                <a:latin typeface="Calibri" panose="020F0502020204030204" pitchFamily="34" charset="0"/>
              </a:rPr>
            </a:br>
            <a:r>
              <a:rPr lang="sv-SE" sz="1800" b="0" i="0" u="none" strike="noStrike" baseline="0" dirty="0">
                <a:solidFill>
                  <a:srgbClr val="000000"/>
                </a:solidFill>
                <a:latin typeface="Calibri" panose="020F0502020204030204" pitchFamily="34" charset="0"/>
              </a:rPr>
              <a:t>Dessa är utformade efter de riktlinjer som förbundsstyrelsen beslutade om den 27 januari 2022. </a:t>
            </a:r>
            <a:br>
              <a:rPr lang="sv-SE" sz="1800" b="0" i="0" u="none" strike="noStrike" baseline="0" dirty="0">
                <a:solidFill>
                  <a:srgbClr val="000000"/>
                </a:solidFill>
                <a:latin typeface="Calibri" panose="020F0502020204030204" pitchFamily="34" charset="0"/>
              </a:rPr>
            </a:br>
            <a:r>
              <a:rPr lang="sv-SE" sz="1800" b="0" i="0" u="none" strike="noStrike" baseline="0" dirty="0">
                <a:solidFill>
                  <a:srgbClr val="252525"/>
                </a:solidFill>
                <a:latin typeface="Calibri" panose="020F0502020204030204" pitchFamily="34" charset="0"/>
              </a:rPr>
              <a:t>Implementeringen startar omedelbart och ska vara avslutat 1/1 2023 då dessa tävlingsregler för barn 12 år och yngre gäller fullt ut.</a:t>
            </a:r>
            <a:endParaRPr lang="sv-SE" dirty="0"/>
          </a:p>
        </p:txBody>
      </p:sp>
    </p:spTree>
    <p:extLst>
      <p:ext uri="{BB962C8B-B14F-4D97-AF65-F5344CB8AC3E}">
        <p14:creationId xmlns:p14="http://schemas.microsoft.com/office/powerpoint/2010/main" val="35598545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2" descr="Svenska Simförbundet | Mynewsdesk">
            <a:extLst>
              <a:ext uri="{FF2B5EF4-FFF2-40B4-BE49-F238E27FC236}">
                <a16:creationId xmlns:a16="http://schemas.microsoft.com/office/drawing/2014/main" id="{7D593B15-5DA2-5535-C912-8786FFBA66FD}"/>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9862457" y="5396974"/>
            <a:ext cx="1564707" cy="817559"/>
          </a:xfrm>
          <a:prstGeom prst="rect">
            <a:avLst/>
          </a:prstGeom>
          <a:noFill/>
          <a:extLst>
            <a:ext uri="{909E8E84-426E-40DD-AFC4-6F175D3DCCD1}">
              <a14:hiddenFill xmlns:a14="http://schemas.microsoft.com/office/drawing/2010/main">
                <a:solidFill>
                  <a:srgbClr val="FFFFFF"/>
                </a:solidFill>
              </a14:hiddenFill>
            </a:ext>
          </a:extLst>
        </p:spPr>
      </p:pic>
      <p:sp>
        <p:nvSpPr>
          <p:cNvPr id="6" name="textruta 5">
            <a:extLst>
              <a:ext uri="{FF2B5EF4-FFF2-40B4-BE49-F238E27FC236}">
                <a16:creationId xmlns:a16="http://schemas.microsoft.com/office/drawing/2014/main" id="{F2006D54-ECDB-D556-704C-8F10ADBAA2FE}"/>
              </a:ext>
            </a:extLst>
          </p:cNvPr>
          <p:cNvSpPr txBox="1"/>
          <p:nvPr/>
        </p:nvSpPr>
        <p:spPr>
          <a:xfrm>
            <a:off x="620785" y="964734"/>
            <a:ext cx="10251348" cy="5079532"/>
          </a:xfrm>
          <a:prstGeom prst="rect">
            <a:avLst/>
          </a:prstGeom>
          <a:noFill/>
        </p:spPr>
        <p:txBody>
          <a:bodyPr wrap="square">
            <a:spAutoFit/>
          </a:bodyPr>
          <a:lstStyle/>
          <a:p>
            <a:r>
              <a:rPr lang="sv-SE" sz="2400" b="1" dirty="0">
                <a:solidFill>
                  <a:srgbClr val="000000"/>
                </a:solidFill>
                <a:effectLst/>
                <a:latin typeface="Calibri" panose="020F0502020204030204" pitchFamily="34" charset="0"/>
                <a:ea typeface="Calibri" panose="020F0502020204030204" pitchFamily="34" charset="0"/>
              </a:rPr>
              <a:t>SIMIADEN:</a:t>
            </a:r>
            <a:br>
              <a:rPr lang="sv-SE" sz="2400" b="1" dirty="0">
                <a:solidFill>
                  <a:srgbClr val="000000"/>
                </a:solidFill>
                <a:effectLst/>
                <a:latin typeface="Calibri" panose="020F0502020204030204" pitchFamily="34" charset="0"/>
                <a:ea typeface="Calibri" panose="020F0502020204030204" pitchFamily="34" charset="0"/>
              </a:rPr>
            </a:br>
            <a:r>
              <a:rPr lang="sv-SE" sz="2400" b="1" dirty="0">
                <a:solidFill>
                  <a:srgbClr val="000000"/>
                </a:solidFill>
                <a:effectLst/>
                <a:latin typeface="Calibri" panose="020F0502020204030204" pitchFamily="34" charset="0"/>
                <a:ea typeface="Calibri" panose="020F0502020204030204" pitchFamily="34" charset="0"/>
              </a:rPr>
              <a:t> </a:t>
            </a:r>
            <a:endParaRPr lang="sv-SE" sz="2000" dirty="0">
              <a:solidFill>
                <a:srgbClr val="000000"/>
              </a:solidFill>
              <a:effectLst/>
              <a:latin typeface="Calibri" panose="020F0502020204030204" pitchFamily="34" charset="0"/>
              <a:ea typeface="Calibri" panose="020F0502020204030204" pitchFamily="34" charset="0"/>
            </a:endParaRPr>
          </a:p>
          <a:p>
            <a:r>
              <a:rPr lang="sv-SE" sz="1800" dirty="0">
                <a:solidFill>
                  <a:srgbClr val="000000"/>
                </a:solidFill>
                <a:effectLst/>
                <a:latin typeface="Calibri" panose="020F0502020204030204" pitchFamily="34" charset="0"/>
                <a:ea typeface="Calibri" panose="020F0502020204030204" pitchFamily="34" charset="0"/>
              </a:rPr>
              <a:t>• Vänder sig till simmare i utvecklingsstadium 4 enligt Simlinjen. </a:t>
            </a:r>
            <a:endParaRPr lang="sv-SE" sz="2000" dirty="0">
              <a:solidFill>
                <a:srgbClr val="000000"/>
              </a:solidFill>
              <a:effectLst/>
              <a:latin typeface="Calibri" panose="020F0502020204030204" pitchFamily="34" charset="0"/>
              <a:ea typeface="Calibri" panose="020F0502020204030204" pitchFamily="34" charset="0"/>
            </a:endParaRPr>
          </a:p>
          <a:p>
            <a:r>
              <a:rPr lang="sv-SE" sz="1800" dirty="0">
                <a:solidFill>
                  <a:srgbClr val="000000"/>
                </a:solidFill>
                <a:effectLst/>
                <a:latin typeface="Calibri" panose="020F0502020204030204" pitchFamily="34" charset="0"/>
                <a:ea typeface="Calibri" panose="020F0502020204030204" pitchFamily="34" charset="0"/>
              </a:rPr>
              <a:t>• Utbildningstävling för såväl simmare som simmarfamiljer. </a:t>
            </a:r>
            <a:endParaRPr lang="sv-SE" sz="2000" dirty="0">
              <a:solidFill>
                <a:srgbClr val="000000"/>
              </a:solidFill>
              <a:effectLst/>
              <a:latin typeface="Calibri" panose="020F0502020204030204" pitchFamily="34" charset="0"/>
              <a:ea typeface="Calibri" panose="020F0502020204030204" pitchFamily="34" charset="0"/>
            </a:endParaRPr>
          </a:p>
          <a:p>
            <a:r>
              <a:rPr lang="sv-SE" sz="1800" dirty="0">
                <a:solidFill>
                  <a:srgbClr val="000000"/>
                </a:solidFill>
                <a:effectLst/>
                <a:latin typeface="Calibri" panose="020F0502020204030204" pitchFamily="34" charset="0"/>
                <a:ea typeface="Calibri" panose="020F0502020204030204" pitchFamily="34" charset="0"/>
              </a:rPr>
              <a:t>• Kvantitativt säkerställa distriktens och regionernas återväxt. </a:t>
            </a:r>
            <a:endParaRPr lang="sv-SE" sz="2000" dirty="0">
              <a:solidFill>
                <a:srgbClr val="000000"/>
              </a:solidFill>
              <a:effectLst/>
              <a:latin typeface="Calibri" panose="020F0502020204030204" pitchFamily="34" charset="0"/>
              <a:ea typeface="Calibri" panose="020F0502020204030204" pitchFamily="34" charset="0"/>
            </a:endParaRPr>
          </a:p>
          <a:p>
            <a:r>
              <a:rPr lang="sv-SE" sz="1800" dirty="0">
                <a:solidFill>
                  <a:srgbClr val="000000"/>
                </a:solidFill>
                <a:effectLst/>
                <a:latin typeface="Calibri" panose="020F0502020204030204" pitchFamily="34" charset="0"/>
                <a:ea typeface="Calibri" panose="020F0502020204030204" pitchFamily="34" charset="0"/>
              </a:rPr>
              <a:t>• Svensk simnings rekryteringstävling för barn. </a:t>
            </a:r>
            <a:endParaRPr lang="sv-SE" sz="2000" dirty="0">
              <a:solidFill>
                <a:srgbClr val="000000"/>
              </a:solidFill>
              <a:effectLst/>
              <a:latin typeface="Calibri" panose="020F0502020204030204" pitchFamily="34" charset="0"/>
              <a:ea typeface="Calibri" panose="020F0502020204030204" pitchFamily="34" charset="0"/>
            </a:endParaRPr>
          </a:p>
          <a:p>
            <a:r>
              <a:rPr lang="sv-SE" sz="1800" dirty="0">
                <a:solidFill>
                  <a:srgbClr val="000000"/>
                </a:solidFill>
                <a:effectLst/>
                <a:latin typeface="Calibri" panose="020F0502020204030204" pitchFamily="34" charset="0"/>
                <a:ea typeface="Calibri" panose="020F0502020204030204" pitchFamily="34" charset="0"/>
              </a:rPr>
              <a:t>• Simiaden ska användas som en tävling där Svensk Simidrott marknadsförs och presenteras. </a:t>
            </a:r>
            <a:endParaRPr lang="sv-SE" sz="2000" dirty="0">
              <a:solidFill>
                <a:srgbClr val="000000"/>
              </a:solidFill>
              <a:effectLst/>
              <a:latin typeface="Calibri" panose="020F0502020204030204" pitchFamily="34" charset="0"/>
              <a:ea typeface="Calibri" panose="020F0502020204030204" pitchFamily="34" charset="0"/>
            </a:endParaRPr>
          </a:p>
          <a:p>
            <a:pPr>
              <a:lnSpc>
                <a:spcPct val="107000"/>
              </a:lnSpc>
              <a:spcAft>
                <a:spcPts val="800"/>
              </a:spcAft>
            </a:pPr>
            <a:r>
              <a:rPr lang="sv-SE" sz="1800" dirty="0">
                <a:effectLst/>
                <a:latin typeface="Calibri" panose="020F0502020204030204" pitchFamily="34" charset="0"/>
                <a:ea typeface="Calibri" panose="020F0502020204030204" pitchFamily="34" charset="0"/>
                <a:cs typeface="Times New Roman" panose="02020603050405020304" pitchFamily="18" charset="0"/>
              </a:rPr>
              <a:t> </a:t>
            </a:r>
          </a:p>
          <a:p>
            <a:pPr>
              <a:lnSpc>
                <a:spcPct val="107000"/>
              </a:lnSpc>
              <a:spcAft>
                <a:spcPts val="800"/>
              </a:spcAft>
            </a:pPr>
            <a:r>
              <a:rPr lang="sv-SE" sz="1200" dirty="0">
                <a:effectLst/>
                <a:latin typeface="Calibri" panose="020F0502020204030204" pitchFamily="34" charset="0"/>
                <a:ea typeface="Calibri" panose="020F0502020204030204" pitchFamily="34" charset="0"/>
                <a:cs typeface="Times New Roman" panose="02020603050405020304" pitchFamily="18" charset="0"/>
              </a:rPr>
              <a:t>Utvecklingsstadium 4 Simlinjen - slutmål</a:t>
            </a:r>
            <a:endParaRPr lang="sv-SE"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sv-SE" sz="1200" dirty="0">
                <a:effectLst/>
                <a:latin typeface="Calibri" panose="020F0502020204030204" pitchFamily="34" charset="0"/>
                <a:ea typeface="Calibri" panose="020F0502020204030204" pitchFamily="34" charset="0"/>
                <a:cs typeface="Times New Roman" panose="02020603050405020304" pitchFamily="18" charset="0"/>
              </a:rPr>
              <a:t>* Simmaren ska visa en god utveckling på 200 meter medley och 400 meter frisim vilket visar på en god allsidighet och uthållighet.</a:t>
            </a:r>
            <a:br>
              <a:rPr lang="sv-SE" sz="1200" dirty="0">
                <a:effectLst/>
                <a:latin typeface="Calibri" panose="020F0502020204030204" pitchFamily="34" charset="0"/>
                <a:ea typeface="Calibri" panose="020F0502020204030204" pitchFamily="34" charset="0"/>
                <a:cs typeface="Times New Roman" panose="02020603050405020304" pitchFamily="18" charset="0"/>
              </a:rPr>
            </a:br>
            <a:r>
              <a:rPr lang="sv-SE" sz="1200" dirty="0">
                <a:effectLst/>
                <a:latin typeface="Calibri" panose="020F0502020204030204" pitchFamily="34" charset="0"/>
                <a:ea typeface="Calibri" panose="020F0502020204030204" pitchFamily="34" charset="0"/>
                <a:cs typeface="Times New Roman" panose="02020603050405020304" pitchFamily="18" charset="0"/>
              </a:rPr>
              <a:t>* Simmaren ska ha goda tekniska färdigheter, snabbhet och uthållighet i samtliga fyra simsätt.</a:t>
            </a:r>
            <a:br>
              <a:rPr lang="sv-SE" sz="1200" dirty="0">
                <a:effectLst/>
                <a:latin typeface="Calibri" panose="020F0502020204030204" pitchFamily="34" charset="0"/>
                <a:ea typeface="Calibri" panose="020F0502020204030204" pitchFamily="34" charset="0"/>
                <a:cs typeface="Times New Roman" panose="02020603050405020304" pitchFamily="18" charset="0"/>
              </a:rPr>
            </a:br>
            <a:r>
              <a:rPr lang="sv-SE" sz="1200" dirty="0">
                <a:effectLst/>
                <a:latin typeface="Calibri" panose="020F0502020204030204" pitchFamily="34" charset="0"/>
                <a:ea typeface="Calibri" panose="020F0502020204030204" pitchFamily="34" charset="0"/>
                <a:cs typeface="Times New Roman" panose="02020603050405020304" pitchFamily="18" charset="0"/>
              </a:rPr>
              <a:t>* Simmaren bör ha tävlat och uppnått utveckling på 200 meter ryggsim, bröstsim, frisim och 100 meter fjärilsim.</a:t>
            </a:r>
            <a:br>
              <a:rPr lang="sv-SE" sz="1200" dirty="0">
                <a:effectLst/>
                <a:latin typeface="Calibri" panose="020F0502020204030204" pitchFamily="34" charset="0"/>
                <a:ea typeface="Calibri" panose="020F0502020204030204" pitchFamily="34" charset="0"/>
                <a:cs typeface="Times New Roman" panose="02020603050405020304" pitchFamily="18" charset="0"/>
              </a:rPr>
            </a:br>
            <a:r>
              <a:rPr lang="sv-SE" sz="1200" dirty="0">
                <a:effectLst/>
                <a:latin typeface="Calibri" panose="020F0502020204030204" pitchFamily="34" charset="0"/>
                <a:ea typeface="Calibri" panose="020F0502020204030204" pitchFamily="34" charset="0"/>
                <a:cs typeface="Times New Roman" panose="02020603050405020304" pitchFamily="18" charset="0"/>
              </a:rPr>
              <a:t>* Simmaren ska ha erhållit Pokal 3 på Utmanartävlingen.</a:t>
            </a:r>
            <a:br>
              <a:rPr lang="sv-SE" sz="1200" dirty="0">
                <a:effectLst/>
                <a:latin typeface="Calibri" panose="020F0502020204030204" pitchFamily="34" charset="0"/>
                <a:ea typeface="Calibri" panose="020F0502020204030204" pitchFamily="34" charset="0"/>
                <a:cs typeface="Times New Roman" panose="02020603050405020304" pitchFamily="18" charset="0"/>
              </a:rPr>
            </a:br>
            <a:r>
              <a:rPr lang="sv-SE" sz="1200" dirty="0">
                <a:effectLst/>
                <a:latin typeface="Calibri" panose="020F0502020204030204" pitchFamily="34" charset="0"/>
                <a:ea typeface="Calibri" panose="020F0502020204030204" pitchFamily="34" charset="0"/>
                <a:cs typeface="Times New Roman" panose="02020603050405020304" pitchFamily="18" charset="0"/>
              </a:rPr>
              <a:t>* Simmaren bör ha deltagit på Simiaden, </a:t>
            </a:r>
            <a:r>
              <a:rPr lang="sv-SE" sz="1200" dirty="0" err="1">
                <a:effectLst/>
                <a:latin typeface="Calibri" panose="020F0502020204030204" pitchFamily="34" charset="0"/>
                <a:ea typeface="Calibri" panose="020F0502020204030204" pitchFamily="34" charset="0"/>
                <a:cs typeface="Times New Roman" panose="02020603050405020304" pitchFamily="18" charset="0"/>
              </a:rPr>
              <a:t>Ungdoms-GP</a:t>
            </a:r>
            <a:r>
              <a:rPr lang="sv-SE" sz="1200" dirty="0">
                <a:effectLst/>
                <a:latin typeface="Calibri" panose="020F0502020204030204" pitchFamily="34" charset="0"/>
                <a:ea typeface="Calibri" panose="020F0502020204030204" pitchFamily="34" charset="0"/>
                <a:cs typeface="Times New Roman" panose="02020603050405020304" pitchFamily="18" charset="0"/>
              </a:rPr>
              <a:t> och andra inbjudningstävlingar på lokal och regional nivå. Simmaren har också provat på att åka iväg på tävlingar cirka 2 gånger per år. Minst en gång av dessa med övernattning.</a:t>
            </a:r>
            <a:br>
              <a:rPr lang="sv-SE" sz="1200" dirty="0">
                <a:effectLst/>
                <a:latin typeface="Calibri" panose="020F0502020204030204" pitchFamily="34" charset="0"/>
                <a:ea typeface="Calibri" panose="020F0502020204030204" pitchFamily="34" charset="0"/>
                <a:cs typeface="Times New Roman" panose="02020603050405020304" pitchFamily="18" charset="0"/>
              </a:rPr>
            </a:br>
            <a:r>
              <a:rPr lang="sv-SE" sz="1200" dirty="0">
                <a:effectLst/>
                <a:latin typeface="Calibri" panose="020F0502020204030204" pitchFamily="34" charset="0"/>
                <a:ea typeface="Calibri" panose="020F0502020204030204" pitchFamily="34" charset="0"/>
                <a:cs typeface="Times New Roman" panose="02020603050405020304" pitchFamily="18" charset="0"/>
              </a:rPr>
              <a:t>* Simmaren bör ha genomfört minst 300 träningstimmar per år i simverksamhet och totalt 450 träningstimmar per år.</a:t>
            </a:r>
            <a:br>
              <a:rPr lang="sv-SE" sz="1200" dirty="0">
                <a:effectLst/>
                <a:latin typeface="Calibri" panose="020F0502020204030204" pitchFamily="34" charset="0"/>
                <a:ea typeface="Calibri" panose="020F0502020204030204" pitchFamily="34" charset="0"/>
                <a:cs typeface="Times New Roman" panose="02020603050405020304" pitchFamily="18" charset="0"/>
              </a:rPr>
            </a:br>
            <a:r>
              <a:rPr lang="sv-SE" sz="1200" dirty="0">
                <a:effectLst/>
                <a:latin typeface="Calibri" panose="020F0502020204030204" pitchFamily="34" charset="0"/>
                <a:ea typeface="Calibri" panose="020F0502020204030204" pitchFamily="34" charset="0"/>
                <a:cs typeface="Times New Roman" panose="02020603050405020304" pitchFamily="18" charset="0"/>
              </a:rPr>
              <a:t>* Simmaren ska klara av de träningsserier som rekommenderas </a:t>
            </a:r>
            <a:r>
              <a:rPr lang="sv-SE" sz="1200" b="1" dirty="0">
                <a:effectLst/>
                <a:latin typeface="Calibri" panose="020F0502020204030204" pitchFamily="34" charset="0"/>
                <a:ea typeface="Calibri" panose="020F0502020204030204" pitchFamily="34" charset="0"/>
                <a:cs typeface="Times New Roman" panose="02020603050405020304" pitchFamily="18" charset="0"/>
              </a:rPr>
              <a:t>i tabell 13 (se Simlinjen).</a:t>
            </a:r>
            <a:br>
              <a:rPr lang="sv-SE" sz="1200" b="1" dirty="0">
                <a:effectLst/>
                <a:latin typeface="Calibri" panose="020F0502020204030204" pitchFamily="34" charset="0"/>
                <a:ea typeface="Calibri" panose="020F0502020204030204" pitchFamily="34" charset="0"/>
                <a:cs typeface="Times New Roman" panose="02020603050405020304" pitchFamily="18" charset="0"/>
              </a:rPr>
            </a:br>
            <a:r>
              <a:rPr lang="sv-SE" sz="1200" dirty="0">
                <a:effectLst/>
                <a:latin typeface="Calibri" panose="020F0502020204030204" pitchFamily="34" charset="0"/>
                <a:ea typeface="Calibri" panose="020F0502020204030204" pitchFamily="34" charset="0"/>
                <a:cs typeface="Times New Roman" panose="02020603050405020304" pitchFamily="18" charset="0"/>
              </a:rPr>
              <a:t>* Simmaren ska kunna utföra grundläggande rörlighetsövningar på land.</a:t>
            </a:r>
            <a:endParaRPr lang="sv-SE"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sv-SE" sz="1800" dirty="0">
                <a:effectLst/>
                <a:latin typeface="Calibri" panose="020F0502020204030204" pitchFamily="34" charset="0"/>
                <a:ea typeface="Calibri" panose="020F0502020204030204" pitchFamily="34" charset="0"/>
                <a:cs typeface="Times New Roman" panose="02020603050405020304" pitchFamily="18" charset="0"/>
              </a:rPr>
              <a:t> </a:t>
            </a:r>
          </a:p>
        </p:txBody>
      </p:sp>
    </p:spTree>
    <p:extLst>
      <p:ext uri="{BB962C8B-B14F-4D97-AF65-F5344CB8AC3E}">
        <p14:creationId xmlns:p14="http://schemas.microsoft.com/office/powerpoint/2010/main" val="282186951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6000">
        <p15:prstTrans prst="curtains"/>
      </p:transition>
    </mc:Choice>
    <mc:Fallback xmlns="">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2" descr="Svenska Simförbundet | Mynewsdesk">
            <a:extLst>
              <a:ext uri="{FF2B5EF4-FFF2-40B4-BE49-F238E27FC236}">
                <a16:creationId xmlns:a16="http://schemas.microsoft.com/office/drawing/2014/main" id="{7D593B15-5DA2-5535-C912-8786FFBA66FD}"/>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9862457" y="5396974"/>
            <a:ext cx="1564707" cy="817559"/>
          </a:xfrm>
          <a:prstGeom prst="rect">
            <a:avLst/>
          </a:prstGeom>
          <a:noFill/>
          <a:extLst>
            <a:ext uri="{909E8E84-426E-40DD-AFC4-6F175D3DCCD1}">
              <a14:hiddenFill xmlns:a14="http://schemas.microsoft.com/office/drawing/2010/main">
                <a:solidFill>
                  <a:srgbClr val="FFFFFF"/>
                </a:solidFill>
              </a14:hiddenFill>
            </a:ext>
          </a:extLst>
        </p:spPr>
      </p:pic>
      <p:sp>
        <p:nvSpPr>
          <p:cNvPr id="3" name="textruta 2">
            <a:extLst>
              <a:ext uri="{FF2B5EF4-FFF2-40B4-BE49-F238E27FC236}">
                <a16:creationId xmlns:a16="http://schemas.microsoft.com/office/drawing/2014/main" id="{C84B60CC-EDE8-F209-F6BB-EE049957D1AF}"/>
              </a:ext>
            </a:extLst>
          </p:cNvPr>
          <p:cNvSpPr txBox="1"/>
          <p:nvPr/>
        </p:nvSpPr>
        <p:spPr>
          <a:xfrm>
            <a:off x="721453" y="956345"/>
            <a:ext cx="10410738" cy="3931910"/>
          </a:xfrm>
          <a:prstGeom prst="rect">
            <a:avLst/>
          </a:prstGeom>
          <a:noFill/>
        </p:spPr>
        <p:txBody>
          <a:bodyPr wrap="square">
            <a:spAutoFit/>
          </a:bodyPr>
          <a:lstStyle/>
          <a:p>
            <a:pPr>
              <a:lnSpc>
                <a:spcPct val="107000"/>
              </a:lnSpc>
              <a:spcAft>
                <a:spcPts val="800"/>
              </a:spcAft>
            </a:pPr>
            <a:r>
              <a:rPr lang="sv-SE" sz="1800" dirty="0">
                <a:effectLst/>
                <a:latin typeface="Calibri" panose="020F0502020204030204" pitchFamily="34" charset="0"/>
                <a:ea typeface="Calibri" panose="020F0502020204030204" pitchFamily="34" charset="0"/>
                <a:cs typeface="Times New Roman" panose="02020603050405020304" pitchFamily="18" charset="0"/>
              </a:rPr>
              <a:t>Simiaden är Svenska Simidrotts rekryteringstävling och vänder sig till åldrarna före Sum-Sim. Den simmas både höst (Höstsimiaden) och vår (Vårsimiaden). </a:t>
            </a:r>
            <a:br>
              <a:rPr lang="sv-SE" sz="1800" dirty="0">
                <a:effectLst/>
                <a:latin typeface="Calibri" panose="020F0502020204030204" pitchFamily="34" charset="0"/>
                <a:ea typeface="Calibri" panose="020F0502020204030204" pitchFamily="34" charset="0"/>
                <a:cs typeface="Times New Roman" panose="02020603050405020304" pitchFamily="18" charset="0"/>
              </a:rPr>
            </a:br>
            <a:br>
              <a:rPr lang="sv-SE" sz="1800" dirty="0">
                <a:effectLst/>
                <a:latin typeface="Calibri" panose="020F0502020204030204" pitchFamily="34" charset="0"/>
                <a:ea typeface="Calibri" panose="020F0502020204030204" pitchFamily="34" charset="0"/>
                <a:cs typeface="Times New Roman" panose="02020603050405020304" pitchFamily="18" charset="0"/>
              </a:rPr>
            </a:br>
            <a:r>
              <a:rPr lang="sv-SE" sz="1800" dirty="0">
                <a:effectLst/>
                <a:latin typeface="Calibri" panose="020F0502020204030204" pitchFamily="34" charset="0"/>
                <a:ea typeface="Calibri" panose="020F0502020204030204" pitchFamily="34" charset="0"/>
                <a:cs typeface="Times New Roman" panose="02020603050405020304" pitchFamily="18" charset="0"/>
              </a:rPr>
              <a:t>Höstsimiaden genomförs vecka 48 och Vårsimiaden vecka 18/19. </a:t>
            </a:r>
            <a:br>
              <a:rPr lang="sv-SE" sz="1800" dirty="0">
                <a:effectLst/>
                <a:latin typeface="Calibri" panose="020F0502020204030204" pitchFamily="34" charset="0"/>
                <a:ea typeface="Calibri" panose="020F0502020204030204" pitchFamily="34" charset="0"/>
                <a:cs typeface="Times New Roman" panose="02020603050405020304" pitchFamily="18" charset="0"/>
              </a:rPr>
            </a:br>
            <a:br>
              <a:rPr lang="sv-SE" sz="1800" dirty="0">
                <a:effectLst/>
                <a:latin typeface="Calibri" panose="020F0502020204030204" pitchFamily="34" charset="0"/>
                <a:ea typeface="Calibri" panose="020F0502020204030204" pitchFamily="34" charset="0"/>
                <a:cs typeface="Times New Roman" panose="02020603050405020304" pitchFamily="18" charset="0"/>
              </a:rPr>
            </a:br>
            <a:r>
              <a:rPr lang="sv-SE" sz="1800" dirty="0">
                <a:effectLst/>
                <a:latin typeface="Calibri" panose="020F0502020204030204" pitchFamily="34" charset="0"/>
                <a:ea typeface="Calibri" panose="020F0502020204030204" pitchFamily="34" charset="0"/>
                <a:cs typeface="Times New Roman" panose="02020603050405020304" pitchFamily="18" charset="0"/>
              </a:rPr>
              <a:t>Samtliga simmare i dessa åldrar i distriktet ska erbjudas att vara med på Simiaden. </a:t>
            </a:r>
            <a:br>
              <a:rPr lang="sv-SE" sz="1800" dirty="0">
                <a:effectLst/>
                <a:latin typeface="Calibri" panose="020F0502020204030204" pitchFamily="34" charset="0"/>
                <a:ea typeface="Calibri" panose="020F0502020204030204" pitchFamily="34" charset="0"/>
                <a:cs typeface="Times New Roman" panose="02020603050405020304" pitchFamily="18" charset="0"/>
              </a:rPr>
            </a:br>
            <a:br>
              <a:rPr lang="sv-SE" sz="1800" dirty="0">
                <a:effectLst/>
                <a:latin typeface="Calibri" panose="020F0502020204030204" pitchFamily="34" charset="0"/>
                <a:ea typeface="Calibri" panose="020F0502020204030204" pitchFamily="34" charset="0"/>
                <a:cs typeface="Times New Roman" panose="02020603050405020304" pitchFamily="18" charset="0"/>
              </a:rPr>
            </a:br>
            <a:r>
              <a:rPr lang="sv-SE" sz="1800" dirty="0">
                <a:effectLst/>
                <a:latin typeface="Calibri" panose="020F0502020204030204" pitchFamily="34" charset="0"/>
                <a:ea typeface="Calibri" panose="020F0502020204030204" pitchFamily="34" charset="0"/>
                <a:cs typeface="Times New Roman" panose="02020603050405020304" pitchFamily="18" charset="0"/>
              </a:rPr>
              <a:t>Distriktet avgör därför själva, utifrån underlag, hur många tävlingar de vill genomföra.</a:t>
            </a:r>
            <a:br>
              <a:rPr lang="sv-SE" sz="1800" dirty="0">
                <a:effectLst/>
                <a:latin typeface="Calibri" panose="020F0502020204030204" pitchFamily="34" charset="0"/>
                <a:ea typeface="Calibri" panose="020F0502020204030204" pitchFamily="34" charset="0"/>
                <a:cs typeface="Times New Roman" panose="02020603050405020304" pitchFamily="18" charset="0"/>
              </a:rPr>
            </a:br>
            <a:r>
              <a:rPr lang="sv-SE" sz="1800" dirty="0">
                <a:effectLst/>
                <a:latin typeface="Calibri" panose="020F0502020204030204" pitchFamily="34" charset="0"/>
                <a:ea typeface="Calibri" panose="020F0502020204030204" pitchFamily="34" charset="0"/>
                <a:cs typeface="Times New Roman" panose="02020603050405020304" pitchFamily="18" charset="0"/>
              </a:rPr>
              <a:t>Tävlingarna på våren </a:t>
            </a:r>
            <a:r>
              <a:rPr lang="sv-SE" sz="1800" b="1" dirty="0">
                <a:effectLst/>
                <a:latin typeface="Calibri" panose="020F0502020204030204" pitchFamily="34" charset="0"/>
                <a:ea typeface="Calibri" panose="020F0502020204030204" pitchFamily="34" charset="0"/>
                <a:cs typeface="Times New Roman" panose="02020603050405020304" pitchFamily="18" charset="0"/>
              </a:rPr>
              <a:t>kan</a:t>
            </a:r>
            <a:r>
              <a:rPr lang="sv-SE" sz="1800" dirty="0">
                <a:effectLst/>
                <a:latin typeface="Calibri" panose="020F0502020204030204" pitchFamily="34" charset="0"/>
                <a:ea typeface="Calibri" panose="020F0502020204030204" pitchFamily="34" charset="0"/>
                <a:cs typeface="Times New Roman" panose="02020603050405020304" pitchFamily="18" charset="0"/>
              </a:rPr>
              <a:t> i de två äldsta åldersklasserna genomföras som distriktstävlingar och därefter regionfinal för ett antal kvalificerade simmare. Om så är fallet arrangeras distriktstävling vecka 18/19 och regionfinalen senare</a:t>
            </a:r>
            <a:r>
              <a:rPr lang="sv-SE" sz="1800" b="1" dirty="0">
                <a:effectLst/>
                <a:latin typeface="Calibri" panose="020F0502020204030204" pitchFamily="34" charset="0"/>
                <a:ea typeface="Calibri" panose="020F0502020204030204" pitchFamily="34" charset="0"/>
                <a:cs typeface="Times New Roman" panose="02020603050405020304" pitchFamily="18" charset="0"/>
              </a:rPr>
              <a:t>. </a:t>
            </a:r>
            <a:br>
              <a:rPr lang="sv-SE" sz="1800" b="1" dirty="0">
                <a:effectLst/>
                <a:latin typeface="Calibri" panose="020F0502020204030204" pitchFamily="34" charset="0"/>
                <a:ea typeface="Calibri" panose="020F0502020204030204" pitchFamily="34" charset="0"/>
                <a:cs typeface="Times New Roman" panose="02020603050405020304" pitchFamily="18" charset="0"/>
              </a:rPr>
            </a:br>
            <a:br>
              <a:rPr lang="sv-SE" sz="1800" b="1" dirty="0">
                <a:effectLst/>
                <a:latin typeface="Calibri" panose="020F0502020204030204" pitchFamily="34" charset="0"/>
                <a:ea typeface="Calibri" panose="020F0502020204030204" pitchFamily="34" charset="0"/>
                <a:cs typeface="Times New Roman" panose="02020603050405020304" pitchFamily="18" charset="0"/>
              </a:rPr>
            </a:br>
            <a:r>
              <a:rPr lang="sv-SE" sz="1800" dirty="0">
                <a:effectLst/>
                <a:latin typeface="Calibri" panose="020F0502020204030204" pitchFamily="34" charset="0"/>
                <a:ea typeface="Calibri" panose="020F0502020204030204" pitchFamily="34" charset="0"/>
                <a:cs typeface="Times New Roman" panose="02020603050405020304" pitchFamily="18" charset="0"/>
              </a:rPr>
              <a:t>Simiaden klassas inte som en mästerskapstävling.</a:t>
            </a:r>
          </a:p>
        </p:txBody>
      </p:sp>
    </p:spTree>
    <p:extLst>
      <p:ext uri="{BB962C8B-B14F-4D97-AF65-F5344CB8AC3E}">
        <p14:creationId xmlns:p14="http://schemas.microsoft.com/office/powerpoint/2010/main" val="9723124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2" descr="Svenska Simförbundet | Mynewsdesk">
            <a:extLst>
              <a:ext uri="{FF2B5EF4-FFF2-40B4-BE49-F238E27FC236}">
                <a16:creationId xmlns:a16="http://schemas.microsoft.com/office/drawing/2014/main" id="{7D593B15-5DA2-5535-C912-8786FFBA66FD}"/>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9862457" y="5396974"/>
            <a:ext cx="1564707" cy="817559"/>
          </a:xfrm>
          <a:prstGeom prst="rect">
            <a:avLst/>
          </a:prstGeom>
          <a:noFill/>
          <a:extLst>
            <a:ext uri="{909E8E84-426E-40DD-AFC4-6F175D3DCCD1}">
              <a14:hiddenFill xmlns:a14="http://schemas.microsoft.com/office/drawing/2010/main">
                <a:solidFill>
                  <a:srgbClr val="FFFFFF"/>
                </a:solidFill>
              </a14:hiddenFill>
            </a:ext>
          </a:extLst>
        </p:spPr>
      </p:pic>
      <p:pic>
        <p:nvPicPr>
          <p:cNvPr id="3" name="Bildobjekt 2">
            <a:extLst>
              <a:ext uri="{FF2B5EF4-FFF2-40B4-BE49-F238E27FC236}">
                <a16:creationId xmlns:a16="http://schemas.microsoft.com/office/drawing/2014/main" id="{6FBD1396-4AEB-893E-4FDB-2E8D6015E180}"/>
              </a:ext>
            </a:extLst>
          </p:cNvPr>
          <p:cNvPicPr>
            <a:picLocks noChangeAspect="1"/>
          </p:cNvPicPr>
          <p:nvPr/>
        </p:nvPicPr>
        <p:blipFill>
          <a:blip r:embed="rId3"/>
          <a:stretch>
            <a:fillRect/>
          </a:stretch>
        </p:blipFill>
        <p:spPr>
          <a:xfrm>
            <a:off x="1100937" y="606490"/>
            <a:ext cx="7005128" cy="1343607"/>
          </a:xfrm>
          <a:prstGeom prst="rect">
            <a:avLst/>
          </a:prstGeom>
        </p:spPr>
      </p:pic>
      <p:sp>
        <p:nvSpPr>
          <p:cNvPr id="5" name="textruta 4">
            <a:extLst>
              <a:ext uri="{FF2B5EF4-FFF2-40B4-BE49-F238E27FC236}">
                <a16:creationId xmlns:a16="http://schemas.microsoft.com/office/drawing/2014/main" id="{A356F7CB-BB40-42FA-98DE-F10C749D012A}"/>
              </a:ext>
            </a:extLst>
          </p:cNvPr>
          <p:cNvSpPr txBox="1"/>
          <p:nvPr/>
        </p:nvSpPr>
        <p:spPr>
          <a:xfrm>
            <a:off x="1100937" y="2273417"/>
            <a:ext cx="8045395" cy="2092881"/>
          </a:xfrm>
          <a:prstGeom prst="rect">
            <a:avLst/>
          </a:prstGeom>
          <a:noFill/>
        </p:spPr>
        <p:txBody>
          <a:bodyPr wrap="square">
            <a:spAutoFit/>
          </a:bodyPr>
          <a:lstStyle/>
          <a:p>
            <a:r>
              <a:rPr lang="sv-SE" sz="2000" b="1" dirty="0">
                <a:solidFill>
                  <a:srgbClr val="565656"/>
                </a:solidFill>
                <a:effectLst/>
                <a:latin typeface="Calibri" panose="020F0502020204030204" pitchFamily="34" charset="0"/>
                <a:ea typeface="Calibri" panose="020F0502020204030204" pitchFamily="34" charset="0"/>
              </a:rPr>
              <a:t>Vårsimiaden (25 m) </a:t>
            </a:r>
            <a:endParaRPr lang="sv-SE" sz="2000" dirty="0">
              <a:solidFill>
                <a:srgbClr val="000000"/>
              </a:solidFill>
              <a:effectLst/>
              <a:latin typeface="Calibri" panose="020F0502020204030204" pitchFamily="34" charset="0"/>
              <a:ea typeface="Calibri" panose="020F0502020204030204" pitchFamily="34" charset="0"/>
            </a:endParaRPr>
          </a:p>
          <a:p>
            <a:r>
              <a:rPr lang="sv-SE" sz="1800" dirty="0">
                <a:solidFill>
                  <a:srgbClr val="000000"/>
                </a:solidFill>
                <a:effectLst/>
                <a:latin typeface="Calibri" panose="020F0502020204030204" pitchFamily="34" charset="0"/>
                <a:ea typeface="Calibri" panose="020F0502020204030204" pitchFamily="34" charset="0"/>
              </a:rPr>
              <a:t>• Inga heatbegränsningar. Respektive distrikt ansvarar för att alla ska kunna vara med och tävla i de åldrar som gäller för tävlingen. </a:t>
            </a:r>
            <a:endParaRPr lang="sv-SE" sz="2000" dirty="0">
              <a:solidFill>
                <a:srgbClr val="000000"/>
              </a:solidFill>
              <a:effectLst/>
              <a:latin typeface="Calibri" panose="020F0502020204030204" pitchFamily="34" charset="0"/>
              <a:ea typeface="Calibri" panose="020F0502020204030204" pitchFamily="34" charset="0"/>
            </a:endParaRPr>
          </a:p>
          <a:p>
            <a:r>
              <a:rPr lang="sv-SE" sz="1800" dirty="0">
                <a:solidFill>
                  <a:srgbClr val="000000"/>
                </a:solidFill>
                <a:effectLst/>
                <a:latin typeface="Calibri" panose="020F0502020204030204" pitchFamily="34" charset="0"/>
                <a:ea typeface="Calibri" panose="020F0502020204030204" pitchFamily="34" charset="0"/>
              </a:rPr>
              <a:t> </a:t>
            </a:r>
            <a:endParaRPr lang="sv-SE" sz="2000" dirty="0">
              <a:solidFill>
                <a:srgbClr val="000000"/>
              </a:solidFill>
              <a:effectLst/>
              <a:latin typeface="Calibri" panose="020F0502020204030204" pitchFamily="34" charset="0"/>
              <a:ea typeface="Calibri" panose="020F0502020204030204" pitchFamily="34" charset="0"/>
            </a:endParaRPr>
          </a:p>
          <a:p>
            <a:r>
              <a:rPr lang="sv-SE" sz="2000" b="1" dirty="0">
                <a:solidFill>
                  <a:srgbClr val="565656"/>
                </a:solidFill>
                <a:effectLst/>
                <a:latin typeface="Calibri" panose="020F0502020204030204" pitchFamily="34" charset="0"/>
                <a:ea typeface="Calibri" panose="020F0502020204030204" pitchFamily="34" charset="0"/>
              </a:rPr>
              <a:t>Höstsimiaden (25 m) </a:t>
            </a:r>
            <a:endParaRPr lang="sv-SE" sz="2000" dirty="0">
              <a:solidFill>
                <a:srgbClr val="000000"/>
              </a:solidFill>
              <a:effectLst/>
              <a:latin typeface="Calibri" panose="020F0502020204030204" pitchFamily="34" charset="0"/>
              <a:ea typeface="Calibri" panose="020F0502020204030204" pitchFamily="34" charset="0"/>
            </a:endParaRPr>
          </a:p>
          <a:p>
            <a:r>
              <a:rPr lang="sv-SE" sz="1800" dirty="0">
                <a:solidFill>
                  <a:srgbClr val="000000"/>
                </a:solidFill>
                <a:effectLst/>
                <a:latin typeface="Calibri" panose="020F0502020204030204" pitchFamily="34" charset="0"/>
                <a:ea typeface="Calibri" panose="020F0502020204030204" pitchFamily="34" charset="0"/>
              </a:rPr>
              <a:t>• Inga heatbegränsningar. Respektive distrikt ansvarar för att alla ska kunna vara med och tävla i de åldrar som gäller för tävlingen. </a:t>
            </a:r>
            <a:endParaRPr lang="sv-SE" sz="2000" dirty="0">
              <a:solidFill>
                <a:srgbClr val="000000"/>
              </a:solidFill>
              <a:effectLst/>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33190362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2" descr="Svenska Simförbundet | Mynewsdesk">
            <a:extLst>
              <a:ext uri="{FF2B5EF4-FFF2-40B4-BE49-F238E27FC236}">
                <a16:creationId xmlns:a16="http://schemas.microsoft.com/office/drawing/2014/main" id="{7D593B15-5DA2-5535-C912-8786FFBA66FD}"/>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9862457" y="5396974"/>
            <a:ext cx="1564707" cy="817559"/>
          </a:xfrm>
          <a:prstGeom prst="rect">
            <a:avLst/>
          </a:prstGeom>
          <a:noFill/>
          <a:extLst>
            <a:ext uri="{909E8E84-426E-40DD-AFC4-6F175D3DCCD1}">
              <a14:hiddenFill xmlns:a14="http://schemas.microsoft.com/office/drawing/2010/main">
                <a:solidFill>
                  <a:srgbClr val="FFFFFF"/>
                </a:solidFill>
              </a14:hiddenFill>
            </a:ext>
          </a:extLst>
        </p:spPr>
      </p:pic>
      <p:pic>
        <p:nvPicPr>
          <p:cNvPr id="3" name="Bildobjekt 2">
            <a:extLst>
              <a:ext uri="{FF2B5EF4-FFF2-40B4-BE49-F238E27FC236}">
                <a16:creationId xmlns:a16="http://schemas.microsoft.com/office/drawing/2014/main" id="{19C79518-8541-354D-D7B5-B2F912BFB858}"/>
              </a:ext>
            </a:extLst>
          </p:cNvPr>
          <p:cNvPicPr>
            <a:picLocks noChangeAspect="1"/>
          </p:cNvPicPr>
          <p:nvPr/>
        </p:nvPicPr>
        <p:blipFill>
          <a:blip r:embed="rId3"/>
          <a:stretch>
            <a:fillRect/>
          </a:stretch>
        </p:blipFill>
        <p:spPr>
          <a:xfrm>
            <a:off x="932265" y="387421"/>
            <a:ext cx="4684313" cy="1944606"/>
          </a:xfrm>
          <a:prstGeom prst="rect">
            <a:avLst/>
          </a:prstGeom>
        </p:spPr>
      </p:pic>
      <p:sp>
        <p:nvSpPr>
          <p:cNvPr id="5" name="textruta 4">
            <a:extLst>
              <a:ext uri="{FF2B5EF4-FFF2-40B4-BE49-F238E27FC236}">
                <a16:creationId xmlns:a16="http://schemas.microsoft.com/office/drawing/2014/main" id="{8E8027D5-DE08-76CD-47F5-700A6952730F}"/>
              </a:ext>
            </a:extLst>
          </p:cNvPr>
          <p:cNvSpPr txBox="1"/>
          <p:nvPr/>
        </p:nvSpPr>
        <p:spPr>
          <a:xfrm>
            <a:off x="994180" y="2430217"/>
            <a:ext cx="8152152" cy="3325847"/>
          </a:xfrm>
          <a:prstGeom prst="rect">
            <a:avLst/>
          </a:prstGeom>
          <a:noFill/>
        </p:spPr>
        <p:txBody>
          <a:bodyPr wrap="square">
            <a:spAutoFit/>
          </a:bodyPr>
          <a:lstStyle/>
          <a:p>
            <a:r>
              <a:rPr lang="sv-SE" sz="1200" dirty="0">
                <a:solidFill>
                  <a:srgbClr val="000000"/>
                </a:solidFill>
                <a:effectLst/>
                <a:latin typeface="Calibri" panose="020F0502020204030204" pitchFamily="34" charset="0"/>
                <a:ea typeface="Calibri" panose="020F0502020204030204" pitchFamily="34" charset="0"/>
              </a:rPr>
              <a:t>Det är upp till respektive distrikt/region att själva välja och utforma sin grenordning. Dock måste ovanstående distanser erbjudas. </a:t>
            </a:r>
            <a:br>
              <a:rPr lang="sv-SE" sz="1200" dirty="0">
                <a:solidFill>
                  <a:srgbClr val="000000"/>
                </a:solidFill>
                <a:effectLst/>
                <a:latin typeface="Calibri" panose="020F0502020204030204" pitchFamily="34" charset="0"/>
                <a:ea typeface="Calibri" panose="020F0502020204030204" pitchFamily="34" charset="0"/>
              </a:rPr>
            </a:br>
            <a:br>
              <a:rPr lang="sv-SE" sz="1200" dirty="0">
                <a:solidFill>
                  <a:srgbClr val="000000"/>
                </a:solidFill>
                <a:effectLst/>
                <a:latin typeface="Calibri" panose="020F0502020204030204" pitchFamily="34" charset="0"/>
                <a:ea typeface="Calibri" panose="020F0502020204030204" pitchFamily="34" charset="0"/>
              </a:rPr>
            </a:br>
            <a:r>
              <a:rPr lang="sv-SE" sz="1200" dirty="0">
                <a:solidFill>
                  <a:srgbClr val="000000"/>
                </a:solidFill>
                <a:effectLst/>
                <a:latin typeface="Calibri" panose="020F0502020204030204" pitchFamily="34" charset="0"/>
                <a:ea typeface="Calibri" panose="020F0502020204030204" pitchFamily="34" charset="0"/>
              </a:rPr>
              <a:t>Samtliga simmare i dessa åldrar i distriktet ska erbjudas att vara med på Simiaden. Distriktet avgör därför själva, utifrån underlag, hur många tävlingar de vill genomföra. </a:t>
            </a:r>
            <a:br>
              <a:rPr lang="sv-SE" sz="1200" dirty="0">
                <a:solidFill>
                  <a:srgbClr val="000000"/>
                </a:solidFill>
                <a:effectLst/>
                <a:latin typeface="Calibri" panose="020F0502020204030204" pitchFamily="34" charset="0"/>
                <a:ea typeface="Calibri" panose="020F0502020204030204" pitchFamily="34" charset="0"/>
              </a:rPr>
            </a:br>
            <a:endParaRPr lang="sv-SE" sz="1200" dirty="0">
              <a:solidFill>
                <a:srgbClr val="000000"/>
              </a:solidFill>
              <a:effectLst/>
              <a:latin typeface="Calibri" panose="020F0502020204030204" pitchFamily="34" charset="0"/>
              <a:ea typeface="Calibri" panose="020F0502020204030204" pitchFamily="34" charset="0"/>
            </a:endParaRPr>
          </a:p>
          <a:p>
            <a:r>
              <a:rPr lang="sv-SE" sz="1200" dirty="0">
                <a:solidFill>
                  <a:srgbClr val="000000"/>
                </a:solidFill>
                <a:effectLst/>
                <a:latin typeface="Calibri" panose="020F0502020204030204" pitchFamily="34" charset="0"/>
                <a:ea typeface="Calibri" panose="020F0502020204030204" pitchFamily="34" charset="0"/>
              </a:rPr>
              <a:t>I inbjudan kan dock en begränsning införas om hur många grenar en simmare kan anmälas till.</a:t>
            </a:r>
          </a:p>
          <a:p>
            <a:r>
              <a:rPr lang="sv-SE" sz="1200" dirty="0">
                <a:solidFill>
                  <a:srgbClr val="000000"/>
                </a:solidFill>
                <a:latin typeface="Calibri" panose="020F0502020204030204" pitchFamily="34" charset="0"/>
                <a:ea typeface="Calibri" panose="020F0502020204030204" pitchFamily="34" charset="0"/>
              </a:rPr>
              <a:t>Om det är  många som vill simma och tävlingen blir för lång, kan VSSF begränsa hur många grenar en simmare får simma. Då måste detta göras på annan parameter än anmälningstid.</a:t>
            </a:r>
            <a:r>
              <a:rPr lang="sv-SE" sz="1200" dirty="0">
                <a:solidFill>
                  <a:srgbClr val="000000"/>
                </a:solidFill>
                <a:effectLst/>
                <a:latin typeface="Calibri" panose="020F0502020204030204" pitchFamily="34" charset="0"/>
                <a:ea typeface="Calibri" panose="020F0502020204030204" pitchFamily="34" charset="0"/>
              </a:rPr>
              <a:t> </a:t>
            </a:r>
            <a:br>
              <a:rPr lang="sv-SE" sz="1200" dirty="0">
                <a:solidFill>
                  <a:srgbClr val="000000"/>
                </a:solidFill>
                <a:effectLst/>
                <a:latin typeface="Calibri" panose="020F0502020204030204" pitchFamily="34" charset="0"/>
                <a:ea typeface="Calibri" panose="020F0502020204030204" pitchFamily="34" charset="0"/>
              </a:rPr>
            </a:br>
            <a:endParaRPr lang="sv-SE" sz="1200" dirty="0">
              <a:solidFill>
                <a:srgbClr val="000000"/>
              </a:solidFill>
              <a:effectLst/>
              <a:latin typeface="Calibri" panose="020F0502020204030204" pitchFamily="34" charset="0"/>
              <a:ea typeface="Calibri" panose="020F0502020204030204" pitchFamily="34" charset="0"/>
            </a:endParaRPr>
          </a:p>
          <a:p>
            <a:pPr>
              <a:lnSpc>
                <a:spcPct val="107000"/>
              </a:lnSpc>
              <a:spcAft>
                <a:spcPts val="800"/>
              </a:spcAft>
            </a:pPr>
            <a:r>
              <a:rPr lang="sv-SE" sz="1200" dirty="0">
                <a:effectLst/>
                <a:latin typeface="Calibri" panose="020F0502020204030204" pitchFamily="34" charset="0"/>
                <a:ea typeface="Calibri" panose="020F0502020204030204" pitchFamily="34" charset="0"/>
                <a:cs typeface="Times New Roman" panose="02020603050405020304" pitchFamily="18" charset="0"/>
              </a:rPr>
              <a:t>Den lokala arrangören ansvarar tillsammans med distrikt/region för priser. Det upprättas ingen rangordnad resultatlista utan den sorteras i bokstavsordning. </a:t>
            </a:r>
            <a:br>
              <a:rPr lang="sv-SE" sz="1200" dirty="0">
                <a:effectLst/>
                <a:latin typeface="Calibri" panose="020F0502020204030204" pitchFamily="34" charset="0"/>
                <a:ea typeface="Calibri" panose="020F0502020204030204" pitchFamily="34" charset="0"/>
                <a:cs typeface="Times New Roman" panose="02020603050405020304" pitchFamily="18" charset="0"/>
              </a:rPr>
            </a:br>
            <a:r>
              <a:rPr lang="sv-SE" sz="1200" dirty="0">
                <a:effectLst/>
                <a:latin typeface="Calibri" panose="020F0502020204030204" pitchFamily="34" charset="0"/>
                <a:ea typeface="Calibri" panose="020F0502020204030204" pitchFamily="34" charset="0"/>
                <a:cs typeface="Times New Roman" panose="02020603050405020304" pitchFamily="18" charset="0"/>
              </a:rPr>
              <a:t>Deltagarpriser delas antingen ut till samtliga simmare eller lottas ut till ett antal simmare. </a:t>
            </a:r>
            <a:br>
              <a:rPr lang="sv-SE" sz="1200" dirty="0">
                <a:effectLst/>
                <a:latin typeface="Calibri" panose="020F0502020204030204" pitchFamily="34" charset="0"/>
                <a:ea typeface="Calibri" panose="020F0502020204030204" pitchFamily="34" charset="0"/>
                <a:cs typeface="Times New Roman" panose="02020603050405020304" pitchFamily="18" charset="0"/>
              </a:rPr>
            </a:br>
            <a:br>
              <a:rPr lang="sv-SE" sz="1200" dirty="0">
                <a:effectLst/>
                <a:latin typeface="Calibri" panose="020F0502020204030204" pitchFamily="34" charset="0"/>
                <a:ea typeface="Calibri" panose="020F0502020204030204" pitchFamily="34" charset="0"/>
                <a:cs typeface="Times New Roman" panose="02020603050405020304" pitchFamily="18" charset="0"/>
              </a:rPr>
            </a:br>
            <a:r>
              <a:rPr lang="sv-SE" sz="1200" dirty="0">
                <a:effectLst/>
                <a:latin typeface="Calibri" panose="020F0502020204030204" pitchFamily="34" charset="0"/>
                <a:ea typeface="Calibri" panose="020F0502020204030204" pitchFamily="34" charset="0"/>
              </a:rPr>
              <a:t>I lagkapp på Simiaden är vilken mix som helst tillåten. Det kan vara 2-2,  3-1 eller 4 av samma. Allt för att så många som möjligt ska få simma lagkapp!</a:t>
            </a:r>
          </a:p>
          <a:p>
            <a:pPr>
              <a:lnSpc>
                <a:spcPct val="107000"/>
              </a:lnSpc>
              <a:spcAft>
                <a:spcPts val="800"/>
              </a:spcAft>
            </a:pPr>
            <a:endParaRPr lang="sv-SE" sz="1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0741459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2" descr="Svenska Simförbundet | Mynewsdesk">
            <a:extLst>
              <a:ext uri="{FF2B5EF4-FFF2-40B4-BE49-F238E27FC236}">
                <a16:creationId xmlns:a16="http://schemas.microsoft.com/office/drawing/2014/main" id="{7D593B15-5DA2-5535-C912-8786FFBA66FD}"/>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9862457" y="5396974"/>
            <a:ext cx="1564707" cy="817559"/>
          </a:xfrm>
          <a:prstGeom prst="rect">
            <a:avLst/>
          </a:prstGeom>
          <a:noFill/>
          <a:extLst>
            <a:ext uri="{909E8E84-426E-40DD-AFC4-6F175D3DCCD1}">
              <a14:hiddenFill xmlns:a14="http://schemas.microsoft.com/office/drawing/2010/main">
                <a:solidFill>
                  <a:srgbClr val="FFFFFF"/>
                </a:solidFill>
              </a14:hiddenFill>
            </a:ext>
          </a:extLst>
        </p:spPr>
      </p:pic>
      <p:pic>
        <p:nvPicPr>
          <p:cNvPr id="3" name="Bildobjekt 2">
            <a:extLst>
              <a:ext uri="{FF2B5EF4-FFF2-40B4-BE49-F238E27FC236}">
                <a16:creationId xmlns:a16="http://schemas.microsoft.com/office/drawing/2014/main" id="{33D99868-654B-F4A9-B83A-64F6114F31DA}"/>
              </a:ext>
            </a:extLst>
          </p:cNvPr>
          <p:cNvPicPr>
            <a:picLocks noChangeAspect="1"/>
          </p:cNvPicPr>
          <p:nvPr/>
        </p:nvPicPr>
        <p:blipFill>
          <a:blip r:embed="rId3"/>
          <a:stretch>
            <a:fillRect/>
          </a:stretch>
        </p:blipFill>
        <p:spPr>
          <a:xfrm>
            <a:off x="988249" y="610965"/>
            <a:ext cx="4909324" cy="2007471"/>
          </a:xfrm>
          <a:prstGeom prst="rect">
            <a:avLst/>
          </a:prstGeom>
        </p:spPr>
      </p:pic>
      <p:sp>
        <p:nvSpPr>
          <p:cNvPr id="5" name="textruta 4">
            <a:extLst>
              <a:ext uri="{FF2B5EF4-FFF2-40B4-BE49-F238E27FC236}">
                <a16:creationId xmlns:a16="http://schemas.microsoft.com/office/drawing/2014/main" id="{C2BC3E44-61A2-8653-BC4E-B0637DCCFEE8}"/>
              </a:ext>
            </a:extLst>
          </p:cNvPr>
          <p:cNvSpPr txBox="1"/>
          <p:nvPr/>
        </p:nvSpPr>
        <p:spPr>
          <a:xfrm>
            <a:off x="988248" y="2976404"/>
            <a:ext cx="8158083" cy="3873625"/>
          </a:xfrm>
          <a:prstGeom prst="rect">
            <a:avLst/>
          </a:prstGeom>
          <a:noFill/>
        </p:spPr>
        <p:txBody>
          <a:bodyPr wrap="square">
            <a:spAutoFit/>
          </a:bodyPr>
          <a:lstStyle/>
          <a:p>
            <a:r>
              <a:rPr lang="sv-SE" sz="1200" dirty="0">
                <a:solidFill>
                  <a:srgbClr val="000000"/>
                </a:solidFill>
                <a:effectLst/>
                <a:latin typeface="Calibri" panose="020F0502020204030204" pitchFamily="34" charset="0"/>
                <a:ea typeface="Calibri" panose="020F0502020204030204" pitchFamily="34" charset="0"/>
              </a:rPr>
              <a:t>Det är upp till respektive distrikt/region att själva välja och utforma sin grenordning. Dock måste ovanstående distanser erbjudas. </a:t>
            </a:r>
            <a:br>
              <a:rPr lang="sv-SE" sz="1200" dirty="0">
                <a:solidFill>
                  <a:srgbClr val="000000"/>
                </a:solidFill>
                <a:effectLst/>
                <a:latin typeface="Calibri" panose="020F0502020204030204" pitchFamily="34" charset="0"/>
                <a:ea typeface="Calibri" panose="020F0502020204030204" pitchFamily="34" charset="0"/>
              </a:rPr>
            </a:br>
            <a:br>
              <a:rPr lang="sv-SE" sz="1200" dirty="0">
                <a:solidFill>
                  <a:srgbClr val="000000"/>
                </a:solidFill>
                <a:effectLst/>
                <a:latin typeface="Calibri" panose="020F0502020204030204" pitchFamily="34" charset="0"/>
                <a:ea typeface="Calibri" panose="020F0502020204030204" pitchFamily="34" charset="0"/>
              </a:rPr>
            </a:br>
            <a:r>
              <a:rPr lang="sv-SE" sz="1200" dirty="0">
                <a:solidFill>
                  <a:srgbClr val="000000"/>
                </a:solidFill>
                <a:effectLst/>
                <a:latin typeface="Calibri" panose="020F0502020204030204" pitchFamily="34" charset="0"/>
                <a:ea typeface="Calibri" panose="020F0502020204030204" pitchFamily="34" charset="0"/>
              </a:rPr>
              <a:t>Samtliga simmare i dessa åldrar i distriktet ska erbjudas att vara med på Simiaden. Distriktet avgör därför själva, utifrån underlag, hur många tävlingar de vill genomföra. </a:t>
            </a:r>
            <a:br>
              <a:rPr lang="sv-SE" sz="1200" dirty="0">
                <a:solidFill>
                  <a:srgbClr val="000000"/>
                </a:solidFill>
                <a:effectLst/>
                <a:latin typeface="Calibri" panose="020F0502020204030204" pitchFamily="34" charset="0"/>
                <a:ea typeface="Calibri" panose="020F0502020204030204" pitchFamily="34" charset="0"/>
              </a:rPr>
            </a:br>
            <a:br>
              <a:rPr lang="sv-SE" sz="1200" dirty="0">
                <a:solidFill>
                  <a:srgbClr val="000000"/>
                </a:solidFill>
                <a:effectLst/>
                <a:latin typeface="Calibri" panose="020F0502020204030204" pitchFamily="34" charset="0"/>
                <a:ea typeface="Calibri" panose="020F0502020204030204" pitchFamily="34" charset="0"/>
              </a:rPr>
            </a:br>
            <a:r>
              <a:rPr lang="sv-SE" sz="1200" dirty="0">
                <a:solidFill>
                  <a:srgbClr val="000000"/>
                </a:solidFill>
                <a:effectLst/>
                <a:latin typeface="Calibri" panose="020F0502020204030204" pitchFamily="34" charset="0"/>
                <a:ea typeface="Calibri" panose="020F0502020204030204" pitchFamily="34" charset="0"/>
              </a:rPr>
              <a:t>Om man skall ha en final i Vårsimiaden så måste det vara utan kval. Dvs. alla som vill får simma finalen då simmarna är 12 </a:t>
            </a:r>
            <a:r>
              <a:rPr lang="sv-SE" sz="1200" dirty="0" err="1">
                <a:solidFill>
                  <a:srgbClr val="000000"/>
                </a:solidFill>
                <a:effectLst/>
                <a:latin typeface="Calibri" panose="020F0502020204030204" pitchFamily="34" charset="0"/>
                <a:ea typeface="Calibri" panose="020F0502020204030204" pitchFamily="34" charset="0"/>
              </a:rPr>
              <a:t>oy</a:t>
            </a:r>
            <a:r>
              <a:rPr lang="sv-SE" sz="1200" dirty="0">
                <a:solidFill>
                  <a:srgbClr val="000000"/>
                </a:solidFill>
                <a:effectLst/>
                <a:latin typeface="Calibri" panose="020F0502020204030204" pitchFamily="34" charset="0"/>
                <a:ea typeface="Calibri" panose="020F0502020204030204" pitchFamily="34" charset="0"/>
              </a:rPr>
              <a:t> och skall inte rangordnas inbördes</a:t>
            </a:r>
            <a:br>
              <a:rPr lang="sv-SE" sz="1200" dirty="0">
                <a:solidFill>
                  <a:srgbClr val="000000"/>
                </a:solidFill>
                <a:effectLst/>
                <a:latin typeface="Calibri" panose="020F0502020204030204" pitchFamily="34" charset="0"/>
                <a:ea typeface="Calibri" panose="020F0502020204030204" pitchFamily="34" charset="0"/>
              </a:rPr>
            </a:br>
            <a:endParaRPr lang="sv-SE" sz="1200" dirty="0">
              <a:solidFill>
                <a:srgbClr val="000000"/>
              </a:solidFill>
              <a:effectLst/>
              <a:latin typeface="Calibri" panose="020F0502020204030204" pitchFamily="34" charset="0"/>
              <a:ea typeface="Calibri" panose="020F0502020204030204" pitchFamily="34" charset="0"/>
            </a:endParaRPr>
          </a:p>
          <a:p>
            <a:r>
              <a:rPr lang="sv-SE" sz="1200" dirty="0">
                <a:solidFill>
                  <a:srgbClr val="000000"/>
                </a:solidFill>
                <a:effectLst/>
                <a:latin typeface="Calibri" panose="020F0502020204030204" pitchFamily="34" charset="0"/>
                <a:ea typeface="Calibri" panose="020F0502020204030204" pitchFamily="34" charset="0"/>
              </a:rPr>
              <a:t>I inbjudan kan dock en begränsning införas om hur många grenar en simmare kan anmälas till.</a:t>
            </a:r>
          </a:p>
          <a:p>
            <a:r>
              <a:rPr lang="sv-SE" sz="1200" dirty="0">
                <a:solidFill>
                  <a:srgbClr val="000000"/>
                </a:solidFill>
                <a:latin typeface="Calibri" panose="020F0502020204030204" pitchFamily="34" charset="0"/>
                <a:ea typeface="Calibri" panose="020F0502020204030204" pitchFamily="34" charset="0"/>
              </a:rPr>
              <a:t>Om det är  många som vill simma och tävlingen blir för lång, kan VSSF begränsa hur många grenar en simmare får simma. Då måste detta göras på annan parameter än anmälningstid.</a:t>
            </a:r>
            <a:r>
              <a:rPr lang="sv-SE" sz="1200" dirty="0">
                <a:solidFill>
                  <a:srgbClr val="000000"/>
                </a:solidFill>
                <a:effectLst/>
                <a:latin typeface="Calibri" panose="020F0502020204030204" pitchFamily="34" charset="0"/>
                <a:ea typeface="Calibri" panose="020F0502020204030204" pitchFamily="34" charset="0"/>
              </a:rPr>
              <a:t> </a:t>
            </a:r>
            <a:br>
              <a:rPr lang="sv-SE" sz="1200" dirty="0">
                <a:solidFill>
                  <a:srgbClr val="000000"/>
                </a:solidFill>
                <a:effectLst/>
                <a:latin typeface="Calibri" panose="020F0502020204030204" pitchFamily="34" charset="0"/>
                <a:ea typeface="Calibri" panose="020F0502020204030204" pitchFamily="34" charset="0"/>
              </a:rPr>
            </a:br>
            <a:endParaRPr lang="sv-SE" sz="1200" dirty="0">
              <a:solidFill>
                <a:srgbClr val="000000"/>
              </a:solidFill>
              <a:effectLst/>
              <a:latin typeface="Calibri" panose="020F0502020204030204" pitchFamily="34" charset="0"/>
              <a:ea typeface="Calibri" panose="020F0502020204030204" pitchFamily="34" charset="0"/>
            </a:endParaRPr>
          </a:p>
          <a:p>
            <a:pPr>
              <a:lnSpc>
                <a:spcPct val="107000"/>
              </a:lnSpc>
              <a:spcAft>
                <a:spcPts val="800"/>
              </a:spcAft>
            </a:pPr>
            <a:r>
              <a:rPr lang="sv-SE" sz="1200" dirty="0">
                <a:effectLst/>
                <a:latin typeface="Calibri" panose="020F0502020204030204" pitchFamily="34" charset="0"/>
                <a:ea typeface="Calibri" panose="020F0502020204030204" pitchFamily="34" charset="0"/>
                <a:cs typeface="Times New Roman" panose="02020603050405020304" pitchFamily="18" charset="0"/>
              </a:rPr>
              <a:t>Den lokala arrangören ansvarar tillsammans med distrikt/region för priser. Det upprättas ingen rangordnad resultatlista utan den sorteras i bokstavsordning. </a:t>
            </a:r>
            <a:br>
              <a:rPr lang="sv-SE" sz="1200" dirty="0">
                <a:effectLst/>
                <a:latin typeface="Calibri" panose="020F0502020204030204" pitchFamily="34" charset="0"/>
                <a:ea typeface="Calibri" panose="020F0502020204030204" pitchFamily="34" charset="0"/>
                <a:cs typeface="Times New Roman" panose="02020603050405020304" pitchFamily="18" charset="0"/>
              </a:rPr>
            </a:br>
            <a:r>
              <a:rPr lang="sv-SE" sz="1200" dirty="0">
                <a:effectLst/>
                <a:latin typeface="Calibri" panose="020F0502020204030204" pitchFamily="34" charset="0"/>
                <a:ea typeface="Calibri" panose="020F0502020204030204" pitchFamily="34" charset="0"/>
                <a:cs typeface="Times New Roman" panose="02020603050405020304" pitchFamily="18" charset="0"/>
              </a:rPr>
              <a:t>Deltagarpriser delas antingen ut till samtliga simmare eller lottas ut till ett antal simmare. </a:t>
            </a:r>
            <a:br>
              <a:rPr lang="sv-SE" sz="1200" dirty="0">
                <a:effectLst/>
                <a:latin typeface="Calibri" panose="020F0502020204030204" pitchFamily="34" charset="0"/>
                <a:ea typeface="Calibri" panose="020F0502020204030204" pitchFamily="34" charset="0"/>
                <a:cs typeface="Times New Roman" panose="02020603050405020304" pitchFamily="18" charset="0"/>
              </a:rPr>
            </a:br>
            <a:br>
              <a:rPr lang="sv-SE" sz="1200" dirty="0">
                <a:effectLst/>
                <a:latin typeface="Calibri" panose="020F0502020204030204" pitchFamily="34" charset="0"/>
                <a:ea typeface="Calibri" panose="020F0502020204030204" pitchFamily="34" charset="0"/>
                <a:cs typeface="Times New Roman" panose="02020603050405020304" pitchFamily="18" charset="0"/>
              </a:rPr>
            </a:br>
            <a:r>
              <a:rPr lang="sv-SE" sz="1200" dirty="0">
                <a:effectLst/>
                <a:latin typeface="Calibri" panose="020F0502020204030204" pitchFamily="34" charset="0"/>
                <a:ea typeface="Calibri" panose="020F0502020204030204" pitchFamily="34" charset="0"/>
              </a:rPr>
              <a:t>I lagkapp på Simiaden är vilken mix som helst tillåten. Det kan vara 2-2,  3-1 eller 4 av samma. Allt för att så många som möjligt ska få simma lagkapp!</a:t>
            </a:r>
          </a:p>
          <a:p>
            <a:endParaRPr lang="sv-SE" sz="1800" dirty="0">
              <a:effectLst/>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30537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2" descr="Svenska Simförbundet | Mynewsdesk">
            <a:extLst>
              <a:ext uri="{FF2B5EF4-FFF2-40B4-BE49-F238E27FC236}">
                <a16:creationId xmlns:a16="http://schemas.microsoft.com/office/drawing/2014/main" id="{7D593B15-5DA2-5535-C912-8786FFBA66FD}"/>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9862457" y="5396974"/>
            <a:ext cx="1564707" cy="817559"/>
          </a:xfrm>
          <a:prstGeom prst="rect">
            <a:avLst/>
          </a:prstGeom>
          <a:noFill/>
          <a:extLst>
            <a:ext uri="{909E8E84-426E-40DD-AFC4-6F175D3DCCD1}">
              <a14:hiddenFill xmlns:a14="http://schemas.microsoft.com/office/drawing/2010/main">
                <a:solidFill>
                  <a:srgbClr val="FFFFFF"/>
                </a:solidFill>
              </a14:hiddenFill>
            </a:ext>
          </a:extLst>
        </p:spPr>
      </p:pic>
      <p:sp>
        <p:nvSpPr>
          <p:cNvPr id="3" name="textruta 2">
            <a:extLst>
              <a:ext uri="{FF2B5EF4-FFF2-40B4-BE49-F238E27FC236}">
                <a16:creationId xmlns:a16="http://schemas.microsoft.com/office/drawing/2014/main" id="{0EA5DC05-CAC4-A724-11CF-0EF0C689A86B}"/>
              </a:ext>
            </a:extLst>
          </p:cNvPr>
          <p:cNvSpPr txBox="1"/>
          <p:nvPr/>
        </p:nvSpPr>
        <p:spPr>
          <a:xfrm>
            <a:off x="654340" y="528508"/>
            <a:ext cx="10772823" cy="4781724"/>
          </a:xfrm>
          <a:prstGeom prst="rect">
            <a:avLst/>
          </a:prstGeom>
          <a:noFill/>
        </p:spPr>
        <p:txBody>
          <a:bodyPr wrap="square">
            <a:spAutoFit/>
          </a:bodyPr>
          <a:lstStyle/>
          <a:p>
            <a:r>
              <a:rPr lang="sv-SE" sz="2400" b="1" dirty="0">
                <a:solidFill>
                  <a:srgbClr val="008EAA"/>
                </a:solidFill>
                <a:effectLst/>
                <a:latin typeface="Calibri" panose="020F0502020204030204" pitchFamily="34" charset="0"/>
                <a:ea typeface="Calibri" panose="020F0502020204030204" pitchFamily="34" charset="0"/>
              </a:rPr>
              <a:t>ALTERNATIVA TÄVLINGSFORMER</a:t>
            </a:r>
            <a:br>
              <a:rPr lang="sv-SE" sz="2400" b="1" dirty="0">
                <a:solidFill>
                  <a:srgbClr val="008EAA"/>
                </a:solidFill>
                <a:effectLst/>
                <a:latin typeface="Calibri" panose="020F0502020204030204" pitchFamily="34" charset="0"/>
                <a:ea typeface="Calibri" panose="020F0502020204030204" pitchFamily="34" charset="0"/>
              </a:rPr>
            </a:br>
            <a:endParaRPr lang="sv-SE" sz="2000" dirty="0">
              <a:solidFill>
                <a:srgbClr val="000000"/>
              </a:solidFill>
              <a:effectLst/>
              <a:latin typeface="Calibri" panose="020F0502020204030204" pitchFamily="34" charset="0"/>
              <a:ea typeface="Calibri" panose="020F0502020204030204" pitchFamily="34" charset="0"/>
            </a:endParaRPr>
          </a:p>
          <a:p>
            <a:r>
              <a:rPr lang="sv-SE" sz="1600" dirty="0">
                <a:solidFill>
                  <a:srgbClr val="000000"/>
                </a:solidFill>
                <a:effectLst/>
                <a:latin typeface="Calibri" panose="020F0502020204030204" pitchFamily="34" charset="0"/>
                <a:ea typeface="Calibri" panose="020F0502020204030204" pitchFamily="34" charset="0"/>
              </a:rPr>
              <a:t>Verksamheten i våra </a:t>
            </a:r>
            <a:r>
              <a:rPr lang="sv-SE" sz="1600" dirty="0" err="1">
                <a:solidFill>
                  <a:srgbClr val="000000"/>
                </a:solidFill>
                <a:effectLst/>
                <a:latin typeface="Calibri" panose="020F0502020204030204" pitchFamily="34" charset="0"/>
                <a:ea typeface="Calibri" panose="020F0502020204030204" pitchFamily="34" charset="0"/>
              </a:rPr>
              <a:t>simföreningar</a:t>
            </a:r>
            <a:r>
              <a:rPr lang="sv-SE" sz="1600" dirty="0">
                <a:solidFill>
                  <a:srgbClr val="000000"/>
                </a:solidFill>
                <a:effectLst/>
                <a:latin typeface="Calibri" panose="020F0502020204030204" pitchFamily="34" charset="0"/>
                <a:ea typeface="Calibri" panose="020F0502020204030204" pitchFamily="34" charset="0"/>
              </a:rPr>
              <a:t> ska präglas av lek, glädje och lusten att röra sig. I simidrotten är även tävling en naturlig del. Alla ska få vara med på lika villkor. Tävling ska utformas så att den stimulerar till kvalitativ och långsiktig idrottslig utveckling, och motverkar utslagning. Vi vill i detta avsnitt därför visa på alternativa och förenklade tävlingsformer för våra barn och ungdomar. </a:t>
            </a:r>
          </a:p>
          <a:p>
            <a:r>
              <a:rPr lang="sv-SE" sz="1600" dirty="0">
                <a:solidFill>
                  <a:srgbClr val="000000"/>
                </a:solidFill>
                <a:effectLst/>
                <a:latin typeface="Calibri" panose="020F0502020204030204" pitchFamily="34" charset="0"/>
                <a:ea typeface="Calibri" panose="020F0502020204030204" pitchFamily="34" charset="0"/>
              </a:rPr>
              <a:t>Det är viktigt att det första mötet med tävling blir stimulerande. Här kommer förslag till hur man kan utveckla tänket om hur en tävling för barn och ungdomar kan genomföras; </a:t>
            </a:r>
            <a:br>
              <a:rPr lang="sv-SE" sz="1600" dirty="0">
                <a:solidFill>
                  <a:srgbClr val="000000"/>
                </a:solidFill>
                <a:effectLst/>
                <a:latin typeface="Calibri" panose="020F0502020204030204" pitchFamily="34" charset="0"/>
                <a:ea typeface="Calibri" panose="020F0502020204030204" pitchFamily="34" charset="0"/>
              </a:rPr>
            </a:br>
            <a:endParaRPr lang="sv-SE" sz="1600" dirty="0">
              <a:solidFill>
                <a:srgbClr val="000000"/>
              </a:solidFill>
              <a:effectLst/>
              <a:latin typeface="Calibri" panose="020F0502020204030204" pitchFamily="34" charset="0"/>
              <a:ea typeface="Calibri" panose="020F0502020204030204" pitchFamily="34" charset="0"/>
            </a:endParaRPr>
          </a:p>
          <a:p>
            <a:pPr>
              <a:spcAft>
                <a:spcPts val="360"/>
              </a:spcAft>
            </a:pPr>
            <a:r>
              <a:rPr lang="sv-SE" sz="1600" dirty="0">
                <a:solidFill>
                  <a:srgbClr val="000000"/>
                </a:solidFill>
                <a:effectLst/>
                <a:latin typeface="Calibri" panose="020F0502020204030204" pitchFamily="34" charset="0"/>
                <a:ea typeface="Calibri" panose="020F0502020204030204" pitchFamily="34" charset="0"/>
              </a:rPr>
              <a:t>• Svensk Simidrotts tävlingsform Utmanaren för nybörjare går ut på att klara av olika stipulationstider. Simmaren kan på så sätt följa sin egen utveckling. Alla börjar med att simma 25 meter av de olika simsätten och går sedan vidare till 50 och 100 meter när brons-, silver- och guldtider är uppnådda i respektive simsätt. Alla tävlingsdeltagare får ett diplom efter varje tävling och på ett Utmanarbevis markeras avklarade sträckor. Utmanaren är en bra första tävling för en ung simmare att delta i. Huvudsyfte är att lära barnen tävla och därför är det viktigt att tävlingen blir så lik en ”riktig” tävling som möjligt. Funktionär på en Utmanartävling kan vem som helst vara. På Utmanarna diskvalificeras ingen, utan simmarna ska bara få en tid på sin simmade sträcka. Läs mer om Utmanaren på </a:t>
            </a:r>
            <a:r>
              <a:rPr lang="sv-SE" sz="1600" dirty="0">
                <a:solidFill>
                  <a:srgbClr val="0000FF"/>
                </a:solidFill>
                <a:effectLst/>
                <a:latin typeface="Calibri" panose="020F0502020204030204" pitchFamily="34" charset="0"/>
                <a:ea typeface="Calibri" panose="020F0502020204030204" pitchFamily="34" charset="0"/>
              </a:rPr>
              <a:t>hemsidan</a:t>
            </a:r>
            <a:r>
              <a:rPr lang="sv-SE" sz="1600" dirty="0">
                <a:solidFill>
                  <a:srgbClr val="000000"/>
                </a:solidFill>
                <a:effectLst/>
                <a:latin typeface="Calibri" panose="020F0502020204030204" pitchFamily="34" charset="0"/>
                <a:ea typeface="Calibri" panose="020F0502020204030204" pitchFamily="34" charset="0"/>
              </a:rPr>
              <a:t>. </a:t>
            </a:r>
            <a:br>
              <a:rPr lang="sv-SE" sz="1600" dirty="0">
                <a:solidFill>
                  <a:srgbClr val="000000"/>
                </a:solidFill>
                <a:effectLst/>
                <a:latin typeface="Calibri" panose="020F0502020204030204" pitchFamily="34" charset="0"/>
                <a:ea typeface="Calibri" panose="020F0502020204030204" pitchFamily="34" charset="0"/>
              </a:rPr>
            </a:br>
            <a:endParaRPr lang="sv-SE" sz="1600" dirty="0">
              <a:solidFill>
                <a:srgbClr val="000000"/>
              </a:solidFill>
              <a:effectLst/>
              <a:latin typeface="Calibri" panose="020F0502020204030204" pitchFamily="34" charset="0"/>
              <a:ea typeface="Calibri" panose="020F0502020204030204" pitchFamily="34" charset="0"/>
            </a:endParaRPr>
          </a:p>
          <a:p>
            <a:pPr>
              <a:spcAft>
                <a:spcPts val="360"/>
              </a:spcAft>
            </a:pPr>
            <a:r>
              <a:rPr lang="sv-SE" sz="1600" dirty="0">
                <a:solidFill>
                  <a:srgbClr val="000000"/>
                </a:solidFill>
                <a:effectLst/>
                <a:latin typeface="Calibri" panose="020F0502020204030204" pitchFamily="34" charset="0"/>
                <a:ea typeface="Calibri" panose="020F0502020204030204" pitchFamily="34" charset="0"/>
              </a:rPr>
              <a:t>• Skapa tävlingar som fokuserar på utförande snarare än hastighet där olika färdigheter som till exempel </a:t>
            </a:r>
            <a:r>
              <a:rPr lang="sv-SE" sz="1600" dirty="0" err="1">
                <a:solidFill>
                  <a:srgbClr val="000000"/>
                </a:solidFill>
                <a:effectLst/>
                <a:latin typeface="Calibri" panose="020F0502020204030204" pitchFamily="34" charset="0"/>
                <a:ea typeface="Calibri" panose="020F0502020204030204" pitchFamily="34" charset="0"/>
              </a:rPr>
              <a:t>streamline</a:t>
            </a:r>
            <a:r>
              <a:rPr lang="sv-SE" sz="1600" dirty="0">
                <a:solidFill>
                  <a:srgbClr val="000000"/>
                </a:solidFill>
                <a:effectLst/>
                <a:latin typeface="Calibri" panose="020F0502020204030204" pitchFamily="34" charset="0"/>
                <a:ea typeface="Calibri" panose="020F0502020204030204" pitchFamily="34" charset="0"/>
              </a:rPr>
              <a:t>, antal armtag, antal kickar ger poäng. Dessa faktorer påverkar resultatutvecklingen mer än enbart hastighet. </a:t>
            </a:r>
          </a:p>
        </p:txBody>
      </p:sp>
    </p:spTree>
    <p:extLst>
      <p:ext uri="{BB962C8B-B14F-4D97-AF65-F5344CB8AC3E}">
        <p14:creationId xmlns:p14="http://schemas.microsoft.com/office/powerpoint/2010/main" val="41819371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2" descr="Svenska Simförbundet | Mynewsdesk">
            <a:extLst>
              <a:ext uri="{FF2B5EF4-FFF2-40B4-BE49-F238E27FC236}">
                <a16:creationId xmlns:a16="http://schemas.microsoft.com/office/drawing/2014/main" id="{7D593B15-5DA2-5535-C912-8786FFBA66FD}"/>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9862457" y="5396974"/>
            <a:ext cx="1564707" cy="817559"/>
          </a:xfrm>
          <a:prstGeom prst="rect">
            <a:avLst/>
          </a:prstGeom>
          <a:noFill/>
          <a:extLst>
            <a:ext uri="{909E8E84-426E-40DD-AFC4-6F175D3DCCD1}">
              <a14:hiddenFill xmlns:a14="http://schemas.microsoft.com/office/drawing/2010/main">
                <a:solidFill>
                  <a:srgbClr val="FFFFFF"/>
                </a:solidFill>
              </a14:hiddenFill>
            </a:ext>
          </a:extLst>
        </p:spPr>
      </p:pic>
      <p:sp>
        <p:nvSpPr>
          <p:cNvPr id="3" name="textruta 2">
            <a:extLst>
              <a:ext uri="{FF2B5EF4-FFF2-40B4-BE49-F238E27FC236}">
                <a16:creationId xmlns:a16="http://schemas.microsoft.com/office/drawing/2014/main" id="{156CCBF4-4A37-6B7F-BA25-6D8FC6DCF7F3}"/>
              </a:ext>
            </a:extLst>
          </p:cNvPr>
          <p:cNvSpPr txBox="1"/>
          <p:nvPr/>
        </p:nvSpPr>
        <p:spPr>
          <a:xfrm>
            <a:off x="764836" y="936010"/>
            <a:ext cx="10360404" cy="4985980"/>
          </a:xfrm>
          <a:prstGeom prst="rect">
            <a:avLst/>
          </a:prstGeom>
          <a:noFill/>
        </p:spPr>
        <p:txBody>
          <a:bodyPr wrap="square">
            <a:spAutoFit/>
          </a:bodyPr>
          <a:lstStyle/>
          <a:p>
            <a:r>
              <a:rPr lang="sv-SE" sz="1600" dirty="0">
                <a:solidFill>
                  <a:srgbClr val="000000"/>
                </a:solidFill>
                <a:effectLst/>
                <a:latin typeface="Calibri" panose="020F0502020204030204" pitchFamily="34" charset="0"/>
                <a:ea typeface="Calibri" panose="020F0502020204030204" pitchFamily="34" charset="0"/>
              </a:rPr>
              <a:t>• På icke sanktionerade tävlingar går det att frångå regler och traditionella grenar. Det går att tävla i 25m benspark med platta, 50m dubbelrygg, simma 4 minuter (räkna längder), ”pricka tid” (samma distans simmas 2 gånger, simmaren med minst tidsdifferens vinner). Det är även möjligt att skapa en sanktionerad tävling med grenar som är sanktionerade och grenar som inte är det. Vid en sådan tävling skapas två resultatfiler; en för de sanktionerade grenarna och en för de icke sanktionerade grenarna. Det är bara resultatfilen för de sanktionerade grenarna som skickas in till Tempus. </a:t>
            </a:r>
            <a:br>
              <a:rPr lang="sv-SE" sz="1600" dirty="0">
                <a:solidFill>
                  <a:srgbClr val="000000"/>
                </a:solidFill>
                <a:effectLst/>
                <a:latin typeface="Calibri" panose="020F0502020204030204" pitchFamily="34" charset="0"/>
                <a:ea typeface="Calibri" panose="020F0502020204030204" pitchFamily="34" charset="0"/>
              </a:rPr>
            </a:br>
            <a:br>
              <a:rPr lang="sv-SE" sz="1600" dirty="0">
                <a:solidFill>
                  <a:srgbClr val="000000"/>
                </a:solidFill>
                <a:effectLst/>
                <a:latin typeface="Calibri" panose="020F0502020204030204" pitchFamily="34" charset="0"/>
                <a:ea typeface="Calibri" panose="020F0502020204030204" pitchFamily="34" charset="0"/>
              </a:rPr>
            </a:br>
            <a:r>
              <a:rPr lang="sv-SE" sz="1600" dirty="0">
                <a:solidFill>
                  <a:srgbClr val="000000"/>
                </a:solidFill>
                <a:effectLst/>
                <a:latin typeface="Calibri" panose="020F0502020204030204" pitchFamily="34" charset="0"/>
                <a:ea typeface="Calibri" panose="020F0502020204030204" pitchFamily="34" charset="0"/>
              </a:rPr>
              <a:t>• Priser behöver inte alltid gå till den som kommer etta, två eller trea utan kan delas ut efter annat system. Poängtävling utifrån den simmare som procentuellt slår mest personligt rekord, pris till den som vinner heatet, pris till den vars tid slutar på en ”nolla”. </a:t>
            </a:r>
            <a:br>
              <a:rPr lang="sv-SE" sz="1600" dirty="0">
                <a:solidFill>
                  <a:srgbClr val="000000"/>
                </a:solidFill>
                <a:effectLst/>
                <a:latin typeface="Calibri" panose="020F0502020204030204" pitchFamily="34" charset="0"/>
                <a:ea typeface="Calibri" panose="020F0502020204030204" pitchFamily="34" charset="0"/>
              </a:rPr>
            </a:br>
            <a:endParaRPr lang="sv-SE" sz="1600" dirty="0">
              <a:solidFill>
                <a:srgbClr val="000000"/>
              </a:solidFill>
              <a:effectLst/>
              <a:latin typeface="Calibri" panose="020F0502020204030204" pitchFamily="34" charset="0"/>
              <a:ea typeface="Calibri" panose="020F0502020204030204" pitchFamily="34" charset="0"/>
            </a:endParaRPr>
          </a:p>
          <a:p>
            <a:pPr>
              <a:spcAft>
                <a:spcPts val="375"/>
              </a:spcAft>
            </a:pPr>
            <a:r>
              <a:rPr lang="sv-SE" sz="1600" dirty="0">
                <a:solidFill>
                  <a:srgbClr val="000000"/>
                </a:solidFill>
                <a:effectLst/>
                <a:latin typeface="Calibri" panose="020F0502020204030204" pitchFamily="34" charset="0"/>
                <a:ea typeface="Calibri" panose="020F0502020204030204" pitchFamily="34" charset="0"/>
              </a:rPr>
              <a:t>• Åldersklasser skulle kunna utgå från den dagen man fyller år och inte enbart födelseåret. På så sätt får de simmare som är födda sent på året också möjlighet att vara äldst i sin åldersklass. </a:t>
            </a:r>
            <a:br>
              <a:rPr lang="sv-SE" sz="1600" dirty="0">
                <a:solidFill>
                  <a:srgbClr val="000000"/>
                </a:solidFill>
                <a:effectLst/>
                <a:latin typeface="Calibri" panose="020F0502020204030204" pitchFamily="34" charset="0"/>
                <a:ea typeface="Calibri" panose="020F0502020204030204" pitchFamily="34" charset="0"/>
              </a:rPr>
            </a:br>
            <a:endParaRPr lang="sv-SE" sz="1600" dirty="0">
              <a:solidFill>
                <a:srgbClr val="000000"/>
              </a:solidFill>
              <a:effectLst/>
              <a:latin typeface="Calibri" panose="020F0502020204030204" pitchFamily="34" charset="0"/>
              <a:ea typeface="Calibri" panose="020F0502020204030204" pitchFamily="34" charset="0"/>
            </a:endParaRPr>
          </a:p>
          <a:p>
            <a:pPr>
              <a:spcAft>
                <a:spcPts val="375"/>
              </a:spcAft>
            </a:pPr>
            <a:r>
              <a:rPr lang="sv-SE" sz="1600" dirty="0">
                <a:solidFill>
                  <a:srgbClr val="000000"/>
                </a:solidFill>
                <a:effectLst/>
                <a:latin typeface="Calibri" panose="020F0502020204030204" pitchFamily="34" charset="0"/>
                <a:ea typeface="Calibri" panose="020F0502020204030204" pitchFamily="34" charset="0"/>
              </a:rPr>
              <a:t>• Lagkapper är roliga och varför inte införa att lagen lottas i stället för lag 1, 2 osv. Eller varför inte bilda lag utifrån födelsemånad, en simmare från varje kvartal ska vara representerad i laget. </a:t>
            </a:r>
            <a:br>
              <a:rPr lang="sv-SE" sz="1600" dirty="0">
                <a:solidFill>
                  <a:srgbClr val="000000"/>
                </a:solidFill>
                <a:effectLst/>
                <a:latin typeface="Calibri" panose="020F0502020204030204" pitchFamily="34" charset="0"/>
                <a:ea typeface="Calibri" panose="020F0502020204030204" pitchFamily="34" charset="0"/>
              </a:rPr>
            </a:br>
            <a:endParaRPr lang="sv-SE" sz="1600" dirty="0">
              <a:solidFill>
                <a:srgbClr val="000000"/>
              </a:solidFill>
              <a:effectLst/>
              <a:latin typeface="Calibri" panose="020F0502020204030204" pitchFamily="34" charset="0"/>
              <a:ea typeface="Calibri" panose="020F0502020204030204" pitchFamily="34" charset="0"/>
            </a:endParaRPr>
          </a:p>
          <a:p>
            <a:pPr>
              <a:spcAft>
                <a:spcPts val="375"/>
              </a:spcAft>
            </a:pPr>
            <a:r>
              <a:rPr lang="sv-SE" sz="1600" dirty="0">
                <a:solidFill>
                  <a:srgbClr val="000000"/>
                </a:solidFill>
                <a:effectLst/>
                <a:latin typeface="Calibri" panose="020F0502020204030204" pitchFamily="34" charset="0"/>
                <a:ea typeface="Calibri" panose="020F0502020204030204" pitchFamily="34" charset="0"/>
              </a:rPr>
              <a:t>• Tävlingar där simmarna seedas utifrån anmälningstid oavsett simsätt. Då kan till exempel en bröstsimmare möta en frisimmare i 100 m och tävla i vem som kommer först i mål. Likt extralopp på mästerskap. </a:t>
            </a:r>
          </a:p>
          <a:p>
            <a:pPr>
              <a:spcAft>
                <a:spcPts val="360"/>
              </a:spcAft>
            </a:pPr>
            <a:endParaRPr lang="sv-SE" sz="2000" dirty="0">
              <a:solidFill>
                <a:srgbClr val="000000"/>
              </a:solidFill>
              <a:effectLst/>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42409258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2" descr="Svenska Simförbundet | Mynewsdesk">
            <a:extLst>
              <a:ext uri="{FF2B5EF4-FFF2-40B4-BE49-F238E27FC236}">
                <a16:creationId xmlns:a16="http://schemas.microsoft.com/office/drawing/2014/main" id="{7D593B15-5DA2-5535-C912-8786FFBA66FD}"/>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9862457" y="5396974"/>
            <a:ext cx="1564707" cy="817559"/>
          </a:xfrm>
          <a:prstGeom prst="rect">
            <a:avLst/>
          </a:prstGeom>
          <a:noFill/>
          <a:extLst>
            <a:ext uri="{909E8E84-426E-40DD-AFC4-6F175D3DCCD1}">
              <a14:hiddenFill xmlns:a14="http://schemas.microsoft.com/office/drawing/2010/main">
                <a:solidFill>
                  <a:srgbClr val="FFFFFF"/>
                </a:solidFill>
              </a14:hiddenFill>
            </a:ext>
          </a:extLst>
        </p:spPr>
      </p:pic>
      <p:sp>
        <p:nvSpPr>
          <p:cNvPr id="3" name="textruta 2">
            <a:extLst>
              <a:ext uri="{FF2B5EF4-FFF2-40B4-BE49-F238E27FC236}">
                <a16:creationId xmlns:a16="http://schemas.microsoft.com/office/drawing/2014/main" id="{77E8F9FC-2475-ED76-40D2-55E767E14BCF}"/>
              </a:ext>
            </a:extLst>
          </p:cNvPr>
          <p:cNvSpPr txBox="1"/>
          <p:nvPr/>
        </p:nvSpPr>
        <p:spPr>
          <a:xfrm>
            <a:off x="1048624" y="520116"/>
            <a:ext cx="10226180" cy="4369401"/>
          </a:xfrm>
          <a:prstGeom prst="rect">
            <a:avLst/>
          </a:prstGeom>
          <a:noFill/>
        </p:spPr>
        <p:txBody>
          <a:bodyPr wrap="square">
            <a:spAutoFit/>
          </a:bodyPr>
          <a:lstStyle/>
          <a:p>
            <a:pPr>
              <a:spcAft>
                <a:spcPts val="375"/>
              </a:spcAft>
            </a:pPr>
            <a:r>
              <a:rPr lang="sv-SE" sz="1600" dirty="0">
                <a:solidFill>
                  <a:srgbClr val="000000"/>
                </a:solidFill>
                <a:effectLst/>
                <a:latin typeface="Calibri" panose="020F0502020204030204" pitchFamily="34" charset="0"/>
                <a:ea typeface="Calibri" panose="020F0502020204030204" pitchFamily="34" charset="0"/>
              </a:rPr>
              <a:t>• Tävlingar där simmarna simmar många lopp under kort tid. En tävling behöver inte ta längre tid än 2 timmar inklusive insim. Det går att arrangera fyra sådana tävlingar på en dag utan problem. </a:t>
            </a:r>
            <a:br>
              <a:rPr lang="sv-SE" sz="1600" dirty="0">
                <a:solidFill>
                  <a:srgbClr val="000000"/>
                </a:solidFill>
                <a:effectLst/>
                <a:latin typeface="Calibri" panose="020F0502020204030204" pitchFamily="34" charset="0"/>
                <a:ea typeface="Calibri" panose="020F0502020204030204" pitchFamily="34" charset="0"/>
              </a:rPr>
            </a:br>
            <a:br>
              <a:rPr lang="sv-SE" sz="1600" dirty="0">
                <a:solidFill>
                  <a:srgbClr val="000000"/>
                </a:solidFill>
                <a:effectLst/>
                <a:latin typeface="Calibri" panose="020F0502020204030204" pitchFamily="34" charset="0"/>
                <a:ea typeface="Calibri" panose="020F0502020204030204" pitchFamily="34" charset="0"/>
              </a:rPr>
            </a:br>
            <a:r>
              <a:rPr lang="sv-SE" sz="1600" dirty="0">
                <a:solidFill>
                  <a:srgbClr val="000000"/>
                </a:solidFill>
                <a:effectLst/>
                <a:latin typeface="Calibri" panose="020F0502020204030204" pitchFamily="34" charset="0"/>
                <a:ea typeface="Calibri" panose="020F0502020204030204" pitchFamily="34" charset="0"/>
              </a:rPr>
              <a:t>• Tävlingar för de yngre där de får simma samma sträcka flera gånger, ex två till tre försök på 25 m ryggsim sedan ta den bästa tiden eller bara samla poäng till klubben och ta bort tidshetsen. </a:t>
            </a:r>
            <a:br>
              <a:rPr lang="sv-SE" sz="1600" dirty="0">
                <a:solidFill>
                  <a:srgbClr val="000000"/>
                </a:solidFill>
                <a:effectLst/>
                <a:latin typeface="Calibri" panose="020F0502020204030204" pitchFamily="34" charset="0"/>
                <a:ea typeface="Calibri" panose="020F0502020204030204" pitchFamily="34" charset="0"/>
              </a:rPr>
            </a:br>
            <a:endParaRPr lang="sv-SE" sz="1600" dirty="0">
              <a:solidFill>
                <a:srgbClr val="000000"/>
              </a:solidFill>
              <a:effectLst/>
              <a:latin typeface="Calibri" panose="020F0502020204030204" pitchFamily="34" charset="0"/>
              <a:ea typeface="Calibri" panose="020F0502020204030204" pitchFamily="34" charset="0"/>
            </a:endParaRPr>
          </a:p>
          <a:p>
            <a:r>
              <a:rPr lang="sv-SE" sz="1600" dirty="0">
                <a:solidFill>
                  <a:srgbClr val="000000"/>
                </a:solidFill>
                <a:effectLst/>
                <a:latin typeface="Calibri" panose="020F0502020204030204" pitchFamily="34" charset="0"/>
                <a:ea typeface="Calibri" panose="020F0502020204030204" pitchFamily="34" charset="0"/>
              </a:rPr>
              <a:t>• Det bör finnas tävlingar för alla barn utifrån deras förutsättningar. Vissa barn vill simma tävlingar som har korta distanser medan andra barn som börjat tävla tidigt vill prova på längre distanser. Inför spurtpriser på de längre loppen, till exempel efter varje 500 m på en 1500 m är också en idé. </a:t>
            </a:r>
          </a:p>
          <a:p>
            <a:r>
              <a:rPr lang="sv-SE" sz="1600" dirty="0">
                <a:solidFill>
                  <a:srgbClr val="000000"/>
                </a:solidFill>
                <a:effectLst/>
                <a:latin typeface="Calibri" panose="020F0502020204030204" pitchFamily="34" charset="0"/>
                <a:ea typeface="Calibri" panose="020F0502020204030204" pitchFamily="34" charset="0"/>
              </a:rPr>
              <a:t> </a:t>
            </a:r>
          </a:p>
          <a:p>
            <a:r>
              <a:rPr lang="sv-SE" sz="1600" dirty="0">
                <a:solidFill>
                  <a:srgbClr val="000000"/>
                </a:solidFill>
                <a:effectLst/>
                <a:latin typeface="Calibri" panose="020F0502020204030204" pitchFamily="34" charset="0"/>
                <a:ea typeface="Calibri" panose="020F0502020204030204" pitchFamily="34" charset="0"/>
              </a:rPr>
              <a:t>Tävlingar kan se ut på många olika sätt, ovan är bara en rad exempel och det är bara fantasin som sätter gränsen. Genom ett varierat utbud med tävlingar stimulerar vi viljan att tävla. Fokusera på långsiktig utveckling snarare än kortsiktiga resultat. </a:t>
            </a:r>
            <a:br>
              <a:rPr lang="sv-SE" sz="1600" dirty="0">
                <a:solidFill>
                  <a:srgbClr val="000000"/>
                </a:solidFill>
                <a:effectLst/>
                <a:latin typeface="Calibri" panose="020F0502020204030204" pitchFamily="34" charset="0"/>
                <a:ea typeface="Calibri" panose="020F0502020204030204" pitchFamily="34" charset="0"/>
              </a:rPr>
            </a:br>
            <a:endParaRPr lang="sv-SE" sz="1600" dirty="0">
              <a:solidFill>
                <a:srgbClr val="000000"/>
              </a:solidFill>
              <a:effectLst/>
              <a:latin typeface="Calibri" panose="020F0502020204030204" pitchFamily="34" charset="0"/>
              <a:ea typeface="Calibri" panose="020F0502020204030204" pitchFamily="34" charset="0"/>
            </a:endParaRPr>
          </a:p>
          <a:p>
            <a:pPr>
              <a:lnSpc>
                <a:spcPct val="107000"/>
              </a:lnSpc>
              <a:spcAft>
                <a:spcPts val="800"/>
              </a:spcAft>
            </a:pPr>
            <a:r>
              <a:rPr lang="sv-SE" sz="1600" dirty="0">
                <a:effectLst/>
                <a:latin typeface="Calibri" panose="020F0502020204030204" pitchFamily="34" charset="0"/>
                <a:ea typeface="Calibri" panose="020F0502020204030204" pitchFamily="34" charset="0"/>
                <a:cs typeface="Times New Roman" panose="02020603050405020304" pitchFamily="18" charset="0"/>
              </a:rPr>
              <a:t>När man ordnar tävlingar med alternativa tävlingsformer är det viktigt att hålla reda på när tävlingen kan sanktioneras. För sanktionerade tävlingar gäller att följa tävlingsbestämmelserna och säkerställer att simmarna simmar på rätt sätt. Det är då tiderna blir officiella och kan läsas in i Tempus.</a:t>
            </a:r>
          </a:p>
        </p:txBody>
      </p:sp>
    </p:spTree>
    <p:extLst>
      <p:ext uri="{BB962C8B-B14F-4D97-AF65-F5344CB8AC3E}">
        <p14:creationId xmlns:p14="http://schemas.microsoft.com/office/powerpoint/2010/main" val="9362444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2" descr="Svenska Simförbundet | Mynewsdesk">
            <a:extLst>
              <a:ext uri="{FF2B5EF4-FFF2-40B4-BE49-F238E27FC236}">
                <a16:creationId xmlns:a16="http://schemas.microsoft.com/office/drawing/2014/main" id="{7D593B15-5DA2-5535-C912-8786FFBA66FD}"/>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9862457" y="5396974"/>
            <a:ext cx="1564707" cy="817559"/>
          </a:xfrm>
          <a:prstGeom prst="rect">
            <a:avLst/>
          </a:prstGeom>
          <a:noFill/>
          <a:extLst>
            <a:ext uri="{909E8E84-426E-40DD-AFC4-6F175D3DCCD1}">
              <a14:hiddenFill xmlns:a14="http://schemas.microsoft.com/office/drawing/2010/main">
                <a:solidFill>
                  <a:srgbClr val="FFFFFF"/>
                </a:solidFill>
              </a14:hiddenFill>
            </a:ext>
          </a:extLst>
        </p:spPr>
      </p:pic>
      <p:sp>
        <p:nvSpPr>
          <p:cNvPr id="3" name="textruta 2">
            <a:extLst>
              <a:ext uri="{FF2B5EF4-FFF2-40B4-BE49-F238E27FC236}">
                <a16:creationId xmlns:a16="http://schemas.microsoft.com/office/drawing/2014/main" id="{EECB0CAD-A806-54AC-4399-30155918F815}"/>
              </a:ext>
            </a:extLst>
          </p:cNvPr>
          <p:cNvSpPr txBox="1"/>
          <p:nvPr/>
        </p:nvSpPr>
        <p:spPr>
          <a:xfrm>
            <a:off x="1632419" y="601418"/>
            <a:ext cx="8157533" cy="4445191"/>
          </a:xfrm>
          <a:prstGeom prst="rect">
            <a:avLst/>
          </a:prstGeom>
          <a:noFill/>
        </p:spPr>
        <p:txBody>
          <a:bodyPr wrap="square">
            <a:spAutoFit/>
          </a:bodyPr>
          <a:lstStyle/>
          <a:p>
            <a:pPr>
              <a:lnSpc>
                <a:spcPct val="107000"/>
              </a:lnSpc>
              <a:spcAft>
                <a:spcPts val="750"/>
              </a:spcAft>
            </a:pPr>
            <a:r>
              <a:rPr lang="sv-SE" sz="1800" dirty="0">
                <a:effectLst/>
                <a:latin typeface="Calibri" panose="020F0502020204030204" pitchFamily="34" charset="0"/>
                <a:ea typeface="Calibri" panose="020F0502020204030204" pitchFamily="34" charset="0"/>
              </a:rPr>
              <a:t>Läs allt om tävlingar för barn i simning här: </a:t>
            </a:r>
          </a:p>
          <a:p>
            <a:pPr>
              <a:lnSpc>
                <a:spcPct val="107000"/>
              </a:lnSpc>
              <a:spcAft>
                <a:spcPts val="750"/>
              </a:spcAft>
            </a:pPr>
            <a:r>
              <a:rPr lang="sv-SE" sz="1600" u="sng" dirty="0">
                <a:solidFill>
                  <a:srgbClr val="0563C1"/>
                </a:solidFill>
                <a:effectLst/>
                <a:latin typeface="Calibri" panose="020F0502020204030204" pitchFamily="34" charset="0"/>
                <a:ea typeface="Calibri" panose="020F0502020204030204" pitchFamily="34" charset="0"/>
                <a:hlinkClick r:id="rId3"/>
              </a:rPr>
              <a:t>https://www.svensksimidrott.se/contentassets/50d3e9ae9b3f46649a4d679401654591/tavlingar-for-barn-i-simning-nytt-220706.pdf</a:t>
            </a:r>
            <a:endParaRPr lang="sv-SE" sz="1600" dirty="0">
              <a:effectLst/>
              <a:latin typeface="Calibri" panose="020F0502020204030204" pitchFamily="34" charset="0"/>
              <a:ea typeface="Calibri" panose="020F0502020204030204" pitchFamily="34" charset="0"/>
            </a:endParaRPr>
          </a:p>
          <a:p>
            <a:pPr>
              <a:lnSpc>
                <a:spcPct val="107000"/>
              </a:lnSpc>
              <a:spcAft>
                <a:spcPts val="750"/>
              </a:spcAft>
            </a:pPr>
            <a:br>
              <a:rPr lang="sv-SE" sz="1800" dirty="0">
                <a:solidFill>
                  <a:srgbClr val="333333"/>
                </a:solidFill>
                <a:effectLst/>
                <a:latin typeface="Calibri" panose="020F0502020204030204" pitchFamily="34" charset="0"/>
                <a:ea typeface="Times New Roman" panose="02020603050405020304" pitchFamily="18" charset="0"/>
                <a:cs typeface="Calibri" panose="020F0502020204030204" pitchFamily="34" charset="0"/>
              </a:rPr>
            </a:br>
            <a:r>
              <a:rPr lang="sv-SE" sz="1800" dirty="0">
                <a:solidFill>
                  <a:srgbClr val="333333"/>
                </a:solidFill>
                <a:effectLst/>
                <a:latin typeface="Calibri" panose="020F0502020204030204" pitchFamily="34" charset="0"/>
                <a:ea typeface="Times New Roman" panose="02020603050405020304" pitchFamily="18" charset="0"/>
                <a:cs typeface="Calibri" panose="020F0502020204030204" pitchFamily="34" charset="0"/>
              </a:rPr>
              <a:t>Frågor och svar om tävlingar för barn i simning:</a:t>
            </a:r>
          </a:p>
          <a:p>
            <a:pPr>
              <a:lnSpc>
                <a:spcPct val="107000"/>
              </a:lnSpc>
              <a:spcAft>
                <a:spcPts val="750"/>
              </a:spcAft>
            </a:pPr>
            <a:r>
              <a:rPr lang="sv-SE" sz="1600" u="sng" dirty="0">
                <a:solidFill>
                  <a:srgbClr val="0563C1"/>
                </a:solidFill>
                <a:effectLst/>
                <a:latin typeface="Calibri" panose="020F0502020204030204" pitchFamily="34" charset="0"/>
                <a:ea typeface="Calibri" panose="020F0502020204030204" pitchFamily="34" charset="0"/>
                <a:hlinkClick r:id="rId4"/>
              </a:rPr>
              <a:t>https://www.svensksimidrott.se/contentassets/50d3e9ae9b3f46649a4d679401654591/fragor-och-svar-tavlingar-for-barn-i-simning-220522.pdf</a:t>
            </a:r>
            <a:endParaRPr lang="sv-SE" sz="1600" dirty="0">
              <a:effectLst/>
              <a:latin typeface="Calibri" panose="020F0502020204030204" pitchFamily="34" charset="0"/>
              <a:ea typeface="Calibri" panose="020F0502020204030204" pitchFamily="34" charset="0"/>
            </a:endParaRPr>
          </a:p>
          <a:p>
            <a:pPr>
              <a:lnSpc>
                <a:spcPct val="107000"/>
              </a:lnSpc>
              <a:spcAft>
                <a:spcPts val="750"/>
              </a:spcAft>
            </a:pPr>
            <a:endParaRPr lang="sv-SE" dirty="0">
              <a:solidFill>
                <a:srgbClr val="333333"/>
              </a:solidFill>
              <a:latin typeface="Calibri" panose="020F0502020204030204" pitchFamily="34" charset="0"/>
              <a:ea typeface="Times New Roman" panose="02020603050405020304" pitchFamily="18" charset="0"/>
              <a:cs typeface="Calibri" panose="020F0502020204030204" pitchFamily="34" charset="0"/>
            </a:endParaRPr>
          </a:p>
          <a:p>
            <a:pPr>
              <a:lnSpc>
                <a:spcPct val="107000"/>
              </a:lnSpc>
              <a:spcAft>
                <a:spcPts val="750"/>
              </a:spcAft>
            </a:pPr>
            <a:r>
              <a:rPr lang="sv-SE" sz="1800" dirty="0">
                <a:effectLst/>
                <a:latin typeface="Calibri" panose="020F0502020204030204" pitchFamily="34" charset="0"/>
                <a:ea typeface="Calibri" panose="020F0502020204030204" pitchFamily="34" charset="0"/>
              </a:rPr>
              <a:t>Ställ frågor om tävlingar för barn i simning: </a:t>
            </a:r>
          </a:p>
          <a:p>
            <a:pPr>
              <a:lnSpc>
                <a:spcPct val="107000"/>
              </a:lnSpc>
              <a:spcAft>
                <a:spcPts val="750"/>
              </a:spcAft>
            </a:pPr>
            <a:r>
              <a:rPr lang="sv-SE" sz="1600" u="sng" dirty="0">
                <a:solidFill>
                  <a:srgbClr val="0563C1"/>
                </a:solidFill>
                <a:effectLst/>
                <a:latin typeface="Calibri" panose="020F0502020204030204" pitchFamily="34" charset="0"/>
                <a:ea typeface="Calibri" panose="020F0502020204030204" pitchFamily="34" charset="0"/>
                <a:hlinkClick r:id="rId5"/>
              </a:rPr>
              <a:t>https://docs.google.com/forms/d/e/1FAIpQLScvj61LZp8w9ZJgQI-Iy1S8hEJvFfOwrN2U0jfamATpK8ZhOg/viewform</a:t>
            </a:r>
            <a:endParaRPr lang="sv-SE" sz="1600" dirty="0">
              <a:solidFill>
                <a:srgbClr val="333333"/>
              </a:solidFill>
              <a:latin typeface="Calibri" panose="020F0502020204030204" pitchFamily="34" charset="0"/>
              <a:ea typeface="Times New Roman" panose="02020603050405020304" pitchFamily="18" charset="0"/>
              <a:cs typeface="Calibri" panose="020F0502020204030204" pitchFamily="34" charset="0"/>
            </a:endParaRPr>
          </a:p>
          <a:p>
            <a:pPr>
              <a:lnSpc>
                <a:spcPct val="107000"/>
              </a:lnSpc>
              <a:spcAft>
                <a:spcPts val="750"/>
              </a:spcAft>
            </a:pPr>
            <a:endParaRPr lang="sv-SE" dirty="0">
              <a:solidFill>
                <a:srgbClr val="333333"/>
              </a:solidFill>
              <a:latin typeface="Calibri" panose="020F0502020204030204" pitchFamily="34" charset="0"/>
              <a:ea typeface="Times New Roman" panose="02020603050405020304" pitchFamily="18" charset="0"/>
              <a:cs typeface="Calibri" panose="020F0502020204030204" pitchFamily="34" charset="0"/>
            </a:endParaRPr>
          </a:p>
          <a:p>
            <a:pPr>
              <a:lnSpc>
                <a:spcPct val="107000"/>
              </a:lnSpc>
              <a:spcAft>
                <a:spcPts val="750"/>
              </a:spcAft>
            </a:pPr>
            <a:r>
              <a:rPr lang="sv-SE" sz="1100" dirty="0">
                <a:solidFill>
                  <a:srgbClr val="333333"/>
                </a:solidFill>
                <a:latin typeface="Calibri" panose="020F0502020204030204" pitchFamily="34" charset="0"/>
                <a:ea typeface="Times New Roman" panose="02020603050405020304" pitchFamily="18" charset="0"/>
                <a:cs typeface="Calibri" panose="020F0502020204030204" pitchFamily="34" charset="0"/>
              </a:rPr>
              <a:t>SSF </a:t>
            </a:r>
            <a:r>
              <a:rPr lang="sv-SE" sz="1100" dirty="0">
                <a:solidFill>
                  <a:srgbClr val="333333"/>
                </a:solidFill>
                <a:effectLst/>
                <a:latin typeface="Calibri" panose="020F0502020204030204" pitchFamily="34" charset="0"/>
                <a:ea typeface="Times New Roman" panose="02020603050405020304" pitchFamily="18" charset="0"/>
                <a:cs typeface="Calibri" panose="020F0502020204030204" pitchFamily="34" charset="0"/>
              </a:rPr>
              <a:t>barn- och ungdomsansvarig Erika Meeker mobil: 010-476 53 16 /E-mail: erika.meeker@svensksimidrott.se</a:t>
            </a:r>
            <a:endParaRPr lang="sv-SE" sz="1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86545374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2" descr="Svenska Simförbundet | Mynewsdesk">
            <a:extLst>
              <a:ext uri="{FF2B5EF4-FFF2-40B4-BE49-F238E27FC236}">
                <a16:creationId xmlns:a16="http://schemas.microsoft.com/office/drawing/2014/main" id="{7D593B15-5DA2-5535-C912-8786FFBA66FD}"/>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9862457" y="5396974"/>
            <a:ext cx="1564707" cy="817559"/>
          </a:xfrm>
          <a:prstGeom prst="rect">
            <a:avLst/>
          </a:prstGeom>
          <a:noFill/>
          <a:extLst>
            <a:ext uri="{909E8E84-426E-40DD-AFC4-6F175D3DCCD1}">
              <a14:hiddenFill xmlns:a14="http://schemas.microsoft.com/office/drawing/2010/main">
                <a:solidFill>
                  <a:srgbClr val="FFFFFF"/>
                </a:solidFill>
              </a14:hiddenFill>
            </a:ext>
          </a:extLst>
        </p:spPr>
      </p:pic>
      <p:sp>
        <p:nvSpPr>
          <p:cNvPr id="3" name="textruta 2">
            <a:extLst>
              <a:ext uri="{FF2B5EF4-FFF2-40B4-BE49-F238E27FC236}">
                <a16:creationId xmlns:a16="http://schemas.microsoft.com/office/drawing/2014/main" id="{C307D8CA-EF52-F082-87AE-9F46052913F3}"/>
              </a:ext>
            </a:extLst>
          </p:cNvPr>
          <p:cNvSpPr txBox="1"/>
          <p:nvPr/>
        </p:nvSpPr>
        <p:spPr>
          <a:xfrm>
            <a:off x="1208015" y="906011"/>
            <a:ext cx="7933888" cy="4836004"/>
          </a:xfrm>
          <a:prstGeom prst="rect">
            <a:avLst/>
          </a:prstGeom>
          <a:noFill/>
        </p:spPr>
        <p:txBody>
          <a:bodyPr wrap="square">
            <a:spAutoFit/>
          </a:bodyPr>
          <a:lstStyle/>
          <a:p>
            <a:pPr>
              <a:lnSpc>
                <a:spcPct val="107000"/>
              </a:lnSpc>
              <a:spcAft>
                <a:spcPts val="750"/>
              </a:spcAft>
            </a:pPr>
            <a:r>
              <a:rPr lang="sv-SE" sz="1800" b="1" dirty="0">
                <a:solidFill>
                  <a:srgbClr val="333333"/>
                </a:solidFill>
                <a:effectLst/>
                <a:latin typeface="Calibri" panose="020F0502020204030204" pitchFamily="34" charset="0"/>
                <a:ea typeface="Times New Roman" panose="02020603050405020304" pitchFamily="18" charset="0"/>
                <a:cs typeface="Calibri" panose="020F0502020204030204" pitchFamily="34" charset="0"/>
              </a:rPr>
              <a:t>Frågor och svar: </a:t>
            </a:r>
            <a:r>
              <a:rPr lang="sv-SE" sz="1200" b="1" dirty="0">
                <a:solidFill>
                  <a:srgbClr val="333333"/>
                </a:solidFill>
                <a:effectLst/>
                <a:latin typeface="Calibri" panose="020F0502020204030204" pitchFamily="34" charset="0"/>
                <a:ea typeface="Times New Roman" panose="02020603050405020304" pitchFamily="18" charset="0"/>
                <a:cs typeface="Calibri" panose="020F0502020204030204" pitchFamily="34" charset="0"/>
              </a:rPr>
              <a:t>(svar kommer från Erika Meeker)</a:t>
            </a:r>
          </a:p>
          <a:p>
            <a:pPr marL="342900" lvl="0" indent="-342900">
              <a:buFont typeface="+mj-lt"/>
              <a:buAutoNum type="arabicPeriod"/>
            </a:pPr>
            <a:r>
              <a:rPr lang="sv-SE" sz="1400" dirty="0">
                <a:effectLst/>
                <a:latin typeface="Calibri" panose="020F0502020204030204" pitchFamily="34" charset="0"/>
                <a:ea typeface="Times New Roman" panose="02020603050405020304" pitchFamily="18" charset="0"/>
              </a:rPr>
              <a:t>Om man nu inte skall rangordna varför har man då valt att tider skall läggas upp i Tempus? </a:t>
            </a:r>
            <a:r>
              <a:rPr lang="sv-SE" sz="1400" dirty="0">
                <a:solidFill>
                  <a:srgbClr val="FF0000"/>
                </a:solidFill>
                <a:effectLst/>
                <a:latin typeface="Calibri" panose="020F0502020204030204" pitchFamily="34" charset="0"/>
                <a:ea typeface="Times New Roman" panose="02020603050405020304" pitchFamily="18" charset="0"/>
              </a:rPr>
              <a:t>Anledningen är att Tempus är en bra databas för hantering av tider. Det underlättar för föreningar att ha alla tider på samma ställe, och slippa ha separata system för de 12 år och yngre. </a:t>
            </a:r>
            <a:br>
              <a:rPr lang="sv-SE" sz="1400" dirty="0">
                <a:solidFill>
                  <a:srgbClr val="7030A0"/>
                </a:solidFill>
                <a:effectLst/>
                <a:latin typeface="Calibri" panose="020F0502020204030204" pitchFamily="34" charset="0"/>
                <a:ea typeface="Times New Roman" panose="02020603050405020304" pitchFamily="18" charset="0"/>
              </a:rPr>
            </a:br>
            <a:r>
              <a:rPr lang="sv-SE" sz="1400" dirty="0">
                <a:effectLst/>
                <a:latin typeface="Calibri" panose="020F0502020204030204" pitchFamily="34" charset="0"/>
                <a:ea typeface="Times New Roman" panose="02020603050405020304" pitchFamily="18" charset="0"/>
              </a:rPr>
              <a:t>Vem får tillgång till tiderna? </a:t>
            </a:r>
            <a:r>
              <a:rPr lang="sv-SE" sz="1400" dirty="0">
                <a:solidFill>
                  <a:srgbClr val="FF0000"/>
                </a:solidFill>
                <a:effectLst/>
                <a:latin typeface="Calibri" panose="020F0502020204030204" pitchFamily="34" charset="0"/>
                <a:ea typeface="Times New Roman" panose="02020603050405020304" pitchFamily="18" charset="0"/>
              </a:rPr>
              <a:t>Bara de i föreningen ser tider för de 12 år och yngre. </a:t>
            </a:r>
            <a:br>
              <a:rPr lang="sv-SE" sz="1400" dirty="0">
                <a:solidFill>
                  <a:srgbClr val="FF0000"/>
                </a:solidFill>
                <a:effectLst/>
                <a:latin typeface="Calibri" panose="020F0502020204030204" pitchFamily="34" charset="0"/>
                <a:ea typeface="Times New Roman" panose="02020603050405020304" pitchFamily="18" charset="0"/>
              </a:rPr>
            </a:br>
            <a:r>
              <a:rPr lang="sv-SE" sz="1400" dirty="0">
                <a:effectLst/>
                <a:latin typeface="Calibri" panose="020F0502020204030204" pitchFamily="34" charset="0"/>
                <a:ea typeface="Times New Roman" panose="02020603050405020304" pitchFamily="18" charset="0"/>
              </a:rPr>
              <a:t>Är det bara simmaren själv eller är det tränaren? </a:t>
            </a:r>
            <a:r>
              <a:rPr lang="sv-SE" sz="1400" dirty="0">
                <a:solidFill>
                  <a:srgbClr val="FF0000"/>
                </a:solidFill>
                <a:effectLst/>
                <a:latin typeface="Calibri" panose="020F0502020204030204" pitchFamily="34" charset="0"/>
                <a:ea typeface="Times New Roman" panose="02020603050405020304" pitchFamily="18" charset="0"/>
              </a:rPr>
              <a:t>Jag antar att simmarna själva inte har </a:t>
            </a:r>
            <a:r>
              <a:rPr lang="sv-SE" sz="1400" dirty="0" err="1">
                <a:solidFill>
                  <a:srgbClr val="FF0000"/>
                </a:solidFill>
                <a:effectLst/>
                <a:latin typeface="Calibri" panose="020F0502020204030204" pitchFamily="34" charset="0"/>
                <a:ea typeface="Times New Roman" panose="02020603050405020304" pitchFamily="18" charset="0"/>
              </a:rPr>
              <a:t>inlogg</a:t>
            </a:r>
            <a:r>
              <a:rPr lang="sv-SE" sz="1400" dirty="0">
                <a:solidFill>
                  <a:srgbClr val="FF0000"/>
                </a:solidFill>
                <a:effectLst/>
                <a:latin typeface="Calibri" panose="020F0502020204030204" pitchFamily="34" charset="0"/>
                <a:ea typeface="Times New Roman" panose="02020603050405020304" pitchFamily="18" charset="0"/>
              </a:rPr>
              <a:t> till Tempus, eller hur är det? </a:t>
            </a:r>
            <a:br>
              <a:rPr lang="sv-SE" sz="1400" dirty="0">
                <a:solidFill>
                  <a:srgbClr val="FF0000"/>
                </a:solidFill>
                <a:effectLst/>
                <a:latin typeface="Calibri" panose="020F0502020204030204" pitchFamily="34" charset="0"/>
                <a:ea typeface="Times New Roman" panose="02020603050405020304" pitchFamily="18" charset="0"/>
              </a:rPr>
            </a:br>
            <a:endParaRPr lang="sv-SE" sz="1400" dirty="0">
              <a:solidFill>
                <a:srgbClr val="FF0000"/>
              </a:solidFill>
              <a:effectLst/>
              <a:latin typeface="Calibri" panose="020F0502020204030204" pitchFamily="34" charset="0"/>
              <a:ea typeface="Calibri" panose="020F0502020204030204" pitchFamily="34" charset="0"/>
            </a:endParaRPr>
          </a:p>
          <a:p>
            <a:pPr marL="342900" lvl="0" indent="-342900">
              <a:buFont typeface="+mj-lt"/>
              <a:buAutoNum type="arabicPeriod"/>
            </a:pPr>
            <a:r>
              <a:rPr lang="sv-SE" sz="1400" dirty="0">
                <a:effectLst/>
                <a:latin typeface="Calibri" panose="020F0502020204030204" pitchFamily="34" charset="0"/>
                <a:ea typeface="Times New Roman" panose="02020603050405020304" pitchFamily="18" charset="0"/>
              </a:rPr>
              <a:t>Har man kommit fram till hur tiderna skulle markeras för de olika nivåerna eller har man släppt den diskussionen och bara låter det vara? </a:t>
            </a:r>
            <a:r>
              <a:rPr lang="sv-SE" sz="1400" dirty="0">
                <a:solidFill>
                  <a:srgbClr val="FF0000"/>
                </a:solidFill>
                <a:effectLst/>
                <a:latin typeface="Calibri" panose="020F0502020204030204" pitchFamily="34" charset="0"/>
                <a:ea typeface="Times New Roman" panose="02020603050405020304" pitchFamily="18" charset="0"/>
              </a:rPr>
              <a:t>Det kommer att vara tre resultatnivåer i Tempus: Instegstävlingsresultat, Fortsättningstävlingsresultat, och resultat med fullt regelverk. </a:t>
            </a:r>
          </a:p>
          <a:p>
            <a:pPr marL="342900" lvl="0" indent="-342900">
              <a:buFont typeface="+mj-lt"/>
              <a:buAutoNum type="arabicPeriod"/>
            </a:pPr>
            <a:endParaRPr lang="sv-SE" sz="1400" dirty="0">
              <a:solidFill>
                <a:srgbClr val="FF0000"/>
              </a:solidFill>
              <a:effectLst/>
              <a:latin typeface="Calibri" panose="020F0502020204030204" pitchFamily="34" charset="0"/>
              <a:ea typeface="Calibri" panose="020F0502020204030204" pitchFamily="34" charset="0"/>
            </a:endParaRPr>
          </a:p>
          <a:p>
            <a:pPr marL="342900" lvl="0" indent="-342900">
              <a:buFont typeface="+mj-lt"/>
              <a:buAutoNum type="arabicPeriod"/>
            </a:pPr>
            <a:r>
              <a:rPr lang="sv-SE" sz="1400" dirty="0">
                <a:effectLst/>
                <a:latin typeface="Calibri" panose="020F0502020204030204" pitchFamily="34" charset="0"/>
                <a:ea typeface="Times New Roman" panose="02020603050405020304" pitchFamily="18" charset="0"/>
              </a:rPr>
              <a:t>Upplägg av instegs tävling och fortsättningstävling – är det fritt fram för föreningar att lägga upp tävling där du har bägge delarna med? </a:t>
            </a:r>
            <a:r>
              <a:rPr lang="sv-SE" sz="1400" dirty="0">
                <a:solidFill>
                  <a:srgbClr val="FF0000"/>
                </a:solidFill>
                <a:effectLst/>
                <a:latin typeface="Calibri" panose="020F0502020204030204" pitchFamily="34" charset="0"/>
                <a:ea typeface="Times New Roman" panose="02020603050405020304" pitchFamily="18" charset="0"/>
              </a:rPr>
              <a:t>Japp. Eller alla tre om en vill. </a:t>
            </a:r>
          </a:p>
          <a:p>
            <a:pPr marL="342900" lvl="0" indent="-342900">
              <a:buFont typeface="+mj-lt"/>
              <a:buAutoNum type="arabicPeriod"/>
            </a:pPr>
            <a:endParaRPr lang="sv-SE" sz="1400" dirty="0">
              <a:solidFill>
                <a:srgbClr val="FF0000"/>
              </a:solidFill>
              <a:effectLst/>
              <a:latin typeface="Calibri" panose="020F0502020204030204" pitchFamily="34" charset="0"/>
              <a:ea typeface="Calibri" panose="020F0502020204030204" pitchFamily="34" charset="0"/>
            </a:endParaRPr>
          </a:p>
          <a:p>
            <a:pPr marL="342900" lvl="0" indent="-342900">
              <a:buFont typeface="+mj-lt"/>
              <a:buAutoNum type="arabicPeriod"/>
            </a:pPr>
            <a:r>
              <a:rPr lang="sv-SE" sz="1400" dirty="0">
                <a:effectLst/>
                <a:latin typeface="Calibri" panose="020F0502020204030204" pitchFamily="34" charset="0"/>
                <a:ea typeface="Times New Roman" panose="02020603050405020304" pitchFamily="18" charset="0"/>
              </a:rPr>
              <a:t>WG2 – om man kör både insteg och fortsättning på samma tävling eller tom har en ”vanlig” tävling inblandad – 3 databaser? </a:t>
            </a:r>
            <a:r>
              <a:rPr lang="sv-SE" sz="1400" dirty="0">
                <a:solidFill>
                  <a:srgbClr val="FF0000"/>
                </a:solidFill>
                <a:effectLst/>
                <a:latin typeface="Calibri" panose="020F0502020204030204" pitchFamily="34" charset="0"/>
                <a:ea typeface="Times New Roman" panose="02020603050405020304" pitchFamily="18" charset="0"/>
              </a:rPr>
              <a:t>Nej, samma databas. Tre olika resultatnivåer. Se ovan. </a:t>
            </a:r>
            <a:br>
              <a:rPr lang="sv-SE" sz="1400" dirty="0">
                <a:solidFill>
                  <a:srgbClr val="FF0000"/>
                </a:solidFill>
                <a:effectLst/>
                <a:latin typeface="Calibri" panose="020F0502020204030204" pitchFamily="34" charset="0"/>
                <a:ea typeface="Times New Roman" panose="02020603050405020304" pitchFamily="18" charset="0"/>
              </a:rPr>
            </a:br>
            <a:r>
              <a:rPr lang="sv-SE" sz="1400" dirty="0">
                <a:effectLst/>
                <a:latin typeface="Calibri" panose="020F0502020204030204" pitchFamily="34" charset="0"/>
                <a:ea typeface="Times New Roman" panose="02020603050405020304" pitchFamily="18" charset="0"/>
              </a:rPr>
              <a:t>Eller kan WG2 sortera på något sätt? Dels startlistor och dels resultatlistor. </a:t>
            </a:r>
            <a:r>
              <a:rPr lang="sv-SE" sz="1400" dirty="0">
                <a:solidFill>
                  <a:srgbClr val="FF0000"/>
                </a:solidFill>
                <a:effectLst/>
                <a:latin typeface="Calibri" panose="020F0502020204030204" pitchFamily="34" charset="0"/>
                <a:ea typeface="Times New Roman" panose="02020603050405020304" pitchFamily="18" charset="0"/>
              </a:rPr>
              <a:t>Japp.</a:t>
            </a:r>
            <a:endParaRPr lang="sv-SE" sz="1400" dirty="0">
              <a:solidFill>
                <a:srgbClr val="FF0000"/>
              </a:solidFill>
              <a:effectLst/>
              <a:latin typeface="Calibri" panose="020F0502020204030204" pitchFamily="34" charset="0"/>
              <a:ea typeface="Calibri" panose="020F0502020204030204" pitchFamily="34" charset="0"/>
            </a:endParaRPr>
          </a:p>
          <a:p>
            <a:pPr>
              <a:lnSpc>
                <a:spcPct val="107000"/>
              </a:lnSpc>
              <a:spcAft>
                <a:spcPts val="750"/>
              </a:spcAft>
            </a:pPr>
            <a:r>
              <a:rPr lang="sv-SE" sz="1800" dirty="0">
                <a:solidFill>
                  <a:srgbClr val="333333"/>
                </a:solidFill>
                <a:effectLst/>
                <a:latin typeface="Calibri" panose="020F0502020204030204" pitchFamily="34" charset="0"/>
                <a:ea typeface="Times New Roman" panose="02020603050405020304" pitchFamily="18" charset="0"/>
                <a:cs typeface="Calibri" panose="020F0502020204030204" pitchFamily="34" charset="0"/>
              </a:rPr>
              <a:t> </a:t>
            </a:r>
          </a:p>
          <a:p>
            <a:pPr>
              <a:lnSpc>
                <a:spcPct val="107000"/>
              </a:lnSpc>
              <a:spcAft>
                <a:spcPts val="750"/>
              </a:spcAft>
            </a:pPr>
            <a:endParaRPr lang="sv-SE" sz="1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04823786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Svenska Simförbundet | Mynewsdesk">
            <a:extLst>
              <a:ext uri="{FF2B5EF4-FFF2-40B4-BE49-F238E27FC236}">
                <a16:creationId xmlns:a16="http://schemas.microsoft.com/office/drawing/2014/main" id="{7D593B15-5DA2-5535-C912-8786FFBA66FD}"/>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9862457" y="5396974"/>
            <a:ext cx="1564707" cy="817559"/>
          </a:xfrm>
          <a:prstGeom prst="rect">
            <a:avLst/>
          </a:prstGeom>
          <a:noFill/>
          <a:extLst>
            <a:ext uri="{909E8E84-426E-40DD-AFC4-6F175D3DCCD1}">
              <a14:hiddenFill xmlns:a14="http://schemas.microsoft.com/office/drawing/2010/main">
                <a:solidFill>
                  <a:srgbClr val="FFFFFF"/>
                </a:solidFill>
              </a14:hiddenFill>
            </a:ext>
          </a:extLst>
        </p:spPr>
      </p:pic>
      <p:sp>
        <p:nvSpPr>
          <p:cNvPr id="3" name="textruta 2">
            <a:extLst>
              <a:ext uri="{FF2B5EF4-FFF2-40B4-BE49-F238E27FC236}">
                <a16:creationId xmlns:a16="http://schemas.microsoft.com/office/drawing/2014/main" id="{B9434A3D-6A92-4DE5-06EA-E3196BB2C25E}"/>
              </a:ext>
            </a:extLst>
          </p:cNvPr>
          <p:cNvSpPr txBox="1"/>
          <p:nvPr/>
        </p:nvSpPr>
        <p:spPr>
          <a:xfrm>
            <a:off x="1342238" y="545283"/>
            <a:ext cx="9387281" cy="5139869"/>
          </a:xfrm>
          <a:prstGeom prst="rect">
            <a:avLst/>
          </a:prstGeom>
          <a:noFill/>
        </p:spPr>
        <p:txBody>
          <a:bodyPr wrap="square">
            <a:spAutoFit/>
          </a:bodyPr>
          <a:lstStyle/>
          <a:p>
            <a:pPr algn="l"/>
            <a:endParaRPr lang="sv-SE" sz="2000" b="0" i="0" u="none" strike="noStrike" baseline="0" dirty="0">
              <a:solidFill>
                <a:srgbClr val="000000"/>
              </a:solidFill>
              <a:latin typeface="Calibri" panose="020F0502020204030204" pitchFamily="34" charset="0"/>
            </a:endParaRPr>
          </a:p>
          <a:p>
            <a:pPr algn="l"/>
            <a:endParaRPr lang="sv-SE" sz="2000" b="0" i="0" u="none" strike="noStrike" baseline="0" dirty="0">
              <a:solidFill>
                <a:srgbClr val="000000"/>
              </a:solidFill>
              <a:latin typeface="Calibri" panose="020F0502020204030204" pitchFamily="34" charset="0"/>
            </a:endParaRPr>
          </a:p>
          <a:p>
            <a:r>
              <a:rPr lang="sv-SE" sz="1800" b="1" i="0" u="none" strike="noStrike" baseline="0" dirty="0">
                <a:solidFill>
                  <a:srgbClr val="0C1115"/>
                </a:solidFill>
                <a:latin typeface="Calibri" panose="020F0502020204030204" pitchFamily="34" charset="0"/>
              </a:rPr>
              <a:t>Riktlinjer för tävlingar i barnidrott inom Svensk Simidrott </a:t>
            </a:r>
            <a:br>
              <a:rPr lang="sv-SE" sz="1800" b="1" i="0" u="none" strike="noStrike" baseline="0" dirty="0">
                <a:solidFill>
                  <a:srgbClr val="0C1115"/>
                </a:solidFill>
                <a:latin typeface="Calibri" panose="020F0502020204030204" pitchFamily="34" charset="0"/>
              </a:rPr>
            </a:br>
            <a:endParaRPr lang="sv-SE" sz="1800" b="0" i="0" u="none" strike="noStrike" baseline="0" dirty="0">
              <a:solidFill>
                <a:srgbClr val="0C1115"/>
              </a:solidFill>
              <a:latin typeface="Calibri" panose="020F0502020204030204" pitchFamily="34" charset="0"/>
            </a:endParaRPr>
          </a:p>
          <a:p>
            <a:r>
              <a:rPr lang="sv-SE" sz="1800" b="0" i="0" u="none" strike="noStrike" baseline="0" dirty="0">
                <a:solidFill>
                  <a:srgbClr val="000000"/>
                </a:solidFill>
                <a:latin typeface="Calibri" panose="020F0502020204030204" pitchFamily="34" charset="0"/>
              </a:rPr>
              <a:t>För barn 12 år och yngre ska tävlingsverksamhet utformas så att: </a:t>
            </a:r>
            <a:br>
              <a:rPr lang="sv-SE" sz="1800" b="0" i="0" u="none" strike="noStrike" baseline="0" dirty="0">
                <a:solidFill>
                  <a:srgbClr val="000000"/>
                </a:solidFill>
                <a:latin typeface="Calibri" panose="020F0502020204030204" pitchFamily="34" charset="0"/>
              </a:rPr>
            </a:br>
            <a:endParaRPr lang="sv-SE" sz="1800" b="0" i="0" u="none" strike="noStrike" baseline="0" dirty="0">
              <a:solidFill>
                <a:srgbClr val="000000"/>
              </a:solidFill>
              <a:latin typeface="Calibri" panose="020F0502020204030204" pitchFamily="34" charset="0"/>
            </a:endParaRPr>
          </a:p>
          <a:p>
            <a:r>
              <a:rPr lang="sv-SE" sz="1800" b="0" i="0" u="none" strike="noStrike" baseline="0" dirty="0">
                <a:solidFill>
                  <a:srgbClr val="0C1115"/>
                </a:solidFill>
                <a:latin typeface="Calibri" panose="020F0502020204030204" pitchFamily="34" charset="0"/>
              </a:rPr>
              <a:t>• Individens utveckling är i fokus och inte jämförande resultat </a:t>
            </a:r>
          </a:p>
          <a:p>
            <a:r>
              <a:rPr lang="sv-SE" sz="1800" b="0" i="0" u="none" strike="noStrike" baseline="0" dirty="0">
                <a:solidFill>
                  <a:srgbClr val="0C1115"/>
                </a:solidFill>
                <a:latin typeface="Calibri" panose="020F0502020204030204" pitchFamily="34" charset="0"/>
              </a:rPr>
              <a:t>• Alla som vill delta i en tävling ska kunna göra det </a:t>
            </a:r>
            <a:endParaRPr lang="sv-SE" sz="1800" b="0" i="0" u="none" strike="noStrike" baseline="0" dirty="0">
              <a:solidFill>
                <a:srgbClr val="000000"/>
              </a:solidFill>
              <a:latin typeface="Calibri" panose="020F0502020204030204" pitchFamily="34" charset="0"/>
            </a:endParaRPr>
          </a:p>
          <a:p>
            <a:r>
              <a:rPr lang="sv-SE" sz="1800" b="0" i="0" u="none" strike="noStrike" baseline="0" dirty="0">
                <a:solidFill>
                  <a:srgbClr val="0C1115"/>
                </a:solidFill>
                <a:latin typeface="Calibri" panose="020F0502020204030204" pitchFamily="34" charset="0"/>
              </a:rPr>
              <a:t>• Resande till tävlingar minimeras </a:t>
            </a:r>
          </a:p>
          <a:p>
            <a:r>
              <a:rPr lang="sv-SE" sz="1800" b="0" i="0" u="none" strike="noStrike" baseline="0" dirty="0">
                <a:solidFill>
                  <a:srgbClr val="0C1115"/>
                </a:solidFill>
                <a:latin typeface="Calibri" panose="020F0502020204030204" pitchFamily="34" charset="0"/>
              </a:rPr>
              <a:t>• Resultatlistor endast presenteras i bokstavsordning oavsett resultat eller kön </a:t>
            </a:r>
          </a:p>
          <a:p>
            <a:r>
              <a:rPr lang="sv-SE" sz="1800" b="0" i="0" u="none" strike="noStrike" baseline="0" dirty="0">
                <a:solidFill>
                  <a:srgbClr val="0C1115"/>
                </a:solidFill>
                <a:latin typeface="Calibri" panose="020F0502020204030204" pitchFamily="34" charset="0"/>
              </a:rPr>
              <a:t>• Tävlingar bör genomföras med mixade klasser, dvs utan könsindelning </a:t>
            </a:r>
          </a:p>
          <a:p>
            <a:r>
              <a:rPr lang="sv-SE" sz="1800" b="0" i="0" u="none" strike="noStrike" baseline="0" dirty="0">
                <a:solidFill>
                  <a:srgbClr val="0C1115"/>
                </a:solidFill>
                <a:latin typeface="Calibri" panose="020F0502020204030204" pitchFamily="34" charset="0"/>
              </a:rPr>
              <a:t>• Alla former av seriesystem påbörjas från det år individen fyller 13 år </a:t>
            </a:r>
            <a:endParaRPr lang="sv-SE" sz="1800" b="0" i="0" u="none" strike="noStrike" baseline="0" dirty="0">
              <a:solidFill>
                <a:srgbClr val="000000"/>
              </a:solidFill>
              <a:latin typeface="Calibri" panose="020F0502020204030204" pitchFamily="34" charset="0"/>
            </a:endParaRPr>
          </a:p>
          <a:p>
            <a:r>
              <a:rPr lang="sv-SE" sz="1800" b="0" i="0" u="none" strike="noStrike" baseline="0" dirty="0">
                <a:solidFill>
                  <a:srgbClr val="0C1115"/>
                </a:solidFill>
                <a:latin typeface="Calibri" panose="020F0502020204030204" pitchFamily="34" charset="0"/>
              </a:rPr>
              <a:t>• Simidrottare kan tas ut till landslagsverksamhet från det år individen fyller 13 år </a:t>
            </a:r>
          </a:p>
          <a:p>
            <a:r>
              <a:rPr lang="sv-SE" sz="1800" b="0" i="0" u="none" strike="noStrike" baseline="0" dirty="0">
                <a:solidFill>
                  <a:srgbClr val="0C1115"/>
                </a:solidFill>
                <a:latin typeface="Calibri" panose="020F0502020204030204" pitchFamily="34" charset="0"/>
              </a:rPr>
              <a:t>• Simidrottare kan delta i nationella mästerskap för seniorer och juniorer från det år </a:t>
            </a:r>
          </a:p>
          <a:p>
            <a:r>
              <a:rPr lang="sv-SE" sz="1800" b="0" i="0" u="none" strike="noStrike" baseline="0" dirty="0">
                <a:solidFill>
                  <a:srgbClr val="0C1115"/>
                </a:solidFill>
                <a:latin typeface="Calibri" panose="020F0502020204030204" pitchFamily="34" charset="0"/>
              </a:rPr>
              <a:t>individen fyller 13 år </a:t>
            </a:r>
          </a:p>
          <a:p>
            <a:r>
              <a:rPr lang="sv-SE" sz="1800" b="0" i="0" u="none" strike="noStrike" baseline="0" dirty="0">
                <a:solidFill>
                  <a:srgbClr val="0C1115"/>
                </a:solidFill>
                <a:latin typeface="Calibri" panose="020F0502020204030204" pitchFamily="34" charset="0"/>
              </a:rPr>
              <a:t>• Simidrottare som är 12 år eller yngre kan delta i nationella mästerskap för ungdom, men får då inte rangordnas i en resultatlista </a:t>
            </a:r>
            <a:endParaRPr lang="sv-SE" sz="1800" b="0" i="0" u="none" strike="noStrike" baseline="0" dirty="0">
              <a:solidFill>
                <a:srgbClr val="000000"/>
              </a:solidFill>
              <a:latin typeface="Calibri" panose="020F0502020204030204" pitchFamily="34" charset="0"/>
            </a:endParaRPr>
          </a:p>
          <a:p>
            <a:endParaRPr lang="sv-SE" sz="1800" b="0" i="0" u="none" strike="noStrike" baseline="0" dirty="0">
              <a:solidFill>
                <a:srgbClr val="000000"/>
              </a:solidFill>
              <a:latin typeface="Calibri" panose="020F0502020204030204" pitchFamily="34" charset="0"/>
            </a:endParaRPr>
          </a:p>
        </p:txBody>
      </p:sp>
    </p:spTree>
    <p:extLst>
      <p:ext uri="{BB962C8B-B14F-4D97-AF65-F5344CB8AC3E}">
        <p14:creationId xmlns:p14="http://schemas.microsoft.com/office/powerpoint/2010/main" val="29318470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2" descr="Svenska Simförbundet | Mynewsdesk">
            <a:extLst>
              <a:ext uri="{FF2B5EF4-FFF2-40B4-BE49-F238E27FC236}">
                <a16:creationId xmlns:a16="http://schemas.microsoft.com/office/drawing/2014/main" id="{7D593B15-5DA2-5535-C912-8786FFBA66FD}"/>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9862457" y="5396974"/>
            <a:ext cx="1564707" cy="817559"/>
          </a:xfrm>
          <a:prstGeom prst="rect">
            <a:avLst/>
          </a:prstGeom>
          <a:noFill/>
          <a:extLst>
            <a:ext uri="{909E8E84-426E-40DD-AFC4-6F175D3DCCD1}">
              <a14:hiddenFill xmlns:a14="http://schemas.microsoft.com/office/drawing/2010/main">
                <a:solidFill>
                  <a:srgbClr val="FFFFFF"/>
                </a:solidFill>
              </a14:hiddenFill>
            </a:ext>
          </a:extLst>
        </p:spPr>
      </p:pic>
      <p:sp>
        <p:nvSpPr>
          <p:cNvPr id="3" name="textruta 2">
            <a:extLst>
              <a:ext uri="{FF2B5EF4-FFF2-40B4-BE49-F238E27FC236}">
                <a16:creationId xmlns:a16="http://schemas.microsoft.com/office/drawing/2014/main" id="{C307D8CA-EF52-F082-87AE-9F46052913F3}"/>
              </a:ext>
            </a:extLst>
          </p:cNvPr>
          <p:cNvSpPr txBox="1"/>
          <p:nvPr/>
        </p:nvSpPr>
        <p:spPr>
          <a:xfrm>
            <a:off x="1208015" y="536895"/>
            <a:ext cx="8011486" cy="6559553"/>
          </a:xfrm>
          <a:prstGeom prst="rect">
            <a:avLst/>
          </a:prstGeom>
          <a:noFill/>
        </p:spPr>
        <p:txBody>
          <a:bodyPr wrap="square">
            <a:spAutoFit/>
          </a:bodyPr>
          <a:lstStyle/>
          <a:p>
            <a:pPr>
              <a:lnSpc>
                <a:spcPct val="107000"/>
              </a:lnSpc>
              <a:spcAft>
                <a:spcPts val="750"/>
              </a:spcAft>
            </a:pPr>
            <a:r>
              <a:rPr lang="sv-SE" sz="1800" b="1" dirty="0">
                <a:solidFill>
                  <a:srgbClr val="333333"/>
                </a:solidFill>
                <a:effectLst/>
                <a:latin typeface="Calibri" panose="020F0502020204030204" pitchFamily="34" charset="0"/>
                <a:ea typeface="Times New Roman" panose="02020603050405020304" pitchFamily="18" charset="0"/>
                <a:cs typeface="Calibri" panose="020F0502020204030204" pitchFamily="34" charset="0"/>
              </a:rPr>
              <a:t>Frågor och svar forts:</a:t>
            </a:r>
          </a:p>
          <a:p>
            <a:pPr lvl="0"/>
            <a:r>
              <a:rPr lang="sv-SE" sz="1400" dirty="0">
                <a:effectLst/>
                <a:latin typeface="Calibri" panose="020F0502020204030204" pitchFamily="34" charset="0"/>
                <a:ea typeface="Times New Roman" panose="02020603050405020304" pitchFamily="18" charset="0"/>
              </a:rPr>
              <a:t>5. Fortsättningstävling – finns 5 diskningar – hur gör man om någon går på botten? </a:t>
            </a:r>
            <a:r>
              <a:rPr lang="sv-SE" sz="1400" dirty="0">
                <a:solidFill>
                  <a:srgbClr val="FF0000"/>
                </a:solidFill>
                <a:effectLst/>
                <a:latin typeface="Calibri" panose="020F0502020204030204" pitchFamily="34" charset="0"/>
                <a:ea typeface="Times New Roman" panose="02020603050405020304" pitchFamily="18" charset="0"/>
              </a:rPr>
              <a:t>Om den som går på botten, tillskansar sig en fördel (simmar snabbare) kan den diskas. Annars inte. Det måste vara otroligt ovanligt att någon simmare gör det? Jag har nog aldrig varit med om det. </a:t>
            </a:r>
          </a:p>
          <a:p>
            <a:pPr lvl="0"/>
            <a:endParaRPr lang="sv-SE" sz="1400" dirty="0">
              <a:effectLst/>
              <a:latin typeface="Calibri" panose="020F0502020204030204" pitchFamily="34" charset="0"/>
              <a:ea typeface="Calibri" panose="020F0502020204030204" pitchFamily="34" charset="0"/>
            </a:endParaRPr>
          </a:p>
          <a:p>
            <a:pPr lvl="0"/>
            <a:r>
              <a:rPr lang="sv-SE" sz="1400" dirty="0">
                <a:effectLst/>
                <a:latin typeface="Calibri" panose="020F0502020204030204" pitchFamily="34" charset="0"/>
                <a:ea typeface="Times New Roman" panose="02020603050405020304" pitchFamily="18" charset="0"/>
              </a:rPr>
              <a:t>6. Fortsättningstävling – diskning ”hindra medtävlare” – hur är det med starta/avsluta på samma bana? Hur tänka där? </a:t>
            </a:r>
            <a:r>
              <a:rPr lang="sv-SE" sz="1400" dirty="0">
                <a:solidFill>
                  <a:srgbClr val="FF0000"/>
                </a:solidFill>
                <a:effectLst/>
                <a:latin typeface="Calibri" panose="020F0502020204030204" pitchFamily="34" charset="0"/>
                <a:ea typeface="Times New Roman" panose="02020603050405020304" pitchFamily="18" charset="0"/>
              </a:rPr>
              <a:t>Så länge de inte hindrar en medtävlare är det OK, men det vill simmaren ha en tid, är det lämpligt att den går i mål på den bana som den fått tilldelad. Går hen i mål på annan bana kan det ju bli så att den hindrar en medtävlare, eftersom denne då inte får en tid/får en felaktig tid. </a:t>
            </a:r>
          </a:p>
          <a:p>
            <a:pPr lvl="0"/>
            <a:endParaRPr lang="sv-SE" sz="1400" dirty="0">
              <a:effectLst/>
              <a:latin typeface="Calibri" panose="020F0502020204030204" pitchFamily="34" charset="0"/>
              <a:ea typeface="Calibri" panose="020F0502020204030204" pitchFamily="34" charset="0"/>
            </a:endParaRPr>
          </a:p>
          <a:p>
            <a:pPr lvl="0"/>
            <a:r>
              <a:rPr lang="sv-SE" sz="1400" dirty="0">
                <a:effectLst/>
                <a:latin typeface="Calibri" panose="020F0502020204030204" pitchFamily="34" charset="0"/>
                <a:ea typeface="Times New Roman" panose="02020603050405020304" pitchFamily="18" charset="0"/>
              </a:rPr>
              <a:t>7. Simiaden – går vi där på reglerna för diskning som gäller för fortsättningstävling? </a:t>
            </a:r>
            <a:r>
              <a:rPr lang="sv-SE" sz="1400" dirty="0">
                <a:solidFill>
                  <a:srgbClr val="FF0000"/>
                </a:solidFill>
                <a:effectLst/>
                <a:latin typeface="Calibri" panose="020F0502020204030204" pitchFamily="34" charset="0"/>
                <a:ea typeface="Times New Roman" panose="02020603050405020304" pitchFamily="18" charset="0"/>
              </a:rPr>
              <a:t>Det är lämpligt, men det bestämmer distrikt och arrangerande förening. Det går ju att ha Instegstävling för de yngsta till exempel. </a:t>
            </a:r>
          </a:p>
          <a:p>
            <a:pPr lvl="0"/>
            <a:endParaRPr lang="sv-SE" sz="1400" dirty="0">
              <a:solidFill>
                <a:srgbClr val="FF0000"/>
              </a:solidFill>
              <a:latin typeface="Calibri" panose="020F0502020204030204" pitchFamily="34" charset="0"/>
              <a:ea typeface="Calibri" panose="020F0502020204030204" pitchFamily="34" charset="0"/>
            </a:endParaRPr>
          </a:p>
          <a:p>
            <a:r>
              <a:rPr lang="sv-SE" sz="1400" dirty="0">
                <a:latin typeface="Calibri" panose="020F0502020204030204" pitchFamily="34" charset="0"/>
                <a:ea typeface="Calibri" panose="020F0502020204030204" pitchFamily="34" charset="0"/>
              </a:rPr>
              <a:t>8. I</a:t>
            </a:r>
            <a:r>
              <a:rPr lang="sv-SE" sz="1400" dirty="0">
                <a:effectLst/>
                <a:latin typeface="Calibri" panose="020F0502020204030204" pitchFamily="34" charset="0"/>
                <a:ea typeface="Times New Roman" panose="02020603050405020304" pitchFamily="18" charset="0"/>
              </a:rPr>
              <a:t> dokumentet står det på många ställen ”bör” – varför inte ”ska”? Det blir ju liksom en tolkningsfråga och står det bör så kan man ju i praktiken strunta i det. </a:t>
            </a:r>
            <a:r>
              <a:rPr lang="sv-SE" sz="1400" dirty="0">
                <a:solidFill>
                  <a:srgbClr val="C00000"/>
                </a:solidFill>
                <a:effectLst/>
                <a:latin typeface="Calibri" panose="020F0502020204030204" pitchFamily="34" charset="0"/>
                <a:ea typeface="Times New Roman" panose="02020603050405020304" pitchFamily="18" charset="0"/>
              </a:rPr>
              <a:t>Det har kommit från fler håll. Vi kollar på det, men samtidigt vill vi att detta är något positivt, och att föreningarna ser möjligheter i stället för att på något sätt försöka ”smita undan”. </a:t>
            </a:r>
            <a:endParaRPr lang="sv-SE" sz="1400" dirty="0">
              <a:effectLst/>
              <a:latin typeface="Calibri" panose="020F0502020204030204" pitchFamily="34" charset="0"/>
              <a:ea typeface="Calibri" panose="020F0502020204030204" pitchFamily="34" charset="0"/>
            </a:endParaRPr>
          </a:p>
          <a:p>
            <a:pPr lvl="0"/>
            <a:endParaRPr lang="sv-SE" sz="1400" dirty="0">
              <a:solidFill>
                <a:srgbClr val="FF0000"/>
              </a:solidFill>
              <a:latin typeface="Calibri" panose="020F0502020204030204" pitchFamily="34" charset="0"/>
              <a:ea typeface="Calibri" panose="020F0502020204030204" pitchFamily="34" charset="0"/>
            </a:endParaRPr>
          </a:p>
          <a:p>
            <a:r>
              <a:rPr lang="sv-SE" sz="1400" dirty="0">
                <a:effectLst/>
                <a:latin typeface="Calibri" panose="020F0502020204030204" pitchFamily="34" charset="0"/>
                <a:ea typeface="Times New Roman" panose="02020603050405020304" pitchFamily="18" charset="0"/>
              </a:rPr>
              <a:t>9. I Tempus anmälan – där är ännu inte uppdaterat så att man kan lägga upp en tävling som en Instegstävling eller en Fortsättningstävling eller vanlig tävling. Ligger fortfarande grupper 0–13, 13–17 och 17+. Blir lite rörigt och önskemål är att det skall synas om det är en instegstävling eller en fortsättningstävling. Och i både dessa tävlingar så kan ju även en simmare som är äldre än 12 år vara med. Gör det så mycket enklare för alla. Går det att få till det? </a:t>
            </a:r>
            <a:r>
              <a:rPr lang="sv-SE" sz="1400" dirty="0">
                <a:solidFill>
                  <a:srgbClr val="C00000"/>
                </a:solidFill>
                <a:effectLst/>
                <a:latin typeface="Calibri" panose="020F0502020204030204" pitchFamily="34" charset="0"/>
                <a:ea typeface="Times New Roman" panose="02020603050405020304" pitchFamily="18" charset="0"/>
              </a:rPr>
              <a:t>OK. Jag kollar det med IC Control. De kommer att vara klara med allt den </a:t>
            </a:r>
            <a:r>
              <a:rPr lang="sv-SE" sz="1400" b="1" dirty="0">
                <a:solidFill>
                  <a:srgbClr val="C00000"/>
                </a:solidFill>
                <a:effectLst/>
                <a:latin typeface="Calibri" panose="020F0502020204030204" pitchFamily="34" charset="0"/>
                <a:ea typeface="Times New Roman" panose="02020603050405020304" pitchFamily="18" charset="0"/>
              </a:rPr>
              <a:t>15 september</a:t>
            </a:r>
            <a:r>
              <a:rPr lang="sv-SE" sz="1400" dirty="0">
                <a:solidFill>
                  <a:srgbClr val="C00000"/>
                </a:solidFill>
                <a:effectLst/>
                <a:latin typeface="Calibri" panose="020F0502020204030204" pitchFamily="34" charset="0"/>
                <a:ea typeface="Times New Roman" panose="02020603050405020304" pitchFamily="18" charset="0"/>
              </a:rPr>
              <a:t>, så det kan vara så att det rättar upp sig då, men jag återkommer. </a:t>
            </a:r>
          </a:p>
          <a:p>
            <a:pPr lvl="0"/>
            <a:endParaRPr lang="sv-SE" sz="1400" dirty="0">
              <a:solidFill>
                <a:srgbClr val="FF0000"/>
              </a:solidFill>
              <a:latin typeface="Calibri" panose="020F0502020204030204" pitchFamily="34" charset="0"/>
              <a:ea typeface="Calibri" panose="020F0502020204030204" pitchFamily="34" charset="0"/>
            </a:endParaRPr>
          </a:p>
          <a:p>
            <a:pPr lvl="0"/>
            <a:endParaRPr lang="sv-SE" sz="1400" dirty="0">
              <a:solidFill>
                <a:srgbClr val="FF0000"/>
              </a:solidFill>
              <a:effectLst/>
              <a:latin typeface="Calibri" panose="020F0502020204030204" pitchFamily="34" charset="0"/>
              <a:ea typeface="Calibri" panose="020F0502020204030204" pitchFamily="34" charset="0"/>
            </a:endParaRPr>
          </a:p>
          <a:p>
            <a:pPr>
              <a:lnSpc>
                <a:spcPct val="107000"/>
              </a:lnSpc>
              <a:spcAft>
                <a:spcPts val="750"/>
              </a:spcAft>
            </a:pPr>
            <a:r>
              <a:rPr lang="sv-SE" sz="1800" dirty="0">
                <a:solidFill>
                  <a:srgbClr val="333333"/>
                </a:solidFill>
                <a:effectLst/>
                <a:latin typeface="Calibri" panose="020F0502020204030204" pitchFamily="34" charset="0"/>
                <a:ea typeface="Times New Roman" panose="02020603050405020304" pitchFamily="18" charset="0"/>
                <a:cs typeface="Calibri" panose="020F0502020204030204" pitchFamily="34" charset="0"/>
              </a:rPr>
              <a:t> </a:t>
            </a:r>
          </a:p>
          <a:p>
            <a:pPr>
              <a:lnSpc>
                <a:spcPct val="107000"/>
              </a:lnSpc>
              <a:spcAft>
                <a:spcPts val="750"/>
              </a:spcAft>
            </a:pPr>
            <a:endParaRPr lang="sv-SE" sz="1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96284682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2" descr="Svenska Simförbundet | Mynewsdesk">
            <a:extLst>
              <a:ext uri="{FF2B5EF4-FFF2-40B4-BE49-F238E27FC236}">
                <a16:creationId xmlns:a16="http://schemas.microsoft.com/office/drawing/2014/main" id="{7D593B15-5DA2-5535-C912-8786FFBA66FD}"/>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9862457" y="5396974"/>
            <a:ext cx="1564707" cy="817559"/>
          </a:xfrm>
          <a:prstGeom prst="rect">
            <a:avLst/>
          </a:prstGeom>
          <a:noFill/>
          <a:extLst>
            <a:ext uri="{909E8E84-426E-40DD-AFC4-6F175D3DCCD1}">
              <a14:hiddenFill xmlns:a14="http://schemas.microsoft.com/office/drawing/2010/main">
                <a:solidFill>
                  <a:srgbClr val="FFFFFF"/>
                </a:solidFill>
              </a14:hiddenFill>
            </a:ext>
          </a:extLst>
        </p:spPr>
      </p:pic>
      <p:sp>
        <p:nvSpPr>
          <p:cNvPr id="3" name="textruta 2">
            <a:extLst>
              <a:ext uri="{FF2B5EF4-FFF2-40B4-BE49-F238E27FC236}">
                <a16:creationId xmlns:a16="http://schemas.microsoft.com/office/drawing/2014/main" id="{C307D8CA-EF52-F082-87AE-9F46052913F3}"/>
              </a:ext>
            </a:extLst>
          </p:cNvPr>
          <p:cNvSpPr txBox="1"/>
          <p:nvPr/>
        </p:nvSpPr>
        <p:spPr>
          <a:xfrm>
            <a:off x="1249960" y="553674"/>
            <a:ext cx="8917497" cy="6528775"/>
          </a:xfrm>
          <a:prstGeom prst="rect">
            <a:avLst/>
          </a:prstGeom>
          <a:noFill/>
        </p:spPr>
        <p:txBody>
          <a:bodyPr wrap="square">
            <a:spAutoFit/>
          </a:bodyPr>
          <a:lstStyle/>
          <a:p>
            <a:pPr>
              <a:lnSpc>
                <a:spcPct val="107000"/>
              </a:lnSpc>
              <a:spcAft>
                <a:spcPts val="750"/>
              </a:spcAft>
            </a:pPr>
            <a:r>
              <a:rPr lang="sv-SE" sz="1800" b="1" dirty="0">
                <a:solidFill>
                  <a:srgbClr val="333333"/>
                </a:solidFill>
                <a:effectLst/>
                <a:latin typeface="Calibri" panose="020F0502020204030204" pitchFamily="34" charset="0"/>
                <a:ea typeface="Times New Roman" panose="02020603050405020304" pitchFamily="18" charset="0"/>
                <a:cs typeface="Calibri" panose="020F0502020204030204" pitchFamily="34" charset="0"/>
              </a:rPr>
              <a:t>Frågor och svar forts:</a:t>
            </a:r>
          </a:p>
          <a:p>
            <a:pPr lvl="0"/>
            <a:endParaRPr lang="sv-SE" sz="1400" dirty="0">
              <a:solidFill>
                <a:srgbClr val="C00000"/>
              </a:solidFill>
              <a:effectLst/>
              <a:latin typeface="Calibri" panose="020F0502020204030204" pitchFamily="34" charset="0"/>
              <a:ea typeface="Times New Roman" panose="02020603050405020304" pitchFamily="18" charset="0"/>
            </a:endParaRPr>
          </a:p>
          <a:p>
            <a:pPr lvl="0"/>
            <a:endParaRPr lang="sv-SE" sz="1400" dirty="0">
              <a:solidFill>
                <a:srgbClr val="C00000"/>
              </a:solidFill>
              <a:latin typeface="Calibri" panose="020F0502020204030204" pitchFamily="34" charset="0"/>
              <a:ea typeface="Calibri" panose="020F0502020204030204" pitchFamily="34" charset="0"/>
            </a:endParaRPr>
          </a:p>
          <a:p>
            <a:pPr lvl="0"/>
            <a:r>
              <a:rPr lang="sv-SE" sz="1400" dirty="0">
                <a:latin typeface="Calibri" panose="020F0502020204030204" pitchFamily="34" charset="0"/>
                <a:ea typeface="Calibri" panose="020F0502020204030204" pitchFamily="34" charset="0"/>
              </a:rPr>
              <a:t>10. </a:t>
            </a:r>
            <a:r>
              <a:rPr lang="sv-SE" sz="1400" b="1" dirty="0">
                <a:effectLst/>
                <a:latin typeface="Calibri" panose="020F0502020204030204" pitchFamily="34" charset="0"/>
                <a:ea typeface="Times New Roman" panose="02020603050405020304" pitchFamily="18" charset="0"/>
              </a:rPr>
              <a:t>Simiaden frågor </a:t>
            </a:r>
            <a:r>
              <a:rPr lang="sv-SE" sz="1400" dirty="0">
                <a:effectLst/>
                <a:latin typeface="Calibri" panose="020F0502020204030204" pitchFamily="34" charset="0"/>
                <a:ea typeface="Times New Roman" panose="02020603050405020304" pitchFamily="18" charset="0"/>
              </a:rPr>
              <a:t>….jag tror att allt nedan är möjligt </a:t>
            </a:r>
            <a:r>
              <a:rPr lang="sv-SE" sz="1400" dirty="0" err="1">
                <a:effectLst/>
                <a:latin typeface="Calibri" panose="020F0502020204030204" pitchFamily="34" charset="0"/>
                <a:ea typeface="Times New Roman" panose="02020603050405020304" pitchFamily="18" charset="0"/>
              </a:rPr>
              <a:t>iom</a:t>
            </a:r>
            <a:r>
              <a:rPr lang="sv-SE" sz="1400" dirty="0">
                <a:effectLst/>
                <a:latin typeface="Calibri" panose="020F0502020204030204" pitchFamily="34" charset="0"/>
                <a:ea typeface="Times New Roman" panose="02020603050405020304" pitchFamily="18" charset="0"/>
              </a:rPr>
              <a:t>. att det ju i Tävlings/Planeringskalendern står att varje distrikt själv kan utforma sin tävling – men att då angivna grenar måste vara en del i tävlingen. Men är osäker så därför ställer jag frågorna i alla fall.</a:t>
            </a:r>
          </a:p>
          <a:p>
            <a:pPr lvl="0"/>
            <a:endParaRPr lang="sv-SE" sz="1400" dirty="0">
              <a:effectLst/>
              <a:latin typeface="Calibri" panose="020F0502020204030204" pitchFamily="34" charset="0"/>
              <a:ea typeface="Calibri" panose="020F0502020204030204" pitchFamily="34" charset="0"/>
            </a:endParaRPr>
          </a:p>
          <a:p>
            <a:pPr marL="285750" lvl="0" indent="-285750">
              <a:buFont typeface="Arial" panose="020B0604020202020204" pitchFamily="34" charset="0"/>
              <a:buChar char="•"/>
            </a:pPr>
            <a:r>
              <a:rPr lang="sv-SE" sz="1400" dirty="0">
                <a:effectLst/>
                <a:latin typeface="Calibri" panose="020F0502020204030204" pitchFamily="34" charset="0"/>
                <a:ea typeface="Times New Roman" panose="02020603050405020304" pitchFamily="18" charset="0"/>
              </a:rPr>
              <a:t>……i rutan för Grenar i Tävlingsplaneringen så finns det lagkapper för pojkar och flickor och mix. Men om Simiaden skall gå som en fortsättningstävling där man bör köra med mixade heat vad är då vitsen med pojklag och flicklag? Är det för att 1a tiden i laget skall kunna räknas eller vad är vitsen? Ingen skall ju ändå rangordnas. </a:t>
            </a:r>
            <a:r>
              <a:rPr lang="sv-SE" sz="1400" dirty="0">
                <a:solidFill>
                  <a:srgbClr val="C00000"/>
                </a:solidFill>
                <a:effectLst/>
                <a:latin typeface="Calibri" panose="020F0502020204030204" pitchFamily="34" charset="0"/>
                <a:ea typeface="Times New Roman" panose="02020603050405020304" pitchFamily="18" charset="0"/>
              </a:rPr>
              <a:t>Jag vet faktiskt inte. Grenordningen är ju gjord innan riktlinjerna beslutades. Fler lagkapper = roligare bara. </a:t>
            </a:r>
            <a:endParaRPr lang="sv-SE" sz="1400" dirty="0">
              <a:effectLst/>
              <a:latin typeface="Calibri" panose="020F0502020204030204" pitchFamily="34" charset="0"/>
              <a:ea typeface="Calibri" panose="020F0502020204030204" pitchFamily="34" charset="0"/>
            </a:endParaRPr>
          </a:p>
          <a:p>
            <a:pPr marL="285750" indent="-285750">
              <a:buFont typeface="Arial" panose="020B0604020202020204" pitchFamily="34" charset="0"/>
              <a:buChar char="•"/>
            </a:pPr>
            <a:r>
              <a:rPr lang="sv-SE" sz="1400" dirty="0">
                <a:effectLst/>
                <a:latin typeface="Calibri" panose="020F0502020204030204" pitchFamily="34" charset="0"/>
                <a:ea typeface="Times New Roman" panose="02020603050405020304" pitchFamily="18" charset="0"/>
              </a:rPr>
              <a:t>Och kan man istället för att köra åldersgruppsindelning köra heat med enbart flickor resp. pojkar och blanda åldersgrupperna? På så sätt skulle det vara lättare för alla att veta när man skall köra sina sträckor och därmed med automatik få lite paus emellan då tex pojkarna kör. </a:t>
            </a:r>
            <a:r>
              <a:rPr lang="sv-SE" sz="1400" dirty="0">
                <a:solidFill>
                  <a:srgbClr val="C00000"/>
                </a:solidFill>
                <a:effectLst/>
                <a:latin typeface="Calibri" panose="020F0502020204030204" pitchFamily="34" charset="0"/>
                <a:ea typeface="Times New Roman" panose="02020603050405020304" pitchFamily="18" charset="0"/>
              </a:rPr>
              <a:t>Jag får inte riktigt till det. Skulle flickorna köra alla sina grenar, och sedan pojkarna alla sina? Annars blir det ju samma sak.</a:t>
            </a:r>
            <a:br>
              <a:rPr lang="sv-SE" sz="1400" dirty="0">
                <a:solidFill>
                  <a:srgbClr val="C00000"/>
                </a:solidFill>
                <a:effectLst/>
                <a:latin typeface="Calibri" panose="020F0502020204030204" pitchFamily="34" charset="0"/>
                <a:ea typeface="Times New Roman" panose="02020603050405020304" pitchFamily="18" charset="0"/>
              </a:rPr>
            </a:br>
            <a:r>
              <a:rPr lang="sv-SE" sz="900" b="1" dirty="0">
                <a:effectLst/>
                <a:latin typeface="Calibri" panose="020F0502020204030204" pitchFamily="34" charset="0"/>
                <a:ea typeface="Times New Roman" panose="02020603050405020304" pitchFamily="18" charset="0"/>
              </a:rPr>
              <a:t>           </a:t>
            </a:r>
          </a:p>
          <a:p>
            <a:r>
              <a:rPr lang="sv-SE" sz="900" b="1" dirty="0">
                <a:effectLst/>
                <a:latin typeface="Calibri" panose="020F0502020204030204" pitchFamily="34" charset="0"/>
                <a:ea typeface="Times New Roman" panose="02020603050405020304" pitchFamily="18" charset="0"/>
              </a:rPr>
              <a:t>          Förtydligande (inskickat 02 sep av mb) – inväntar svar: </a:t>
            </a:r>
            <a:br>
              <a:rPr lang="sv-SE" sz="900" b="1" dirty="0">
                <a:effectLst/>
                <a:latin typeface="Calibri" panose="020F0502020204030204" pitchFamily="34" charset="0"/>
                <a:ea typeface="Times New Roman" panose="02020603050405020304" pitchFamily="18" charset="0"/>
              </a:rPr>
            </a:br>
            <a:r>
              <a:rPr lang="sv-SE" sz="900" b="1" dirty="0">
                <a:effectLst/>
                <a:latin typeface="Calibri" panose="020F0502020204030204" pitchFamily="34" charset="0"/>
                <a:ea typeface="Times New Roman" panose="02020603050405020304" pitchFamily="18" charset="0"/>
              </a:rPr>
              <a:t>          </a:t>
            </a:r>
            <a:r>
              <a:rPr lang="sv-SE" sz="900" dirty="0">
                <a:effectLst/>
                <a:latin typeface="Calibri" panose="020F0502020204030204" pitchFamily="34" charset="0"/>
                <a:ea typeface="Calibri" panose="020F0502020204030204" pitchFamily="34" charset="0"/>
              </a:rPr>
              <a:t>Menar att man inte delar upp simmarna i åldersgrupper utan att alla simmar som tex flickor – och så delar man upp i heat enligt tid. Samma gör man då med pojkar </a:t>
            </a:r>
          </a:p>
          <a:p>
            <a:r>
              <a:rPr lang="sv-SE" sz="900" dirty="0">
                <a:effectLst/>
                <a:latin typeface="Calibri" panose="020F0502020204030204" pitchFamily="34" charset="0"/>
                <a:ea typeface="Calibri" panose="020F0502020204030204" pitchFamily="34" charset="0"/>
              </a:rPr>
              <a:t>          Typ </a:t>
            </a:r>
          </a:p>
          <a:p>
            <a:r>
              <a:rPr lang="sv-SE" sz="900" dirty="0">
                <a:effectLst/>
                <a:latin typeface="Calibri" panose="020F0502020204030204" pitchFamily="34" charset="0"/>
                <a:ea typeface="Calibri" panose="020F0502020204030204" pitchFamily="34" charset="0"/>
              </a:rPr>
              <a:t>          Gren 10. Flickor – 100 m fritt - 8 heat. Seedning i </a:t>
            </a:r>
            <a:r>
              <a:rPr lang="sv-SE" sz="900" dirty="0" err="1">
                <a:effectLst/>
                <a:latin typeface="Calibri" panose="020F0502020204030204" pitchFamily="34" charset="0"/>
                <a:ea typeface="Calibri" panose="020F0502020204030204" pitchFamily="34" charset="0"/>
              </a:rPr>
              <a:t>tidordning</a:t>
            </a:r>
            <a:r>
              <a:rPr lang="sv-SE" sz="900" dirty="0">
                <a:effectLst/>
                <a:latin typeface="Calibri" panose="020F0502020204030204" pitchFamily="34" charset="0"/>
                <a:ea typeface="Calibri" panose="020F0502020204030204" pitchFamily="34" charset="0"/>
              </a:rPr>
              <a:t> – då simmar alla flickor samma gren utan att dela upp på flera grenar med olika åldersindelning.</a:t>
            </a:r>
          </a:p>
          <a:p>
            <a:r>
              <a:rPr lang="sv-SE" sz="900" dirty="0">
                <a:effectLst/>
                <a:latin typeface="Calibri" panose="020F0502020204030204" pitchFamily="34" charset="0"/>
                <a:ea typeface="Calibri" panose="020F0502020204030204" pitchFamily="34" charset="0"/>
              </a:rPr>
              <a:t>          Gren 11. Pojkar – 100 m fritt – 8 heat. Seedning i </a:t>
            </a:r>
            <a:r>
              <a:rPr lang="sv-SE" sz="900" dirty="0" err="1">
                <a:effectLst/>
                <a:latin typeface="Calibri" panose="020F0502020204030204" pitchFamily="34" charset="0"/>
                <a:ea typeface="Calibri" panose="020F0502020204030204" pitchFamily="34" charset="0"/>
              </a:rPr>
              <a:t>tidordning</a:t>
            </a:r>
            <a:endParaRPr lang="sv-SE" sz="900" dirty="0">
              <a:effectLst/>
              <a:latin typeface="Calibri" panose="020F0502020204030204" pitchFamily="34" charset="0"/>
              <a:ea typeface="Calibri" panose="020F0502020204030204" pitchFamily="34" charset="0"/>
            </a:endParaRPr>
          </a:p>
          <a:p>
            <a:pPr lvl="0"/>
            <a:r>
              <a:rPr lang="sv-SE" sz="1400" b="1" dirty="0">
                <a:effectLst/>
                <a:latin typeface="Calibri" panose="020F0502020204030204" pitchFamily="34" charset="0"/>
                <a:ea typeface="Times New Roman" panose="02020603050405020304" pitchFamily="18" charset="0"/>
              </a:rPr>
              <a:t>  </a:t>
            </a:r>
          </a:p>
          <a:p>
            <a:pPr marL="285750" lvl="0" indent="-285750">
              <a:buFont typeface="Arial" panose="020B0604020202020204" pitchFamily="34" charset="0"/>
              <a:buChar char="•"/>
            </a:pPr>
            <a:r>
              <a:rPr lang="sv-SE" sz="1400" dirty="0">
                <a:effectLst/>
                <a:latin typeface="Calibri" panose="020F0502020204030204" pitchFamily="34" charset="0"/>
                <a:ea typeface="Times New Roman" panose="02020603050405020304" pitchFamily="18" charset="0"/>
              </a:rPr>
              <a:t>Om man då har med alla grenar som är tänkt och vill lägga till några – är det möjligt? </a:t>
            </a:r>
            <a:r>
              <a:rPr lang="sv-SE" sz="1400" dirty="0">
                <a:solidFill>
                  <a:srgbClr val="C00000"/>
                </a:solidFill>
                <a:effectLst/>
                <a:latin typeface="Calibri" panose="020F0502020204030204" pitchFamily="34" charset="0"/>
                <a:ea typeface="Times New Roman" panose="02020603050405020304" pitchFamily="18" charset="0"/>
              </a:rPr>
              <a:t>Som jag förstår det, så är det OK. </a:t>
            </a:r>
            <a:endParaRPr lang="sv-SE" sz="1400" dirty="0">
              <a:effectLst/>
              <a:latin typeface="Calibri" panose="020F0502020204030204" pitchFamily="34" charset="0"/>
              <a:ea typeface="Calibri" panose="020F0502020204030204" pitchFamily="34" charset="0"/>
            </a:endParaRPr>
          </a:p>
          <a:p>
            <a:pPr lvl="0"/>
            <a:endParaRPr lang="sv-SE" sz="1400" dirty="0">
              <a:latin typeface="Calibri" panose="020F0502020204030204" pitchFamily="34" charset="0"/>
              <a:ea typeface="Calibri" panose="020F0502020204030204" pitchFamily="34" charset="0"/>
            </a:endParaRPr>
          </a:p>
          <a:p>
            <a:pPr lvl="0"/>
            <a:endParaRPr lang="sv-SE" sz="1400" dirty="0">
              <a:effectLst/>
              <a:latin typeface="Calibri" panose="020F0502020204030204" pitchFamily="34" charset="0"/>
              <a:ea typeface="Calibri" panose="020F0502020204030204" pitchFamily="34" charset="0"/>
            </a:endParaRPr>
          </a:p>
          <a:p>
            <a:pPr lvl="0"/>
            <a:endParaRPr lang="sv-SE" sz="1400" dirty="0">
              <a:solidFill>
                <a:srgbClr val="FF0000"/>
              </a:solidFill>
              <a:latin typeface="Calibri" panose="020F0502020204030204" pitchFamily="34" charset="0"/>
              <a:ea typeface="Calibri" panose="020F0502020204030204" pitchFamily="34" charset="0"/>
            </a:endParaRPr>
          </a:p>
          <a:p>
            <a:pPr lvl="0"/>
            <a:endParaRPr lang="sv-SE" sz="1400" dirty="0">
              <a:solidFill>
                <a:srgbClr val="FF0000"/>
              </a:solidFill>
              <a:effectLst/>
              <a:latin typeface="Calibri" panose="020F0502020204030204" pitchFamily="34" charset="0"/>
              <a:ea typeface="Calibri" panose="020F0502020204030204" pitchFamily="34" charset="0"/>
            </a:endParaRPr>
          </a:p>
          <a:p>
            <a:pPr>
              <a:lnSpc>
                <a:spcPct val="107000"/>
              </a:lnSpc>
              <a:spcAft>
                <a:spcPts val="750"/>
              </a:spcAft>
            </a:pPr>
            <a:r>
              <a:rPr lang="sv-SE" sz="1800" dirty="0">
                <a:solidFill>
                  <a:srgbClr val="333333"/>
                </a:solidFill>
                <a:effectLst/>
                <a:latin typeface="Calibri" panose="020F0502020204030204" pitchFamily="34" charset="0"/>
                <a:ea typeface="Times New Roman" panose="02020603050405020304" pitchFamily="18" charset="0"/>
                <a:cs typeface="Calibri" panose="020F0502020204030204" pitchFamily="34" charset="0"/>
              </a:rPr>
              <a:t> </a:t>
            </a:r>
          </a:p>
          <a:p>
            <a:pPr>
              <a:lnSpc>
                <a:spcPct val="107000"/>
              </a:lnSpc>
              <a:spcAft>
                <a:spcPts val="750"/>
              </a:spcAft>
            </a:pPr>
            <a:endParaRPr lang="sv-SE" sz="1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624806736"/>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fallOver"/>
      </p:transition>
    </mc:Choice>
    <mc:Fallback>
      <p:transition spd="slow">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2" descr="Svenska Simförbundet | Mynewsdesk">
            <a:extLst>
              <a:ext uri="{FF2B5EF4-FFF2-40B4-BE49-F238E27FC236}">
                <a16:creationId xmlns:a16="http://schemas.microsoft.com/office/drawing/2014/main" id="{7D593B15-5DA2-5535-C912-8786FFBA66FD}"/>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9862457" y="5396974"/>
            <a:ext cx="1564707" cy="817559"/>
          </a:xfrm>
          <a:prstGeom prst="rect">
            <a:avLst/>
          </a:prstGeom>
          <a:noFill/>
          <a:extLst>
            <a:ext uri="{909E8E84-426E-40DD-AFC4-6F175D3DCCD1}">
              <a14:hiddenFill xmlns:a14="http://schemas.microsoft.com/office/drawing/2010/main">
                <a:solidFill>
                  <a:srgbClr val="FFFFFF"/>
                </a:solidFill>
              </a14:hiddenFill>
            </a:ext>
          </a:extLst>
        </p:spPr>
      </p:pic>
      <p:sp>
        <p:nvSpPr>
          <p:cNvPr id="3" name="textruta 2">
            <a:extLst>
              <a:ext uri="{FF2B5EF4-FFF2-40B4-BE49-F238E27FC236}">
                <a16:creationId xmlns:a16="http://schemas.microsoft.com/office/drawing/2014/main" id="{C307D8CA-EF52-F082-87AE-9F46052913F3}"/>
              </a:ext>
            </a:extLst>
          </p:cNvPr>
          <p:cNvSpPr txBox="1"/>
          <p:nvPr/>
        </p:nvSpPr>
        <p:spPr>
          <a:xfrm>
            <a:off x="998290" y="771787"/>
            <a:ext cx="8288323" cy="5051447"/>
          </a:xfrm>
          <a:prstGeom prst="rect">
            <a:avLst/>
          </a:prstGeom>
          <a:noFill/>
        </p:spPr>
        <p:txBody>
          <a:bodyPr wrap="square">
            <a:spAutoFit/>
          </a:bodyPr>
          <a:lstStyle/>
          <a:p>
            <a:pPr>
              <a:lnSpc>
                <a:spcPct val="107000"/>
              </a:lnSpc>
              <a:spcAft>
                <a:spcPts val="750"/>
              </a:spcAft>
            </a:pPr>
            <a:r>
              <a:rPr lang="sv-SE" sz="1800" b="1" dirty="0">
                <a:solidFill>
                  <a:srgbClr val="333333"/>
                </a:solidFill>
                <a:effectLst/>
                <a:latin typeface="Calibri" panose="020F0502020204030204" pitchFamily="34" charset="0"/>
                <a:ea typeface="Times New Roman" panose="02020603050405020304" pitchFamily="18" charset="0"/>
                <a:cs typeface="Calibri" panose="020F0502020204030204" pitchFamily="34" charset="0"/>
              </a:rPr>
              <a:t>Frågor och svar forts:</a:t>
            </a:r>
          </a:p>
          <a:p>
            <a:pPr lvl="0"/>
            <a:r>
              <a:rPr lang="sv-SE" sz="1400" dirty="0">
                <a:effectLst/>
                <a:latin typeface="Calibri" panose="020F0502020204030204" pitchFamily="34" charset="0"/>
                <a:ea typeface="Times New Roman" panose="02020603050405020304" pitchFamily="18" charset="0"/>
              </a:rPr>
              <a:t>11. WG2 är det ännu lite osäkert på hur det ser ut men här får man kanske testa sig fram och ta med IC </a:t>
            </a:r>
            <a:r>
              <a:rPr lang="sv-SE" sz="1400" dirty="0" err="1">
                <a:effectLst/>
                <a:latin typeface="Calibri" panose="020F0502020204030204" pitchFamily="34" charset="0"/>
                <a:ea typeface="Times New Roman" panose="02020603050405020304" pitchFamily="18" charset="0"/>
              </a:rPr>
              <a:t>control</a:t>
            </a:r>
            <a:r>
              <a:rPr lang="sv-SE" sz="1400" dirty="0">
                <a:effectLst/>
                <a:latin typeface="Calibri" panose="020F0502020204030204" pitchFamily="34" charset="0"/>
                <a:ea typeface="Times New Roman" panose="02020603050405020304" pitchFamily="18" charset="0"/>
              </a:rPr>
              <a:t> support </a:t>
            </a:r>
            <a:r>
              <a:rPr lang="sv-SE" sz="1400" dirty="0">
                <a:solidFill>
                  <a:srgbClr val="C00000"/>
                </a:solidFill>
                <a:effectLst/>
                <a:latin typeface="Calibri" panose="020F0502020204030204" pitchFamily="34" charset="0"/>
                <a:ea typeface="Times New Roman" panose="02020603050405020304" pitchFamily="18" charset="0"/>
              </a:rPr>
              <a:t>OK. Om man mejlar IC Control, skicka gärna kopia till VSSF. </a:t>
            </a:r>
            <a:endParaRPr lang="sv-SE" sz="1400" dirty="0">
              <a:effectLst/>
              <a:latin typeface="Calibri" panose="020F0502020204030204" pitchFamily="34" charset="0"/>
              <a:ea typeface="Calibri" panose="020F0502020204030204" pitchFamily="34" charset="0"/>
            </a:endParaRPr>
          </a:p>
          <a:p>
            <a:pPr marL="457200"/>
            <a:r>
              <a:rPr lang="sv-SE" sz="1400" dirty="0">
                <a:effectLst/>
                <a:latin typeface="Calibri" panose="020F0502020204030204" pitchFamily="34" charset="0"/>
                <a:ea typeface="Calibri" panose="020F0502020204030204" pitchFamily="34" charset="0"/>
              </a:rPr>
              <a:t> </a:t>
            </a:r>
          </a:p>
          <a:p>
            <a:pPr marL="914400"/>
            <a:r>
              <a:rPr lang="sv-SE" sz="1400" dirty="0">
                <a:effectLst/>
                <a:latin typeface="Calibri" panose="020F0502020204030204" pitchFamily="34" charset="0"/>
                <a:ea typeface="Calibri" panose="020F0502020204030204" pitchFamily="34" charset="0"/>
              </a:rPr>
              <a:t> </a:t>
            </a:r>
          </a:p>
          <a:p>
            <a:pPr lvl="0"/>
            <a:r>
              <a:rPr lang="sv-SE" sz="1400" dirty="0">
                <a:effectLst/>
                <a:latin typeface="Calibri" panose="020F0502020204030204" pitchFamily="34" charset="0"/>
                <a:ea typeface="Times New Roman" panose="02020603050405020304" pitchFamily="18" charset="0"/>
              </a:rPr>
              <a:t>12. Åldersgruppen 12 år kommer ju lite i kläm då de inte får träna så ofta på att köra enligt fullständigt regelverk och de skall ju upp i 13 års gruppen inom ett år. Man har ju möjlighet att lägga till en åldersgrupp 12–13 på en tävling – och då ställer jag frågan om man göra det på ett UGP? Då under förutsättning att man har minst två arrangörer och att det inte blir för många anmälda så att 13 åringar kommer utanför. Och givetvis så skall man ju då också nämna att de 12 åringar som skall ställa upp skall vara mogna för en tävling med fullt regelverk. </a:t>
            </a:r>
            <a:r>
              <a:rPr lang="sv-SE" sz="1400" dirty="0">
                <a:solidFill>
                  <a:srgbClr val="C00000"/>
                </a:solidFill>
                <a:effectLst/>
                <a:latin typeface="Calibri" panose="020F0502020204030204" pitchFamily="34" charset="0"/>
                <a:ea typeface="Times New Roman" panose="02020603050405020304" pitchFamily="18" charset="0"/>
              </a:rPr>
              <a:t>Det går att lägga till 12-13-årsklass på tävlingar, men inte på UGP, eftersom det är en tävling som är för de 13 år och uppåt. Det finns massor att skriva om de som är 12 år och inte kommer att få simma med fullt regelverk, och att de, på något sätt skulle simma sämre, men den diskussionen behöver jag inte ta. </a:t>
            </a:r>
          </a:p>
          <a:p>
            <a:pPr lvl="0"/>
            <a:endParaRPr lang="sv-SE" sz="1400" dirty="0">
              <a:solidFill>
                <a:srgbClr val="C00000"/>
              </a:solidFill>
              <a:effectLst/>
              <a:latin typeface="Calibri" panose="020F0502020204030204" pitchFamily="34" charset="0"/>
              <a:ea typeface="Times New Roman" panose="02020603050405020304" pitchFamily="18" charset="0"/>
            </a:endParaRPr>
          </a:p>
          <a:p>
            <a:pPr lvl="0"/>
            <a:r>
              <a:rPr lang="sv-SE" sz="1400" dirty="0">
                <a:effectLst/>
                <a:latin typeface="Calibri" panose="020F0502020204030204" pitchFamily="34" charset="0"/>
                <a:ea typeface="Calibri" panose="020F0502020204030204" pitchFamily="34" charset="0"/>
              </a:rPr>
              <a:t> </a:t>
            </a:r>
          </a:p>
          <a:p>
            <a:pPr lvl="0"/>
            <a:r>
              <a:rPr lang="sv-SE" sz="1400" dirty="0">
                <a:effectLst/>
                <a:latin typeface="Calibri" panose="020F0502020204030204" pitchFamily="34" charset="0"/>
                <a:ea typeface="Times New Roman" panose="02020603050405020304" pitchFamily="18" charset="0"/>
              </a:rPr>
              <a:t>13. Hur gör vi med en 11-åring som har uppnått slutmålen för utvecklingsstadium 4 Simlinjen. Skall inte de få tävla alls i tävlingar med fullt regelverk? </a:t>
            </a:r>
            <a:r>
              <a:rPr lang="sv-SE" sz="1400" dirty="0">
                <a:solidFill>
                  <a:srgbClr val="C00000"/>
                </a:solidFill>
                <a:effectLst/>
                <a:latin typeface="Calibri" panose="020F0502020204030204" pitchFamily="34" charset="0"/>
                <a:ea typeface="Times New Roman" panose="02020603050405020304" pitchFamily="18" charset="0"/>
              </a:rPr>
              <a:t>Svaret är nej. Det är upp till oss tränare att motivera denna 11-åring på andra sätt. </a:t>
            </a:r>
            <a:endParaRPr lang="sv-SE" sz="1400" dirty="0">
              <a:effectLst/>
              <a:latin typeface="Calibri" panose="020F0502020204030204" pitchFamily="34" charset="0"/>
              <a:ea typeface="Calibri" panose="020F0502020204030204" pitchFamily="34" charset="0"/>
            </a:endParaRPr>
          </a:p>
          <a:p>
            <a:pPr lvl="0"/>
            <a:endParaRPr lang="sv-SE" sz="1400" dirty="0">
              <a:solidFill>
                <a:srgbClr val="FF0000"/>
              </a:solidFill>
              <a:effectLst/>
              <a:latin typeface="Calibri" panose="020F0502020204030204" pitchFamily="34" charset="0"/>
              <a:ea typeface="Calibri" panose="020F0502020204030204" pitchFamily="34" charset="0"/>
            </a:endParaRPr>
          </a:p>
          <a:p>
            <a:pPr>
              <a:lnSpc>
                <a:spcPct val="107000"/>
              </a:lnSpc>
              <a:spcAft>
                <a:spcPts val="750"/>
              </a:spcAft>
            </a:pPr>
            <a:r>
              <a:rPr lang="sv-SE" sz="1800" dirty="0">
                <a:solidFill>
                  <a:srgbClr val="333333"/>
                </a:solidFill>
                <a:effectLst/>
                <a:latin typeface="Calibri" panose="020F0502020204030204" pitchFamily="34" charset="0"/>
                <a:ea typeface="Times New Roman" panose="02020603050405020304" pitchFamily="18" charset="0"/>
                <a:cs typeface="Calibri" panose="020F0502020204030204" pitchFamily="34" charset="0"/>
              </a:rPr>
              <a:t> </a:t>
            </a:r>
          </a:p>
          <a:p>
            <a:pPr>
              <a:lnSpc>
                <a:spcPct val="107000"/>
              </a:lnSpc>
              <a:spcAft>
                <a:spcPts val="750"/>
              </a:spcAft>
            </a:pPr>
            <a:endParaRPr lang="sv-SE" sz="1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756568247"/>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fallOver"/>
      </p:transition>
    </mc:Choice>
    <mc:Fallback>
      <p:transition spd="slow">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2" descr="Svenska Simförbundet | Mynewsdesk">
            <a:extLst>
              <a:ext uri="{FF2B5EF4-FFF2-40B4-BE49-F238E27FC236}">
                <a16:creationId xmlns:a16="http://schemas.microsoft.com/office/drawing/2014/main" id="{7D593B15-5DA2-5535-C912-8786FFBA66FD}"/>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9862457" y="5396974"/>
            <a:ext cx="1564707" cy="817559"/>
          </a:xfrm>
          <a:prstGeom prst="rect">
            <a:avLst/>
          </a:prstGeom>
          <a:noFill/>
          <a:extLst>
            <a:ext uri="{909E8E84-426E-40DD-AFC4-6F175D3DCCD1}">
              <a14:hiddenFill xmlns:a14="http://schemas.microsoft.com/office/drawing/2010/main">
                <a:solidFill>
                  <a:srgbClr val="FFFFFF"/>
                </a:solidFill>
              </a14:hiddenFill>
            </a:ext>
          </a:extLst>
        </p:spPr>
      </p:pic>
      <p:sp>
        <p:nvSpPr>
          <p:cNvPr id="3" name="textruta 2">
            <a:extLst>
              <a:ext uri="{FF2B5EF4-FFF2-40B4-BE49-F238E27FC236}">
                <a16:creationId xmlns:a16="http://schemas.microsoft.com/office/drawing/2014/main" id="{C307D8CA-EF52-F082-87AE-9F46052913F3}"/>
              </a:ext>
            </a:extLst>
          </p:cNvPr>
          <p:cNvSpPr txBox="1"/>
          <p:nvPr/>
        </p:nvSpPr>
        <p:spPr>
          <a:xfrm>
            <a:off x="998290" y="906012"/>
            <a:ext cx="9429225" cy="774507"/>
          </a:xfrm>
          <a:prstGeom prst="rect">
            <a:avLst/>
          </a:prstGeom>
          <a:noFill/>
        </p:spPr>
        <p:txBody>
          <a:bodyPr wrap="square">
            <a:spAutoFit/>
          </a:bodyPr>
          <a:lstStyle/>
          <a:p>
            <a:pPr>
              <a:lnSpc>
                <a:spcPct val="107000"/>
              </a:lnSpc>
              <a:spcAft>
                <a:spcPts val="750"/>
              </a:spcAft>
            </a:pPr>
            <a:r>
              <a:rPr lang="sv-SE" sz="1800" b="1" dirty="0">
                <a:solidFill>
                  <a:srgbClr val="333333"/>
                </a:solidFill>
                <a:effectLst/>
                <a:latin typeface="Calibri" panose="020F0502020204030204" pitchFamily="34" charset="0"/>
                <a:ea typeface="Times New Roman" panose="02020603050405020304" pitchFamily="18" charset="0"/>
                <a:cs typeface="Calibri" panose="020F0502020204030204" pitchFamily="34" charset="0"/>
              </a:rPr>
              <a:t>Frågor och svar forts:</a:t>
            </a:r>
          </a:p>
          <a:p>
            <a:pPr>
              <a:lnSpc>
                <a:spcPct val="107000"/>
              </a:lnSpc>
              <a:spcAft>
                <a:spcPts val="750"/>
              </a:spcAft>
            </a:pPr>
            <a:endParaRPr lang="sv-SE" sz="1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395605140"/>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fallOver"/>
      </p:transition>
    </mc:Choice>
    <mc:Fallback>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2" descr="Svenska Simförbundet | Mynewsdesk">
            <a:extLst>
              <a:ext uri="{FF2B5EF4-FFF2-40B4-BE49-F238E27FC236}">
                <a16:creationId xmlns:a16="http://schemas.microsoft.com/office/drawing/2014/main" id="{7D593B15-5DA2-5535-C912-8786FFBA66FD}"/>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9862457" y="5396974"/>
            <a:ext cx="1564707" cy="817559"/>
          </a:xfrm>
          <a:prstGeom prst="rect">
            <a:avLst/>
          </a:prstGeom>
          <a:noFill/>
          <a:extLst>
            <a:ext uri="{909E8E84-426E-40DD-AFC4-6F175D3DCCD1}">
              <a14:hiddenFill xmlns:a14="http://schemas.microsoft.com/office/drawing/2010/main">
                <a:solidFill>
                  <a:srgbClr val="FFFFFF"/>
                </a:solidFill>
              </a14:hiddenFill>
            </a:ext>
          </a:extLst>
        </p:spPr>
      </p:pic>
      <p:sp>
        <p:nvSpPr>
          <p:cNvPr id="3" name="textruta 2">
            <a:extLst>
              <a:ext uri="{FF2B5EF4-FFF2-40B4-BE49-F238E27FC236}">
                <a16:creationId xmlns:a16="http://schemas.microsoft.com/office/drawing/2014/main" id="{AE1DFEA1-2C1E-F6E6-8CBB-3A89E0EC710F}"/>
              </a:ext>
            </a:extLst>
          </p:cNvPr>
          <p:cNvSpPr txBox="1"/>
          <p:nvPr/>
        </p:nvSpPr>
        <p:spPr>
          <a:xfrm>
            <a:off x="1098958" y="847288"/>
            <a:ext cx="9429225" cy="4555093"/>
          </a:xfrm>
          <a:prstGeom prst="rect">
            <a:avLst/>
          </a:prstGeom>
          <a:noFill/>
        </p:spPr>
        <p:txBody>
          <a:bodyPr wrap="square">
            <a:spAutoFit/>
          </a:bodyPr>
          <a:lstStyle/>
          <a:p>
            <a:pPr algn="l"/>
            <a:endParaRPr lang="sv-SE" sz="2000" b="0" i="0" u="none" strike="noStrike" baseline="0" dirty="0">
              <a:solidFill>
                <a:srgbClr val="000000"/>
              </a:solidFill>
              <a:latin typeface="Calibri" panose="020F0502020204030204" pitchFamily="34" charset="0"/>
            </a:endParaRPr>
          </a:p>
          <a:p>
            <a:r>
              <a:rPr lang="sv-SE" sz="1800" b="0" i="0" u="none" strike="noStrike" baseline="0" dirty="0">
                <a:solidFill>
                  <a:srgbClr val="000000"/>
                </a:solidFill>
                <a:latin typeface="Calibri" panose="020F0502020204030204" pitchFamily="34" charset="0"/>
              </a:rPr>
              <a:t>Tävlingar för barn är enkla, snabba och roliga. </a:t>
            </a:r>
            <a:br>
              <a:rPr lang="sv-SE" sz="1200" b="0" i="0" u="none" strike="noStrike" baseline="0" dirty="0">
                <a:solidFill>
                  <a:srgbClr val="000000"/>
                </a:solidFill>
                <a:latin typeface="Calibri" panose="020F0502020204030204" pitchFamily="34" charset="0"/>
              </a:rPr>
            </a:br>
            <a:r>
              <a:rPr lang="sv-SE" sz="1800" b="0" i="0" u="none" strike="noStrike" baseline="0" dirty="0">
                <a:solidFill>
                  <a:srgbClr val="000000"/>
                </a:solidFill>
                <a:latin typeface="Calibri" panose="020F0502020204030204" pitchFamily="34" charset="0"/>
              </a:rPr>
              <a:t>De är utformade för att ge fler barn förutsättningarna att börja tävla, och fortsätta tävla.</a:t>
            </a:r>
            <a:br>
              <a:rPr lang="sv-SE" sz="1200" b="0" i="0" u="none" strike="noStrike" baseline="0" dirty="0">
                <a:solidFill>
                  <a:srgbClr val="000000"/>
                </a:solidFill>
                <a:latin typeface="Calibri" panose="020F0502020204030204" pitchFamily="34" charset="0"/>
              </a:rPr>
            </a:br>
            <a:r>
              <a:rPr lang="sv-SE" sz="1800" b="0" i="0" u="none" strike="noStrike" baseline="0" dirty="0">
                <a:solidFill>
                  <a:srgbClr val="000000"/>
                </a:solidFill>
                <a:latin typeface="Calibri" panose="020F0502020204030204" pitchFamily="34" charset="0"/>
              </a:rPr>
              <a:t>Regelverket är enklare och funktionärerna färre. </a:t>
            </a:r>
            <a:br>
              <a:rPr lang="sv-SE" sz="1200" b="0" i="0" u="none" strike="noStrike" baseline="0" dirty="0">
                <a:solidFill>
                  <a:srgbClr val="000000"/>
                </a:solidFill>
                <a:latin typeface="Calibri" panose="020F0502020204030204" pitchFamily="34" charset="0"/>
              </a:rPr>
            </a:br>
            <a:r>
              <a:rPr lang="sv-SE" sz="1800" b="0" i="0" u="none" strike="noStrike" baseline="0" dirty="0">
                <a:solidFill>
                  <a:srgbClr val="000000"/>
                </a:solidFill>
                <a:latin typeface="Calibri" panose="020F0502020204030204" pitchFamily="34" charset="0"/>
              </a:rPr>
              <a:t>Det är enklare för föreningarna att arrangera en tävling och de som vill kan tävla oftare. </a:t>
            </a:r>
            <a:br>
              <a:rPr lang="sv-SE" sz="1800" b="0" i="0" u="none" strike="noStrike" baseline="0" dirty="0">
                <a:solidFill>
                  <a:srgbClr val="000000"/>
                </a:solidFill>
                <a:latin typeface="Calibri" panose="020F0502020204030204" pitchFamily="34" charset="0"/>
              </a:rPr>
            </a:br>
            <a:endParaRPr lang="sv-SE" sz="1800" b="0" i="0" u="none" strike="noStrike" baseline="0" dirty="0">
              <a:solidFill>
                <a:srgbClr val="000000"/>
              </a:solidFill>
              <a:latin typeface="Calibri" panose="020F0502020204030204" pitchFamily="34" charset="0"/>
            </a:endParaRPr>
          </a:p>
          <a:p>
            <a:r>
              <a:rPr lang="sv-SE" sz="1800" b="0" i="0" u="none" strike="noStrike" baseline="0" dirty="0">
                <a:solidFill>
                  <a:srgbClr val="000000"/>
                </a:solidFill>
                <a:latin typeface="Calibri" panose="020F0502020204030204" pitchFamily="34" charset="0"/>
              </a:rPr>
              <a:t>Det finns två steg för tävlingar för barn, </a:t>
            </a:r>
            <a:r>
              <a:rPr lang="sv-SE" sz="1800" b="1" i="0" u="none" strike="noStrike" baseline="0" dirty="0">
                <a:solidFill>
                  <a:srgbClr val="000000"/>
                </a:solidFill>
                <a:latin typeface="Calibri" panose="020F0502020204030204" pitchFamily="34" charset="0"/>
              </a:rPr>
              <a:t>instegstävlingar- och fortsättningstävlingar</a:t>
            </a:r>
            <a:r>
              <a:rPr lang="sv-SE" sz="1800" b="0" i="0" u="none" strike="noStrike" baseline="0" dirty="0">
                <a:solidFill>
                  <a:srgbClr val="000000"/>
                </a:solidFill>
                <a:latin typeface="Calibri" panose="020F0502020204030204" pitchFamily="34" charset="0"/>
              </a:rPr>
              <a:t>, och simmaren beslutar tillsammans med tränaren på vilket steg hen ska tävla.</a:t>
            </a:r>
            <a:br>
              <a:rPr lang="sv-SE" sz="1800" b="0" i="0" u="none" strike="noStrike" baseline="0" dirty="0">
                <a:solidFill>
                  <a:srgbClr val="000000"/>
                </a:solidFill>
                <a:latin typeface="Calibri" panose="020F0502020204030204" pitchFamily="34" charset="0"/>
              </a:rPr>
            </a:br>
            <a:endParaRPr lang="sv-SE" sz="1800" b="0" i="0" u="none" strike="noStrike" baseline="0" dirty="0">
              <a:solidFill>
                <a:srgbClr val="000000"/>
              </a:solidFill>
              <a:latin typeface="Calibri" panose="020F0502020204030204" pitchFamily="34" charset="0"/>
            </a:endParaRPr>
          </a:p>
          <a:p>
            <a:r>
              <a:rPr lang="sv-SE" sz="1800" b="0" i="0" u="none" strike="noStrike" baseline="0" dirty="0">
                <a:solidFill>
                  <a:srgbClr val="000000"/>
                </a:solidFill>
                <a:latin typeface="Calibri" panose="020F0502020204030204" pitchFamily="34" charset="0"/>
              </a:rPr>
              <a:t>Resultat från bägge stegen kan registreras i simidrottsdatabasen Tempus. </a:t>
            </a:r>
            <a:br>
              <a:rPr lang="sv-SE" sz="1800" b="0" i="0" u="none" strike="noStrike" baseline="0" dirty="0">
                <a:solidFill>
                  <a:srgbClr val="000000"/>
                </a:solidFill>
                <a:latin typeface="Calibri" panose="020F0502020204030204" pitchFamily="34" charset="0"/>
              </a:rPr>
            </a:br>
            <a:br>
              <a:rPr lang="sv-SE" sz="1800" b="0" i="0" u="none" strike="noStrike" baseline="0" dirty="0">
                <a:solidFill>
                  <a:srgbClr val="000000"/>
                </a:solidFill>
                <a:latin typeface="Calibri" panose="020F0502020204030204" pitchFamily="34" charset="0"/>
              </a:rPr>
            </a:br>
            <a:r>
              <a:rPr lang="sv-SE" sz="1800" b="0" i="0" u="none" strike="noStrike" baseline="0" dirty="0">
                <a:solidFill>
                  <a:srgbClr val="000000"/>
                </a:solidFill>
                <a:latin typeface="Calibri" panose="020F0502020204030204" pitchFamily="34" charset="0"/>
              </a:rPr>
              <a:t>Arrangerande förening beslutar om tider från instegs- och/eller fortsättningstävling är godkända för anmälan på en tävling med fullt regelverk. </a:t>
            </a:r>
            <a:br>
              <a:rPr lang="sv-SE" sz="1800" b="0" i="0" u="none" strike="noStrike" baseline="0" dirty="0">
                <a:solidFill>
                  <a:srgbClr val="000000"/>
                </a:solidFill>
                <a:latin typeface="Calibri" panose="020F0502020204030204" pitchFamily="34" charset="0"/>
              </a:rPr>
            </a:br>
            <a:endParaRPr lang="sv-SE" sz="1800" b="0" i="0" u="none" strike="noStrike" baseline="0" dirty="0">
              <a:solidFill>
                <a:srgbClr val="000000"/>
              </a:solidFill>
              <a:latin typeface="Calibri" panose="020F0502020204030204" pitchFamily="34" charset="0"/>
            </a:endParaRPr>
          </a:p>
          <a:p>
            <a:r>
              <a:rPr lang="sv-SE" sz="1800" b="0" i="0" u="none" strike="noStrike" baseline="0" dirty="0">
                <a:solidFill>
                  <a:srgbClr val="000000"/>
                </a:solidFill>
                <a:latin typeface="Calibri" panose="020F0502020204030204" pitchFamily="34" charset="0"/>
              </a:rPr>
              <a:t>Båda stegen kan vara del av en tävling där grenar med fullt regelverk finns med, men instegs- och/eller fortsättningstävlingar kan även arrangeras som egna tävlingar. </a:t>
            </a:r>
            <a:endParaRPr lang="sv-SE" dirty="0"/>
          </a:p>
        </p:txBody>
      </p:sp>
    </p:spTree>
    <p:extLst>
      <p:ext uri="{BB962C8B-B14F-4D97-AF65-F5344CB8AC3E}">
        <p14:creationId xmlns:p14="http://schemas.microsoft.com/office/powerpoint/2010/main" val="4036702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2" descr="Svenska Simförbundet | Mynewsdesk">
            <a:extLst>
              <a:ext uri="{FF2B5EF4-FFF2-40B4-BE49-F238E27FC236}">
                <a16:creationId xmlns:a16="http://schemas.microsoft.com/office/drawing/2014/main" id="{7D593B15-5DA2-5535-C912-8786FFBA66FD}"/>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9862457" y="5396974"/>
            <a:ext cx="1564707" cy="817559"/>
          </a:xfrm>
          <a:prstGeom prst="rect">
            <a:avLst/>
          </a:prstGeom>
          <a:noFill/>
          <a:extLst>
            <a:ext uri="{909E8E84-426E-40DD-AFC4-6F175D3DCCD1}">
              <a14:hiddenFill xmlns:a14="http://schemas.microsoft.com/office/drawing/2010/main">
                <a:solidFill>
                  <a:srgbClr val="FFFFFF"/>
                </a:solidFill>
              </a14:hiddenFill>
            </a:ext>
          </a:extLst>
        </p:spPr>
      </p:pic>
      <p:sp>
        <p:nvSpPr>
          <p:cNvPr id="3" name="textruta 2">
            <a:extLst>
              <a:ext uri="{FF2B5EF4-FFF2-40B4-BE49-F238E27FC236}">
                <a16:creationId xmlns:a16="http://schemas.microsoft.com/office/drawing/2014/main" id="{81856FD9-0A6D-E6F2-A062-803251F77795}"/>
              </a:ext>
            </a:extLst>
          </p:cNvPr>
          <p:cNvSpPr txBox="1"/>
          <p:nvPr/>
        </p:nvSpPr>
        <p:spPr>
          <a:xfrm>
            <a:off x="922789" y="1208015"/>
            <a:ext cx="10142290" cy="4001095"/>
          </a:xfrm>
          <a:prstGeom prst="rect">
            <a:avLst/>
          </a:prstGeom>
          <a:noFill/>
        </p:spPr>
        <p:txBody>
          <a:bodyPr wrap="square">
            <a:spAutoFit/>
          </a:bodyPr>
          <a:lstStyle/>
          <a:p>
            <a:r>
              <a:rPr lang="sv-SE" sz="2400" b="1" i="0" u="none" strike="noStrike" baseline="0" dirty="0">
                <a:solidFill>
                  <a:srgbClr val="000000"/>
                </a:solidFill>
                <a:latin typeface="Calibri" panose="020F0502020204030204" pitchFamily="34" charset="0"/>
              </a:rPr>
              <a:t>Instegstävling </a:t>
            </a:r>
            <a:br>
              <a:rPr lang="sv-SE" sz="1800" b="1" i="0" u="none" strike="noStrike" baseline="0" dirty="0">
                <a:solidFill>
                  <a:srgbClr val="000000"/>
                </a:solidFill>
                <a:latin typeface="Calibri" panose="020F0502020204030204" pitchFamily="34" charset="0"/>
              </a:rPr>
            </a:br>
            <a:endParaRPr lang="sv-SE" sz="1800" b="0" i="0" u="none" strike="noStrike" baseline="0" dirty="0">
              <a:solidFill>
                <a:srgbClr val="000000"/>
              </a:solidFill>
              <a:latin typeface="Calibri" panose="020F0502020204030204" pitchFamily="34" charset="0"/>
            </a:endParaRPr>
          </a:p>
          <a:p>
            <a:r>
              <a:rPr lang="sv-SE" sz="1800" b="0" i="0" u="none" strike="noStrike" baseline="0" dirty="0">
                <a:solidFill>
                  <a:srgbClr val="000000"/>
                </a:solidFill>
                <a:latin typeface="Calibri" panose="020F0502020204030204" pitchFamily="34" charset="0"/>
              </a:rPr>
              <a:t>Målgruppen är barn upp till 12 år, och nybörjare oavsett ålder. </a:t>
            </a:r>
            <a:br>
              <a:rPr lang="sv-SE" sz="1800" b="0" i="0" u="none" strike="noStrike" baseline="0" dirty="0">
                <a:solidFill>
                  <a:srgbClr val="000000"/>
                </a:solidFill>
                <a:latin typeface="Calibri" panose="020F0502020204030204" pitchFamily="34" charset="0"/>
              </a:rPr>
            </a:br>
            <a:endParaRPr lang="sv-SE" sz="1800" b="0" i="0" u="none" strike="noStrike" baseline="0" dirty="0">
              <a:solidFill>
                <a:srgbClr val="000000"/>
              </a:solidFill>
              <a:latin typeface="Calibri" panose="020F0502020204030204" pitchFamily="34" charset="0"/>
            </a:endParaRPr>
          </a:p>
          <a:p>
            <a:r>
              <a:rPr lang="sv-SE" sz="1800" b="0" i="0" u="none" strike="noStrike" baseline="0" dirty="0">
                <a:solidFill>
                  <a:srgbClr val="000000"/>
                </a:solidFill>
                <a:latin typeface="Calibri" panose="020F0502020204030204" pitchFamily="34" charset="0"/>
              </a:rPr>
              <a:t>• Tävlingen genomförs utan diskningar, dvs inga regler utöver gott sportsligt uppförande. </a:t>
            </a:r>
            <a:br>
              <a:rPr lang="sv-SE" sz="1800" b="0" i="0" u="none" strike="noStrike" baseline="0" dirty="0">
                <a:solidFill>
                  <a:srgbClr val="000000"/>
                </a:solidFill>
                <a:latin typeface="Calibri" panose="020F0502020204030204" pitchFamily="34" charset="0"/>
              </a:rPr>
            </a:br>
            <a:br>
              <a:rPr lang="sv-SE" sz="1400" b="0" i="0" u="none" strike="noStrike" baseline="0" dirty="0">
                <a:solidFill>
                  <a:srgbClr val="000000"/>
                </a:solidFill>
                <a:latin typeface="Calibri" panose="020F0502020204030204" pitchFamily="34" charset="0"/>
              </a:rPr>
            </a:br>
            <a:r>
              <a:rPr lang="sv-SE" sz="1800" b="0" i="0" u="none" strike="noStrike" baseline="0" dirty="0">
                <a:solidFill>
                  <a:srgbClr val="000000"/>
                </a:solidFill>
                <a:latin typeface="Calibri" panose="020F0502020204030204" pitchFamily="34" charset="0"/>
              </a:rPr>
              <a:t>• Eftersom inga regler tillämpas, simmar simmaren simsättet och sträckan i grenen efter bästa förmåga. </a:t>
            </a:r>
            <a:br>
              <a:rPr lang="sv-SE" sz="1800" b="0" i="0" u="none" strike="noStrike" baseline="0" dirty="0">
                <a:solidFill>
                  <a:srgbClr val="000000"/>
                </a:solidFill>
                <a:latin typeface="Calibri" panose="020F0502020204030204" pitchFamily="34" charset="0"/>
              </a:rPr>
            </a:br>
            <a:endParaRPr lang="sv-SE" sz="1800" b="0" i="0" u="none" strike="noStrike" baseline="0" dirty="0">
              <a:solidFill>
                <a:srgbClr val="000000"/>
              </a:solidFill>
              <a:latin typeface="Calibri" panose="020F0502020204030204" pitchFamily="34" charset="0"/>
            </a:endParaRPr>
          </a:p>
          <a:p>
            <a:r>
              <a:rPr lang="sv-SE" sz="1800" b="0" i="0" u="none" strike="noStrike" baseline="0" dirty="0">
                <a:solidFill>
                  <a:srgbClr val="000000"/>
                </a:solidFill>
                <a:latin typeface="Calibri" panose="020F0502020204030204" pitchFamily="34" charset="0"/>
              </a:rPr>
              <a:t>• Funktionärsbesättningen är sparsam och det behövs bara en starter och tidtagare för tidtagning. </a:t>
            </a:r>
            <a:br>
              <a:rPr lang="sv-SE" sz="1800" b="0" i="0" u="none" strike="noStrike" baseline="0" dirty="0">
                <a:solidFill>
                  <a:srgbClr val="000000"/>
                </a:solidFill>
                <a:latin typeface="Calibri" panose="020F0502020204030204" pitchFamily="34" charset="0"/>
              </a:rPr>
            </a:br>
            <a:endParaRPr lang="sv-SE" sz="1800" b="0" i="0" u="none" strike="noStrike" baseline="0" dirty="0">
              <a:solidFill>
                <a:srgbClr val="000000"/>
              </a:solidFill>
              <a:latin typeface="Calibri" panose="020F0502020204030204" pitchFamily="34" charset="0"/>
            </a:endParaRPr>
          </a:p>
          <a:p>
            <a:r>
              <a:rPr lang="sv-SE" sz="1800" b="0" i="0" u="none" strike="noStrike" baseline="0" dirty="0">
                <a:solidFill>
                  <a:srgbClr val="000000"/>
                </a:solidFill>
                <a:latin typeface="Calibri" panose="020F0502020204030204" pitchFamily="34" charset="0"/>
              </a:rPr>
              <a:t>• Inga förkunskaper eller utbildning krävs för funktionärer, utan instruktioner ges på plats av arrangör. </a:t>
            </a:r>
          </a:p>
          <a:p>
            <a:endParaRPr lang="sv-SE" dirty="0">
              <a:solidFill>
                <a:srgbClr val="000000"/>
              </a:solidFill>
              <a:latin typeface="Calibri" panose="020F0502020204030204" pitchFamily="34" charset="0"/>
            </a:endParaRPr>
          </a:p>
          <a:p>
            <a:br>
              <a:rPr lang="sv-SE" sz="1800" b="0" i="0" u="none" strike="noStrike" baseline="0" dirty="0">
                <a:solidFill>
                  <a:srgbClr val="000000"/>
                </a:solidFill>
                <a:latin typeface="Calibri" panose="020F0502020204030204" pitchFamily="34" charset="0"/>
              </a:rPr>
            </a:br>
            <a:endParaRPr lang="sv-SE" sz="1800" b="0" i="0" u="none" strike="noStrike" baseline="0" dirty="0">
              <a:solidFill>
                <a:srgbClr val="000000"/>
              </a:solidFill>
              <a:latin typeface="Calibri" panose="020F0502020204030204" pitchFamily="34" charset="0"/>
            </a:endParaRPr>
          </a:p>
        </p:txBody>
      </p:sp>
    </p:spTree>
    <p:extLst>
      <p:ext uri="{BB962C8B-B14F-4D97-AF65-F5344CB8AC3E}">
        <p14:creationId xmlns:p14="http://schemas.microsoft.com/office/powerpoint/2010/main" val="25999658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2" descr="Svenska Simförbundet | Mynewsdesk">
            <a:extLst>
              <a:ext uri="{FF2B5EF4-FFF2-40B4-BE49-F238E27FC236}">
                <a16:creationId xmlns:a16="http://schemas.microsoft.com/office/drawing/2014/main" id="{7D593B15-5DA2-5535-C912-8786FFBA66FD}"/>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9862457" y="5396974"/>
            <a:ext cx="1564707" cy="817559"/>
          </a:xfrm>
          <a:prstGeom prst="rect">
            <a:avLst/>
          </a:prstGeom>
          <a:noFill/>
          <a:extLst>
            <a:ext uri="{909E8E84-426E-40DD-AFC4-6F175D3DCCD1}">
              <a14:hiddenFill xmlns:a14="http://schemas.microsoft.com/office/drawing/2010/main">
                <a:solidFill>
                  <a:srgbClr val="FFFFFF"/>
                </a:solidFill>
              </a14:hiddenFill>
            </a:ext>
          </a:extLst>
        </p:spPr>
      </p:pic>
      <p:sp>
        <p:nvSpPr>
          <p:cNvPr id="3" name="textruta 2">
            <a:extLst>
              <a:ext uri="{FF2B5EF4-FFF2-40B4-BE49-F238E27FC236}">
                <a16:creationId xmlns:a16="http://schemas.microsoft.com/office/drawing/2014/main" id="{9BE0F8FB-3B2B-3F21-76FC-77C75E64535A}"/>
              </a:ext>
            </a:extLst>
          </p:cNvPr>
          <p:cNvSpPr txBox="1"/>
          <p:nvPr/>
        </p:nvSpPr>
        <p:spPr>
          <a:xfrm>
            <a:off x="629175" y="997565"/>
            <a:ext cx="11358692" cy="4862870"/>
          </a:xfrm>
          <a:prstGeom prst="rect">
            <a:avLst/>
          </a:prstGeom>
          <a:noFill/>
        </p:spPr>
        <p:txBody>
          <a:bodyPr wrap="square">
            <a:spAutoFit/>
          </a:bodyPr>
          <a:lstStyle/>
          <a:p>
            <a:r>
              <a:rPr lang="sv-SE" sz="2400" b="1" i="0" u="none" strike="noStrike" baseline="0" dirty="0">
                <a:solidFill>
                  <a:srgbClr val="000000"/>
                </a:solidFill>
                <a:latin typeface="Calibri" panose="020F0502020204030204" pitchFamily="34" charset="0"/>
              </a:rPr>
              <a:t>Fortsättningstävling: </a:t>
            </a:r>
            <a:br>
              <a:rPr lang="sv-SE" sz="1800" b="1" i="0" u="none" strike="noStrike" baseline="0" dirty="0">
                <a:solidFill>
                  <a:srgbClr val="000000"/>
                </a:solidFill>
                <a:latin typeface="Calibri" panose="020F0502020204030204" pitchFamily="34" charset="0"/>
              </a:rPr>
            </a:br>
            <a:endParaRPr lang="sv-SE" sz="1800" b="0" i="0" u="none" strike="noStrike" baseline="0" dirty="0">
              <a:solidFill>
                <a:srgbClr val="000000"/>
              </a:solidFill>
              <a:latin typeface="Calibri" panose="020F0502020204030204" pitchFamily="34" charset="0"/>
            </a:endParaRPr>
          </a:p>
          <a:p>
            <a:r>
              <a:rPr lang="sv-SE" sz="1800" b="0" i="0" u="none" strike="noStrike" baseline="0" dirty="0">
                <a:solidFill>
                  <a:srgbClr val="000000"/>
                </a:solidFill>
                <a:latin typeface="Calibri" panose="020F0502020204030204" pitchFamily="34" charset="0"/>
              </a:rPr>
              <a:t>Målgruppen är simmare, oavsett ålder, som ska ta nästa steg mot ett fullt regelverk efter instegstävling. </a:t>
            </a:r>
          </a:p>
          <a:p>
            <a:r>
              <a:rPr lang="sv-SE" sz="1800" b="0" i="0" u="none" strike="noStrike" baseline="0" dirty="0">
                <a:solidFill>
                  <a:srgbClr val="000000"/>
                </a:solidFill>
                <a:latin typeface="Calibri" panose="020F0502020204030204" pitchFamily="34" charset="0"/>
              </a:rPr>
              <a:t>Tävlingarna tillämpar ett enklare regelverk där simmaren diskas på färre grunder än vid en tävling med fullt regelverk. </a:t>
            </a:r>
          </a:p>
          <a:p>
            <a:r>
              <a:rPr lang="sv-SE" sz="1600" b="1" i="0" u="none" strike="noStrike" baseline="0" dirty="0">
                <a:solidFill>
                  <a:srgbClr val="000000"/>
                </a:solidFill>
                <a:latin typeface="Calibri" panose="020F0502020204030204" pitchFamily="34" charset="0"/>
              </a:rPr>
              <a:t>Diskvalifikation sker endast om den tävlande: </a:t>
            </a:r>
          </a:p>
          <a:p>
            <a:r>
              <a:rPr lang="sv-SE" sz="1600" b="1" i="0" u="none" strike="noStrike" baseline="0" dirty="0">
                <a:solidFill>
                  <a:srgbClr val="000000"/>
                </a:solidFill>
                <a:latin typeface="Calibri" panose="020F0502020204030204" pitchFamily="34" charset="0"/>
              </a:rPr>
              <a:t>• Gjort en grov tjuvstart. </a:t>
            </a:r>
          </a:p>
          <a:p>
            <a:r>
              <a:rPr lang="sv-SE" sz="1600" b="1" i="0" u="none" strike="noStrike" baseline="0" dirty="0">
                <a:solidFill>
                  <a:srgbClr val="000000"/>
                </a:solidFill>
                <a:latin typeface="Calibri" panose="020F0502020204030204" pitchFamily="34" charset="0"/>
              </a:rPr>
              <a:t>• Simmat fel simsätt*. </a:t>
            </a:r>
          </a:p>
          <a:p>
            <a:r>
              <a:rPr lang="sv-SE" sz="1600" b="1" i="0" u="none" strike="noStrike" baseline="0" dirty="0">
                <a:solidFill>
                  <a:srgbClr val="000000"/>
                </a:solidFill>
                <a:latin typeface="Calibri" panose="020F0502020204030204" pitchFamily="34" charset="0"/>
              </a:rPr>
              <a:t>• Ej vidrört vägg vid vändning eller målgång. </a:t>
            </a:r>
          </a:p>
          <a:p>
            <a:r>
              <a:rPr lang="sv-SE" sz="1600" b="1" i="0" u="none" strike="noStrike" baseline="0" dirty="0">
                <a:solidFill>
                  <a:srgbClr val="000000"/>
                </a:solidFill>
                <a:latin typeface="Calibri" panose="020F0502020204030204" pitchFamily="34" charset="0"/>
              </a:rPr>
              <a:t>• Dragit i linan. </a:t>
            </a:r>
          </a:p>
          <a:p>
            <a:r>
              <a:rPr lang="sv-SE" sz="1600" b="1" i="0" u="none" strike="noStrike" baseline="0" dirty="0">
                <a:solidFill>
                  <a:srgbClr val="000000"/>
                </a:solidFill>
                <a:latin typeface="Calibri" panose="020F0502020204030204" pitchFamily="34" charset="0"/>
              </a:rPr>
              <a:t>• Hindrat medtävlare. </a:t>
            </a:r>
          </a:p>
          <a:p>
            <a:r>
              <a:rPr lang="sv-SE" sz="1200" b="1" i="0" u="none" strike="noStrike" baseline="0" dirty="0">
                <a:solidFill>
                  <a:srgbClr val="000000"/>
                </a:solidFill>
                <a:latin typeface="Calibri" panose="020F0502020204030204" pitchFamily="34" charset="0"/>
              </a:rPr>
              <a:t>*</a:t>
            </a:r>
            <a:r>
              <a:rPr lang="sv-SE" sz="1200" b="0" i="1" u="none" strike="noStrike" baseline="0" dirty="0">
                <a:solidFill>
                  <a:srgbClr val="000000"/>
                </a:solidFill>
                <a:latin typeface="Calibri" panose="020F0502020204030204" pitchFamily="34" charset="0"/>
              </a:rPr>
              <a:t>Med detta menas att simmaren till exempel simmar crawl istället för bröstsim. Inte att simsättet är felaktigt, till exempel släpande armar i fjärilsim. Enstaka arm- eller </a:t>
            </a:r>
            <a:r>
              <a:rPr lang="sv-SE" sz="1200" b="0" i="1" u="none" strike="noStrike" baseline="0" dirty="0" err="1">
                <a:solidFill>
                  <a:srgbClr val="000000"/>
                </a:solidFill>
                <a:latin typeface="Calibri" panose="020F0502020204030204" pitchFamily="34" charset="0"/>
              </a:rPr>
              <a:t>bentag</a:t>
            </a:r>
            <a:r>
              <a:rPr lang="sv-SE" sz="1200" b="0" i="1" u="none" strike="noStrike" baseline="0" dirty="0">
                <a:solidFill>
                  <a:srgbClr val="000000"/>
                </a:solidFill>
                <a:latin typeface="Calibri" panose="020F0502020204030204" pitchFamily="34" charset="0"/>
              </a:rPr>
              <a:t> i fel simsätt leder inte heller till diskvalifikation. </a:t>
            </a:r>
            <a:br>
              <a:rPr lang="sv-SE" sz="1400" b="0" i="1" u="none" strike="noStrike" baseline="0" dirty="0">
                <a:solidFill>
                  <a:srgbClr val="000000"/>
                </a:solidFill>
                <a:latin typeface="Calibri" panose="020F0502020204030204" pitchFamily="34" charset="0"/>
              </a:rPr>
            </a:br>
            <a:endParaRPr lang="sv-SE" sz="1400" b="0" i="0" u="none" strike="noStrike" baseline="0" dirty="0">
              <a:solidFill>
                <a:srgbClr val="000000"/>
              </a:solidFill>
              <a:latin typeface="Calibri" panose="020F0502020204030204" pitchFamily="34" charset="0"/>
            </a:endParaRPr>
          </a:p>
          <a:p>
            <a:pPr marL="285750" indent="-285750">
              <a:buFont typeface="Arial" panose="020B0604020202020204" pitchFamily="34" charset="0"/>
              <a:buChar char="•"/>
            </a:pPr>
            <a:r>
              <a:rPr lang="sv-SE" sz="1600" b="0" i="0" u="none" strike="noStrike" baseline="0" dirty="0">
                <a:solidFill>
                  <a:srgbClr val="000000"/>
                </a:solidFill>
                <a:latin typeface="Calibri" panose="020F0502020204030204" pitchFamily="34" charset="0"/>
              </a:rPr>
              <a:t>Utförda starter, simningar, vändningar och målgång som skulle innebära diskning i en tävling med fullt regelverk fångas, om möjligt, upp av funktionärer och meddelas av tävlingsledare till den aktives tränare vid valfri tidpunkt. </a:t>
            </a:r>
          </a:p>
          <a:p>
            <a:pPr marL="285750" indent="-285750">
              <a:buFont typeface="Arial" panose="020B0604020202020204" pitchFamily="34" charset="0"/>
              <a:buChar char="•"/>
            </a:pPr>
            <a:r>
              <a:rPr lang="sv-SE" sz="1600" b="0" i="0" u="none" strike="noStrike" baseline="0" dirty="0">
                <a:solidFill>
                  <a:srgbClr val="000000"/>
                </a:solidFill>
                <a:latin typeface="Calibri" panose="020F0502020204030204" pitchFamily="34" charset="0"/>
              </a:rPr>
              <a:t>I mixad lagkapp är alla kombinationer av flickor och pojkar tillåten.</a:t>
            </a:r>
          </a:p>
          <a:p>
            <a:pPr marL="285750" indent="-285750">
              <a:buFont typeface="Arial" panose="020B0604020202020204" pitchFamily="34" charset="0"/>
              <a:buChar char="•"/>
            </a:pPr>
            <a:r>
              <a:rPr lang="sv-SE" sz="1600" b="0" i="0" u="none" strike="noStrike" baseline="0" dirty="0">
                <a:solidFill>
                  <a:srgbClr val="202020"/>
                </a:solidFill>
                <a:latin typeface="Calibri" panose="020F0502020204030204" pitchFamily="34" charset="0"/>
              </a:rPr>
              <a:t>"Tävlingsdräkter är valfria för båda könen men så kallade </a:t>
            </a:r>
            <a:r>
              <a:rPr lang="sv-SE" sz="1600" b="0" i="0" u="none" strike="noStrike" baseline="0" dirty="0" err="1">
                <a:solidFill>
                  <a:srgbClr val="202020"/>
                </a:solidFill>
                <a:latin typeface="Calibri" panose="020F0502020204030204" pitchFamily="34" charset="0"/>
              </a:rPr>
              <a:t>tech-suits</a:t>
            </a:r>
            <a:r>
              <a:rPr lang="sv-SE" sz="1600" b="0" i="0" u="none" strike="noStrike" baseline="0" dirty="0">
                <a:solidFill>
                  <a:srgbClr val="202020"/>
                </a:solidFill>
                <a:latin typeface="Calibri" panose="020F0502020204030204" pitchFamily="34" charset="0"/>
              </a:rPr>
              <a:t> ska undvikas i största möjliga mån. Se </a:t>
            </a:r>
            <a:r>
              <a:rPr lang="sv-SE" sz="1600" b="0" i="0" u="none" strike="noStrike" baseline="0" dirty="0">
                <a:solidFill>
                  <a:srgbClr val="0000FF"/>
                </a:solidFill>
                <a:latin typeface="Calibri" panose="020F0502020204030204" pitchFamily="34" charset="0"/>
              </a:rPr>
              <a:t>riktlinjerna på hemsidan </a:t>
            </a:r>
            <a:r>
              <a:rPr lang="sv-SE" sz="1600" b="0" i="0" u="none" strike="noStrike" baseline="0" dirty="0">
                <a:solidFill>
                  <a:srgbClr val="202020"/>
                </a:solidFill>
                <a:latin typeface="Calibri" panose="020F0502020204030204" pitchFamily="34" charset="0"/>
              </a:rPr>
              <a:t>för mer information. </a:t>
            </a:r>
            <a:br>
              <a:rPr lang="sv-SE" sz="1800" b="0" i="0" u="none" strike="noStrike" baseline="0" dirty="0">
                <a:solidFill>
                  <a:srgbClr val="202020"/>
                </a:solidFill>
                <a:latin typeface="Calibri" panose="020F0502020204030204" pitchFamily="34" charset="0"/>
              </a:rPr>
            </a:br>
            <a:endParaRPr lang="sv-SE" sz="1800" b="0" i="0" u="none" strike="noStrike" baseline="0" dirty="0">
              <a:solidFill>
                <a:srgbClr val="202020"/>
              </a:solidFill>
              <a:latin typeface="Calibri" panose="020F0502020204030204" pitchFamily="34" charset="0"/>
            </a:endParaRPr>
          </a:p>
        </p:txBody>
      </p:sp>
    </p:spTree>
    <p:extLst>
      <p:ext uri="{BB962C8B-B14F-4D97-AF65-F5344CB8AC3E}">
        <p14:creationId xmlns:p14="http://schemas.microsoft.com/office/powerpoint/2010/main" val="22481458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2" descr="Svenska Simförbundet | Mynewsdesk">
            <a:extLst>
              <a:ext uri="{FF2B5EF4-FFF2-40B4-BE49-F238E27FC236}">
                <a16:creationId xmlns:a16="http://schemas.microsoft.com/office/drawing/2014/main" id="{7D593B15-5DA2-5535-C912-8786FFBA66FD}"/>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9862457" y="5396974"/>
            <a:ext cx="1564707" cy="817559"/>
          </a:xfrm>
          <a:prstGeom prst="rect">
            <a:avLst/>
          </a:prstGeom>
          <a:noFill/>
          <a:extLst>
            <a:ext uri="{909E8E84-426E-40DD-AFC4-6F175D3DCCD1}">
              <a14:hiddenFill xmlns:a14="http://schemas.microsoft.com/office/drawing/2010/main">
                <a:solidFill>
                  <a:srgbClr val="FFFFFF"/>
                </a:solidFill>
              </a14:hiddenFill>
            </a:ext>
          </a:extLst>
        </p:spPr>
      </p:pic>
      <p:sp>
        <p:nvSpPr>
          <p:cNvPr id="3" name="textruta 2">
            <a:extLst>
              <a:ext uri="{FF2B5EF4-FFF2-40B4-BE49-F238E27FC236}">
                <a16:creationId xmlns:a16="http://schemas.microsoft.com/office/drawing/2014/main" id="{41BE2E9E-614A-9030-285A-E368F72AE53F}"/>
              </a:ext>
            </a:extLst>
          </p:cNvPr>
          <p:cNvSpPr txBox="1"/>
          <p:nvPr/>
        </p:nvSpPr>
        <p:spPr>
          <a:xfrm>
            <a:off x="645952" y="956345"/>
            <a:ext cx="8495951" cy="4431983"/>
          </a:xfrm>
          <a:prstGeom prst="rect">
            <a:avLst/>
          </a:prstGeom>
          <a:noFill/>
        </p:spPr>
        <p:txBody>
          <a:bodyPr wrap="square">
            <a:spAutoFit/>
          </a:bodyPr>
          <a:lstStyle/>
          <a:p>
            <a:r>
              <a:rPr lang="sv-SE" sz="2400" b="1" dirty="0">
                <a:solidFill>
                  <a:srgbClr val="202020"/>
                </a:solidFill>
                <a:latin typeface="Calibri" panose="020F0502020204030204" pitchFamily="34" charset="0"/>
              </a:rPr>
              <a:t>Fortsättningstävling kräver följande funktionärer:</a:t>
            </a:r>
          </a:p>
          <a:p>
            <a:endParaRPr lang="sv-SE" sz="2400" b="1" dirty="0">
              <a:solidFill>
                <a:srgbClr val="202020"/>
              </a:solidFill>
              <a:latin typeface="Calibri" panose="020F0502020204030204" pitchFamily="34" charset="0"/>
            </a:endParaRPr>
          </a:p>
          <a:p>
            <a:pPr marL="285750" indent="-285750">
              <a:buFontTx/>
              <a:buChar char="-"/>
            </a:pPr>
            <a:r>
              <a:rPr lang="sv-SE" sz="1800" dirty="0">
                <a:solidFill>
                  <a:srgbClr val="202020"/>
                </a:solidFill>
                <a:latin typeface="Calibri" panose="020F0502020204030204" pitchFamily="34" charset="0"/>
              </a:rPr>
              <a:t>Tävlingsledare</a:t>
            </a:r>
          </a:p>
          <a:p>
            <a:pPr marL="285750" indent="-285750">
              <a:buFontTx/>
              <a:buChar char="-"/>
            </a:pPr>
            <a:r>
              <a:rPr lang="sv-SE" dirty="0">
                <a:solidFill>
                  <a:srgbClr val="202020"/>
                </a:solidFill>
                <a:latin typeface="Calibri" panose="020F0502020204030204" pitchFamily="34" charset="0"/>
              </a:rPr>
              <a:t>Starter</a:t>
            </a:r>
          </a:p>
          <a:p>
            <a:pPr marL="285750" indent="-285750">
              <a:buFontTx/>
              <a:buChar char="-"/>
            </a:pPr>
            <a:r>
              <a:rPr lang="sv-SE" dirty="0">
                <a:solidFill>
                  <a:srgbClr val="202020"/>
                </a:solidFill>
                <a:latin typeface="Calibri" panose="020F0502020204030204" pitchFamily="34" charset="0"/>
              </a:rPr>
              <a:t>Bandomare</a:t>
            </a:r>
          </a:p>
          <a:p>
            <a:pPr marL="285750" indent="-285750">
              <a:buFontTx/>
              <a:buChar char="-"/>
            </a:pPr>
            <a:r>
              <a:rPr lang="sv-SE" sz="1800" b="0" i="0" u="none" strike="noStrike" baseline="0" dirty="0">
                <a:solidFill>
                  <a:srgbClr val="202020"/>
                </a:solidFill>
                <a:latin typeface="Calibri" panose="020F0502020204030204" pitchFamily="34" charset="0"/>
              </a:rPr>
              <a:t>Minst tre med </a:t>
            </a:r>
            <a:r>
              <a:rPr lang="sv-SE" sz="1800" dirty="0">
                <a:solidFill>
                  <a:srgbClr val="202020"/>
                </a:solidFill>
                <a:latin typeface="Calibri" panose="020F0502020204030204" pitchFamily="34" charset="0"/>
              </a:rPr>
              <a:t>TF utbildning, övriga funktionärer behöver inga förkunskaper eller utbildning.</a:t>
            </a:r>
          </a:p>
          <a:p>
            <a:pPr marL="285750" indent="-285750">
              <a:buFontTx/>
              <a:buChar char="-"/>
            </a:pPr>
            <a:r>
              <a:rPr lang="sv-SE" sz="1800" b="0" i="0" u="none" strike="noStrike" baseline="0" dirty="0">
                <a:solidFill>
                  <a:srgbClr val="000000"/>
                </a:solidFill>
                <a:latin typeface="Calibri" panose="020F0502020204030204" pitchFamily="34" charset="0"/>
              </a:rPr>
              <a:t>Det bör finnas en vändningskontrollant per två banor, och en tidtagare per bana om tidtagning ska genomföras. </a:t>
            </a:r>
          </a:p>
          <a:p>
            <a:pPr marL="285750" indent="-285750">
              <a:buFontTx/>
              <a:buChar char="-"/>
            </a:pPr>
            <a:r>
              <a:rPr lang="sv-SE" sz="1800" b="0" i="0" u="none" strike="noStrike" baseline="0" dirty="0">
                <a:solidFill>
                  <a:srgbClr val="000000"/>
                </a:solidFill>
                <a:latin typeface="Calibri" panose="020F0502020204030204" pitchFamily="34" charset="0"/>
              </a:rPr>
              <a:t>Sker tävlingen utan tidtagning bör det ändå finnas en funktionär per bana på startsidan för att hjälpa simmarna/vara vändningskontrollant, samt fortsatt en vändningskontrollant per två banor på vändningssidan.</a:t>
            </a:r>
            <a:endParaRPr lang="sv-SE" sz="1800" dirty="0">
              <a:solidFill>
                <a:srgbClr val="202020"/>
              </a:solidFill>
              <a:latin typeface="Calibri" panose="020F0502020204030204" pitchFamily="34" charset="0"/>
            </a:endParaRPr>
          </a:p>
          <a:p>
            <a:pPr marL="285750" indent="-285750">
              <a:buFontTx/>
              <a:buChar char="-"/>
            </a:pPr>
            <a:endParaRPr lang="sv-SE" b="0" i="0" u="none" strike="noStrike" baseline="0" dirty="0">
              <a:solidFill>
                <a:srgbClr val="202020"/>
              </a:solidFill>
              <a:latin typeface="Calibri" panose="020F0502020204030204" pitchFamily="34" charset="0"/>
            </a:endParaRPr>
          </a:p>
          <a:p>
            <a:r>
              <a:rPr lang="sv-SE" sz="1800" b="1" i="0" u="none" strike="noStrike" baseline="0" dirty="0">
                <a:solidFill>
                  <a:srgbClr val="000000"/>
                </a:solidFill>
                <a:latin typeface="Calibri" panose="020F0502020204030204" pitchFamily="34" charset="0"/>
              </a:rPr>
              <a:t>Alla instruktioner kan ges på plats av en utbildad funktionär som har en av nyckelrollerna i funktionärsbesättningen. </a:t>
            </a:r>
            <a:endParaRPr lang="sv-SE" sz="1800" b="1" dirty="0"/>
          </a:p>
        </p:txBody>
      </p:sp>
    </p:spTree>
    <p:extLst>
      <p:ext uri="{BB962C8B-B14F-4D97-AF65-F5344CB8AC3E}">
        <p14:creationId xmlns:p14="http://schemas.microsoft.com/office/powerpoint/2010/main" val="26030615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2" descr="Svenska Simförbundet | Mynewsdesk">
            <a:extLst>
              <a:ext uri="{FF2B5EF4-FFF2-40B4-BE49-F238E27FC236}">
                <a16:creationId xmlns:a16="http://schemas.microsoft.com/office/drawing/2014/main" id="{7D593B15-5DA2-5535-C912-8786FFBA66FD}"/>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9862457" y="5396974"/>
            <a:ext cx="1564707" cy="817559"/>
          </a:xfrm>
          <a:prstGeom prst="rect">
            <a:avLst/>
          </a:prstGeom>
          <a:noFill/>
          <a:extLst>
            <a:ext uri="{909E8E84-426E-40DD-AFC4-6F175D3DCCD1}">
              <a14:hiddenFill xmlns:a14="http://schemas.microsoft.com/office/drawing/2010/main">
                <a:solidFill>
                  <a:srgbClr val="FFFFFF"/>
                </a:solidFill>
              </a14:hiddenFill>
            </a:ext>
          </a:extLst>
        </p:spPr>
      </p:pic>
      <p:sp>
        <p:nvSpPr>
          <p:cNvPr id="3" name="textruta 2">
            <a:extLst>
              <a:ext uri="{FF2B5EF4-FFF2-40B4-BE49-F238E27FC236}">
                <a16:creationId xmlns:a16="http://schemas.microsoft.com/office/drawing/2014/main" id="{5B1E74AD-C134-D866-E22C-3CA48AF6AFD9}"/>
              </a:ext>
            </a:extLst>
          </p:cNvPr>
          <p:cNvSpPr txBox="1"/>
          <p:nvPr/>
        </p:nvSpPr>
        <p:spPr>
          <a:xfrm>
            <a:off x="1174459" y="427839"/>
            <a:ext cx="9487948" cy="5755422"/>
          </a:xfrm>
          <a:prstGeom prst="rect">
            <a:avLst/>
          </a:prstGeom>
          <a:noFill/>
        </p:spPr>
        <p:txBody>
          <a:bodyPr wrap="square">
            <a:spAutoFit/>
          </a:bodyPr>
          <a:lstStyle/>
          <a:p>
            <a:r>
              <a:rPr lang="sv-SE" sz="2000" b="1" i="0" u="none" strike="noStrike" baseline="0" dirty="0">
                <a:solidFill>
                  <a:srgbClr val="252525"/>
                </a:solidFill>
                <a:latin typeface="Calibri" panose="020F0502020204030204" pitchFamily="34" charset="0"/>
              </a:rPr>
              <a:t>Nedan gäller för anmälnings- och resultatförfarande i Tempus och </a:t>
            </a:r>
            <a:r>
              <a:rPr lang="sv-SE" sz="2000" b="1" i="0" u="none" strike="noStrike" baseline="0" dirty="0" err="1">
                <a:solidFill>
                  <a:srgbClr val="252525"/>
                </a:solidFill>
                <a:latin typeface="Calibri" panose="020F0502020204030204" pitchFamily="34" charset="0"/>
              </a:rPr>
              <a:t>WinGrodan</a:t>
            </a:r>
            <a:r>
              <a:rPr lang="sv-SE" sz="2000" b="1" i="0" u="none" strike="noStrike" baseline="0" dirty="0">
                <a:solidFill>
                  <a:srgbClr val="252525"/>
                </a:solidFill>
                <a:latin typeface="Calibri" panose="020F0502020204030204" pitchFamily="34" charset="0"/>
              </a:rPr>
              <a:t> 2:</a:t>
            </a:r>
            <a:endParaRPr lang="sv-SE" sz="2000" b="1" i="0" u="none" strike="noStrike" baseline="0" dirty="0">
              <a:solidFill>
                <a:srgbClr val="1F3762"/>
              </a:solidFill>
              <a:latin typeface="Calibri" panose="020F0502020204030204" pitchFamily="34" charset="0"/>
            </a:endParaRPr>
          </a:p>
          <a:p>
            <a:endParaRPr lang="sv-SE" sz="2400" b="1" i="0" u="none" strike="noStrike" baseline="0" dirty="0">
              <a:solidFill>
                <a:srgbClr val="1F3762"/>
              </a:solidFill>
              <a:latin typeface="Calibri" panose="020F0502020204030204" pitchFamily="34" charset="0"/>
            </a:endParaRPr>
          </a:p>
          <a:p>
            <a:r>
              <a:rPr lang="sv-SE" b="1" i="0" u="none" strike="noStrike" baseline="0" dirty="0">
                <a:solidFill>
                  <a:srgbClr val="1F3762"/>
                </a:solidFill>
                <a:latin typeface="Calibri" panose="020F0502020204030204" pitchFamily="34" charset="0"/>
              </a:rPr>
              <a:t>Resultatnivå – Instegsresultat </a:t>
            </a:r>
            <a:endParaRPr lang="sv-SE" b="0" i="0" u="none" strike="noStrike" baseline="0" dirty="0">
              <a:solidFill>
                <a:srgbClr val="000000"/>
              </a:solidFill>
              <a:latin typeface="Calibri" panose="020F0502020204030204" pitchFamily="34" charset="0"/>
            </a:endParaRPr>
          </a:p>
          <a:p>
            <a:r>
              <a:rPr lang="sv-SE" sz="1800" b="0" i="0" u="none" strike="noStrike" baseline="0" dirty="0">
                <a:solidFill>
                  <a:srgbClr val="000000"/>
                </a:solidFill>
                <a:latin typeface="Calibri" panose="020F0502020204030204" pitchFamily="34" charset="0"/>
              </a:rPr>
              <a:t>För denna tävlingsnivå gäller följande: </a:t>
            </a:r>
          </a:p>
          <a:p>
            <a:endParaRPr lang="sv-SE" sz="1800" b="0" i="0" u="none" strike="noStrike" baseline="0" dirty="0">
              <a:solidFill>
                <a:srgbClr val="000000"/>
              </a:solidFill>
              <a:latin typeface="Calibri" panose="020F0502020204030204" pitchFamily="34" charset="0"/>
            </a:endParaRPr>
          </a:p>
          <a:p>
            <a:r>
              <a:rPr lang="sv-SE" sz="1800" b="1" i="0" u="none" strike="noStrike" baseline="0" dirty="0">
                <a:solidFill>
                  <a:srgbClr val="000000"/>
                </a:solidFill>
                <a:latin typeface="Calibri" panose="020F0502020204030204" pitchFamily="34" charset="0"/>
              </a:rPr>
              <a:t>1. Start- och resultatlistor </a:t>
            </a:r>
          </a:p>
          <a:p>
            <a:r>
              <a:rPr lang="sv-SE" sz="1800" b="0" i="0" u="none" strike="noStrike" baseline="0" dirty="0">
                <a:solidFill>
                  <a:srgbClr val="000000"/>
                </a:solidFill>
                <a:latin typeface="Calibri" panose="020F0502020204030204" pitchFamily="34" charset="0"/>
              </a:rPr>
              <a:t>Dessa listor sorteras alltid i bokstavsordning med efternamnet först, oavsett kön, ålder etc. </a:t>
            </a:r>
          </a:p>
          <a:p>
            <a:r>
              <a:rPr lang="sv-SE" sz="1800" b="0" i="0" u="none" strike="noStrike" baseline="0" dirty="0">
                <a:solidFill>
                  <a:srgbClr val="000000"/>
                </a:solidFill>
                <a:latin typeface="Calibri" panose="020F0502020204030204" pitchFamily="34" charset="0"/>
              </a:rPr>
              <a:t>Listan ska inte innehålla någon information om inbördes placering eller förhållande till andra </a:t>
            </a:r>
          </a:p>
          <a:p>
            <a:r>
              <a:rPr lang="sv-SE" sz="1800" b="0" i="0" u="none" strike="noStrike" baseline="0" dirty="0">
                <a:solidFill>
                  <a:srgbClr val="000000"/>
                </a:solidFill>
                <a:latin typeface="Calibri" panose="020F0502020204030204" pitchFamily="34" charset="0"/>
              </a:rPr>
              <a:t>simmares anmälningstider eller resultat. </a:t>
            </a:r>
          </a:p>
          <a:p>
            <a:endParaRPr lang="sv-SE" sz="1800" b="0" i="0" u="none" strike="noStrike" baseline="0" dirty="0">
              <a:solidFill>
                <a:srgbClr val="000000"/>
              </a:solidFill>
              <a:latin typeface="Calibri" panose="020F0502020204030204" pitchFamily="34" charset="0"/>
            </a:endParaRPr>
          </a:p>
          <a:p>
            <a:r>
              <a:rPr lang="sv-SE" sz="1800" b="1" i="0" u="none" strike="noStrike" baseline="0" dirty="0">
                <a:solidFill>
                  <a:srgbClr val="000000"/>
                </a:solidFill>
                <a:latin typeface="Calibri" panose="020F0502020204030204" pitchFamily="34" charset="0"/>
              </a:rPr>
              <a:t>2. Seedning </a:t>
            </a:r>
          </a:p>
          <a:p>
            <a:r>
              <a:rPr lang="sv-SE" sz="1800" b="0" i="0" u="none" strike="noStrike" baseline="0" dirty="0">
                <a:solidFill>
                  <a:srgbClr val="000000"/>
                </a:solidFill>
                <a:latin typeface="Calibri" panose="020F0502020204030204" pitchFamily="34" charset="0"/>
              </a:rPr>
              <a:t>Seedning ska alltid ske genom lottning. </a:t>
            </a:r>
          </a:p>
          <a:p>
            <a:r>
              <a:rPr lang="sv-SE" sz="1800" b="0" i="0" u="none" strike="noStrike" baseline="0" dirty="0">
                <a:solidFill>
                  <a:srgbClr val="000000"/>
                </a:solidFill>
                <a:latin typeface="Calibri" panose="020F0502020204030204" pitchFamily="34" charset="0"/>
              </a:rPr>
              <a:t>Fördelningen av simmare ska ske jämnt över heaten, så att ingen behöver simma ensam etc. </a:t>
            </a:r>
          </a:p>
          <a:p>
            <a:r>
              <a:rPr lang="sv-SE" sz="1800" b="0" i="0" u="none" strike="noStrike" baseline="0" dirty="0">
                <a:solidFill>
                  <a:srgbClr val="000000"/>
                </a:solidFill>
                <a:latin typeface="Calibri" panose="020F0502020204030204" pitchFamily="34" charset="0"/>
              </a:rPr>
              <a:t>Om till exempel en bassäng innehåller sex banor och det är 19 simmare anmälda, så ska heat 1 </a:t>
            </a:r>
          </a:p>
          <a:p>
            <a:r>
              <a:rPr lang="sv-SE" sz="1800" b="0" i="0" u="none" strike="noStrike" baseline="0" dirty="0">
                <a:solidFill>
                  <a:srgbClr val="000000"/>
                </a:solidFill>
                <a:latin typeface="Calibri" panose="020F0502020204030204" pitchFamily="34" charset="0"/>
              </a:rPr>
              <a:t>ha fyra simmare samt övriga tre heat fem simmare (alltså inget heat innehåller sex simmare </a:t>
            </a:r>
          </a:p>
          <a:p>
            <a:r>
              <a:rPr lang="sv-SE" sz="1800" b="0" i="0" u="none" strike="noStrike" baseline="0" dirty="0">
                <a:solidFill>
                  <a:srgbClr val="000000"/>
                </a:solidFill>
                <a:latin typeface="Calibri" panose="020F0502020204030204" pitchFamily="34" charset="0"/>
              </a:rPr>
              <a:t>och inget heat bara tre simmare). </a:t>
            </a:r>
          </a:p>
          <a:p>
            <a:endParaRPr lang="sv-SE" sz="1800" b="0" i="0" u="none" strike="noStrike" baseline="0" dirty="0">
              <a:solidFill>
                <a:srgbClr val="000000"/>
              </a:solidFill>
              <a:latin typeface="Calibri" panose="020F0502020204030204" pitchFamily="34" charset="0"/>
            </a:endParaRPr>
          </a:p>
          <a:p>
            <a:r>
              <a:rPr lang="sv-SE" sz="1800" b="1" i="0" u="none" strike="noStrike" baseline="0" dirty="0">
                <a:solidFill>
                  <a:srgbClr val="000000"/>
                </a:solidFill>
                <a:latin typeface="Calibri" panose="020F0502020204030204" pitchFamily="34" charset="0"/>
              </a:rPr>
              <a:t>3. LiveTiming </a:t>
            </a:r>
          </a:p>
          <a:p>
            <a:r>
              <a:rPr lang="sv-SE" sz="1800" b="0" i="0" u="none" strike="noStrike" baseline="0" dirty="0">
                <a:solidFill>
                  <a:srgbClr val="000000"/>
                </a:solidFill>
                <a:latin typeface="Calibri" panose="020F0502020204030204" pitchFamily="34" charset="0"/>
              </a:rPr>
              <a:t>Instegstävlingar ska inte visas live på LiveTiming. Start- och resultatlistor kan laddas upp på </a:t>
            </a:r>
          </a:p>
          <a:p>
            <a:r>
              <a:rPr lang="sv-SE" sz="1800" b="0" i="0" u="none" strike="noStrike" baseline="0" dirty="0">
                <a:solidFill>
                  <a:srgbClr val="000000"/>
                </a:solidFill>
                <a:latin typeface="Calibri" panose="020F0502020204030204" pitchFamily="34" charset="0"/>
              </a:rPr>
              <a:t>LiveTiming och sorteras i bokstavsordning enligt punkt 1 ovan. </a:t>
            </a:r>
          </a:p>
        </p:txBody>
      </p:sp>
    </p:spTree>
    <p:extLst>
      <p:ext uri="{BB962C8B-B14F-4D97-AF65-F5344CB8AC3E}">
        <p14:creationId xmlns:p14="http://schemas.microsoft.com/office/powerpoint/2010/main" val="36598432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2" descr="Svenska Simförbundet | Mynewsdesk">
            <a:extLst>
              <a:ext uri="{FF2B5EF4-FFF2-40B4-BE49-F238E27FC236}">
                <a16:creationId xmlns:a16="http://schemas.microsoft.com/office/drawing/2014/main" id="{7D593B15-5DA2-5535-C912-8786FFBA66FD}"/>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9862457" y="5396974"/>
            <a:ext cx="1564707" cy="817559"/>
          </a:xfrm>
          <a:prstGeom prst="rect">
            <a:avLst/>
          </a:prstGeom>
          <a:noFill/>
          <a:extLst>
            <a:ext uri="{909E8E84-426E-40DD-AFC4-6F175D3DCCD1}">
              <a14:hiddenFill xmlns:a14="http://schemas.microsoft.com/office/drawing/2010/main">
                <a:solidFill>
                  <a:srgbClr val="FFFFFF"/>
                </a:solidFill>
              </a14:hiddenFill>
            </a:ext>
          </a:extLst>
        </p:spPr>
      </p:pic>
      <p:sp>
        <p:nvSpPr>
          <p:cNvPr id="3" name="textruta 2">
            <a:extLst>
              <a:ext uri="{FF2B5EF4-FFF2-40B4-BE49-F238E27FC236}">
                <a16:creationId xmlns:a16="http://schemas.microsoft.com/office/drawing/2014/main" id="{AC6BA279-732D-C817-D20B-BF651229FBBE}"/>
              </a:ext>
            </a:extLst>
          </p:cNvPr>
          <p:cNvSpPr txBox="1"/>
          <p:nvPr/>
        </p:nvSpPr>
        <p:spPr>
          <a:xfrm>
            <a:off x="973122" y="643468"/>
            <a:ext cx="11218877" cy="5355312"/>
          </a:xfrm>
          <a:prstGeom prst="rect">
            <a:avLst/>
          </a:prstGeom>
          <a:noFill/>
        </p:spPr>
        <p:txBody>
          <a:bodyPr wrap="square">
            <a:spAutoFit/>
          </a:bodyPr>
          <a:lstStyle/>
          <a:p>
            <a:r>
              <a:rPr lang="sv-SE" b="1" i="0" u="none" strike="noStrike" baseline="0" dirty="0">
                <a:solidFill>
                  <a:srgbClr val="1F3762"/>
                </a:solidFill>
                <a:latin typeface="Calibri" panose="020F0502020204030204" pitchFamily="34" charset="0"/>
              </a:rPr>
              <a:t>Resultatnivå – Fortsättningsresultat </a:t>
            </a:r>
            <a:endParaRPr lang="sv-SE" b="0" i="0" u="none" strike="noStrike" baseline="0" dirty="0">
              <a:solidFill>
                <a:srgbClr val="000000"/>
              </a:solidFill>
              <a:latin typeface="Calibri" panose="020F0502020204030204" pitchFamily="34" charset="0"/>
            </a:endParaRPr>
          </a:p>
          <a:p>
            <a:r>
              <a:rPr lang="sv-SE" sz="1800" b="0" i="0" u="none" strike="noStrike" baseline="0" dirty="0">
                <a:solidFill>
                  <a:srgbClr val="000000"/>
                </a:solidFill>
                <a:latin typeface="Calibri" panose="020F0502020204030204" pitchFamily="34" charset="0"/>
              </a:rPr>
              <a:t>För denna tävlingsnivå gäller följande: </a:t>
            </a:r>
          </a:p>
          <a:p>
            <a:endParaRPr lang="sv-SE" sz="1800" b="0" i="0" u="none" strike="noStrike" baseline="0" dirty="0">
              <a:solidFill>
                <a:srgbClr val="000000"/>
              </a:solidFill>
              <a:latin typeface="Calibri" panose="020F0502020204030204" pitchFamily="34" charset="0"/>
            </a:endParaRPr>
          </a:p>
          <a:p>
            <a:r>
              <a:rPr lang="sv-SE" sz="1800" b="1" i="0" u="none" strike="noStrike" baseline="0" dirty="0">
                <a:solidFill>
                  <a:srgbClr val="000000"/>
                </a:solidFill>
                <a:latin typeface="Calibri" panose="020F0502020204030204" pitchFamily="34" charset="0"/>
              </a:rPr>
              <a:t>1. Start- och resultatlistor </a:t>
            </a:r>
          </a:p>
          <a:p>
            <a:r>
              <a:rPr lang="sv-SE" sz="1800" b="0" i="0" u="none" strike="noStrike" baseline="0" dirty="0">
                <a:solidFill>
                  <a:srgbClr val="000000"/>
                </a:solidFill>
                <a:latin typeface="Calibri" panose="020F0502020204030204" pitchFamily="34" charset="0"/>
              </a:rPr>
              <a:t>Dessa listor sorteras alltid i bokstavsordning med efternamnet först, oavsett kön, ålder etc. </a:t>
            </a:r>
          </a:p>
          <a:p>
            <a:r>
              <a:rPr lang="sv-SE" sz="1800" b="0" i="0" u="none" strike="noStrike" baseline="0" dirty="0">
                <a:solidFill>
                  <a:srgbClr val="000000"/>
                </a:solidFill>
                <a:latin typeface="Calibri" panose="020F0502020204030204" pitchFamily="34" charset="0"/>
              </a:rPr>
              <a:t>Listan ska inte innehålla någon information om inbördes placering eller förhållande till andra </a:t>
            </a:r>
          </a:p>
          <a:p>
            <a:r>
              <a:rPr lang="sv-SE" sz="1800" b="0" i="0" u="none" strike="noStrike" baseline="0" dirty="0">
                <a:solidFill>
                  <a:srgbClr val="000000"/>
                </a:solidFill>
                <a:latin typeface="Calibri" panose="020F0502020204030204" pitchFamily="34" charset="0"/>
              </a:rPr>
              <a:t>simmares anmälningstider eller resultat. </a:t>
            </a:r>
          </a:p>
          <a:p>
            <a:endParaRPr lang="sv-SE" sz="1800" b="0" i="0" u="none" strike="noStrike" baseline="0" dirty="0">
              <a:solidFill>
                <a:srgbClr val="000000"/>
              </a:solidFill>
              <a:latin typeface="Calibri" panose="020F0502020204030204" pitchFamily="34" charset="0"/>
            </a:endParaRPr>
          </a:p>
          <a:p>
            <a:r>
              <a:rPr lang="sv-SE" sz="1800" b="1" i="0" u="none" strike="noStrike" baseline="0" dirty="0">
                <a:solidFill>
                  <a:srgbClr val="000000"/>
                </a:solidFill>
                <a:latin typeface="Calibri" panose="020F0502020204030204" pitchFamily="34" charset="0"/>
              </a:rPr>
              <a:t>2. Seedning </a:t>
            </a:r>
          </a:p>
          <a:p>
            <a:r>
              <a:rPr lang="sv-SE" sz="1800" b="0" i="0" u="none" strike="noStrike" baseline="0" dirty="0">
                <a:solidFill>
                  <a:srgbClr val="000000"/>
                </a:solidFill>
                <a:latin typeface="Calibri" panose="020F0502020204030204" pitchFamily="34" charset="0"/>
              </a:rPr>
              <a:t>Seedning ska i första hand ske genom lottning, men om arrangören så vill kan seedning ske i </a:t>
            </a:r>
          </a:p>
          <a:p>
            <a:r>
              <a:rPr lang="sv-SE" sz="1800" b="0" i="0" u="none" strike="noStrike" baseline="0" dirty="0" err="1">
                <a:solidFill>
                  <a:srgbClr val="000000"/>
                </a:solidFill>
                <a:latin typeface="Calibri" panose="020F0502020204030204" pitchFamily="34" charset="0"/>
              </a:rPr>
              <a:t>tidordning</a:t>
            </a:r>
            <a:r>
              <a:rPr lang="sv-SE" sz="1800" b="0" i="0" u="none" strike="noStrike" baseline="0" dirty="0">
                <a:solidFill>
                  <a:srgbClr val="000000"/>
                </a:solidFill>
                <a:latin typeface="Calibri" panose="020F0502020204030204" pitchFamily="34" charset="0"/>
              </a:rPr>
              <a:t>. Om </a:t>
            </a:r>
            <a:r>
              <a:rPr lang="sv-SE" sz="1800" b="0" i="0" u="none" strike="noStrike" baseline="0" dirty="0" err="1">
                <a:solidFill>
                  <a:srgbClr val="000000"/>
                </a:solidFill>
                <a:latin typeface="Calibri" panose="020F0502020204030204" pitchFamily="34" charset="0"/>
              </a:rPr>
              <a:t>tidordning</a:t>
            </a:r>
            <a:r>
              <a:rPr lang="sv-SE" sz="1800" b="0" i="0" u="none" strike="noStrike" baseline="0" dirty="0">
                <a:solidFill>
                  <a:srgbClr val="000000"/>
                </a:solidFill>
                <a:latin typeface="Calibri" panose="020F0502020204030204" pitchFamily="34" charset="0"/>
              </a:rPr>
              <a:t> används, kan heaten lottas för att slippa att heaten rankas i </a:t>
            </a:r>
            <a:r>
              <a:rPr lang="sv-SE" sz="1800" b="0" i="0" u="none" strike="noStrike" baseline="0" dirty="0" err="1">
                <a:solidFill>
                  <a:srgbClr val="000000"/>
                </a:solidFill>
                <a:latin typeface="Calibri" panose="020F0502020204030204" pitchFamily="34" charset="0"/>
              </a:rPr>
              <a:t>tidordning</a:t>
            </a:r>
            <a:r>
              <a:rPr lang="sv-SE" sz="1800" b="0" i="0" u="none" strike="noStrike" baseline="0" dirty="0">
                <a:solidFill>
                  <a:srgbClr val="000000"/>
                </a:solidFill>
                <a:latin typeface="Calibri" panose="020F0502020204030204" pitchFamily="34" charset="0"/>
              </a:rPr>
              <a:t>. </a:t>
            </a:r>
          </a:p>
          <a:p>
            <a:r>
              <a:rPr lang="sv-SE" sz="1800" b="0" i="0" u="none" strike="noStrike" baseline="0" dirty="0">
                <a:solidFill>
                  <a:srgbClr val="000000"/>
                </a:solidFill>
                <a:latin typeface="Calibri" panose="020F0502020204030204" pitchFamily="34" charset="0"/>
              </a:rPr>
              <a:t>Fördelningen av simmare ska ske jämnt över heaten, så att ingen behöver simma ensam etc. </a:t>
            </a:r>
          </a:p>
          <a:p>
            <a:r>
              <a:rPr lang="sv-SE" sz="1800" b="0" i="0" u="none" strike="noStrike" baseline="0" dirty="0">
                <a:solidFill>
                  <a:srgbClr val="000000"/>
                </a:solidFill>
                <a:latin typeface="Calibri" panose="020F0502020204030204" pitchFamily="34" charset="0"/>
              </a:rPr>
              <a:t>Om till exempel en bassäng innehåller sex banor och det är 19 simmare anmälda, så ska heat 1 </a:t>
            </a:r>
          </a:p>
          <a:p>
            <a:r>
              <a:rPr lang="sv-SE" sz="1800" b="0" i="0" u="none" strike="noStrike" baseline="0" dirty="0">
                <a:solidFill>
                  <a:srgbClr val="000000"/>
                </a:solidFill>
                <a:latin typeface="Calibri" panose="020F0502020204030204" pitchFamily="34" charset="0"/>
              </a:rPr>
              <a:t>ha fyra simmare samt övriga tre heat fem simmare (alltså inget heat innehåller sex simmare </a:t>
            </a:r>
          </a:p>
          <a:p>
            <a:r>
              <a:rPr lang="sv-SE" sz="1800" b="0" i="0" u="none" strike="noStrike" baseline="0" dirty="0">
                <a:solidFill>
                  <a:srgbClr val="000000"/>
                </a:solidFill>
                <a:latin typeface="Calibri" panose="020F0502020204030204" pitchFamily="34" charset="0"/>
              </a:rPr>
              <a:t>och inget heat bara tre simmare). </a:t>
            </a:r>
          </a:p>
          <a:p>
            <a:endParaRPr lang="sv-SE" sz="1800" b="0" i="0" u="none" strike="noStrike" baseline="0" dirty="0">
              <a:solidFill>
                <a:srgbClr val="000000"/>
              </a:solidFill>
              <a:latin typeface="Calibri" panose="020F0502020204030204" pitchFamily="34" charset="0"/>
            </a:endParaRPr>
          </a:p>
          <a:p>
            <a:r>
              <a:rPr lang="sv-SE" sz="1800" b="1" i="0" u="none" strike="noStrike" baseline="0" dirty="0">
                <a:solidFill>
                  <a:srgbClr val="000000"/>
                </a:solidFill>
                <a:latin typeface="Calibri" panose="020F0502020204030204" pitchFamily="34" charset="0"/>
              </a:rPr>
              <a:t>3. LiveTiming </a:t>
            </a:r>
          </a:p>
          <a:p>
            <a:r>
              <a:rPr lang="sv-SE" sz="1800" b="0" i="0" u="none" strike="noStrike" baseline="0" dirty="0">
                <a:solidFill>
                  <a:srgbClr val="000000"/>
                </a:solidFill>
                <a:latin typeface="Calibri" panose="020F0502020204030204" pitchFamily="34" charset="0"/>
              </a:rPr>
              <a:t>Fortsättningstävlingar får visas live på LiveTiming. Start- och resultatlistor kan laddas upp på </a:t>
            </a:r>
          </a:p>
          <a:p>
            <a:r>
              <a:rPr lang="sv-SE" sz="1800" b="0" i="0" u="none" strike="noStrike" baseline="0" dirty="0">
                <a:solidFill>
                  <a:srgbClr val="000000"/>
                </a:solidFill>
                <a:latin typeface="Calibri" panose="020F0502020204030204" pitchFamily="34" charset="0"/>
              </a:rPr>
              <a:t>LiveTiming och sorteras i bokstavsordning enligt punkt 1 ovan. </a:t>
            </a:r>
            <a:endParaRPr lang="sv-SE" dirty="0"/>
          </a:p>
        </p:txBody>
      </p:sp>
    </p:spTree>
    <p:extLst>
      <p:ext uri="{BB962C8B-B14F-4D97-AF65-F5344CB8AC3E}">
        <p14:creationId xmlns:p14="http://schemas.microsoft.com/office/powerpoint/2010/main" val="36561956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2" descr="Svenska Simförbundet | Mynewsdesk">
            <a:extLst>
              <a:ext uri="{FF2B5EF4-FFF2-40B4-BE49-F238E27FC236}">
                <a16:creationId xmlns:a16="http://schemas.microsoft.com/office/drawing/2014/main" id="{7D593B15-5DA2-5535-C912-8786FFBA66FD}"/>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9862457" y="5396974"/>
            <a:ext cx="1564707" cy="817559"/>
          </a:xfrm>
          <a:prstGeom prst="rect">
            <a:avLst/>
          </a:prstGeom>
          <a:noFill/>
          <a:extLst>
            <a:ext uri="{909E8E84-426E-40DD-AFC4-6F175D3DCCD1}">
              <a14:hiddenFill xmlns:a14="http://schemas.microsoft.com/office/drawing/2010/main">
                <a:solidFill>
                  <a:srgbClr val="FFFFFF"/>
                </a:solidFill>
              </a14:hiddenFill>
            </a:ext>
          </a:extLst>
        </p:spPr>
      </p:pic>
      <p:sp>
        <p:nvSpPr>
          <p:cNvPr id="3" name="textruta 2">
            <a:extLst>
              <a:ext uri="{FF2B5EF4-FFF2-40B4-BE49-F238E27FC236}">
                <a16:creationId xmlns:a16="http://schemas.microsoft.com/office/drawing/2014/main" id="{AC6BA279-732D-C817-D20B-BF651229FBBE}"/>
              </a:ext>
            </a:extLst>
          </p:cNvPr>
          <p:cNvSpPr txBox="1"/>
          <p:nvPr/>
        </p:nvSpPr>
        <p:spPr>
          <a:xfrm>
            <a:off x="838899" y="536894"/>
            <a:ext cx="8246378" cy="3693319"/>
          </a:xfrm>
          <a:prstGeom prst="rect">
            <a:avLst/>
          </a:prstGeom>
          <a:noFill/>
        </p:spPr>
        <p:txBody>
          <a:bodyPr wrap="square">
            <a:spAutoFit/>
          </a:bodyPr>
          <a:lstStyle/>
          <a:p>
            <a:r>
              <a:rPr lang="sv-SE" sz="1800" b="1" i="0" u="none" strike="noStrike" baseline="0" dirty="0">
                <a:solidFill>
                  <a:srgbClr val="252525"/>
                </a:solidFill>
                <a:latin typeface="Calibri" panose="020F0502020204030204" pitchFamily="34" charset="0"/>
              </a:rPr>
              <a:t>För övrigt gäller följande: </a:t>
            </a:r>
          </a:p>
          <a:p>
            <a:endParaRPr lang="sv-SE" sz="1800" b="0" i="0" u="none" strike="noStrike" baseline="0" dirty="0">
              <a:solidFill>
                <a:srgbClr val="252525"/>
              </a:solidFill>
              <a:latin typeface="Calibri" panose="020F0502020204030204" pitchFamily="34" charset="0"/>
            </a:endParaRPr>
          </a:p>
          <a:p>
            <a:r>
              <a:rPr lang="sv-SE" sz="1800" b="0" i="0" u="none" strike="noStrike" baseline="0" dirty="0">
                <a:solidFill>
                  <a:srgbClr val="000000"/>
                </a:solidFill>
                <a:latin typeface="Calibri" panose="020F0502020204030204" pitchFamily="34" charset="0"/>
              </a:rPr>
              <a:t>Föreningar har en möjlighet att erbjuda en klass 12-13 år i en sanktionerad tävling med fullt regelverk. Tränare och ledare i en förening som önskar anmäla en 12-årig ska göra en bedömning att simmaren är tekniskt, mentalt och fysiskt redo att delta i en tävling med fullt regelverk.</a:t>
            </a:r>
          </a:p>
          <a:p>
            <a:endParaRPr lang="sv-SE" dirty="0">
              <a:solidFill>
                <a:srgbClr val="000000"/>
              </a:solidFill>
              <a:latin typeface="Calibri" panose="020F0502020204030204" pitchFamily="34" charset="0"/>
            </a:endParaRPr>
          </a:p>
          <a:p>
            <a:endParaRPr lang="sv-SE" dirty="0">
              <a:solidFill>
                <a:srgbClr val="000000"/>
              </a:solidFill>
              <a:latin typeface="Calibri" panose="020F0502020204030204" pitchFamily="34" charset="0"/>
            </a:endParaRPr>
          </a:p>
          <a:p>
            <a:r>
              <a:rPr lang="sv-SE" dirty="0">
                <a:solidFill>
                  <a:srgbClr val="000000"/>
                </a:solidFill>
                <a:latin typeface="Calibri" panose="020F0502020204030204" pitchFamily="34" charset="0"/>
              </a:rPr>
              <a:t>Praktik för nyutbildade funktionärer:</a:t>
            </a:r>
          </a:p>
          <a:p>
            <a:r>
              <a:rPr lang="sv-SE" dirty="0">
                <a:solidFill>
                  <a:srgbClr val="000000"/>
                </a:solidFill>
                <a:latin typeface="Calibri" panose="020F0502020204030204" pitchFamily="34" charset="0"/>
              </a:rPr>
              <a:t>För att få en godkänd praktik (2 pass) så måste den genomföras på en sanktionerad tävling där fullständiga tävlingsregler gäller. Dvs en tävling </a:t>
            </a:r>
            <a:r>
              <a:rPr lang="sv-SE">
                <a:solidFill>
                  <a:srgbClr val="000000"/>
                </a:solidFill>
                <a:latin typeface="Calibri" panose="020F0502020204030204" pitchFamily="34" charset="0"/>
              </a:rPr>
              <a:t>med simmare 13 år och uppåt.</a:t>
            </a:r>
            <a:endParaRPr lang="sv-SE" dirty="0">
              <a:solidFill>
                <a:srgbClr val="000000"/>
              </a:solidFill>
              <a:latin typeface="Calibri" panose="020F0502020204030204" pitchFamily="34" charset="0"/>
            </a:endParaRPr>
          </a:p>
          <a:p>
            <a:endParaRPr lang="sv-SE" dirty="0"/>
          </a:p>
        </p:txBody>
      </p:sp>
    </p:spTree>
    <p:extLst>
      <p:ext uri="{BB962C8B-B14F-4D97-AF65-F5344CB8AC3E}">
        <p14:creationId xmlns:p14="http://schemas.microsoft.com/office/powerpoint/2010/main" val="5900795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194</TotalTime>
  <Words>4110</Words>
  <Application>Microsoft Office PowerPoint</Application>
  <PresentationFormat>Bredbild</PresentationFormat>
  <Paragraphs>195</Paragraphs>
  <Slides>23</Slides>
  <Notes>0</Notes>
  <HiddenSlides>0</HiddenSlides>
  <MMClips>0</MMClips>
  <ScaleCrop>false</ScaleCrop>
  <HeadingPairs>
    <vt:vector size="6" baseType="variant">
      <vt:variant>
        <vt:lpstr>Använt teckensnitt</vt:lpstr>
      </vt:variant>
      <vt:variant>
        <vt:i4>3</vt:i4>
      </vt:variant>
      <vt:variant>
        <vt:lpstr>Tema</vt:lpstr>
      </vt:variant>
      <vt:variant>
        <vt:i4>1</vt:i4>
      </vt:variant>
      <vt:variant>
        <vt:lpstr>Bildrubriker</vt:lpstr>
      </vt:variant>
      <vt:variant>
        <vt:i4>23</vt:i4>
      </vt:variant>
    </vt:vector>
  </HeadingPairs>
  <TitlesOfParts>
    <vt:vector size="27" baseType="lpstr">
      <vt:lpstr>Arial</vt:lpstr>
      <vt:lpstr>Calibri</vt:lpstr>
      <vt:lpstr>Calibri Light</vt:lpstr>
      <vt:lpstr>Office-tema</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PowerPoint-presentation</dc:title>
  <dc:creator>Västsvenska Simförbundet</dc:creator>
  <cp:lastModifiedBy>Västsvenska Simförbundet</cp:lastModifiedBy>
  <cp:revision>1</cp:revision>
  <dcterms:created xsi:type="dcterms:W3CDTF">2022-08-22T09:30:30Z</dcterms:created>
  <dcterms:modified xsi:type="dcterms:W3CDTF">2022-09-02T12:48:21Z</dcterms:modified>
</cp:coreProperties>
</file>