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9" r:id="rId3"/>
    <p:sldId id="273" r:id="rId4"/>
    <p:sldId id="270" r:id="rId5"/>
    <p:sldId id="274" r:id="rId6"/>
    <p:sldId id="275" r:id="rId7"/>
    <p:sldId id="276" r:id="rId8"/>
    <p:sldId id="277" r:id="rId9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15784"/>
    <a:srgbClr val="D236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3035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14" y="1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746FB24-E3EA-6960-DE04-A6F81BBF6FB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B552A7E6-60AA-6D79-75D3-44712C6FC69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F457C23B-5506-7BED-D4DD-74B545D108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B4267-7AD1-4D5A-96DA-73034697C251}" type="datetimeFigureOut">
              <a:rPr lang="sv-SE" smtClean="0"/>
              <a:t>2025-04-09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BAC6FA9D-E8CF-2828-D343-74E1795F7D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63A4D662-4929-883C-F963-F651C5D9CA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F1E61-31B3-409A-849D-4DB4CDEDF6A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453839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6462281-A97D-1619-1EB5-E2E4E2BD9D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DB7D7EF6-9EAD-76C0-52F5-C13140FE6C8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2BC8D10-9921-0B8D-12A8-AD5D55BA47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B4267-7AD1-4D5A-96DA-73034697C251}" type="datetimeFigureOut">
              <a:rPr lang="sv-SE" smtClean="0"/>
              <a:t>2025-04-09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D7B2679-E758-13D2-6AEA-BB5F486668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859017DF-1C6B-5841-70DC-71B2D9DE20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F1E61-31B3-409A-849D-4DB4CDEDF6A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072420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16EF416E-30BE-ACB5-7C81-C65883FA63E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2E10AD7F-7355-2731-2B24-EED06079385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5B7D1233-4B44-F47E-8DEF-13B99D874D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B4267-7AD1-4D5A-96DA-73034697C251}" type="datetimeFigureOut">
              <a:rPr lang="sv-SE" smtClean="0"/>
              <a:t>2025-04-09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84383D28-EC71-0F4B-5D5C-294CB3365C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07B4A625-AD85-FCFF-F6D9-B1225FC487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F1E61-31B3-409A-849D-4DB4CDEDF6A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388441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1D4DE49-711C-3464-7D39-93E643C74D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B08A5E7-84FE-6477-DB4E-483F8339AC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013AD9EF-1BF3-3A82-754F-8349F51BCB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B4267-7AD1-4D5A-96DA-73034697C251}" type="datetimeFigureOut">
              <a:rPr lang="sv-SE" smtClean="0"/>
              <a:t>2025-04-09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EFF60DD0-5295-0050-1C6B-47A3836932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69ECE052-BBBB-8FCE-4ADA-3F7BD8BAF9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F1E61-31B3-409A-849D-4DB4CDEDF6A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626509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E31A4BD-97AF-BF04-B159-345BF9323F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75A81405-0865-FC91-D14D-3294A4FACA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FAA50AB4-448C-B0FC-8618-D236C2B323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B4267-7AD1-4D5A-96DA-73034697C251}" type="datetimeFigureOut">
              <a:rPr lang="sv-SE" smtClean="0"/>
              <a:t>2025-04-09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076EDF8-AF41-C2F3-8AD7-9CF6530B42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AED5998B-7CEE-A77C-408F-7305B97934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F1E61-31B3-409A-849D-4DB4CDEDF6A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13968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2138C21-F67D-B0BD-5868-134B7D9086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59B5151-8217-8195-5660-BBC399149E6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9C1BE2AD-7541-EA03-9DBE-43B8A404C70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E62FFDB0-7B5D-F4DA-E7BC-1F7C563CD5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B4267-7AD1-4D5A-96DA-73034697C251}" type="datetimeFigureOut">
              <a:rPr lang="sv-SE" smtClean="0"/>
              <a:t>2025-04-09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AE1333C9-A4E4-B3E9-F314-4ABD383BDA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E0840ABA-5211-6A5A-FDC5-0B10585AB9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F1E61-31B3-409A-849D-4DB4CDEDF6A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495534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5CC423E-AC42-EBBC-1CC8-4E6514E945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45F3D22E-DC3D-54DC-3806-47F87703D6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E4955328-99DF-CB72-EED2-F798704E74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879E2686-A491-08B3-A26D-5AEC5BD1C25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E0CC6AB7-7E7D-DE11-61AA-06043FB119C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4EE3C13E-6BB8-9F4F-1895-8B5F2C58BA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B4267-7AD1-4D5A-96DA-73034697C251}" type="datetimeFigureOut">
              <a:rPr lang="sv-SE" smtClean="0"/>
              <a:t>2025-04-09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7FBD2EDB-5EE1-BED5-C79F-568F6610A4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9FD0B568-8C46-0C0A-B6C9-843B501817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F1E61-31B3-409A-849D-4DB4CDEDF6A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370245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DC7B3F8-8B10-E9D1-E911-4084F140A3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8CC11BA6-56C5-0FBA-8D04-4906F414CC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B4267-7AD1-4D5A-96DA-73034697C251}" type="datetimeFigureOut">
              <a:rPr lang="sv-SE" smtClean="0"/>
              <a:t>2025-04-09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36FFF56A-53C7-5575-3201-6AFE418586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231740D2-A76D-EA7B-03DE-30E71BC5F0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F1E61-31B3-409A-849D-4DB4CDEDF6A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233274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F5765855-F8A4-077E-075F-79257677A3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B4267-7AD1-4D5A-96DA-73034697C251}" type="datetimeFigureOut">
              <a:rPr lang="sv-SE" smtClean="0"/>
              <a:t>2025-04-09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73D14F62-C1D1-BDBC-B2B9-F52B5AA5B8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1B32F2F4-6508-F09A-5F4D-D272691C06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F1E61-31B3-409A-849D-4DB4CDEDF6A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486854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8A42332-6484-7A58-DB28-3A51F3A87C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1DA9C07-84DE-19E1-0714-84D1E8D027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AB8D3BC3-386B-D14A-6C1A-11995B1DC4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CC40B7EA-E4BB-7186-05AE-54D844786B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B4267-7AD1-4D5A-96DA-73034697C251}" type="datetimeFigureOut">
              <a:rPr lang="sv-SE" smtClean="0"/>
              <a:t>2025-04-09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EC1FC062-7E44-299D-89C8-34E9CF2F3D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C0DBD229-E07B-1A8A-F083-8928C06F59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F1E61-31B3-409A-849D-4DB4CDEDF6A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724955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E5FDA04-D3DD-ABAE-4382-FE053AC7D1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58B1D22A-7E83-AD86-C4D8-34858A07665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5CF8A6E9-08BC-1E7F-6872-F274EF2C45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4D074952-0AC1-571F-1593-6E7A5BC481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B4267-7AD1-4D5A-96DA-73034697C251}" type="datetimeFigureOut">
              <a:rPr lang="sv-SE" smtClean="0"/>
              <a:t>2025-04-09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1AE8EA80-553C-9440-8277-62E2F93933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AEC41690-EA2A-B2A8-EFF1-AF3C696B92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F1E61-31B3-409A-849D-4DB4CDEDF6A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41763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90FF8552-333B-225E-A45C-F6A41BE16E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E0CDC5D9-8240-5B35-F51E-2A3887EC27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B0B68AC6-E500-C29D-863A-D0D17B59752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BB4267-7AD1-4D5A-96DA-73034697C251}" type="datetimeFigureOut">
              <a:rPr lang="sv-SE" smtClean="0"/>
              <a:t>2025-04-09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875B804E-53B8-B2C1-0A03-8239B9130D9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4FC41A1-8F98-2392-054E-DAFE1EBFB6E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0F1E61-31B3-409A-849D-4DB4CDEDF6A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357788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14C8C1B-3995-892C-08AD-1EADD986E2A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b="1" dirty="0"/>
              <a:t>Fotbollsteori	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83B2A4A0-242D-2CE4-72D7-3032E207482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sv-SE" sz="6000" dirty="0"/>
              <a:t>2025</a:t>
            </a:r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CB261EB2-9AAF-F0F4-2E21-BF8907AB260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47428" y="183756"/>
            <a:ext cx="3858163" cy="1095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17523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FFC5287-5FC9-72F2-6C8A-62E009EE10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>
            <a:extLst>
              <a:ext uri="{FF2B5EF4-FFF2-40B4-BE49-F238E27FC236}">
                <a16:creationId xmlns:a16="http://schemas.microsoft.com/office/drawing/2014/main" id="{4CD4C902-6E6C-3C83-EBB0-E0AC4C7744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6414" y="110277"/>
            <a:ext cx="4610100" cy="1095528"/>
          </a:xfrm>
        </p:spPr>
        <p:txBody>
          <a:bodyPr>
            <a:normAutofit fontScale="90000"/>
          </a:bodyPr>
          <a:lstStyle/>
          <a:p>
            <a:pPr algn="ctr"/>
            <a:r>
              <a:rPr lang="sv-SE" b="1" dirty="0"/>
              <a:t>Fotbollsord</a:t>
            </a:r>
            <a:br>
              <a:rPr lang="sv-SE" b="1" dirty="0"/>
            </a:br>
            <a:endParaRPr lang="sv-SE" b="1" dirty="0"/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844B4131-ECBD-E8DE-8D58-E0AD57D7AE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409" y="836780"/>
            <a:ext cx="10515600" cy="5910943"/>
          </a:xfrm>
        </p:spPr>
        <p:txBody>
          <a:bodyPr>
            <a:normAutofit/>
          </a:bodyPr>
          <a:lstStyle/>
          <a:p>
            <a:pPr lvl="1"/>
            <a:endParaRPr lang="sv-SE" dirty="0"/>
          </a:p>
          <a:p>
            <a:pPr lvl="1"/>
            <a:r>
              <a:rPr lang="sv-SE" dirty="0"/>
              <a:t>Vad betyder:</a:t>
            </a:r>
          </a:p>
          <a:p>
            <a:pPr lvl="1"/>
            <a:endParaRPr lang="sv-SE" dirty="0"/>
          </a:p>
          <a:p>
            <a:pPr lvl="2"/>
            <a:r>
              <a:rPr lang="sv-SE" dirty="0"/>
              <a:t>Spelbarhet/Visa sig</a:t>
            </a:r>
          </a:p>
          <a:p>
            <a:pPr lvl="3"/>
            <a:r>
              <a:rPr lang="sv-SE" dirty="0"/>
              <a:t>Inga motståndare mellan dig och kompis som har bollen.</a:t>
            </a:r>
          </a:p>
          <a:p>
            <a:pPr lvl="2"/>
            <a:r>
              <a:rPr lang="sv-SE" dirty="0"/>
              <a:t>Bredda/spelbredd</a:t>
            </a:r>
          </a:p>
          <a:p>
            <a:pPr lvl="3"/>
            <a:r>
              <a:rPr lang="sv-SE" dirty="0"/>
              <a:t>Använd så mycket av planen som möjligt i sidled.</a:t>
            </a:r>
          </a:p>
          <a:p>
            <a:pPr lvl="2"/>
            <a:r>
              <a:rPr lang="sv-SE" dirty="0"/>
              <a:t>Ta djup (bakåt)/speldjup/gå på djupet(framåt)</a:t>
            </a:r>
          </a:p>
          <a:p>
            <a:pPr lvl="3"/>
            <a:r>
              <a:rPr lang="sv-SE" dirty="0"/>
              <a:t>Var spelbar framåt/bakåt och använd så mycket av planen som möjligt i djupled.</a:t>
            </a:r>
          </a:p>
          <a:p>
            <a:pPr lvl="2"/>
            <a:r>
              <a:rPr lang="sv-SE" dirty="0"/>
              <a:t>Försvarssida/rätt sida</a:t>
            </a:r>
          </a:p>
          <a:p>
            <a:pPr lvl="3"/>
            <a:r>
              <a:rPr lang="sv-SE" dirty="0"/>
              <a:t>Ha ”din” motståndare mellan dig och motståndarmålet.</a:t>
            </a:r>
          </a:p>
          <a:p>
            <a:pPr lvl="2"/>
            <a:r>
              <a:rPr lang="sv-SE" dirty="0"/>
              <a:t>Flytta hem</a:t>
            </a:r>
          </a:p>
          <a:p>
            <a:pPr lvl="3"/>
            <a:r>
              <a:rPr lang="sv-SE" dirty="0"/>
              <a:t>Rör dig mot eget mål och kom i rätt position.</a:t>
            </a:r>
          </a:p>
          <a:p>
            <a:pPr lvl="2"/>
            <a:r>
              <a:rPr lang="sv-SE" dirty="0"/>
              <a:t>Pressa</a:t>
            </a:r>
          </a:p>
          <a:p>
            <a:pPr lvl="3"/>
            <a:r>
              <a:rPr lang="sv-SE" dirty="0"/>
              <a:t>Gå på motståndare så han får ont om tid med bollen och om möjligt ta bollen.</a:t>
            </a:r>
          </a:p>
          <a:p>
            <a:pPr lvl="2"/>
            <a:r>
              <a:rPr lang="sv-SE" dirty="0"/>
              <a:t>Positioner</a:t>
            </a:r>
          </a:p>
          <a:p>
            <a:pPr lvl="3"/>
            <a:r>
              <a:rPr lang="sv-SE" dirty="0"/>
              <a:t>Påminnelse om att tänka på vilka positioner vi har i matchen och att vi ska komma rätt.</a:t>
            </a:r>
          </a:p>
          <a:p>
            <a:pPr lvl="3"/>
            <a:endParaRPr lang="sv-SE" dirty="0"/>
          </a:p>
          <a:p>
            <a:pPr lvl="2"/>
            <a:endParaRPr lang="sv-SE" dirty="0"/>
          </a:p>
          <a:p>
            <a:pPr lvl="1"/>
            <a:endParaRPr lang="sv-SE" dirty="0"/>
          </a:p>
          <a:p>
            <a:pPr lvl="1"/>
            <a:endParaRPr lang="sv-SE" dirty="0"/>
          </a:p>
          <a:p>
            <a:pPr lvl="1"/>
            <a:endParaRPr lang="sv-SE" dirty="0"/>
          </a:p>
          <a:p>
            <a:pPr lvl="1"/>
            <a:endParaRPr lang="sv-SE" dirty="0"/>
          </a:p>
          <a:p>
            <a:pPr lvl="2"/>
            <a:endParaRPr lang="sv-SE" dirty="0"/>
          </a:p>
          <a:p>
            <a:pPr lvl="2"/>
            <a:endParaRPr lang="sv-SE" dirty="0"/>
          </a:p>
          <a:p>
            <a:pPr lvl="2"/>
            <a:endParaRPr lang="sv-SE" dirty="0"/>
          </a:p>
          <a:p>
            <a:pPr lvl="2"/>
            <a:endParaRPr lang="sv-SE" dirty="0"/>
          </a:p>
          <a:p>
            <a:pPr lvl="2"/>
            <a:endParaRPr lang="sv-SE" dirty="0"/>
          </a:p>
          <a:p>
            <a:pPr lvl="2"/>
            <a:endParaRPr lang="sv-SE" dirty="0"/>
          </a:p>
          <a:p>
            <a:pPr marL="914400" lvl="2" indent="0">
              <a:buNone/>
            </a:pPr>
            <a:endParaRPr lang="sv-SE" dirty="0"/>
          </a:p>
          <a:p>
            <a:pPr lvl="1"/>
            <a:endParaRPr lang="sv-SE" dirty="0"/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E40CF191-CC7A-416C-504F-9A82BFAA425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33837" y="0"/>
            <a:ext cx="3858163" cy="1095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91993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D21A88A-FDFA-8243-5E68-11DCCAB72A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>
            <a:extLst>
              <a:ext uri="{FF2B5EF4-FFF2-40B4-BE49-F238E27FC236}">
                <a16:creationId xmlns:a16="http://schemas.microsoft.com/office/drawing/2014/main" id="{1AAAFBED-DF4A-EA80-74C6-38B75D057E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9186" y="183756"/>
            <a:ext cx="5546814" cy="1095528"/>
          </a:xfrm>
        </p:spPr>
        <p:txBody>
          <a:bodyPr>
            <a:normAutofit/>
          </a:bodyPr>
          <a:lstStyle/>
          <a:p>
            <a:pPr algn="ctr"/>
            <a:r>
              <a:rPr lang="sv-SE" b="1" dirty="0"/>
              <a:t>Fotboll är enkelt.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9500ADD5-60BC-3AFD-67E1-02F147B3C9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33739"/>
            <a:ext cx="10515600" cy="4351338"/>
          </a:xfrm>
        </p:spPr>
        <p:txBody>
          <a:bodyPr>
            <a:normAutofit/>
          </a:bodyPr>
          <a:lstStyle/>
          <a:p>
            <a:pPr lvl="1"/>
            <a:endParaRPr lang="sv-SE" dirty="0"/>
          </a:p>
          <a:p>
            <a:pPr lvl="1"/>
            <a:r>
              <a:rPr lang="sv-SE" dirty="0"/>
              <a:t>Vad går fotboll ut på?</a:t>
            </a:r>
          </a:p>
          <a:p>
            <a:pPr lvl="2"/>
            <a:r>
              <a:rPr lang="sv-SE" dirty="0"/>
              <a:t>Göra fler mål än motståndaren.</a:t>
            </a:r>
          </a:p>
          <a:p>
            <a:pPr lvl="2"/>
            <a:endParaRPr lang="sv-SE" dirty="0"/>
          </a:p>
          <a:p>
            <a:pPr lvl="1"/>
            <a:endParaRPr lang="sv-SE" dirty="0"/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9B3CE9CD-1EB8-13F1-6893-FAB4ECC8427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47428" y="183756"/>
            <a:ext cx="3858163" cy="1095528"/>
          </a:xfrm>
          <a:prstGeom prst="rect">
            <a:avLst/>
          </a:prstGeom>
        </p:spPr>
      </p:pic>
      <p:pic>
        <p:nvPicPr>
          <p:cNvPr id="2" name="Bildobjekt 1">
            <a:extLst>
              <a:ext uri="{FF2B5EF4-FFF2-40B4-BE49-F238E27FC236}">
                <a16:creationId xmlns:a16="http://schemas.microsoft.com/office/drawing/2014/main" id="{75B2287B-CC71-6CED-A74F-CB4AD691435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200" y="2970109"/>
            <a:ext cx="7649643" cy="33437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43736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751A2CC-0944-7185-FF24-A07309849D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>
            <a:extLst>
              <a:ext uri="{FF2B5EF4-FFF2-40B4-BE49-F238E27FC236}">
                <a16:creationId xmlns:a16="http://schemas.microsoft.com/office/drawing/2014/main" id="{FA65FB7F-4730-B280-B12A-E28C755653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9776" y="196062"/>
            <a:ext cx="6166784" cy="1325563"/>
          </a:xfrm>
        </p:spPr>
        <p:txBody>
          <a:bodyPr>
            <a:normAutofit/>
          </a:bodyPr>
          <a:lstStyle/>
          <a:p>
            <a:pPr algn="ctr"/>
            <a:r>
              <a:rPr lang="sv-SE" b="1" dirty="0"/>
              <a:t>Spelformation MBK 2015</a:t>
            </a:r>
          </a:p>
        </p:txBody>
      </p:sp>
      <p:sp>
        <p:nvSpPr>
          <p:cNvPr id="2" name="Platshållare för innehåll 1">
            <a:extLst>
              <a:ext uri="{FF2B5EF4-FFF2-40B4-BE49-F238E27FC236}">
                <a16:creationId xmlns:a16="http://schemas.microsoft.com/office/drawing/2014/main" id="{41693C31-818F-37D2-A6DC-218F825A1E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v-SE" dirty="0"/>
              <a:t>2 – 3 – 1</a:t>
            </a:r>
          </a:p>
          <a:p>
            <a:pPr lvl="1"/>
            <a:r>
              <a:rPr lang="sv-SE" dirty="0"/>
              <a:t>1 målvakt</a:t>
            </a:r>
          </a:p>
          <a:p>
            <a:pPr lvl="1"/>
            <a:r>
              <a:rPr lang="sv-SE" dirty="0"/>
              <a:t>2 backar</a:t>
            </a:r>
          </a:p>
          <a:p>
            <a:pPr lvl="1"/>
            <a:r>
              <a:rPr lang="sv-SE" dirty="0"/>
              <a:t>3 mittfältare</a:t>
            </a:r>
          </a:p>
          <a:p>
            <a:pPr lvl="1"/>
            <a:r>
              <a:rPr lang="sv-SE" dirty="0"/>
              <a:t>1 anfallare</a:t>
            </a:r>
          </a:p>
          <a:p>
            <a:pPr lvl="1"/>
            <a:endParaRPr lang="sv-SE" dirty="0"/>
          </a:p>
          <a:p>
            <a:r>
              <a:rPr lang="sv-SE" dirty="0"/>
              <a:t>Kan någon placera ut laget på mattan? Tänk att vår målvakt har bollen.</a:t>
            </a:r>
          </a:p>
          <a:p>
            <a:endParaRPr lang="sv-SE" dirty="0"/>
          </a:p>
          <a:p>
            <a:r>
              <a:rPr lang="sv-SE" dirty="0"/>
              <a:t>Tänk att laget alltid ska hålla ihop på 2 av 3 delar på planen.</a:t>
            </a:r>
          </a:p>
          <a:p>
            <a:endParaRPr lang="sv-SE" dirty="0"/>
          </a:p>
          <a:p>
            <a:endParaRPr lang="sv-SE" dirty="0"/>
          </a:p>
          <a:p>
            <a:pPr marL="0" indent="0">
              <a:buNone/>
            </a:pPr>
            <a:endParaRPr lang="sv-SE" dirty="0"/>
          </a:p>
          <a:p>
            <a:endParaRPr lang="sv-SE" dirty="0"/>
          </a:p>
          <a:p>
            <a:pPr marL="0" indent="0">
              <a:buNone/>
            </a:pPr>
            <a:endParaRPr lang="sv-SE" dirty="0"/>
          </a:p>
          <a:p>
            <a:endParaRPr lang="sv-SE" dirty="0"/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D4BE4F4F-65B2-804D-043D-EE565CAAEE5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47428" y="183756"/>
            <a:ext cx="3858163" cy="1095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17245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751A2CC-0944-7185-FF24-A07309849D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>
            <a:extLst>
              <a:ext uri="{FF2B5EF4-FFF2-40B4-BE49-F238E27FC236}">
                <a16:creationId xmlns:a16="http://schemas.microsoft.com/office/drawing/2014/main" id="{FA65FB7F-4730-B280-B12A-E28C755653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9776" y="196062"/>
            <a:ext cx="6166784" cy="1325563"/>
          </a:xfrm>
        </p:spPr>
        <p:txBody>
          <a:bodyPr>
            <a:normAutofit/>
          </a:bodyPr>
          <a:lstStyle/>
          <a:p>
            <a:pPr algn="ctr"/>
            <a:r>
              <a:rPr lang="sv-SE" b="1" dirty="0"/>
              <a:t>Positioner</a:t>
            </a:r>
          </a:p>
        </p:txBody>
      </p:sp>
      <p:sp>
        <p:nvSpPr>
          <p:cNvPr id="2" name="Platshållare för innehåll 1">
            <a:extLst>
              <a:ext uri="{FF2B5EF4-FFF2-40B4-BE49-F238E27FC236}">
                <a16:creationId xmlns:a16="http://schemas.microsoft.com/office/drawing/2014/main" id="{41693C31-818F-37D2-A6DC-218F825A1E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9185" y="1855701"/>
            <a:ext cx="10515600" cy="4351338"/>
          </a:xfrm>
        </p:spPr>
        <p:txBody>
          <a:bodyPr>
            <a:normAutofit/>
          </a:bodyPr>
          <a:lstStyle/>
          <a:p>
            <a:r>
              <a:rPr lang="sv-SE" dirty="0"/>
              <a:t>Målvakt</a:t>
            </a:r>
          </a:p>
          <a:p>
            <a:r>
              <a:rPr lang="sv-SE" dirty="0"/>
              <a:t>Vänsterback</a:t>
            </a:r>
          </a:p>
          <a:p>
            <a:r>
              <a:rPr lang="sv-SE" dirty="0"/>
              <a:t>Högerback</a:t>
            </a:r>
          </a:p>
          <a:p>
            <a:r>
              <a:rPr lang="sv-SE" dirty="0"/>
              <a:t>Innermittfältare</a:t>
            </a:r>
          </a:p>
          <a:p>
            <a:r>
              <a:rPr lang="sv-SE" dirty="0"/>
              <a:t>Vänstermittfältare</a:t>
            </a:r>
          </a:p>
          <a:p>
            <a:r>
              <a:rPr lang="sv-SE" dirty="0"/>
              <a:t>Högermittfältare</a:t>
            </a:r>
          </a:p>
          <a:p>
            <a:r>
              <a:rPr lang="sv-SE" dirty="0"/>
              <a:t>Anfallare</a:t>
            </a:r>
          </a:p>
          <a:p>
            <a:pPr lvl="1"/>
            <a:endParaRPr lang="sv-SE" dirty="0"/>
          </a:p>
          <a:p>
            <a:endParaRPr lang="sv-SE" dirty="0"/>
          </a:p>
          <a:p>
            <a:endParaRPr lang="sv-SE" dirty="0"/>
          </a:p>
          <a:p>
            <a:pPr marL="0" indent="0">
              <a:buNone/>
            </a:pPr>
            <a:endParaRPr lang="sv-SE" dirty="0"/>
          </a:p>
          <a:p>
            <a:endParaRPr lang="sv-SE" dirty="0"/>
          </a:p>
          <a:p>
            <a:pPr marL="0" indent="0">
              <a:buNone/>
            </a:pPr>
            <a:endParaRPr lang="sv-SE" dirty="0"/>
          </a:p>
          <a:p>
            <a:endParaRPr lang="sv-SE" dirty="0"/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D4BE4F4F-65B2-804D-043D-EE565CAAEE5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47428" y="183756"/>
            <a:ext cx="3858163" cy="1095528"/>
          </a:xfrm>
          <a:prstGeom prst="rect">
            <a:avLst/>
          </a:prstGeom>
        </p:spPr>
      </p:pic>
      <p:pic>
        <p:nvPicPr>
          <p:cNvPr id="4" name="Bildobjekt 3">
            <a:extLst>
              <a:ext uri="{FF2B5EF4-FFF2-40B4-BE49-F238E27FC236}">
                <a16:creationId xmlns:a16="http://schemas.microsoft.com/office/drawing/2014/main" id="{2FB12938-A23C-BD41-08DF-33CF838D184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5400000">
            <a:off x="4395042" y="2308147"/>
            <a:ext cx="5262193" cy="3470002"/>
          </a:xfrm>
          <a:prstGeom prst="rect">
            <a:avLst/>
          </a:prstGeom>
        </p:spPr>
      </p:pic>
      <p:sp>
        <p:nvSpPr>
          <p:cNvPr id="6" name="Sjuhörning 5">
            <a:extLst>
              <a:ext uri="{FF2B5EF4-FFF2-40B4-BE49-F238E27FC236}">
                <a16:creationId xmlns:a16="http://schemas.microsoft.com/office/drawing/2014/main" id="{1FC88A39-56F8-5C9C-6C93-AFC151125517}"/>
              </a:ext>
            </a:extLst>
          </p:cNvPr>
          <p:cNvSpPr/>
          <p:nvPr/>
        </p:nvSpPr>
        <p:spPr>
          <a:xfrm>
            <a:off x="7026138" y="1984098"/>
            <a:ext cx="246184" cy="187569"/>
          </a:xfrm>
          <a:prstGeom prst="heptagon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8" name="Sjuhörning 7">
            <a:extLst>
              <a:ext uri="{FF2B5EF4-FFF2-40B4-BE49-F238E27FC236}">
                <a16:creationId xmlns:a16="http://schemas.microsoft.com/office/drawing/2014/main" id="{9ECA3DB6-05E3-568A-70A4-4210729D7A74}"/>
              </a:ext>
            </a:extLst>
          </p:cNvPr>
          <p:cNvSpPr/>
          <p:nvPr/>
        </p:nvSpPr>
        <p:spPr>
          <a:xfrm>
            <a:off x="7780557" y="2546818"/>
            <a:ext cx="246184" cy="187569"/>
          </a:xfrm>
          <a:prstGeom prst="heptagon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9" name="Sjuhörning 8">
            <a:extLst>
              <a:ext uri="{FF2B5EF4-FFF2-40B4-BE49-F238E27FC236}">
                <a16:creationId xmlns:a16="http://schemas.microsoft.com/office/drawing/2014/main" id="{D1A1A5F7-11B1-ABFE-51C6-4C37C5C2DB11}"/>
              </a:ext>
            </a:extLst>
          </p:cNvPr>
          <p:cNvSpPr/>
          <p:nvPr/>
        </p:nvSpPr>
        <p:spPr>
          <a:xfrm>
            <a:off x="6282510" y="2550045"/>
            <a:ext cx="246184" cy="187569"/>
          </a:xfrm>
          <a:prstGeom prst="heptagon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10" name="Sjuhörning 9">
            <a:extLst>
              <a:ext uri="{FF2B5EF4-FFF2-40B4-BE49-F238E27FC236}">
                <a16:creationId xmlns:a16="http://schemas.microsoft.com/office/drawing/2014/main" id="{DC0CDCC0-AC56-A0D8-3E36-52012E5F5A28}"/>
              </a:ext>
            </a:extLst>
          </p:cNvPr>
          <p:cNvSpPr/>
          <p:nvPr/>
        </p:nvSpPr>
        <p:spPr>
          <a:xfrm>
            <a:off x="8247428" y="3606950"/>
            <a:ext cx="246184" cy="187569"/>
          </a:xfrm>
          <a:prstGeom prst="heptagon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1" name="Sjuhörning 10">
            <a:extLst>
              <a:ext uri="{FF2B5EF4-FFF2-40B4-BE49-F238E27FC236}">
                <a16:creationId xmlns:a16="http://schemas.microsoft.com/office/drawing/2014/main" id="{3F2169E6-E8A7-553F-37CD-3787E128AF13}"/>
              </a:ext>
            </a:extLst>
          </p:cNvPr>
          <p:cNvSpPr/>
          <p:nvPr/>
        </p:nvSpPr>
        <p:spPr>
          <a:xfrm>
            <a:off x="7026138" y="3335215"/>
            <a:ext cx="246184" cy="187569"/>
          </a:xfrm>
          <a:prstGeom prst="heptagon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2" name="Sjuhörning 11">
            <a:extLst>
              <a:ext uri="{FF2B5EF4-FFF2-40B4-BE49-F238E27FC236}">
                <a16:creationId xmlns:a16="http://schemas.microsoft.com/office/drawing/2014/main" id="{1AB612B7-3253-E393-DC0C-438E4C9167D5}"/>
              </a:ext>
            </a:extLst>
          </p:cNvPr>
          <p:cNvSpPr/>
          <p:nvPr/>
        </p:nvSpPr>
        <p:spPr>
          <a:xfrm>
            <a:off x="5830801" y="3606950"/>
            <a:ext cx="246184" cy="187569"/>
          </a:xfrm>
          <a:prstGeom prst="heptagon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3" name="Sjuhörning 12">
            <a:extLst>
              <a:ext uri="{FF2B5EF4-FFF2-40B4-BE49-F238E27FC236}">
                <a16:creationId xmlns:a16="http://schemas.microsoft.com/office/drawing/2014/main" id="{F9B5EB3B-01CC-1093-7558-5EBE1621BAFF}"/>
              </a:ext>
            </a:extLst>
          </p:cNvPr>
          <p:cNvSpPr/>
          <p:nvPr/>
        </p:nvSpPr>
        <p:spPr>
          <a:xfrm>
            <a:off x="7026138" y="4498763"/>
            <a:ext cx="246184" cy="187569"/>
          </a:xfrm>
          <a:prstGeom prst="heptagon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14" name="textruta 13">
            <a:extLst>
              <a:ext uri="{FF2B5EF4-FFF2-40B4-BE49-F238E27FC236}">
                <a16:creationId xmlns:a16="http://schemas.microsoft.com/office/drawing/2014/main" id="{F3FC0435-7E37-EE6B-734D-2B835D280086}"/>
              </a:ext>
            </a:extLst>
          </p:cNvPr>
          <p:cNvSpPr txBox="1"/>
          <p:nvPr/>
        </p:nvSpPr>
        <p:spPr>
          <a:xfrm>
            <a:off x="5520684" y="629125"/>
            <a:ext cx="249175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När vår målvakt har bollen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4624370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751A2CC-0944-7185-FF24-A07309849D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>
            <a:extLst>
              <a:ext uri="{FF2B5EF4-FFF2-40B4-BE49-F238E27FC236}">
                <a16:creationId xmlns:a16="http://schemas.microsoft.com/office/drawing/2014/main" id="{FA65FB7F-4730-B280-B12A-E28C755653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9776" y="196062"/>
            <a:ext cx="6166784" cy="1325563"/>
          </a:xfrm>
        </p:spPr>
        <p:txBody>
          <a:bodyPr>
            <a:normAutofit/>
          </a:bodyPr>
          <a:lstStyle/>
          <a:p>
            <a:pPr algn="ctr"/>
            <a:r>
              <a:rPr lang="sv-SE" b="1" dirty="0"/>
              <a:t>Positioner</a:t>
            </a:r>
          </a:p>
        </p:txBody>
      </p:sp>
      <p:sp>
        <p:nvSpPr>
          <p:cNvPr id="2" name="Platshållare för innehåll 1">
            <a:extLst>
              <a:ext uri="{FF2B5EF4-FFF2-40B4-BE49-F238E27FC236}">
                <a16:creationId xmlns:a16="http://schemas.microsoft.com/office/drawing/2014/main" id="{41693C31-818F-37D2-A6DC-218F825A1E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dirty="0"/>
              <a:t>Visa på mattan hur vi gör </a:t>
            </a:r>
            <a:br>
              <a:rPr lang="sv-SE" dirty="0"/>
            </a:br>
            <a:r>
              <a:rPr lang="sv-SE" dirty="0"/>
              <a:t>när motståndarens målvakt </a:t>
            </a:r>
            <a:br>
              <a:rPr lang="sv-SE" dirty="0"/>
            </a:br>
            <a:r>
              <a:rPr lang="sv-SE" dirty="0"/>
              <a:t>har bollen?</a:t>
            </a:r>
          </a:p>
          <a:p>
            <a:r>
              <a:rPr lang="sv-SE" dirty="0"/>
              <a:t>Tänk att laget är som </a:t>
            </a:r>
            <a:br>
              <a:rPr lang="sv-SE" dirty="0"/>
            </a:br>
            <a:r>
              <a:rPr lang="sv-SE" dirty="0"/>
              <a:t>en blomma som blommar </a:t>
            </a:r>
            <a:br>
              <a:rPr lang="sv-SE" dirty="0"/>
            </a:br>
            <a:r>
              <a:rPr lang="sv-SE" dirty="0"/>
              <a:t>ut när vi har bollen.</a:t>
            </a:r>
          </a:p>
          <a:p>
            <a:pPr lvl="1"/>
            <a:endParaRPr lang="sv-SE" dirty="0"/>
          </a:p>
          <a:p>
            <a:endParaRPr lang="sv-SE" dirty="0"/>
          </a:p>
          <a:p>
            <a:endParaRPr lang="sv-SE" dirty="0"/>
          </a:p>
          <a:p>
            <a:pPr marL="0" indent="0">
              <a:buNone/>
            </a:pPr>
            <a:endParaRPr lang="sv-SE" dirty="0"/>
          </a:p>
          <a:p>
            <a:endParaRPr lang="sv-SE" dirty="0"/>
          </a:p>
          <a:p>
            <a:pPr marL="0" indent="0">
              <a:buNone/>
            </a:pPr>
            <a:endParaRPr lang="sv-SE" dirty="0"/>
          </a:p>
          <a:p>
            <a:endParaRPr lang="sv-SE" dirty="0"/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D4BE4F4F-65B2-804D-043D-EE565CAAEE5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47428" y="183756"/>
            <a:ext cx="3858163" cy="1095528"/>
          </a:xfrm>
          <a:prstGeom prst="rect">
            <a:avLst/>
          </a:prstGeom>
        </p:spPr>
      </p:pic>
      <p:pic>
        <p:nvPicPr>
          <p:cNvPr id="15" name="Bildobjekt 14">
            <a:extLst>
              <a:ext uri="{FF2B5EF4-FFF2-40B4-BE49-F238E27FC236}">
                <a16:creationId xmlns:a16="http://schemas.microsoft.com/office/drawing/2014/main" id="{0E791227-7102-1B13-C85D-A278902F578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5729" y="1615281"/>
            <a:ext cx="5181600" cy="4772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0842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751A2CC-0944-7185-FF24-A07309849D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>
            <a:extLst>
              <a:ext uri="{FF2B5EF4-FFF2-40B4-BE49-F238E27FC236}">
                <a16:creationId xmlns:a16="http://schemas.microsoft.com/office/drawing/2014/main" id="{FA65FB7F-4730-B280-B12A-E28C755653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9776" y="196062"/>
            <a:ext cx="6166784" cy="1325563"/>
          </a:xfrm>
        </p:spPr>
        <p:txBody>
          <a:bodyPr>
            <a:normAutofit/>
          </a:bodyPr>
          <a:lstStyle/>
          <a:p>
            <a:pPr algn="ctr"/>
            <a:r>
              <a:rPr lang="sv-SE" b="1" dirty="0"/>
              <a:t>Positioner</a:t>
            </a:r>
          </a:p>
        </p:txBody>
      </p:sp>
      <p:sp>
        <p:nvSpPr>
          <p:cNvPr id="2" name="Platshållare för innehåll 1">
            <a:extLst>
              <a:ext uri="{FF2B5EF4-FFF2-40B4-BE49-F238E27FC236}">
                <a16:creationId xmlns:a16="http://schemas.microsoft.com/office/drawing/2014/main" id="{41693C31-818F-37D2-A6DC-218F825A1E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dirty="0"/>
              <a:t>Visa på mattan hur vi gör </a:t>
            </a:r>
            <a:br>
              <a:rPr lang="sv-SE" dirty="0"/>
            </a:br>
            <a:r>
              <a:rPr lang="sv-SE" dirty="0"/>
              <a:t>om motståndarens </a:t>
            </a:r>
            <a:br>
              <a:rPr lang="sv-SE" dirty="0"/>
            </a:br>
            <a:r>
              <a:rPr lang="sv-SE" dirty="0"/>
              <a:t>vänsterback har bollen.</a:t>
            </a:r>
          </a:p>
          <a:p>
            <a:r>
              <a:rPr lang="sv-SE" dirty="0"/>
              <a:t>Som yttermittfältare ska </a:t>
            </a:r>
            <a:br>
              <a:rPr lang="sv-SE" dirty="0"/>
            </a:br>
            <a:r>
              <a:rPr lang="sv-SE" dirty="0"/>
              <a:t>man ytterst sällan gå längre </a:t>
            </a:r>
            <a:br>
              <a:rPr lang="sv-SE" dirty="0"/>
            </a:br>
            <a:r>
              <a:rPr lang="sv-SE" dirty="0"/>
              <a:t>över på andra sidan än</a:t>
            </a:r>
            <a:br>
              <a:rPr lang="sv-SE" dirty="0"/>
            </a:br>
            <a:r>
              <a:rPr lang="sv-SE" dirty="0"/>
              <a:t> mitten.</a:t>
            </a:r>
          </a:p>
          <a:p>
            <a:pPr lvl="1"/>
            <a:endParaRPr lang="sv-SE" dirty="0"/>
          </a:p>
          <a:p>
            <a:endParaRPr lang="sv-SE" dirty="0"/>
          </a:p>
          <a:p>
            <a:endParaRPr lang="sv-SE" dirty="0"/>
          </a:p>
          <a:p>
            <a:pPr marL="0" indent="0">
              <a:buNone/>
            </a:pPr>
            <a:endParaRPr lang="sv-SE" dirty="0"/>
          </a:p>
          <a:p>
            <a:endParaRPr lang="sv-SE" dirty="0"/>
          </a:p>
          <a:p>
            <a:pPr marL="0" indent="0">
              <a:buNone/>
            </a:pPr>
            <a:endParaRPr lang="sv-SE" dirty="0"/>
          </a:p>
          <a:p>
            <a:endParaRPr lang="sv-SE" dirty="0"/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D4BE4F4F-65B2-804D-043D-EE565CAAEE5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47428" y="183756"/>
            <a:ext cx="3858163" cy="1095528"/>
          </a:xfrm>
          <a:prstGeom prst="rect">
            <a:avLst/>
          </a:prstGeom>
        </p:spPr>
      </p:pic>
      <p:pic>
        <p:nvPicPr>
          <p:cNvPr id="4" name="Bildobjekt 3">
            <a:extLst>
              <a:ext uri="{FF2B5EF4-FFF2-40B4-BE49-F238E27FC236}">
                <a16:creationId xmlns:a16="http://schemas.microsoft.com/office/drawing/2014/main" id="{2FB12938-A23C-BD41-08DF-33CF838D184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5400000">
            <a:off x="4395042" y="2308147"/>
            <a:ext cx="5262193" cy="3470002"/>
          </a:xfrm>
          <a:prstGeom prst="rect">
            <a:avLst/>
          </a:prstGeom>
        </p:spPr>
      </p:pic>
      <p:sp>
        <p:nvSpPr>
          <p:cNvPr id="6" name="Sjuhörning 5">
            <a:extLst>
              <a:ext uri="{FF2B5EF4-FFF2-40B4-BE49-F238E27FC236}">
                <a16:creationId xmlns:a16="http://schemas.microsoft.com/office/drawing/2014/main" id="{1FC88A39-56F8-5C9C-6C93-AFC151125517}"/>
              </a:ext>
            </a:extLst>
          </p:cNvPr>
          <p:cNvSpPr/>
          <p:nvPr/>
        </p:nvSpPr>
        <p:spPr>
          <a:xfrm>
            <a:off x="7026138" y="1984098"/>
            <a:ext cx="246184" cy="187569"/>
          </a:xfrm>
          <a:prstGeom prst="heptagon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8" name="Sjuhörning 7">
            <a:extLst>
              <a:ext uri="{FF2B5EF4-FFF2-40B4-BE49-F238E27FC236}">
                <a16:creationId xmlns:a16="http://schemas.microsoft.com/office/drawing/2014/main" id="{9ECA3DB6-05E3-568A-70A4-4210729D7A74}"/>
              </a:ext>
            </a:extLst>
          </p:cNvPr>
          <p:cNvSpPr/>
          <p:nvPr/>
        </p:nvSpPr>
        <p:spPr>
          <a:xfrm>
            <a:off x="7149230" y="3080473"/>
            <a:ext cx="246184" cy="187569"/>
          </a:xfrm>
          <a:prstGeom prst="heptagon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9" name="Sjuhörning 8">
            <a:extLst>
              <a:ext uri="{FF2B5EF4-FFF2-40B4-BE49-F238E27FC236}">
                <a16:creationId xmlns:a16="http://schemas.microsoft.com/office/drawing/2014/main" id="{D1A1A5F7-11B1-ABFE-51C6-4C37C5C2DB11}"/>
              </a:ext>
            </a:extLst>
          </p:cNvPr>
          <p:cNvSpPr/>
          <p:nvPr/>
        </p:nvSpPr>
        <p:spPr>
          <a:xfrm>
            <a:off x="6089529" y="3429000"/>
            <a:ext cx="246184" cy="187569"/>
          </a:xfrm>
          <a:prstGeom prst="heptagon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10" name="Sjuhörning 9">
            <a:extLst>
              <a:ext uri="{FF2B5EF4-FFF2-40B4-BE49-F238E27FC236}">
                <a16:creationId xmlns:a16="http://schemas.microsoft.com/office/drawing/2014/main" id="{DC0CDCC0-AC56-A0D8-3E36-52012E5F5A28}"/>
              </a:ext>
            </a:extLst>
          </p:cNvPr>
          <p:cNvSpPr/>
          <p:nvPr/>
        </p:nvSpPr>
        <p:spPr>
          <a:xfrm>
            <a:off x="7589532" y="3840216"/>
            <a:ext cx="246184" cy="187569"/>
          </a:xfrm>
          <a:prstGeom prst="heptagon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1" name="Sjuhörning 10">
            <a:extLst>
              <a:ext uri="{FF2B5EF4-FFF2-40B4-BE49-F238E27FC236}">
                <a16:creationId xmlns:a16="http://schemas.microsoft.com/office/drawing/2014/main" id="{3F2169E6-E8A7-553F-37CD-3787E128AF13}"/>
              </a:ext>
            </a:extLst>
          </p:cNvPr>
          <p:cNvSpPr/>
          <p:nvPr/>
        </p:nvSpPr>
        <p:spPr>
          <a:xfrm>
            <a:off x="6664109" y="3975833"/>
            <a:ext cx="246184" cy="187569"/>
          </a:xfrm>
          <a:prstGeom prst="heptagon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2" name="Sjuhörning 11">
            <a:extLst>
              <a:ext uri="{FF2B5EF4-FFF2-40B4-BE49-F238E27FC236}">
                <a16:creationId xmlns:a16="http://schemas.microsoft.com/office/drawing/2014/main" id="{1AB612B7-3253-E393-DC0C-438E4C9167D5}"/>
              </a:ext>
            </a:extLst>
          </p:cNvPr>
          <p:cNvSpPr/>
          <p:nvPr/>
        </p:nvSpPr>
        <p:spPr>
          <a:xfrm>
            <a:off x="5853992" y="4365523"/>
            <a:ext cx="246184" cy="187569"/>
          </a:xfrm>
          <a:prstGeom prst="heptagon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3" name="Sjuhörning 12">
            <a:extLst>
              <a:ext uri="{FF2B5EF4-FFF2-40B4-BE49-F238E27FC236}">
                <a16:creationId xmlns:a16="http://schemas.microsoft.com/office/drawing/2014/main" id="{F9B5EB3B-01CC-1093-7558-5EBE1621BAFF}"/>
              </a:ext>
            </a:extLst>
          </p:cNvPr>
          <p:cNvSpPr/>
          <p:nvPr/>
        </p:nvSpPr>
        <p:spPr>
          <a:xfrm>
            <a:off x="6643467" y="4940291"/>
            <a:ext cx="246184" cy="187569"/>
          </a:xfrm>
          <a:prstGeom prst="heptagon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14" name="textruta 13">
            <a:extLst>
              <a:ext uri="{FF2B5EF4-FFF2-40B4-BE49-F238E27FC236}">
                <a16:creationId xmlns:a16="http://schemas.microsoft.com/office/drawing/2014/main" id="{F3FC0435-7E37-EE6B-734D-2B835D280086}"/>
              </a:ext>
            </a:extLst>
          </p:cNvPr>
          <p:cNvSpPr txBox="1"/>
          <p:nvPr/>
        </p:nvSpPr>
        <p:spPr>
          <a:xfrm>
            <a:off x="5520684" y="629125"/>
            <a:ext cx="249175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När motståndarens vänsterback har bollen</a:t>
            </a:r>
          </a:p>
          <a:p>
            <a:endParaRPr lang="sv-SE" dirty="0"/>
          </a:p>
        </p:txBody>
      </p:sp>
      <p:sp>
        <p:nvSpPr>
          <p:cNvPr id="15" name="Sjuhörning 14">
            <a:extLst>
              <a:ext uri="{FF2B5EF4-FFF2-40B4-BE49-F238E27FC236}">
                <a16:creationId xmlns:a16="http://schemas.microsoft.com/office/drawing/2014/main" id="{D60A2322-7413-52C0-95D7-B5A2CB1A9932}"/>
              </a:ext>
            </a:extLst>
          </p:cNvPr>
          <p:cNvSpPr/>
          <p:nvPr/>
        </p:nvSpPr>
        <p:spPr>
          <a:xfrm>
            <a:off x="5966437" y="5301685"/>
            <a:ext cx="246184" cy="187569"/>
          </a:xfrm>
          <a:prstGeom prst="heptagon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16" name="Pil: vänster 15">
            <a:extLst>
              <a:ext uri="{FF2B5EF4-FFF2-40B4-BE49-F238E27FC236}">
                <a16:creationId xmlns:a16="http://schemas.microsoft.com/office/drawing/2014/main" id="{A426B041-C63E-F571-04BB-7D72A9289506}"/>
              </a:ext>
            </a:extLst>
          </p:cNvPr>
          <p:cNvSpPr/>
          <p:nvPr/>
        </p:nvSpPr>
        <p:spPr>
          <a:xfrm>
            <a:off x="7865631" y="3737082"/>
            <a:ext cx="438260" cy="393835"/>
          </a:xfrm>
          <a:prstGeom prst="leftArrow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995144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6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5" grpId="0" animBg="1"/>
      <p:bldP spid="1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751A2CC-0944-7185-FF24-A07309849D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>
            <a:extLst>
              <a:ext uri="{FF2B5EF4-FFF2-40B4-BE49-F238E27FC236}">
                <a16:creationId xmlns:a16="http://schemas.microsoft.com/office/drawing/2014/main" id="{FA65FB7F-4730-B280-B12A-E28C755653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9776" y="196062"/>
            <a:ext cx="6166784" cy="1325563"/>
          </a:xfrm>
        </p:spPr>
        <p:txBody>
          <a:bodyPr>
            <a:normAutofit/>
          </a:bodyPr>
          <a:lstStyle/>
          <a:p>
            <a:pPr algn="ctr"/>
            <a:r>
              <a:rPr lang="sv-SE" b="1" dirty="0"/>
              <a:t>Kom ihåg</a:t>
            </a:r>
          </a:p>
        </p:txBody>
      </p:sp>
      <p:sp>
        <p:nvSpPr>
          <p:cNvPr id="2" name="Platshållare för innehåll 1">
            <a:extLst>
              <a:ext uri="{FF2B5EF4-FFF2-40B4-BE49-F238E27FC236}">
                <a16:creationId xmlns:a16="http://schemas.microsoft.com/office/drawing/2014/main" id="{41693C31-818F-37D2-A6DC-218F825A1E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endParaRPr lang="sv-SE" dirty="0"/>
          </a:p>
          <a:p>
            <a:r>
              <a:rPr lang="sv-SE" dirty="0"/>
              <a:t>Alla gör misstag – Det viktiga är hur man reagerar/hanterar det.</a:t>
            </a:r>
          </a:p>
          <a:p>
            <a:endParaRPr lang="sv-SE" dirty="0"/>
          </a:p>
          <a:p>
            <a:pPr marL="0" indent="0">
              <a:buNone/>
            </a:pPr>
            <a:endParaRPr lang="sv-SE" dirty="0"/>
          </a:p>
          <a:p>
            <a:endParaRPr lang="sv-SE" dirty="0"/>
          </a:p>
          <a:p>
            <a:pPr marL="0" indent="0">
              <a:buNone/>
            </a:pPr>
            <a:endParaRPr lang="sv-SE" dirty="0"/>
          </a:p>
          <a:p>
            <a:endParaRPr lang="sv-SE" dirty="0"/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D4BE4F4F-65B2-804D-043D-EE565CAAEE5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47428" y="183756"/>
            <a:ext cx="3858163" cy="1095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30619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773</TotalTime>
  <Words>290</Words>
  <Application>Microsoft Office PowerPoint</Application>
  <PresentationFormat>Bredbild</PresentationFormat>
  <Paragraphs>87</Paragraphs>
  <Slides>8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Office-tema</vt:lpstr>
      <vt:lpstr>Fotbollsteori </vt:lpstr>
      <vt:lpstr>Fotbollsord </vt:lpstr>
      <vt:lpstr>Fotboll är enkelt.</vt:lpstr>
      <vt:lpstr>Spelformation MBK 2015</vt:lpstr>
      <vt:lpstr>Positioner</vt:lpstr>
      <vt:lpstr>Positioner</vt:lpstr>
      <vt:lpstr>Positioner</vt:lpstr>
      <vt:lpstr>Kom ihåg</vt:lpstr>
    </vt:vector>
  </TitlesOfParts>
  <Company>MTG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Ledarmöte 14/5</dc:title>
  <dc:creator>Daniel Andersson</dc:creator>
  <cp:lastModifiedBy>Tony Blom</cp:lastModifiedBy>
  <cp:revision>22</cp:revision>
  <dcterms:created xsi:type="dcterms:W3CDTF">2024-05-14T08:58:55Z</dcterms:created>
  <dcterms:modified xsi:type="dcterms:W3CDTF">2025-04-09T13:25:24Z</dcterms:modified>
</cp:coreProperties>
</file>