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71" r:id="rId4"/>
    <p:sldId id="273" r:id="rId5"/>
    <p:sldId id="275" r:id="rId6"/>
    <p:sldId id="272" r:id="rId7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63" d="100"/>
          <a:sy n="63" d="100"/>
        </p:scale>
        <p:origin x="612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format på underrubrik i bakgrunden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0A13A-DB3F-4AD5-B6AF-BDA0278A0A39}" type="datetimeFigureOut">
              <a:rPr lang="sv-SE" smtClean="0"/>
              <a:t>2025-04-02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2F05B-BAF9-488D-83DE-20A7CCFAC19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844225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0A13A-DB3F-4AD5-B6AF-BDA0278A0A39}" type="datetimeFigureOut">
              <a:rPr lang="sv-SE" smtClean="0"/>
              <a:t>2025-04-02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2F05B-BAF9-488D-83DE-20A7CCFAC19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6237193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0A13A-DB3F-4AD5-B6AF-BDA0278A0A39}" type="datetimeFigureOut">
              <a:rPr lang="sv-SE" smtClean="0"/>
              <a:t>2025-04-02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2F05B-BAF9-488D-83DE-20A7CCFAC19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16441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0A13A-DB3F-4AD5-B6AF-BDA0278A0A39}" type="datetimeFigureOut">
              <a:rPr lang="sv-SE" smtClean="0"/>
              <a:t>2025-04-02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2F05B-BAF9-488D-83DE-20A7CCFAC19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3227205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0A13A-DB3F-4AD5-B6AF-BDA0278A0A39}" type="datetimeFigureOut">
              <a:rPr lang="sv-SE" smtClean="0"/>
              <a:t>2025-04-02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2F05B-BAF9-488D-83DE-20A7CCFAC19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867282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0A13A-DB3F-4AD5-B6AF-BDA0278A0A39}" type="datetimeFigureOut">
              <a:rPr lang="sv-SE" smtClean="0"/>
              <a:t>2025-04-02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2F05B-BAF9-488D-83DE-20A7CCFAC19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5923605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0A13A-DB3F-4AD5-B6AF-BDA0278A0A39}" type="datetimeFigureOut">
              <a:rPr lang="sv-SE" smtClean="0"/>
              <a:t>2025-04-02</a:t>
            </a:fld>
            <a:endParaRPr lang="sv-SE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2F05B-BAF9-488D-83DE-20A7CCFAC19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776507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0A13A-DB3F-4AD5-B6AF-BDA0278A0A39}" type="datetimeFigureOut">
              <a:rPr lang="sv-SE" smtClean="0"/>
              <a:t>2025-04-02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2F05B-BAF9-488D-83DE-20A7CCFAC19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566096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0A13A-DB3F-4AD5-B6AF-BDA0278A0A39}" type="datetimeFigureOut">
              <a:rPr lang="sv-SE" smtClean="0"/>
              <a:t>2025-04-02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2F05B-BAF9-488D-83DE-20A7CCFAC19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3110765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0A13A-DB3F-4AD5-B6AF-BDA0278A0A39}" type="datetimeFigureOut">
              <a:rPr lang="sv-SE" smtClean="0"/>
              <a:t>2025-04-02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2F05B-BAF9-488D-83DE-20A7CCFAC19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489655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0A13A-DB3F-4AD5-B6AF-BDA0278A0A39}" type="datetimeFigureOut">
              <a:rPr lang="sv-SE" smtClean="0"/>
              <a:t>2025-04-02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2F05B-BAF9-488D-83DE-20A7CCFAC19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714538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60A13A-DB3F-4AD5-B6AF-BDA0278A0A39}" type="datetimeFigureOut">
              <a:rPr lang="sv-SE" smtClean="0"/>
              <a:t>2025-04-02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C2F05B-BAF9-488D-83DE-20A7CCFAC19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072855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team.intersport.se/mariestads-bk" TargetMode="External"/><Relationship Id="rId2" Type="http://schemas.openxmlformats.org/officeDocument/2006/relationships/hyperlink" Target="https://www.laget.se/MariestadsBK-P8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1524000" y="1717676"/>
            <a:ext cx="9144000" cy="2387600"/>
          </a:xfrm>
        </p:spPr>
        <p:txBody>
          <a:bodyPr>
            <a:normAutofit/>
          </a:bodyPr>
          <a:lstStyle/>
          <a:p>
            <a:br>
              <a:rPr lang="sv-SE" b="1" dirty="0">
                <a:latin typeface="Arial"/>
                <a:cs typeface="Calibri Light"/>
              </a:rPr>
            </a:br>
            <a:r>
              <a:rPr lang="sv-SE" b="1" dirty="0">
                <a:latin typeface="Arial"/>
                <a:cs typeface="Calibri Light"/>
              </a:rPr>
              <a:t>Föräldramöte P12</a:t>
            </a:r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524000" y="4304507"/>
            <a:ext cx="9144000" cy="1655762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sv-SE" sz="2800" b="1" dirty="0">
                <a:latin typeface="Arial"/>
                <a:cs typeface="Calibri"/>
              </a:rPr>
              <a:t>2025-04-02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FAE9E089-4E1F-9F6E-05EC-362E58E8EA8D}"/>
              </a:ext>
            </a:extLst>
          </p:cNvPr>
          <p:cNvGrpSpPr/>
          <p:nvPr/>
        </p:nvGrpSpPr>
        <p:grpSpPr>
          <a:xfrm>
            <a:off x="1" y="-73430"/>
            <a:ext cx="12191999" cy="2233981"/>
            <a:chOff x="1" y="66456"/>
            <a:chExt cx="12191999" cy="2233981"/>
          </a:xfrm>
        </p:grpSpPr>
        <p:pic>
          <p:nvPicPr>
            <p:cNvPr id="6" name="Picture 2" descr="Mariestads BK">
              <a:extLst>
                <a:ext uri="{FF2B5EF4-FFF2-40B4-BE49-F238E27FC236}">
                  <a16:creationId xmlns:a16="http://schemas.microsoft.com/office/drawing/2014/main" id="{A88037CE-2B45-46CE-6233-69B5ECEAE87F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160528" y="136736"/>
              <a:ext cx="3870944" cy="19851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7" name="Picture 6">
              <a:extLst>
                <a:ext uri="{FF2B5EF4-FFF2-40B4-BE49-F238E27FC236}">
                  <a16:creationId xmlns:a16="http://schemas.microsoft.com/office/drawing/2014/main" id="{B781D9FC-FA41-9F0D-B0FB-726C46F3ED1C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" y="66458"/>
              <a:ext cx="4279929" cy="2232000"/>
            </a:xfrm>
            <a:prstGeom prst="rect">
              <a:avLst/>
            </a:prstGeom>
          </p:spPr>
        </p:pic>
        <p:pic>
          <p:nvPicPr>
            <p:cNvPr id="8" name="Picture 7">
              <a:extLst>
                <a:ext uri="{FF2B5EF4-FFF2-40B4-BE49-F238E27FC236}">
                  <a16:creationId xmlns:a16="http://schemas.microsoft.com/office/drawing/2014/main" id="{18A42182-B4DA-25D3-4864-9BB3E394AB13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8031472" y="66456"/>
              <a:ext cx="4160528" cy="2233981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1943776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F1BB13B-F22A-47D5-966B-83F63503C2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415310"/>
            <a:ext cx="10515600" cy="765970"/>
          </a:xfrm>
        </p:spPr>
        <p:txBody>
          <a:bodyPr/>
          <a:lstStyle/>
          <a:p>
            <a:r>
              <a:rPr lang="sv-SE" b="1" dirty="0">
                <a:latin typeface="Arial"/>
                <a:cs typeface="Calibri Light"/>
              </a:rPr>
              <a:t>Agenda</a:t>
            </a:r>
            <a:endParaRPr lang="sv-SE" b="1" dirty="0">
              <a:latin typeface="Arial"/>
            </a:endParaRP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69882751-88B5-412F-9F69-CA74DB721A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287606"/>
            <a:ext cx="10515600" cy="3147386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sv-SE" dirty="0">
                <a:latin typeface="Arial"/>
                <a:cs typeface="Calibri" panose="020F0502020204030204"/>
              </a:rPr>
              <a:t>Info från MBK – </a:t>
            </a:r>
            <a:r>
              <a:rPr lang="sv-SE" dirty="0" err="1">
                <a:latin typeface="Arial"/>
                <a:cs typeface="Calibri" panose="020F0502020204030204"/>
              </a:rPr>
              <a:t>Domarutb</a:t>
            </a:r>
            <a:r>
              <a:rPr lang="sv-SE" dirty="0">
                <a:latin typeface="Arial"/>
                <a:cs typeface="Calibri" panose="020F0502020204030204"/>
              </a:rPr>
              <a:t>.</a:t>
            </a:r>
          </a:p>
          <a:p>
            <a:r>
              <a:rPr lang="sv-SE" dirty="0">
                <a:latin typeface="Arial"/>
                <a:cs typeface="Calibri" panose="020F0502020204030204"/>
              </a:rPr>
              <a:t>Träningar</a:t>
            </a:r>
          </a:p>
          <a:p>
            <a:r>
              <a:rPr lang="sv-SE" dirty="0">
                <a:latin typeface="Arial"/>
                <a:cs typeface="Calibri" panose="020F0502020204030204"/>
              </a:rPr>
              <a:t>Matcher /cuper</a:t>
            </a:r>
          </a:p>
          <a:p>
            <a:r>
              <a:rPr lang="sv-SE" dirty="0">
                <a:latin typeface="Arial"/>
                <a:cs typeface="Calibri" panose="020F0502020204030204"/>
              </a:rPr>
              <a:t>Åtaganden säsongen 2025</a:t>
            </a:r>
          </a:p>
          <a:p>
            <a:r>
              <a:rPr lang="sv-SE" dirty="0">
                <a:latin typeface="Arial"/>
                <a:cs typeface="Calibri" panose="020F0502020204030204"/>
              </a:rPr>
              <a:t>Övrigt</a:t>
            </a:r>
          </a:p>
          <a:p>
            <a:endParaRPr lang="sv-SE" dirty="0">
              <a:cs typeface="Calibri" panose="020F0502020204030204"/>
            </a:endParaRP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2ED93214-7C43-E7F5-82B7-791093A4A55C}"/>
              </a:ext>
            </a:extLst>
          </p:cNvPr>
          <p:cNvGrpSpPr/>
          <p:nvPr/>
        </p:nvGrpSpPr>
        <p:grpSpPr>
          <a:xfrm>
            <a:off x="1" y="-73430"/>
            <a:ext cx="12191999" cy="2233981"/>
            <a:chOff x="1" y="66456"/>
            <a:chExt cx="12191999" cy="2233981"/>
          </a:xfrm>
        </p:grpSpPr>
        <p:pic>
          <p:nvPicPr>
            <p:cNvPr id="1026" name="Picture 2" descr="Mariestads BK">
              <a:extLst>
                <a:ext uri="{FF2B5EF4-FFF2-40B4-BE49-F238E27FC236}">
                  <a16:creationId xmlns:a16="http://schemas.microsoft.com/office/drawing/2014/main" id="{696D7082-87BC-00E1-5178-38DC592139FD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160528" y="136736"/>
              <a:ext cx="3870944" cy="19851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" name="Picture 5">
              <a:extLst>
                <a:ext uri="{FF2B5EF4-FFF2-40B4-BE49-F238E27FC236}">
                  <a16:creationId xmlns:a16="http://schemas.microsoft.com/office/drawing/2014/main" id="{D7EFB6E9-F4AA-8170-CD28-428766368F86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" y="66458"/>
              <a:ext cx="4279929" cy="2232000"/>
            </a:xfrm>
            <a:prstGeom prst="rect">
              <a:avLst/>
            </a:prstGeom>
          </p:spPr>
        </p:pic>
        <p:pic>
          <p:nvPicPr>
            <p:cNvPr id="7" name="Picture 6">
              <a:extLst>
                <a:ext uri="{FF2B5EF4-FFF2-40B4-BE49-F238E27FC236}">
                  <a16:creationId xmlns:a16="http://schemas.microsoft.com/office/drawing/2014/main" id="{8881553E-F72C-AE87-0B8D-A9A4AB522A27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8031472" y="66456"/>
              <a:ext cx="4160528" cy="2233981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039687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F1BB13B-F22A-47D5-966B-83F63503C2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415310"/>
            <a:ext cx="10515600" cy="765970"/>
          </a:xfrm>
        </p:spPr>
        <p:txBody>
          <a:bodyPr/>
          <a:lstStyle/>
          <a:p>
            <a:r>
              <a:rPr lang="sv-SE" b="1" dirty="0">
                <a:latin typeface="Arial"/>
                <a:cs typeface="Calibri Light"/>
              </a:rPr>
              <a:t>Träningar 2025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69882751-88B5-412F-9F69-CA74DB721A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287606"/>
            <a:ext cx="11353800" cy="3147386"/>
          </a:xfrm>
        </p:spPr>
        <p:txBody>
          <a:bodyPr vert="horz" lIns="91440" tIns="45720" rIns="91440" bIns="45720" rtlCol="0" anchor="t">
            <a:normAutofit fontScale="70000" lnSpcReduction="20000"/>
          </a:bodyPr>
          <a:lstStyle/>
          <a:p>
            <a:r>
              <a:rPr lang="sv-SE" dirty="0">
                <a:latin typeface="Arial"/>
                <a:cs typeface="Calibri" panose="020F0502020204030204"/>
              </a:rPr>
              <a:t>Måndagar och torsdagar 18:30-20:00 Fredagar 16:00-17:30 </a:t>
            </a:r>
            <a:r>
              <a:rPr lang="sv-SE" dirty="0" err="1">
                <a:latin typeface="Arial"/>
                <a:cs typeface="Calibri" panose="020F0502020204030204"/>
              </a:rPr>
              <a:t>Vänershov</a:t>
            </a:r>
            <a:r>
              <a:rPr lang="sv-SE" dirty="0">
                <a:latin typeface="Arial"/>
                <a:cs typeface="Calibri" panose="020F0502020204030204"/>
              </a:rPr>
              <a:t> (April månad </a:t>
            </a:r>
            <a:r>
              <a:rPr lang="sv-SE" dirty="0" err="1">
                <a:latin typeface="Arial"/>
                <a:cs typeface="Calibri" panose="020F0502020204030204"/>
              </a:rPr>
              <a:t>Högelids</a:t>
            </a:r>
            <a:r>
              <a:rPr lang="sv-SE" dirty="0">
                <a:latin typeface="Arial"/>
                <a:cs typeface="Calibri" panose="020F0502020204030204"/>
              </a:rPr>
              <a:t> IP tisdag, torsdag och fredag samma tider.)</a:t>
            </a:r>
          </a:p>
          <a:p>
            <a:r>
              <a:rPr lang="sv-SE" dirty="0">
                <a:latin typeface="Arial"/>
                <a:cs typeface="Calibri" panose="020F0502020204030204"/>
              </a:rPr>
              <a:t>Viktigt med närvaro träning/match. </a:t>
            </a:r>
          </a:p>
          <a:p>
            <a:r>
              <a:rPr lang="sv-SE" dirty="0">
                <a:latin typeface="Arial"/>
                <a:cs typeface="Calibri" panose="020F0502020204030204"/>
              </a:rPr>
              <a:t>Fokus vid samlingar då vi går igenom tränings upplägget. </a:t>
            </a:r>
          </a:p>
          <a:p>
            <a:r>
              <a:rPr lang="sv-SE" dirty="0">
                <a:latin typeface="Arial"/>
                <a:cs typeface="Calibri" panose="020F0502020204030204"/>
              </a:rPr>
              <a:t>Engagemang på fotbollsplanen under träningen. </a:t>
            </a:r>
          </a:p>
          <a:p>
            <a:r>
              <a:rPr lang="sv-SE" dirty="0">
                <a:latin typeface="Arial"/>
                <a:cs typeface="Calibri" panose="020F0502020204030204"/>
              </a:rPr>
              <a:t>Kom i tid. </a:t>
            </a:r>
          </a:p>
          <a:p>
            <a:r>
              <a:rPr lang="sv-SE" dirty="0"/>
              <a:t>Vi kommer att ha ett spelarmöte för att gå igenom samma punkter med barnen. </a:t>
            </a:r>
          </a:p>
          <a:p>
            <a:pPr lvl="1"/>
            <a:r>
              <a:rPr lang="sv-SE" dirty="0">
                <a:latin typeface="Arial"/>
                <a:cs typeface="Calibri" panose="020F0502020204030204"/>
              </a:rPr>
              <a:t>Ledord 2025</a:t>
            </a:r>
          </a:p>
          <a:p>
            <a:pPr lvl="2"/>
            <a:r>
              <a:rPr lang="sv-SE" dirty="0">
                <a:latin typeface="Arial"/>
                <a:cs typeface="Calibri" panose="020F0502020204030204"/>
              </a:rPr>
              <a:t>Fokus.</a:t>
            </a:r>
          </a:p>
          <a:p>
            <a:pPr lvl="2"/>
            <a:r>
              <a:rPr lang="sv-SE" dirty="0">
                <a:latin typeface="Arial"/>
                <a:cs typeface="Calibri" panose="020F0502020204030204"/>
              </a:rPr>
              <a:t>Engagemang.</a:t>
            </a:r>
          </a:p>
          <a:p>
            <a:pPr lvl="2"/>
            <a:r>
              <a:rPr lang="sv-SE" dirty="0">
                <a:latin typeface="Arial"/>
                <a:cs typeface="Calibri" panose="020F0502020204030204"/>
              </a:rPr>
              <a:t>Laget före jaget.</a:t>
            </a:r>
          </a:p>
          <a:p>
            <a:pPr marL="914400" lvl="2" indent="0">
              <a:buNone/>
            </a:pPr>
            <a:endParaRPr lang="sv-SE" dirty="0">
              <a:latin typeface="Arial"/>
              <a:cs typeface="Calibri" panose="020F0502020204030204"/>
            </a:endParaRPr>
          </a:p>
          <a:p>
            <a:pPr marL="914400" lvl="2" indent="0">
              <a:buNone/>
            </a:pPr>
            <a:endParaRPr lang="sv-SE" dirty="0">
              <a:latin typeface="Arial"/>
              <a:cs typeface="Calibri" panose="020F0502020204030204"/>
            </a:endParaRP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EC63CD2C-FF9A-6474-664B-F6446497DE7A}"/>
              </a:ext>
            </a:extLst>
          </p:cNvPr>
          <p:cNvGrpSpPr/>
          <p:nvPr/>
        </p:nvGrpSpPr>
        <p:grpSpPr>
          <a:xfrm>
            <a:off x="1" y="-73430"/>
            <a:ext cx="12191999" cy="2233981"/>
            <a:chOff x="1" y="66456"/>
            <a:chExt cx="12191999" cy="2233981"/>
          </a:xfrm>
        </p:grpSpPr>
        <p:pic>
          <p:nvPicPr>
            <p:cNvPr id="6" name="Picture 2" descr="Mariestads BK">
              <a:extLst>
                <a:ext uri="{FF2B5EF4-FFF2-40B4-BE49-F238E27FC236}">
                  <a16:creationId xmlns:a16="http://schemas.microsoft.com/office/drawing/2014/main" id="{0FD5E6F3-2ED6-EA23-F124-59122BA3F94B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160528" y="136736"/>
              <a:ext cx="3870944" cy="19851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7" name="Picture 6">
              <a:extLst>
                <a:ext uri="{FF2B5EF4-FFF2-40B4-BE49-F238E27FC236}">
                  <a16:creationId xmlns:a16="http://schemas.microsoft.com/office/drawing/2014/main" id="{EB44AA00-3D6A-F774-4960-B8D09F0079BE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" y="66458"/>
              <a:ext cx="4279929" cy="2232000"/>
            </a:xfrm>
            <a:prstGeom prst="rect">
              <a:avLst/>
            </a:prstGeom>
          </p:spPr>
        </p:pic>
        <p:pic>
          <p:nvPicPr>
            <p:cNvPr id="8" name="Picture 7">
              <a:extLst>
                <a:ext uri="{FF2B5EF4-FFF2-40B4-BE49-F238E27FC236}">
                  <a16:creationId xmlns:a16="http://schemas.microsoft.com/office/drawing/2014/main" id="{7BBF6D65-548C-FCA2-FA04-94C41145214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8031472" y="66456"/>
              <a:ext cx="4160528" cy="2233981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2417877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F1BB13B-F22A-47D5-966B-83F63503C2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415310"/>
            <a:ext cx="10515600" cy="765970"/>
          </a:xfrm>
        </p:spPr>
        <p:txBody>
          <a:bodyPr/>
          <a:lstStyle/>
          <a:p>
            <a:r>
              <a:rPr lang="sv-SE" b="1" dirty="0">
                <a:latin typeface="Arial"/>
                <a:cs typeface="Calibri Light"/>
              </a:rPr>
              <a:t>Matcher / Cuper 2025 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69882751-88B5-412F-9F69-CA74DB721A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287606"/>
            <a:ext cx="11049000" cy="3437934"/>
          </a:xfrm>
        </p:spPr>
        <p:txBody>
          <a:bodyPr vert="horz" lIns="91440" tIns="45720" rIns="91440" bIns="45720" rtlCol="0" anchor="t">
            <a:normAutofit fontScale="32500" lnSpcReduction="20000"/>
          </a:bodyPr>
          <a:lstStyle/>
          <a:p>
            <a:r>
              <a:rPr lang="sv-SE" dirty="0">
                <a:latin typeface="Arial"/>
                <a:cs typeface="Calibri" panose="020F0502020204030204"/>
              </a:rPr>
              <a:t>Serie, 2 MBK-lag</a:t>
            </a:r>
          </a:p>
          <a:p>
            <a:pPr lvl="1"/>
            <a:r>
              <a:rPr lang="sv-SE" dirty="0">
                <a:latin typeface="Arial"/>
                <a:cs typeface="Calibri" panose="020F0502020204030204"/>
              </a:rPr>
              <a:t>7 mot 7 med </a:t>
            </a:r>
            <a:r>
              <a:rPr lang="sv-SE" dirty="0" err="1">
                <a:latin typeface="Arial"/>
                <a:cs typeface="Calibri" panose="020F0502020204030204"/>
              </a:rPr>
              <a:t>size</a:t>
            </a:r>
            <a:r>
              <a:rPr lang="sv-SE" dirty="0">
                <a:latin typeface="Arial"/>
                <a:cs typeface="Calibri" panose="020F0502020204030204"/>
              </a:rPr>
              <a:t> 4-boll</a:t>
            </a:r>
          </a:p>
          <a:p>
            <a:pPr lvl="1"/>
            <a:r>
              <a:rPr lang="sv-SE" dirty="0">
                <a:latin typeface="Arial"/>
                <a:cs typeface="Calibri" panose="020F0502020204030204"/>
              </a:rPr>
              <a:t>Speltid 3 x 20 min</a:t>
            </a:r>
          </a:p>
          <a:p>
            <a:pPr lvl="1"/>
            <a:r>
              <a:rPr lang="sv-SE" dirty="0">
                <a:latin typeface="Arial"/>
                <a:cs typeface="Calibri" panose="020F0502020204030204"/>
              </a:rPr>
              <a:t>2 lag och 2 serier, byte vid sommaruppehållet.</a:t>
            </a:r>
          </a:p>
          <a:p>
            <a:pPr lvl="1"/>
            <a:r>
              <a:rPr lang="sv-SE" dirty="0">
                <a:latin typeface="Arial"/>
                <a:cs typeface="Calibri" panose="020F0502020204030204"/>
              </a:rPr>
              <a:t>Vi kommer att åka med max 10 spelare på match.</a:t>
            </a:r>
          </a:p>
          <a:p>
            <a:pPr lvl="1"/>
            <a:r>
              <a:rPr lang="sv-SE" dirty="0">
                <a:latin typeface="Arial"/>
                <a:cs typeface="Calibri" panose="020F0502020204030204"/>
              </a:rPr>
              <a:t>Målvakt. </a:t>
            </a:r>
          </a:p>
          <a:p>
            <a:pPr lvl="1"/>
            <a:r>
              <a:rPr lang="sv-SE" dirty="0">
                <a:latin typeface="Arial"/>
                <a:cs typeface="Calibri" panose="020F0502020204030204"/>
              </a:rPr>
              <a:t>Grönt kort ges av oss ledare i vårat eget lag efter matchen.</a:t>
            </a:r>
          </a:p>
          <a:p>
            <a:pPr lvl="1"/>
            <a:r>
              <a:rPr lang="sv-SE" dirty="0">
                <a:latin typeface="Arial"/>
                <a:cs typeface="Calibri" panose="020F0502020204030204"/>
              </a:rPr>
              <a:t>Ett JA på kallelse är engagerade och motiverade barn som VILL spela.</a:t>
            </a:r>
          </a:p>
          <a:p>
            <a:pPr lvl="1"/>
            <a:r>
              <a:rPr lang="sv-SE" dirty="0">
                <a:latin typeface="Arial"/>
                <a:cs typeface="Calibri" panose="020F0502020204030204"/>
              </a:rPr>
              <a:t>Närvaro på träning premieras vid matcher.  </a:t>
            </a:r>
          </a:p>
          <a:p>
            <a:pPr lvl="1"/>
            <a:r>
              <a:rPr lang="sv-SE" dirty="0">
                <a:latin typeface="Arial"/>
                <a:cs typeface="Calibri" panose="020F0502020204030204"/>
              </a:rPr>
              <a:t>Ring eller </a:t>
            </a:r>
            <a:r>
              <a:rPr lang="sv-SE" dirty="0" err="1">
                <a:latin typeface="Arial"/>
                <a:cs typeface="Calibri" panose="020F0502020204030204"/>
              </a:rPr>
              <a:t>smsa</a:t>
            </a:r>
            <a:r>
              <a:rPr lang="sv-SE" dirty="0">
                <a:latin typeface="Arial"/>
                <a:cs typeface="Calibri" panose="020F0502020204030204"/>
              </a:rPr>
              <a:t> ledare om man blivit sjuk och inte kan vara med på match</a:t>
            </a:r>
          </a:p>
          <a:p>
            <a:pPr lvl="1"/>
            <a:r>
              <a:rPr lang="sv-SE" dirty="0">
                <a:latin typeface="Arial"/>
                <a:cs typeface="Calibri" panose="020F0502020204030204"/>
              </a:rPr>
              <a:t>Samåkning viktig i år då det är långa bortamatcher. </a:t>
            </a:r>
          </a:p>
          <a:p>
            <a:pPr lvl="1"/>
            <a:endParaRPr lang="sv-SE" dirty="0">
              <a:latin typeface="Arial"/>
              <a:cs typeface="Calibri" panose="020F0502020204030204"/>
            </a:endParaRPr>
          </a:p>
          <a:p>
            <a:r>
              <a:rPr lang="sv-SE" dirty="0">
                <a:latin typeface="Arial"/>
                <a:cs typeface="Calibri" panose="020F0502020204030204"/>
              </a:rPr>
              <a:t>Matcher inlagda i kalendern på Laget.se</a:t>
            </a:r>
          </a:p>
          <a:p>
            <a:pPr marL="0" indent="0">
              <a:buNone/>
            </a:pPr>
            <a:r>
              <a:rPr lang="sv-SE" dirty="0">
                <a:latin typeface="Arial"/>
                <a:cs typeface="Calibri" panose="020F0502020204030204"/>
              </a:rPr>
              <a:t>(Viktigt att svara på kallelser eller andra aktiviteter som skickas ut)</a:t>
            </a:r>
          </a:p>
          <a:p>
            <a:r>
              <a:rPr lang="sv-SE" dirty="0">
                <a:latin typeface="Arial"/>
                <a:cs typeface="Calibri" panose="020F0502020204030204"/>
              </a:rPr>
              <a:t>Cuper kommer läggas in</a:t>
            </a:r>
          </a:p>
          <a:p>
            <a:pPr lvl="1"/>
            <a:r>
              <a:rPr lang="sv-SE" dirty="0">
                <a:latin typeface="Arial"/>
                <a:cs typeface="Calibri" panose="020F0502020204030204"/>
              </a:rPr>
              <a:t>Hemma-cup </a:t>
            </a:r>
            <a:r>
              <a:rPr lang="sv-SE" dirty="0" err="1">
                <a:latin typeface="Arial"/>
                <a:cs typeface="Calibri" panose="020F0502020204030204"/>
              </a:rPr>
              <a:t>Bollis</a:t>
            </a:r>
            <a:r>
              <a:rPr lang="sv-SE" dirty="0">
                <a:latin typeface="Arial"/>
                <a:cs typeface="Calibri" panose="020F0502020204030204"/>
              </a:rPr>
              <a:t> Cup helgen (26/4) April månad</a:t>
            </a:r>
          </a:p>
          <a:p>
            <a:pPr lvl="1"/>
            <a:r>
              <a:rPr lang="sv-SE" dirty="0">
                <a:latin typeface="Arial"/>
                <a:cs typeface="Calibri" panose="020F0502020204030204"/>
              </a:rPr>
              <a:t>Degerfors 11 maj - 4 matcher plus allsvensk match Degerfors-Malmö. </a:t>
            </a:r>
          </a:p>
          <a:p>
            <a:pPr lvl="1"/>
            <a:r>
              <a:rPr lang="sv-SE" dirty="0">
                <a:latin typeface="Arial"/>
                <a:cs typeface="Calibri" panose="020F0502020204030204"/>
              </a:rPr>
              <a:t>Örebro 10-11 augusti.</a:t>
            </a:r>
          </a:p>
          <a:p>
            <a:pPr lvl="1"/>
            <a:r>
              <a:rPr lang="sv-SE" dirty="0">
                <a:latin typeface="Arial"/>
                <a:cs typeface="Calibri" panose="020F0502020204030204"/>
              </a:rPr>
              <a:t>Eventuellt läger med övernattning.</a:t>
            </a:r>
          </a:p>
          <a:p>
            <a:pPr lvl="1"/>
            <a:endParaRPr lang="sv-SE" dirty="0">
              <a:latin typeface="Arial"/>
              <a:cs typeface="Calibri" panose="020F0502020204030204"/>
            </a:endParaRP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ECC52896-A31B-56B6-1B37-EB7CCA10130C}"/>
              </a:ext>
            </a:extLst>
          </p:cNvPr>
          <p:cNvGrpSpPr/>
          <p:nvPr/>
        </p:nvGrpSpPr>
        <p:grpSpPr>
          <a:xfrm>
            <a:off x="1" y="-73430"/>
            <a:ext cx="12191999" cy="2233981"/>
            <a:chOff x="1" y="66456"/>
            <a:chExt cx="12191999" cy="2233981"/>
          </a:xfrm>
        </p:grpSpPr>
        <p:pic>
          <p:nvPicPr>
            <p:cNvPr id="6" name="Picture 2" descr="Mariestads BK">
              <a:extLst>
                <a:ext uri="{FF2B5EF4-FFF2-40B4-BE49-F238E27FC236}">
                  <a16:creationId xmlns:a16="http://schemas.microsoft.com/office/drawing/2014/main" id="{D9696D0F-E6C3-7DD4-2D8E-6FB376749607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160528" y="136736"/>
              <a:ext cx="3870944" cy="19851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7" name="Picture 6">
              <a:extLst>
                <a:ext uri="{FF2B5EF4-FFF2-40B4-BE49-F238E27FC236}">
                  <a16:creationId xmlns:a16="http://schemas.microsoft.com/office/drawing/2014/main" id="{7AB093BD-12DA-7C8E-B18B-474FC8DD74EC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" y="66458"/>
              <a:ext cx="4279929" cy="2232000"/>
            </a:xfrm>
            <a:prstGeom prst="rect">
              <a:avLst/>
            </a:prstGeom>
          </p:spPr>
        </p:pic>
        <p:pic>
          <p:nvPicPr>
            <p:cNvPr id="8" name="Picture 7">
              <a:extLst>
                <a:ext uri="{FF2B5EF4-FFF2-40B4-BE49-F238E27FC236}">
                  <a16:creationId xmlns:a16="http://schemas.microsoft.com/office/drawing/2014/main" id="{34C995BE-F2C8-CCB6-1203-2063BEB54BAB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8031472" y="66456"/>
              <a:ext cx="4160528" cy="2233981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8891503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F1BB13B-F22A-47D5-966B-83F63503C2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415310"/>
            <a:ext cx="10515600" cy="765970"/>
          </a:xfrm>
        </p:spPr>
        <p:txBody>
          <a:bodyPr>
            <a:normAutofit fontScale="90000"/>
          </a:bodyPr>
          <a:lstStyle/>
          <a:p>
            <a:r>
              <a:rPr lang="sv-SE" b="1" dirty="0">
                <a:latin typeface="Arial"/>
                <a:cs typeface="Calibri Light"/>
              </a:rPr>
              <a:t>Åtaganden säsongen 2025</a:t>
            </a:r>
            <a:br>
              <a:rPr lang="sv-SE" b="1" dirty="0">
                <a:latin typeface="Arial"/>
                <a:cs typeface="Calibri Light"/>
              </a:rPr>
            </a:br>
            <a:r>
              <a:rPr lang="sv-SE" b="1" dirty="0">
                <a:latin typeface="Arial"/>
                <a:cs typeface="Calibri Light"/>
              </a:rPr>
              <a:t>Hur gör vi 2025?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69882751-88B5-412F-9F69-CA74DB721A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287606"/>
            <a:ext cx="11201400" cy="3570200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sv-SE" dirty="0">
                <a:latin typeface="Arial"/>
                <a:cs typeface="Calibri" panose="020F0502020204030204"/>
              </a:rPr>
              <a:t>Hantering FOGIS – ledare.</a:t>
            </a:r>
            <a:endParaRPr lang="sv-SE" b="1" dirty="0">
              <a:latin typeface="Arial"/>
              <a:cs typeface="Calibri" panose="020F0502020204030204"/>
            </a:endParaRPr>
          </a:p>
          <a:p>
            <a:r>
              <a:rPr lang="sv-SE" dirty="0">
                <a:latin typeface="Arial"/>
                <a:cs typeface="Calibri" panose="020F0502020204030204"/>
              </a:rPr>
              <a:t>Kontaktperson/sammanhållande av åtaganden som kiosk, bollkallar, etc.</a:t>
            </a:r>
            <a:endParaRPr lang="sv-SE" b="1" dirty="0">
              <a:latin typeface="Arial"/>
              <a:cs typeface="Calibri" panose="020F0502020204030204"/>
            </a:endParaRPr>
          </a:p>
          <a:p>
            <a:pPr lvl="1"/>
            <a:r>
              <a:rPr lang="sv-SE" dirty="0">
                <a:latin typeface="Arial"/>
                <a:cs typeface="Calibri" panose="020F0502020204030204"/>
              </a:rPr>
              <a:t>Kiosk vid hemmamatcher – Christian loves pappa.</a:t>
            </a:r>
          </a:p>
          <a:p>
            <a:r>
              <a:rPr lang="sv-SE" dirty="0">
                <a:latin typeface="Arial"/>
                <a:cs typeface="Calibri" panose="020F0502020204030204"/>
              </a:rPr>
              <a:t>Utdelning/insamling matchställ - ledare.</a:t>
            </a:r>
            <a:endParaRPr lang="sv-SE" b="1" dirty="0">
              <a:latin typeface="Arial"/>
              <a:cs typeface="Calibri" panose="020F0502020204030204"/>
            </a:endParaRPr>
          </a:p>
          <a:p>
            <a:r>
              <a:rPr lang="sv-SE" dirty="0">
                <a:latin typeface="Arial"/>
                <a:cs typeface="Calibri" panose="020F0502020204030204"/>
              </a:rPr>
              <a:t>Lagföräldrar runt laget (ansvariga för försäljning osv.) För att åka iväg på cuper behöver vi sälja framöver och ha en lagkassa. </a:t>
            </a:r>
            <a:r>
              <a:rPr lang="sv-SE" sz="2000" dirty="0">
                <a:latin typeface="Arial"/>
                <a:cs typeface="Calibri" panose="020F0502020204030204"/>
              </a:rPr>
              <a:t>Per lottansvarig. Sofia och Mikaela-lagkassa försäljning. </a:t>
            </a:r>
            <a:endParaRPr lang="sv-SE" sz="2000" b="1" dirty="0">
              <a:latin typeface="Arial"/>
              <a:cs typeface="Calibri" panose="020F0502020204030204"/>
            </a:endParaRP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F2FEB9C0-AB5F-D8DB-8EA1-EC454C7CBDB2}"/>
              </a:ext>
            </a:extLst>
          </p:cNvPr>
          <p:cNvGrpSpPr/>
          <p:nvPr/>
        </p:nvGrpSpPr>
        <p:grpSpPr>
          <a:xfrm>
            <a:off x="1" y="-73430"/>
            <a:ext cx="12191999" cy="2233981"/>
            <a:chOff x="1" y="66456"/>
            <a:chExt cx="12191999" cy="2233981"/>
          </a:xfrm>
        </p:grpSpPr>
        <p:pic>
          <p:nvPicPr>
            <p:cNvPr id="6" name="Picture 2" descr="Mariestads BK">
              <a:extLst>
                <a:ext uri="{FF2B5EF4-FFF2-40B4-BE49-F238E27FC236}">
                  <a16:creationId xmlns:a16="http://schemas.microsoft.com/office/drawing/2014/main" id="{C72181FA-CFD7-893E-2C27-91BB4A53A764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160528" y="136736"/>
              <a:ext cx="3870944" cy="19851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7" name="Picture 6">
              <a:extLst>
                <a:ext uri="{FF2B5EF4-FFF2-40B4-BE49-F238E27FC236}">
                  <a16:creationId xmlns:a16="http://schemas.microsoft.com/office/drawing/2014/main" id="{0B71620D-6FA0-7415-8461-72ED823AEC37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" y="66458"/>
              <a:ext cx="4279929" cy="2232000"/>
            </a:xfrm>
            <a:prstGeom prst="rect">
              <a:avLst/>
            </a:prstGeom>
          </p:spPr>
        </p:pic>
        <p:pic>
          <p:nvPicPr>
            <p:cNvPr id="8" name="Picture 7">
              <a:extLst>
                <a:ext uri="{FF2B5EF4-FFF2-40B4-BE49-F238E27FC236}">
                  <a16:creationId xmlns:a16="http://schemas.microsoft.com/office/drawing/2014/main" id="{E3F2DB63-9B0F-4E93-5EEB-7875B1AF0FB6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8031472" y="66456"/>
              <a:ext cx="4160528" cy="2233981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5440439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F1BB13B-F22A-47D5-966B-83F63503C2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415310"/>
            <a:ext cx="10515600" cy="765970"/>
          </a:xfrm>
        </p:spPr>
        <p:txBody>
          <a:bodyPr/>
          <a:lstStyle/>
          <a:p>
            <a:r>
              <a:rPr lang="sv-SE" b="1" dirty="0">
                <a:latin typeface="Arial"/>
                <a:cs typeface="Calibri Light"/>
              </a:rPr>
              <a:t>Övrigt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69882751-88B5-412F-9F69-CA74DB721A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287606"/>
            <a:ext cx="11049000" cy="3147386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sv-SE" b="1" u="sng" dirty="0">
                <a:latin typeface="Arial"/>
                <a:cs typeface="Calibri" panose="020F0502020204030204"/>
              </a:rPr>
              <a:t>Gemensamt ombyte vid match – laganda/sammanhållning</a:t>
            </a:r>
          </a:p>
          <a:p>
            <a:r>
              <a:rPr lang="sv-SE" dirty="0">
                <a:latin typeface="Arial"/>
                <a:cs typeface="Calibri" panose="020F0502020204030204"/>
              </a:rPr>
              <a:t>Laget.se (</a:t>
            </a:r>
            <a:r>
              <a:rPr lang="sv-SE" dirty="0" err="1">
                <a:latin typeface="Arial"/>
                <a:cs typeface="Calibri" panose="020F0502020204030204"/>
              </a:rPr>
              <a:t>App</a:t>
            </a:r>
            <a:r>
              <a:rPr lang="sv-SE" dirty="0">
                <a:latin typeface="Arial"/>
                <a:cs typeface="Calibri" panose="020F0502020204030204"/>
              </a:rPr>
              <a:t>: Laget.se) - </a:t>
            </a:r>
            <a:r>
              <a:rPr lang="sv-SE" dirty="0">
                <a:ea typeface="+mn-lt"/>
                <a:cs typeface="+mn-lt"/>
                <a:hlinkClick r:id="rId2"/>
              </a:rPr>
              <a:t>https://www.laget.se/MariestadsBK-P8</a:t>
            </a:r>
          </a:p>
          <a:p>
            <a:endParaRPr lang="sv-SE" dirty="0">
              <a:ea typeface="+mn-lt"/>
              <a:cs typeface="+mn-lt"/>
            </a:endParaRPr>
          </a:p>
          <a:p>
            <a:pPr lvl="1"/>
            <a:r>
              <a:rPr lang="sv-SE" dirty="0">
                <a:latin typeface="Arial"/>
                <a:cs typeface="Calibri" panose="020F0502020204030204"/>
              </a:rPr>
              <a:t>Kalendern, kallelser, nyheter, dokument, etc.</a:t>
            </a:r>
          </a:p>
          <a:p>
            <a:r>
              <a:rPr lang="sv-SE" dirty="0">
                <a:latin typeface="Arial"/>
                <a:cs typeface="Calibri" panose="020F0502020204030204"/>
              </a:rPr>
              <a:t>MBK-kläder: </a:t>
            </a:r>
            <a:r>
              <a:rPr lang="sv-SE" dirty="0">
                <a:latin typeface="Arial"/>
                <a:cs typeface="Calibri" panose="020F0502020204030204"/>
                <a:hlinkClick r:id="rId3"/>
              </a:rPr>
              <a:t>https://team.intersport.se/mariestads-bk</a:t>
            </a:r>
            <a:r>
              <a:rPr lang="sv-SE" dirty="0">
                <a:latin typeface="Arial"/>
                <a:cs typeface="Calibri" panose="020F0502020204030204"/>
              </a:rPr>
              <a:t> </a:t>
            </a:r>
          </a:p>
          <a:p>
            <a:r>
              <a:rPr lang="sv-SE" dirty="0">
                <a:latin typeface="Arial"/>
                <a:cs typeface="Calibri" panose="020F0502020204030204"/>
              </a:rPr>
              <a:t>Övrigt / frågor</a:t>
            </a:r>
            <a:endParaRPr lang="sv-SE" dirty="0"/>
          </a:p>
          <a:p>
            <a:pPr marL="0" indent="0">
              <a:buNone/>
            </a:pPr>
            <a:endParaRPr lang="sv-SE" dirty="0">
              <a:latin typeface="Arial"/>
              <a:cs typeface="Calibri" panose="020F0502020204030204"/>
            </a:endParaRP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C42AC834-1BFC-5962-326B-A042C60197C8}"/>
              </a:ext>
            </a:extLst>
          </p:cNvPr>
          <p:cNvGrpSpPr/>
          <p:nvPr/>
        </p:nvGrpSpPr>
        <p:grpSpPr>
          <a:xfrm>
            <a:off x="1" y="-73430"/>
            <a:ext cx="12191999" cy="2233981"/>
            <a:chOff x="1" y="66456"/>
            <a:chExt cx="12191999" cy="2233981"/>
          </a:xfrm>
        </p:grpSpPr>
        <p:pic>
          <p:nvPicPr>
            <p:cNvPr id="6" name="Picture 2" descr="Mariestads BK">
              <a:extLst>
                <a:ext uri="{FF2B5EF4-FFF2-40B4-BE49-F238E27FC236}">
                  <a16:creationId xmlns:a16="http://schemas.microsoft.com/office/drawing/2014/main" id="{E023FE50-C157-69E6-6E08-7A2314616A19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160528" y="136736"/>
              <a:ext cx="3870944" cy="19851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7" name="Picture 6">
              <a:extLst>
                <a:ext uri="{FF2B5EF4-FFF2-40B4-BE49-F238E27FC236}">
                  <a16:creationId xmlns:a16="http://schemas.microsoft.com/office/drawing/2014/main" id="{8C4F2C7C-8A35-AF74-0DB1-DC5577F81A98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1" y="66458"/>
              <a:ext cx="4279929" cy="2232000"/>
            </a:xfrm>
            <a:prstGeom prst="rect">
              <a:avLst/>
            </a:prstGeom>
          </p:spPr>
        </p:pic>
        <p:pic>
          <p:nvPicPr>
            <p:cNvPr id="8" name="Picture 7">
              <a:extLst>
                <a:ext uri="{FF2B5EF4-FFF2-40B4-BE49-F238E27FC236}">
                  <a16:creationId xmlns:a16="http://schemas.microsoft.com/office/drawing/2014/main" id="{99CDD83A-A981-8213-8953-BD7AC5C189D1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8031472" y="66456"/>
              <a:ext cx="4160528" cy="2233981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4279120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4431</TotalTime>
  <Words>373</Words>
  <Application>Microsoft Office PowerPoint</Application>
  <PresentationFormat>Bredbild</PresentationFormat>
  <Paragraphs>52</Paragraphs>
  <Slides>6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Office-tema</vt:lpstr>
      <vt:lpstr> Föräldramöte P12</vt:lpstr>
      <vt:lpstr>Agenda</vt:lpstr>
      <vt:lpstr>Träningar 2025</vt:lpstr>
      <vt:lpstr>Matcher / Cuper 2025 </vt:lpstr>
      <vt:lpstr>Åtaganden säsongen 2025 Hur gör vi 2025?</vt:lpstr>
      <vt:lpstr>Övrigt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Föräldramöte P10</dc:title>
  <dc:creator>Camilla Cardell</dc:creator>
  <cp:lastModifiedBy>Madeleine Albertsson</cp:lastModifiedBy>
  <cp:revision>329</cp:revision>
  <dcterms:created xsi:type="dcterms:W3CDTF">2021-10-17T15:32:11Z</dcterms:created>
  <dcterms:modified xsi:type="dcterms:W3CDTF">2025-04-02T17:31:10Z</dcterms:modified>
</cp:coreProperties>
</file>