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67" r:id="rId4"/>
    <p:sldId id="272"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32"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AB2965-782C-BD8B-18E1-255055911D3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7C9ECDE-9FC7-E30B-810D-B24DFF116E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B937B9E-6AF5-35C8-C9D5-8123953C1400}"/>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4CA3A631-7CD2-88FC-3D96-3EDBF522BA1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86C157-571E-D233-7F9B-A15E3F9E281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386389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A6D214-B9A7-BAB7-9F10-F02C96B6E8A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11DC594-CCE8-FAA2-4782-5B8ECC918EE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D92935-1B2F-C916-A313-034E35EDD43E}"/>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42A73D3F-0C6F-34C7-A831-A5151B4253A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EEED45-CC1D-AE51-CE75-6A541E602887}"/>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89037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C90866B-AE05-CD5F-FC6E-853BD7DED0B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D97012-3407-57CD-B4A3-8614CC2A1B2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D84475-AFB5-802B-FA12-DF47BA028D0A}"/>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933B2710-F479-C7EA-FAC6-42DB5ABCBF6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05771D-8C3C-3F27-035F-FB5A8E7BB10E}"/>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82855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E10012-19AD-9723-AA82-ACADFD11B2D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8850C87-3524-7CB3-3AB3-DBEDF8C0D4E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5FCBA2B-93B7-7773-BDA4-C1DCCB6CD4B6}"/>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5CA497A7-6AD5-7CDC-342F-62A4E52ADF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EFBAEBC-1C6E-9B5F-1F74-91A6C0E1A84B}"/>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06934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6603BB-CB39-4B06-2D47-25F0FF36A19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1EE9DC0-2660-319F-AE6E-6A3CB2535E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826E1FC-207E-F091-52BF-D2B68AF31F87}"/>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A3C7283A-2357-95D8-E48F-D8B89E5015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10DEAF0-372A-0F37-32FD-3A2C1ABD4E4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6773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FC1FE2-1F81-78D5-7C3A-5CF3F35C8E4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3726D40-8464-B0F7-8193-8A502F6BD952}"/>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4393970-6C2C-61C9-367B-B1AADC7003E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A755C13-F32F-4F44-A267-1478320626D6}"/>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6" name="Platshållare för sidfot 5">
            <a:extLst>
              <a:ext uri="{FF2B5EF4-FFF2-40B4-BE49-F238E27FC236}">
                <a16:creationId xmlns:a16="http://schemas.microsoft.com/office/drawing/2014/main" id="{440FE2D7-1581-00A1-8281-A6CA73CF212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5A3750A-D7F0-22B9-28A7-C98DC98747D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0463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0C3BF0-8BFB-EF88-B121-4554AD32ED8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4152DF0-42D9-E60C-1485-0F901A30CA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879CA17-2EF3-1900-514A-860D49A20F1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E2CED515-3614-5186-98A2-B088C699A4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CAB42E0-FC61-0B41-7CEC-2B1822CBE50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E70ACB2-A9C9-1323-D6A3-DFABE27AFC69}"/>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8" name="Platshållare för sidfot 7">
            <a:extLst>
              <a:ext uri="{FF2B5EF4-FFF2-40B4-BE49-F238E27FC236}">
                <a16:creationId xmlns:a16="http://schemas.microsoft.com/office/drawing/2014/main" id="{D61055C8-B9F3-8F6C-9939-51FC8EC1A2D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9CA3546-80B8-CFAB-BBC4-1F4C131C7BFC}"/>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7867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0BEFBC-A0E7-A557-0942-4F5BB646CF0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1A8C55C-4709-79C0-A64E-6F68F4ECED28}"/>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4" name="Platshållare för sidfot 3">
            <a:extLst>
              <a:ext uri="{FF2B5EF4-FFF2-40B4-BE49-F238E27FC236}">
                <a16:creationId xmlns:a16="http://schemas.microsoft.com/office/drawing/2014/main" id="{699D27BB-3B9E-FC56-E2ED-AC605E18CFB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E77A670-3071-631E-B805-32C615DE23F1}"/>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67884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05C7143-15F4-FB17-2CC6-770A17CD1674}"/>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3" name="Platshållare för sidfot 2">
            <a:extLst>
              <a:ext uri="{FF2B5EF4-FFF2-40B4-BE49-F238E27FC236}">
                <a16:creationId xmlns:a16="http://schemas.microsoft.com/office/drawing/2014/main" id="{5CBDAA3C-FEBD-105F-2592-368E93FBDAB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25927CF-10B2-3122-4798-6DE40B055F1F}"/>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29422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EA916A-0DED-2871-5FC7-C6733141A3B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3E16810-F69F-6C21-459B-40E12132C3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77802C-BDDD-891B-7119-C3AD5C1358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B44C452-E714-7785-B3F0-5E5F40D4249A}"/>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6" name="Platshållare för sidfot 5">
            <a:extLst>
              <a:ext uri="{FF2B5EF4-FFF2-40B4-BE49-F238E27FC236}">
                <a16:creationId xmlns:a16="http://schemas.microsoft.com/office/drawing/2014/main" id="{E13CCB6B-4B0A-9979-CE23-1BF98D71EF5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CEB8526-7FEE-3338-6427-88F92BF1589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183417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AB41C0-2C71-AA82-1927-49520788A81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993FA0F-9B42-B176-EC97-B8E97F8D3C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242C499-45E6-2D17-25C9-6695A7BA67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C83E4DA-2C7A-E2B0-9AD8-C557BC838ACA}"/>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6" name="Platshållare för sidfot 5">
            <a:extLst>
              <a:ext uri="{FF2B5EF4-FFF2-40B4-BE49-F238E27FC236}">
                <a16:creationId xmlns:a16="http://schemas.microsoft.com/office/drawing/2014/main" id="{4F5B6447-E767-383C-0057-77A603D492C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4B57A2B-DA89-6C2A-91B7-3A30FE6A172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90817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8B43056-EE3E-CE11-0D9C-AB52B248C0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BF82261-077B-96E5-2FEA-A53E04AA04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8B9637E-2715-FF1B-4321-FD4BBB8526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8BB8E3EA-B2D0-012D-AC97-C79034B33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B85F48C-F157-54AF-4A95-4489C34811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66EF1-848A-4632-AEA8-016805DF5C21}" type="slidenum">
              <a:rPr lang="sv-SE" smtClean="0"/>
              <a:t>‹#›</a:t>
            </a:fld>
            <a:endParaRPr lang="sv-SE"/>
          </a:p>
        </p:txBody>
      </p:sp>
      <p:sp>
        <p:nvSpPr>
          <p:cNvPr id="8" name="textruta 7">
            <a:extLst>
              <a:ext uri="{FF2B5EF4-FFF2-40B4-BE49-F238E27FC236}">
                <a16:creationId xmlns:a16="http://schemas.microsoft.com/office/drawing/2014/main" id="{F5CF0F27-29E8-343C-F964-966F0FE377B6}"/>
              </a:ext>
            </a:extLst>
          </p:cNvPr>
          <p:cNvSpPr txBox="1"/>
          <p:nvPr userDrawn="1">
            <p:extLst>
              <p:ext uri="{1162E1C5-73C7-4A58-AE30-91384D911F3F}">
                <p184:classification xmlns:p184="http://schemas.microsoft.com/office/powerpoint/2018/4/main" val="hdr"/>
              </p:ext>
            </p:extLst>
          </p:nvPr>
        </p:nvSpPr>
        <p:spPr>
          <a:xfrm>
            <a:off x="4929950" y="63500"/>
            <a:ext cx="2389187"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cs typeface="Calibri" panose="020F0502020204030204" pitchFamily="34" charset="0"/>
              </a:rPr>
              <a:t>Information classification: Ramirent Standard </a:t>
            </a:r>
          </a:p>
        </p:txBody>
      </p:sp>
    </p:spTree>
    <p:extLst>
      <p:ext uri="{BB962C8B-B14F-4D97-AF65-F5344CB8AC3E}">
        <p14:creationId xmlns:p14="http://schemas.microsoft.com/office/powerpoint/2010/main" val="4157702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6186309"/>
          </a:xfrm>
          <a:prstGeom prst="rect">
            <a:avLst/>
          </a:prstGeom>
          <a:noFill/>
        </p:spPr>
        <p:txBody>
          <a:bodyPr wrap="square" rtlCol="0">
            <a:spAutoFit/>
          </a:bodyPr>
          <a:lstStyle/>
          <a:p>
            <a:pPr algn="ctr"/>
            <a:endParaRPr lang="sv-SE" sz="5400" dirty="0"/>
          </a:p>
          <a:p>
            <a:pPr algn="ctr"/>
            <a:endParaRPr lang="sv-SE" sz="5400" dirty="0"/>
          </a:p>
          <a:p>
            <a:pPr algn="ctr"/>
            <a:r>
              <a:rPr lang="sv-SE" sz="5400" dirty="0">
                <a:solidFill>
                  <a:schemeClr val="accent1">
                    <a:lumMod val="75000"/>
                  </a:schemeClr>
                </a:solidFill>
              </a:rPr>
              <a:t>KURS</a:t>
            </a:r>
          </a:p>
          <a:p>
            <a:pPr algn="ctr"/>
            <a:endParaRPr lang="sv-SE" dirty="0"/>
          </a:p>
          <a:p>
            <a:pPr algn="ctr"/>
            <a:endParaRPr lang="sv-SE" dirty="0">
              <a:solidFill>
                <a:schemeClr val="accent1">
                  <a:lumMod val="75000"/>
                </a:schemeClr>
              </a:solidFill>
            </a:endParaRPr>
          </a:p>
          <a:p>
            <a:pPr algn="ctr"/>
            <a:r>
              <a:rPr lang="sv-SE" sz="3600" dirty="0">
                <a:solidFill>
                  <a:schemeClr val="accent1">
                    <a:lumMod val="75000"/>
                  </a:schemeClr>
                </a:solidFill>
              </a:rPr>
              <a:t>Mariestad BoIS Värdegrund</a:t>
            </a:r>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p:txBody>
      </p:sp>
    </p:spTree>
    <p:extLst>
      <p:ext uri="{BB962C8B-B14F-4D97-AF65-F5344CB8AC3E}">
        <p14:creationId xmlns:p14="http://schemas.microsoft.com/office/powerpoint/2010/main" val="111283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5262979"/>
          </a:xfrm>
          <a:prstGeom prst="rect">
            <a:avLst/>
          </a:prstGeom>
          <a:noFill/>
        </p:spPr>
        <p:txBody>
          <a:bodyPr wrap="square" rtlCol="0">
            <a:spAutoFit/>
          </a:bodyPr>
          <a:lstStyle/>
          <a:p>
            <a:pPr marL="571500" indent="-571500">
              <a:buFont typeface="Wingdings" panose="05000000000000000000" pitchFamily="2" charset="2"/>
              <a:buChar char="Ø"/>
            </a:pPr>
            <a:endParaRPr lang="sv-SE" sz="1400" dirty="0"/>
          </a:p>
          <a:p>
            <a:pPr marL="571500" indent="-571500">
              <a:buFont typeface="Wingdings" panose="05000000000000000000" pitchFamily="2" charset="2"/>
              <a:buChar char="Ø"/>
            </a:pPr>
            <a:endParaRPr lang="sv-SE" sz="1400" dirty="0"/>
          </a:p>
          <a:p>
            <a:pPr marL="571500" indent="-571500">
              <a:buFont typeface="Wingdings" panose="05000000000000000000" pitchFamily="2" charset="2"/>
              <a:buChar char="Ø"/>
            </a:pPr>
            <a:endParaRPr lang="sv-SE" sz="1400" dirty="0"/>
          </a:p>
          <a:p>
            <a:pPr marL="571500" indent="-571500">
              <a:buFont typeface="Wingdings" panose="05000000000000000000" pitchFamily="2" charset="2"/>
              <a:buChar char="Ø"/>
            </a:pPr>
            <a:endParaRPr lang="sv-SE" sz="1400" dirty="0"/>
          </a:p>
          <a:p>
            <a:pPr marL="571500" indent="-571500">
              <a:buFont typeface="Wingdings" panose="05000000000000000000" pitchFamily="2" charset="2"/>
              <a:buChar char="Ø"/>
            </a:pPr>
            <a:endParaRPr lang="sv-SE" sz="1400" dirty="0"/>
          </a:p>
          <a:p>
            <a:pPr marL="571500" indent="-571500">
              <a:buFont typeface="Wingdings" panose="05000000000000000000" pitchFamily="2" charset="2"/>
              <a:buChar char="Ø"/>
            </a:pPr>
            <a:r>
              <a:rPr lang="sv-SE" sz="3600" dirty="0">
                <a:solidFill>
                  <a:schemeClr val="accent1">
                    <a:lumMod val="75000"/>
                  </a:schemeClr>
                </a:solidFill>
              </a:rPr>
              <a:t>Kommunikation</a:t>
            </a:r>
          </a:p>
          <a:p>
            <a:endParaRPr lang="sv-SE" sz="3600" dirty="0">
              <a:solidFill>
                <a:schemeClr val="accent1">
                  <a:lumMod val="75000"/>
                </a:schemeClr>
              </a:solidFill>
            </a:endParaRPr>
          </a:p>
          <a:p>
            <a:pPr marL="571500" indent="-571500">
              <a:buFont typeface="Wingdings" panose="05000000000000000000" pitchFamily="2" charset="2"/>
              <a:buChar char="Ø"/>
            </a:pPr>
            <a:r>
              <a:rPr lang="sv-SE" sz="3600" dirty="0">
                <a:solidFill>
                  <a:schemeClr val="accent1">
                    <a:lumMod val="75000"/>
                  </a:schemeClr>
                </a:solidFill>
              </a:rPr>
              <a:t>Utbildning</a:t>
            </a:r>
          </a:p>
          <a:p>
            <a:endParaRPr lang="sv-SE" sz="3600" dirty="0">
              <a:solidFill>
                <a:schemeClr val="accent1">
                  <a:lumMod val="75000"/>
                </a:schemeClr>
              </a:solidFill>
            </a:endParaRPr>
          </a:p>
          <a:p>
            <a:pPr marL="571500" indent="-571500">
              <a:buFont typeface="Wingdings" panose="05000000000000000000" pitchFamily="2" charset="2"/>
              <a:buChar char="Ø"/>
            </a:pPr>
            <a:r>
              <a:rPr lang="sv-SE" sz="3600" dirty="0">
                <a:solidFill>
                  <a:schemeClr val="accent1">
                    <a:lumMod val="75000"/>
                  </a:schemeClr>
                </a:solidFill>
              </a:rPr>
              <a:t>Respekt</a:t>
            </a:r>
          </a:p>
          <a:p>
            <a:endParaRPr lang="sv-SE" sz="3600" dirty="0">
              <a:solidFill>
                <a:schemeClr val="accent1">
                  <a:lumMod val="75000"/>
                </a:schemeClr>
              </a:solidFill>
            </a:endParaRPr>
          </a:p>
          <a:p>
            <a:pPr marL="571500" indent="-571500">
              <a:buFont typeface="Wingdings" panose="05000000000000000000" pitchFamily="2" charset="2"/>
              <a:buChar char="Ø"/>
            </a:pPr>
            <a:r>
              <a:rPr lang="sv-SE" sz="3600" dirty="0">
                <a:solidFill>
                  <a:schemeClr val="accent1">
                    <a:lumMod val="75000"/>
                  </a:schemeClr>
                </a:solidFill>
              </a:rPr>
              <a:t>Stolthet</a:t>
            </a:r>
          </a:p>
          <a:p>
            <a:endParaRPr lang="sv-SE" sz="1400" dirty="0"/>
          </a:p>
        </p:txBody>
      </p:sp>
    </p:spTree>
    <p:extLst>
      <p:ext uri="{BB962C8B-B14F-4D97-AF65-F5344CB8AC3E}">
        <p14:creationId xmlns:p14="http://schemas.microsoft.com/office/powerpoint/2010/main" val="2320507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42002" y="491225"/>
            <a:ext cx="5349765" cy="5878532"/>
          </a:xfrm>
          <a:prstGeom prst="rect">
            <a:avLst/>
          </a:prstGeom>
          <a:noFill/>
        </p:spPr>
        <p:txBody>
          <a:bodyPr wrap="square" rtlCol="0">
            <a:spAutoFit/>
          </a:bodyPr>
          <a:lstStyle/>
          <a:p>
            <a:r>
              <a:rPr lang="sv-SE" b="1" dirty="0">
                <a:solidFill>
                  <a:schemeClr val="accent1">
                    <a:lumMod val="75000"/>
                  </a:schemeClr>
                </a:solidFill>
              </a:rPr>
              <a:t>Kommunikation –</a:t>
            </a:r>
            <a:br>
              <a:rPr lang="sv-SE" dirty="0">
                <a:solidFill>
                  <a:schemeClr val="accent1">
                    <a:lumMod val="75000"/>
                  </a:schemeClr>
                </a:solidFill>
              </a:rPr>
            </a:br>
            <a:r>
              <a:rPr lang="sv-SE" dirty="0">
                <a:solidFill>
                  <a:schemeClr val="accent1">
                    <a:lumMod val="75000"/>
                  </a:schemeClr>
                </a:solidFill>
              </a:rPr>
              <a:t>Vi alla drar åt samma håll och vi har en öppenhet mot varandra. Detta har vi genom ett bra informationsflöde genom hela föreningen. Att det som beslutas kommuniceras.</a:t>
            </a:r>
            <a:br>
              <a:rPr lang="sv-SE" dirty="0">
                <a:solidFill>
                  <a:schemeClr val="accent1">
                    <a:lumMod val="75000"/>
                  </a:schemeClr>
                </a:solidFill>
              </a:rPr>
            </a:br>
            <a:r>
              <a:rPr lang="sv-SE" dirty="0">
                <a:solidFill>
                  <a:schemeClr val="accent1">
                    <a:lumMod val="75000"/>
                  </a:schemeClr>
                </a:solidFill>
              </a:rPr>
              <a:t>Målet är att varje enskild medlem ska kunna vara trygga med att veta vem de ska vända sig till för att få svar på sina frågor.</a:t>
            </a:r>
          </a:p>
          <a:p>
            <a:endParaRPr lang="sv-SE" dirty="0">
              <a:solidFill>
                <a:schemeClr val="accent1">
                  <a:lumMod val="75000"/>
                </a:schemeClr>
              </a:solidFill>
            </a:endParaRPr>
          </a:p>
          <a:p>
            <a:r>
              <a:rPr lang="sv-SE" b="1" dirty="0">
                <a:solidFill>
                  <a:schemeClr val="accent1">
                    <a:lumMod val="75000"/>
                  </a:schemeClr>
                </a:solidFill>
              </a:rPr>
              <a:t>Utbildning / Utveckling –</a:t>
            </a:r>
          </a:p>
          <a:p>
            <a:r>
              <a:rPr lang="sv-SE" dirty="0">
                <a:solidFill>
                  <a:schemeClr val="accent1">
                    <a:lumMod val="75000"/>
                  </a:schemeClr>
                </a:solidFill>
              </a:rPr>
              <a:t>För att Mariestad BoIS ska vara ett unikt och intressant alternativ för barn &amp; föräldrar, ställs det också krav på oss som förening;</a:t>
            </a:r>
            <a:br>
              <a:rPr lang="sv-SE" dirty="0">
                <a:solidFill>
                  <a:schemeClr val="accent1">
                    <a:lumMod val="75000"/>
                  </a:schemeClr>
                </a:solidFill>
              </a:rPr>
            </a:br>
            <a:r>
              <a:rPr lang="sv-SE" dirty="0">
                <a:solidFill>
                  <a:schemeClr val="accent1">
                    <a:lumMod val="75000"/>
                  </a:schemeClr>
                </a:solidFill>
              </a:rPr>
              <a:t>* Vi behöver ha engagerade och utbildade ledare.</a:t>
            </a:r>
            <a:br>
              <a:rPr lang="sv-SE" dirty="0">
                <a:solidFill>
                  <a:schemeClr val="accent1">
                    <a:lumMod val="75000"/>
                  </a:schemeClr>
                </a:solidFill>
              </a:rPr>
            </a:br>
            <a:r>
              <a:rPr lang="sv-SE" dirty="0">
                <a:solidFill>
                  <a:schemeClr val="accent1">
                    <a:lumMod val="75000"/>
                  </a:schemeClr>
                </a:solidFill>
              </a:rPr>
              <a:t>* Vi ser och hör alla</a:t>
            </a:r>
            <a:br>
              <a:rPr lang="sv-SE" dirty="0">
                <a:solidFill>
                  <a:schemeClr val="accent1">
                    <a:lumMod val="75000"/>
                  </a:schemeClr>
                </a:solidFill>
              </a:rPr>
            </a:br>
            <a:r>
              <a:rPr lang="sv-SE" dirty="0">
                <a:solidFill>
                  <a:schemeClr val="accent1">
                    <a:lumMod val="75000"/>
                  </a:schemeClr>
                </a:solidFill>
              </a:rPr>
              <a:t>* Mariestad BoIS som helhet ska vara utvecklande så alla känner sig stärkta av att vara en del i föreningen.</a:t>
            </a:r>
            <a:br>
              <a:rPr lang="sv-SE" dirty="0">
                <a:solidFill>
                  <a:schemeClr val="accent1">
                    <a:lumMod val="75000"/>
                  </a:schemeClr>
                </a:solidFill>
              </a:rPr>
            </a:br>
            <a:r>
              <a:rPr lang="sv-SE" dirty="0">
                <a:solidFill>
                  <a:schemeClr val="accent1">
                    <a:lumMod val="75000"/>
                  </a:schemeClr>
                </a:solidFill>
              </a:rPr>
              <a:t>* Mariestad BoIS grundinställning är att allt går hela tiden att göra ännu bättre. Vi är ständigt under utveckling.</a:t>
            </a:r>
          </a:p>
          <a:p>
            <a:endParaRPr lang="sv-SE" sz="1600" dirty="0"/>
          </a:p>
        </p:txBody>
      </p:sp>
    </p:spTree>
    <p:extLst>
      <p:ext uri="{BB962C8B-B14F-4D97-AF65-F5344CB8AC3E}">
        <p14:creationId xmlns:p14="http://schemas.microsoft.com/office/powerpoint/2010/main" val="1469153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42002" y="491225"/>
            <a:ext cx="5349765" cy="5170646"/>
          </a:xfrm>
          <a:prstGeom prst="rect">
            <a:avLst/>
          </a:prstGeom>
          <a:noFill/>
        </p:spPr>
        <p:txBody>
          <a:bodyPr wrap="square" rtlCol="0">
            <a:spAutoFit/>
          </a:bodyPr>
          <a:lstStyle/>
          <a:p>
            <a:r>
              <a:rPr lang="sv-SE" b="1" dirty="0">
                <a:solidFill>
                  <a:schemeClr val="accent1">
                    <a:lumMod val="75000"/>
                  </a:schemeClr>
                </a:solidFill>
              </a:rPr>
              <a:t>Respekt –</a:t>
            </a:r>
          </a:p>
          <a:p>
            <a:r>
              <a:rPr lang="sv-SE" dirty="0">
                <a:solidFill>
                  <a:schemeClr val="accent1">
                    <a:lumMod val="75000"/>
                  </a:schemeClr>
                </a:solidFill>
              </a:rPr>
              <a:t>Inom Mariestad BoIS stöttar och respekterar vi varandra i med- &amp; motgång oavsett vilken bakgrund vi har.</a:t>
            </a:r>
            <a:br>
              <a:rPr lang="sv-SE" dirty="0">
                <a:solidFill>
                  <a:schemeClr val="accent1">
                    <a:lumMod val="75000"/>
                  </a:schemeClr>
                </a:solidFill>
              </a:rPr>
            </a:br>
            <a:r>
              <a:rPr lang="sv-SE" dirty="0">
                <a:solidFill>
                  <a:schemeClr val="accent1">
                    <a:lumMod val="75000"/>
                  </a:schemeClr>
                </a:solidFill>
              </a:rPr>
              <a:t>* Vi visar respekt mot våra motståndare, domare och funktionärer var vi än är.</a:t>
            </a:r>
          </a:p>
          <a:p>
            <a:pPr marL="285750" indent="-285750">
              <a:buFont typeface="Arial" panose="020B0604020202020204" pitchFamily="34" charset="0"/>
              <a:buChar char="•"/>
            </a:pPr>
            <a:r>
              <a:rPr lang="sv-SE" dirty="0">
                <a:solidFill>
                  <a:schemeClr val="accent1">
                    <a:lumMod val="75000"/>
                  </a:schemeClr>
                </a:solidFill>
              </a:rPr>
              <a:t>Vi respekterar de riktlinjer och mål som föreningen beslutar.</a:t>
            </a:r>
            <a:br>
              <a:rPr lang="sv-SE" dirty="0">
                <a:solidFill>
                  <a:schemeClr val="accent1">
                    <a:lumMod val="75000"/>
                  </a:schemeClr>
                </a:solidFill>
              </a:rPr>
            </a:br>
            <a:r>
              <a:rPr lang="sv-SE" dirty="0">
                <a:solidFill>
                  <a:schemeClr val="accent1">
                    <a:lumMod val="75000"/>
                  </a:schemeClr>
                </a:solidFill>
              </a:rPr>
              <a:t>* Mariestad BoIS respekterar och lyssnar till varje enskild medlems önskemål.</a:t>
            </a:r>
            <a:br>
              <a:rPr lang="sv-SE" dirty="0">
                <a:solidFill>
                  <a:schemeClr val="accent1">
                    <a:lumMod val="75000"/>
                  </a:schemeClr>
                </a:solidFill>
              </a:rPr>
            </a:br>
            <a:r>
              <a:rPr lang="sv-SE" dirty="0">
                <a:solidFill>
                  <a:schemeClr val="accent1">
                    <a:lumMod val="75000"/>
                  </a:schemeClr>
                </a:solidFill>
              </a:rPr>
              <a:t>* Vi är ödmjuka inför varandra.</a:t>
            </a:r>
          </a:p>
          <a:p>
            <a:pPr marL="285750" indent="-285750">
              <a:buFont typeface="Arial" panose="020B0604020202020204" pitchFamily="34" charset="0"/>
              <a:buChar char="•"/>
            </a:pPr>
            <a:endParaRPr lang="sv-SE" dirty="0">
              <a:solidFill>
                <a:schemeClr val="accent1">
                  <a:lumMod val="75000"/>
                </a:schemeClr>
              </a:solidFill>
            </a:endParaRPr>
          </a:p>
          <a:p>
            <a:r>
              <a:rPr lang="sv-SE" b="1" dirty="0">
                <a:solidFill>
                  <a:schemeClr val="accent1">
                    <a:lumMod val="75000"/>
                  </a:schemeClr>
                </a:solidFill>
              </a:rPr>
              <a:t>Stolthet –</a:t>
            </a:r>
          </a:p>
          <a:p>
            <a:r>
              <a:rPr lang="sv-SE" sz="1600" dirty="0">
                <a:solidFill>
                  <a:schemeClr val="accent1">
                    <a:lumMod val="75000"/>
                  </a:schemeClr>
                </a:solidFill>
              </a:rPr>
              <a:t>ALLA spelare, ledare, föräldrar, anställda och ideella </a:t>
            </a:r>
            <a:r>
              <a:rPr lang="sv-SE" sz="1600" dirty="0" err="1">
                <a:solidFill>
                  <a:schemeClr val="accent1">
                    <a:lumMod val="75000"/>
                  </a:schemeClr>
                </a:solidFill>
              </a:rPr>
              <a:t>arbetskrafter</a:t>
            </a:r>
            <a:r>
              <a:rPr lang="sv-SE" sz="1600" dirty="0">
                <a:solidFill>
                  <a:schemeClr val="accent1">
                    <a:lumMod val="75000"/>
                  </a:schemeClr>
                </a:solidFill>
              </a:rPr>
              <a:t> ska känna en stolthet i att vara en del av Mariestad BoIS.</a:t>
            </a:r>
            <a:br>
              <a:rPr lang="sv-SE" sz="1600" dirty="0">
                <a:solidFill>
                  <a:schemeClr val="accent1">
                    <a:lumMod val="75000"/>
                  </a:schemeClr>
                </a:solidFill>
              </a:rPr>
            </a:br>
            <a:r>
              <a:rPr lang="sv-SE" sz="1600" dirty="0">
                <a:solidFill>
                  <a:schemeClr val="accent1">
                    <a:lumMod val="75000"/>
                  </a:schemeClr>
                </a:solidFill>
              </a:rPr>
              <a:t>Genom att känna stolthet kan vi tillsammans skapa en trygg miljö där fler vill komma börja spela ishockey och där man vill stanna för vidare utveckla vår förening till att bli ännu bättre.</a:t>
            </a:r>
          </a:p>
        </p:txBody>
      </p:sp>
    </p:spTree>
    <p:extLst>
      <p:ext uri="{BB962C8B-B14F-4D97-AF65-F5344CB8AC3E}">
        <p14:creationId xmlns:p14="http://schemas.microsoft.com/office/powerpoint/2010/main" val="381289966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289</Words>
  <Application>Microsoft Office PowerPoint</Application>
  <PresentationFormat>Bredbild</PresentationFormat>
  <Paragraphs>35</Paragraphs>
  <Slides>4</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4</vt:i4>
      </vt:variant>
    </vt:vector>
  </HeadingPairs>
  <TitlesOfParts>
    <vt:vector size="9" baseType="lpstr">
      <vt:lpstr>Arial</vt:lpstr>
      <vt:lpstr>Calibri</vt:lpstr>
      <vt:lpstr>Calibri Light</vt:lpstr>
      <vt:lpstr>Wingdings</vt:lpstr>
      <vt:lpstr>Office-tema</vt:lpstr>
      <vt:lpstr>PowerPoint-presentation</vt:lpstr>
      <vt:lpstr>PowerPoint-presentation</vt:lpstr>
      <vt:lpstr>PowerPoint-presentation</vt:lpstr>
      <vt:lpstr>PowerPoint-presentation</vt:lpstr>
    </vt:vector>
  </TitlesOfParts>
  <Company>Ramirent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Varmt välkomna till säsongen 2023/24</dc:title>
  <dc:creator>Lindqvist Christoffer</dc:creator>
  <cp:lastModifiedBy>Edstrom, Erica</cp:lastModifiedBy>
  <cp:revision>8</cp:revision>
  <dcterms:created xsi:type="dcterms:W3CDTF">2023-09-18T19:57:37Z</dcterms:created>
  <dcterms:modified xsi:type="dcterms:W3CDTF">2024-05-24T14:51:12Z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5626f38-0d03-4995-be82-470b32c0f686_Enabled">
    <vt:lpwstr>true</vt:lpwstr>
  </property>
  <property fmtid="{D5CDD505-2E9C-101B-9397-08002B2CF9AE}" pid="3" name="MSIP_Label_b5626f38-0d03-4995-be82-470b32c0f686_SetDate">
    <vt:lpwstr>2023-09-18T20:35:19Z</vt:lpwstr>
  </property>
  <property fmtid="{D5CDD505-2E9C-101B-9397-08002B2CF9AE}" pid="4" name="MSIP_Label_b5626f38-0d03-4995-be82-470b32c0f686_Method">
    <vt:lpwstr>Standard</vt:lpwstr>
  </property>
  <property fmtid="{D5CDD505-2E9C-101B-9397-08002B2CF9AE}" pid="5" name="MSIP_Label_b5626f38-0d03-4995-be82-470b32c0f686_Name">
    <vt:lpwstr>Standard</vt:lpwstr>
  </property>
  <property fmtid="{D5CDD505-2E9C-101B-9397-08002B2CF9AE}" pid="6" name="MSIP_Label_b5626f38-0d03-4995-be82-470b32c0f686_SiteId">
    <vt:lpwstr>9e2a23af-98f4-4ad5-b266-ef9b2b0b80a5</vt:lpwstr>
  </property>
  <property fmtid="{D5CDD505-2E9C-101B-9397-08002B2CF9AE}" pid="7" name="MSIP_Label_b5626f38-0d03-4995-be82-470b32c0f686_ActionId">
    <vt:lpwstr>4c9ec516-182b-4c86-b914-9525a0c6b004</vt:lpwstr>
  </property>
  <property fmtid="{D5CDD505-2E9C-101B-9397-08002B2CF9AE}" pid="8" name="MSIP_Label_b5626f38-0d03-4995-be82-470b32c0f686_ContentBits">
    <vt:lpwstr>3</vt:lpwstr>
  </property>
  <property fmtid="{D5CDD505-2E9C-101B-9397-08002B2CF9AE}" pid="9" name="ClassificationContentMarkingHeaderLocations">
    <vt:lpwstr>Office-tema:8</vt:lpwstr>
  </property>
  <property fmtid="{D5CDD505-2E9C-101B-9397-08002B2CF9AE}" pid="10" name="ClassificationContentMarkingHeaderText">
    <vt:lpwstr>Information classification: Ramirent Standard </vt:lpwstr>
  </property>
  <property fmtid="{D5CDD505-2E9C-101B-9397-08002B2CF9AE}" pid="11" name="MSIP_Label_4976fac2-3147-4095-89f0-ec332fb3dd02_Enabled">
    <vt:lpwstr>true</vt:lpwstr>
  </property>
  <property fmtid="{D5CDD505-2E9C-101B-9397-08002B2CF9AE}" pid="12" name="MSIP_Label_4976fac2-3147-4095-89f0-ec332fb3dd02_SetDate">
    <vt:lpwstr>2024-05-24T14:17:51Z</vt:lpwstr>
  </property>
  <property fmtid="{D5CDD505-2E9C-101B-9397-08002B2CF9AE}" pid="13" name="MSIP_Label_4976fac2-3147-4095-89f0-ec332fb3dd02_Method">
    <vt:lpwstr>Standard</vt:lpwstr>
  </property>
  <property fmtid="{D5CDD505-2E9C-101B-9397-08002B2CF9AE}" pid="14" name="MSIP_Label_4976fac2-3147-4095-89f0-ec332fb3dd02_Name">
    <vt:lpwstr>4976fac2-3147-4095-89f0-ec332fb3dd02</vt:lpwstr>
  </property>
  <property fmtid="{D5CDD505-2E9C-101B-9397-08002B2CF9AE}" pid="15" name="MSIP_Label_4976fac2-3147-4095-89f0-ec332fb3dd02_SiteId">
    <vt:lpwstr>c0e017e8-740f-4b42-aae5-0b63598c7942</vt:lpwstr>
  </property>
  <property fmtid="{D5CDD505-2E9C-101B-9397-08002B2CF9AE}" pid="16" name="MSIP_Label_4976fac2-3147-4095-89f0-ec332fb3dd02_ActionId">
    <vt:lpwstr>ce751f4d-8547-4ed9-9fe1-b1c65afa0109</vt:lpwstr>
  </property>
  <property fmtid="{D5CDD505-2E9C-101B-9397-08002B2CF9AE}" pid="17" name="MSIP_Label_4976fac2-3147-4095-89f0-ec332fb3dd02_ContentBits">
    <vt:lpwstr>0</vt:lpwstr>
  </property>
</Properties>
</file>