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4"/>
  </p:sldMasterIdLst>
  <p:notesMasterIdLst>
    <p:notesMasterId r:id="rId15"/>
  </p:notesMasterIdLst>
  <p:handoutMasterIdLst>
    <p:handoutMasterId r:id="rId16"/>
  </p:handoutMasterIdLst>
  <p:sldIdLst>
    <p:sldId id="257" r:id="rId5"/>
    <p:sldId id="259" r:id="rId6"/>
    <p:sldId id="260" r:id="rId7"/>
    <p:sldId id="263" r:id="rId8"/>
    <p:sldId id="264" r:id="rId9"/>
    <p:sldId id="267" r:id="rId10"/>
    <p:sldId id="265" r:id="rId11"/>
    <p:sldId id="266" r:id="rId12"/>
    <p:sldId id="262" r:id="rId13"/>
    <p:sldId id="261" r:id="rId14"/>
  </p:sldIdLst>
  <p:sldSz cx="12192000" cy="6858000"/>
  <p:notesSz cx="6858000" cy="9144000"/>
  <p:defaultTextStyle>
    <a:defPPr rtl="0"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8" d="100"/>
          <a:sy n="78" d="100"/>
        </p:scale>
        <p:origin x="1842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3088857-E446-4E2F-9544-DD49A5B82D6A}" type="datetime1">
              <a:rPr lang="sv-SE" smtClean="0"/>
              <a:t>2025-09-17</a:t>
            </a:fld>
            <a:endParaRPr lang="en-US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C473704-E3FD-48BA-88B2-43746529AA50}" type="datetime1">
              <a:rPr lang="sv-SE" smtClean="0"/>
              <a:t>2025-09-17</a:t>
            </a:fld>
            <a:endParaRPr lang="en-US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v-se"/>
              <a:t>Klicka för att redigera format för bakgrundstext</a:t>
            </a:r>
            <a:endParaRPr lang="en-US"/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ulär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sv-se" dirty="0"/>
              <a:t>Klicka här för att ändra format</a:t>
            </a:r>
            <a:endParaRPr lang="en-US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sv-SE"/>
              <a:t>Klicka här för att ändra mall för underrubrikformat</a:t>
            </a:r>
            <a:endParaRPr lang="en-US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B43BF2-CBB9-45F3-A2CB-D37CE07FE672}" type="datetime1">
              <a:rPr lang="sv-SE" smtClean="0"/>
              <a:t>2025-09-17</a:t>
            </a:fld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latshållare 2 för vertikal text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471099-BB42-439C-BEE4-7ED2199C5226}" type="datetime1">
              <a:rPr lang="sv-SE" smtClean="0"/>
              <a:t>2025-09-17</a:t>
            </a:fld>
            <a:endParaRPr lang="en-US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ulär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Lodrät rubrik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sv-se" dirty="0"/>
              <a:t>Klicka här för att ändra format</a:t>
            </a:r>
            <a:endParaRPr lang="en-US" dirty="0"/>
          </a:p>
        </p:txBody>
      </p:sp>
      <p:sp>
        <p:nvSpPr>
          <p:cNvPr id="3" name="Platshållare 2 för vertikal text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C28A88-5F62-47A2-9F7A-E5733953F0F1}" type="datetime1">
              <a:rPr lang="sv-SE" smtClean="0"/>
              <a:t>2025-09-17</a:t>
            </a:fld>
            <a:endParaRPr lang="en-US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122F7-A223-4841-B71E-69B17F6345A6}" type="datetime1">
              <a:rPr lang="sv-SE" smtClean="0"/>
              <a:t>2025-09-17</a:t>
            </a:fld>
            <a:endParaRPr lang="en-US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ulär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sv-se" dirty="0"/>
              <a:t>Klicka här för att ändra format</a:t>
            </a:r>
            <a:endParaRPr lang="en-US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588812-D55C-436B-8039-7F9A33CEEE8B}" type="datetime1">
              <a:rPr lang="sv-SE" smtClean="0"/>
              <a:t>2025-09-17</a:t>
            </a:fld>
            <a:endParaRPr lang="en-US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EFBF10-9DAE-49A8-AD3F-84D981C469B0}" type="datetime1">
              <a:rPr lang="sv-SE" smtClean="0"/>
              <a:t>2025-09-17</a:t>
            </a:fld>
            <a:endParaRPr lang="en-US" dirty="0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E3C28E-D468-4B6A-9A84-8BE737A0761D}" type="datetime1">
              <a:rPr lang="sv-SE" smtClean="0"/>
              <a:t>2025-09-17</a:t>
            </a:fld>
            <a:endParaRPr lang="en-US" dirty="0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52D9EC9-01D6-43F0-B556-0EE8828A0E30}" type="datetime1">
              <a:rPr lang="sv-SE" smtClean="0"/>
              <a:t>2025-09-17</a:t>
            </a:fld>
            <a:endParaRPr lang="en-US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ulär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859419-040B-4117-9899-E60EFA353E4C}" type="datetime1">
              <a:rPr lang="sv-SE" smtClean="0"/>
              <a:t>2025-09-17</a:t>
            </a:fld>
            <a:endParaRPr lang="en-US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sv-se" dirty="0"/>
              <a:t>Klicka här för att ändra format</a:t>
            </a:r>
            <a:endParaRPr lang="en-US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02A6168A-80C7-4C9F-B477-4B95CBCCAA9F}" type="datetime1">
              <a:rPr lang="sv-SE" smtClean="0"/>
              <a:t>2025-09-17</a:t>
            </a:fld>
            <a:endParaRPr lang="en-US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latshållare för bild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4236320-1B94-4393-9E12-861A00FDD1BE}" type="datetime1">
              <a:rPr lang="sv-SE" smtClean="0"/>
              <a:t>2025-09-17</a:t>
            </a:fld>
            <a:endParaRPr lang="en-US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sv-se"/>
              <a:t>Redigera format för bakgrundstext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FBB83543-FA39-49AA-A360-A6B4252715DC}" type="datetime1">
              <a:rPr lang="sv-SE" smtClean="0"/>
              <a:t>2025-09-17</a:t>
            </a:fld>
            <a:endParaRPr lang="en-US" dirty="0"/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Rak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vt.se/sport/ishockey/ishockey-31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.intersport.se/vastergotlands-ishockeyforbund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.intersport.se/vastergotlands-ishockeyforbund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laget.se/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ktangulär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 rtlCol="0">
            <a:normAutofit/>
          </a:bodyPr>
          <a:lstStyle/>
          <a:p>
            <a:pPr algn="ctr" rtl="0"/>
            <a:r>
              <a:rPr lang="sv-se" dirty="0"/>
              <a:t>Säsongen 2025 2026</a:t>
            </a:r>
            <a:br>
              <a:rPr lang="sv-se" sz="8000" dirty="0"/>
            </a:br>
            <a:endParaRPr lang="sv-se" sz="80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 lnSpcReduction="10000"/>
          </a:bodyPr>
          <a:lstStyle/>
          <a:p>
            <a:pPr algn="ctr" rtl="0"/>
            <a:r>
              <a:rPr lang="sv-se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Ishockey </a:t>
            </a:r>
          </a:p>
          <a:p>
            <a:pPr algn="ctr"/>
            <a:r>
              <a:rPr lang="sv-se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för tjejer födda 2010 - 2013</a:t>
            </a:r>
          </a:p>
        </p:txBody>
      </p:sp>
      <p:pic>
        <p:nvPicPr>
          <p:cNvPr id="5" name="Bild 4" descr="En bild som innehåller byggnad, sittplats, avsats, sida&#10;&#10;Automatiskt skapad beskrivning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Rak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Bildobjekt 7" descr="En bild som visar sport, idrott, skridskoåkning, hockey&#10;&#10;AI-genererat innehåll kan vara felaktigt.">
            <a:extLst>
              <a:ext uri="{FF2B5EF4-FFF2-40B4-BE49-F238E27FC236}">
                <a16:creationId xmlns:a16="http://schemas.microsoft.com/office/drawing/2014/main" id="{6D3DE8BD-C399-71AB-7C89-92F2A1460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4873" r="39755"/>
          <a:stretch/>
        </p:blipFill>
        <p:spPr>
          <a:xfrm>
            <a:off x="1" y="-1"/>
            <a:ext cx="463531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7AFAB-8D38-22B4-4219-FE496A4AC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AE0FA2-6773-0E0E-1CC5-AF1018BF8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5" y="485266"/>
            <a:ext cx="3517567" cy="655065"/>
          </a:xfrm>
        </p:spPr>
        <p:txBody>
          <a:bodyPr>
            <a:normAutofit/>
          </a:bodyPr>
          <a:lstStyle/>
          <a:p>
            <a:r>
              <a:rPr lang="sv-SE" dirty="0"/>
              <a:t>Ansvariga: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8B1CF3-09F7-297B-A0A8-4591D41DB4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/>
              <a:t>Ledare och tränare:</a:t>
            </a:r>
          </a:p>
          <a:p>
            <a:pPr marL="0" indent="0">
              <a:buNone/>
            </a:pPr>
            <a:r>
              <a:rPr lang="sv-SE" dirty="0"/>
              <a:t>Niklas Karlsson</a:t>
            </a:r>
          </a:p>
          <a:p>
            <a:pPr marL="0" indent="0">
              <a:buNone/>
            </a:pPr>
            <a:r>
              <a:rPr lang="sv-SE" dirty="0"/>
              <a:t>Christoffer Lindqvist</a:t>
            </a:r>
          </a:p>
          <a:p>
            <a:pPr marL="0" indent="0">
              <a:buNone/>
            </a:pPr>
            <a:r>
              <a:rPr lang="sv-SE" dirty="0"/>
              <a:t>Linnea Hurtig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Ungdomsansvarig Töreboda</a:t>
            </a:r>
          </a:p>
          <a:p>
            <a:pPr marL="0" indent="0">
              <a:buNone/>
            </a:pPr>
            <a:r>
              <a:rPr lang="sv-SE" dirty="0"/>
              <a:t>Jonas Lundin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Tränare Tjejhockey Tibro</a:t>
            </a:r>
          </a:p>
          <a:p>
            <a:pPr marL="0" indent="0">
              <a:buNone/>
            </a:pPr>
            <a:r>
              <a:rPr lang="sv-SE" dirty="0"/>
              <a:t>Michael Svensson</a:t>
            </a:r>
          </a:p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701AEB5-1301-1507-AB08-AF7EBF3BB5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465" y="1266825"/>
            <a:ext cx="3517567" cy="4840729"/>
          </a:xfrm>
        </p:spPr>
        <p:txBody>
          <a:bodyPr/>
          <a:lstStyle/>
          <a:p>
            <a:r>
              <a:rPr lang="sv-SE" dirty="0"/>
              <a:t>Töreboda HF</a:t>
            </a:r>
          </a:p>
          <a:p>
            <a:r>
              <a:rPr lang="sv-SE" dirty="0"/>
              <a:t>Mariestad BOIS</a:t>
            </a:r>
          </a:p>
          <a:p>
            <a:r>
              <a:rPr lang="sv-SE" dirty="0"/>
              <a:t>Tibro IK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C0A1FDA-7106-0439-8DF2-97D673B0F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2A6168A-80C7-4C9F-B477-4B95CBCCAA9F}" type="datetime1">
              <a:rPr lang="sv-SE" smtClean="0"/>
              <a:t>2025-09-17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908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8E7019-D929-733F-C5B7-E5F1A1CF9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5" y="485266"/>
            <a:ext cx="3517567" cy="655065"/>
          </a:xfrm>
        </p:spPr>
        <p:txBody>
          <a:bodyPr/>
          <a:lstStyle/>
          <a:p>
            <a:r>
              <a:rPr lang="sv-SE" dirty="0"/>
              <a:t>Regionen: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F5EBB19-F952-89BF-D467-B38D8A783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8725" y="485266"/>
            <a:ext cx="6043803" cy="1524509"/>
          </a:xfrm>
        </p:spPr>
        <p:txBody>
          <a:bodyPr>
            <a:normAutofit/>
          </a:bodyPr>
          <a:lstStyle/>
          <a:p>
            <a:r>
              <a:rPr lang="sv-SE" sz="2000" b="1" dirty="0" err="1"/>
              <a:t>Västragötalands</a:t>
            </a:r>
            <a:r>
              <a:rPr lang="sv-SE" sz="2000" b="1" dirty="0"/>
              <a:t> Ishockey - inventering tjejer</a:t>
            </a:r>
          </a:p>
          <a:p>
            <a:r>
              <a:rPr lang="sv-SE" dirty="0"/>
              <a:t>Totalt ca 85 tjejer födda 2010 till 2013</a:t>
            </a:r>
          </a:p>
          <a:p>
            <a:r>
              <a:rPr lang="sv-SE" dirty="0"/>
              <a:t>Övervägande spelar i både flicklag och pojklag</a:t>
            </a:r>
          </a:p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0FB27BE-94B9-29EC-660E-1AD32B513B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465" y="1266825"/>
            <a:ext cx="3517567" cy="4840729"/>
          </a:xfrm>
        </p:spPr>
        <p:txBody>
          <a:bodyPr/>
          <a:lstStyle/>
          <a:p>
            <a:r>
              <a:rPr lang="sv-SE" dirty="0"/>
              <a:t>Töreboda HF</a:t>
            </a:r>
          </a:p>
          <a:p>
            <a:r>
              <a:rPr lang="sv-SE" dirty="0"/>
              <a:t>Mariestad BOIS</a:t>
            </a:r>
          </a:p>
          <a:p>
            <a:r>
              <a:rPr lang="sv-SE" dirty="0"/>
              <a:t>Tibro IK</a:t>
            </a:r>
          </a:p>
          <a:p>
            <a:r>
              <a:rPr lang="sv-SE" dirty="0"/>
              <a:t>Skövde HC</a:t>
            </a:r>
          </a:p>
          <a:p>
            <a:r>
              <a:rPr lang="sv-SE" dirty="0"/>
              <a:t>IFK Falköping</a:t>
            </a:r>
          </a:p>
          <a:p>
            <a:r>
              <a:rPr lang="sv-SE" dirty="0"/>
              <a:t>Tidaholm HF</a:t>
            </a:r>
          </a:p>
          <a:p>
            <a:r>
              <a:rPr lang="sv-SE" dirty="0"/>
              <a:t>HC Lidköping</a:t>
            </a:r>
          </a:p>
          <a:p>
            <a:r>
              <a:rPr lang="sv-SE" dirty="0"/>
              <a:t>Grästorps IK</a:t>
            </a:r>
          </a:p>
          <a:p>
            <a:r>
              <a:rPr lang="sv-SE" dirty="0"/>
              <a:t>Sörhaga/Alingsås HC</a:t>
            </a:r>
          </a:p>
          <a:p>
            <a:r>
              <a:rPr lang="sv-SE" dirty="0"/>
              <a:t>Uddevalla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90CDB29-067C-E4FB-DB91-476611DD9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2A6168A-80C7-4C9F-B477-4B95CBCCAA9F}" type="datetime1">
              <a:rPr lang="sv-SE" smtClean="0"/>
              <a:t>2025-09-17</a:t>
            </a:fld>
            <a:endParaRPr lang="en-US" dirty="0"/>
          </a:p>
        </p:txBody>
      </p:sp>
      <p:pic>
        <p:nvPicPr>
          <p:cNvPr id="7" name="Bildobjekt 6" descr="En bild som visar symbol, emblem, logotyp, cirkel&#10;&#10;AI-genererat innehåll kan vara felaktigt.">
            <a:extLst>
              <a:ext uri="{FF2B5EF4-FFF2-40B4-BE49-F238E27FC236}">
                <a16:creationId xmlns:a16="http://schemas.microsoft.com/office/drawing/2014/main" id="{85326158-AA37-31D1-1725-CAF2FCCB6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648950" y="184149"/>
            <a:ext cx="1257300" cy="1257300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FFCEE62F-4681-7ED8-F817-3157B713CE06}"/>
              </a:ext>
            </a:extLst>
          </p:cNvPr>
          <p:cNvSpPr txBox="1"/>
          <p:nvPr/>
        </p:nvSpPr>
        <p:spPr>
          <a:xfrm>
            <a:off x="5038725" y="2028825"/>
            <a:ext cx="368617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b="1" dirty="0"/>
              <a:t>Samarbeten / Lag</a:t>
            </a:r>
          </a:p>
          <a:p>
            <a:r>
              <a:rPr lang="sv-SE" dirty="0"/>
              <a:t>Mariestad, Töreboda, Tibro</a:t>
            </a:r>
            <a:br>
              <a:rPr lang="sv-SE" dirty="0"/>
            </a:br>
            <a:r>
              <a:rPr lang="sv-SE" i="1" dirty="0"/>
              <a:t>Totalt: ca 20 spelare</a:t>
            </a:r>
          </a:p>
          <a:p>
            <a:endParaRPr lang="sv-SE" i="1" dirty="0"/>
          </a:p>
          <a:p>
            <a:r>
              <a:rPr lang="sv-SE" dirty="0"/>
              <a:t>Lidköping, Grästorp</a:t>
            </a:r>
            <a:br>
              <a:rPr lang="sv-SE" dirty="0"/>
            </a:br>
            <a:r>
              <a:rPr lang="sv-SE" i="1" dirty="0"/>
              <a:t>Totalt ca 20 spelare</a:t>
            </a:r>
          </a:p>
          <a:p>
            <a:endParaRPr lang="sv-SE" i="1" dirty="0"/>
          </a:p>
          <a:p>
            <a:r>
              <a:rPr lang="sv-SE" dirty="0"/>
              <a:t>Falköping, Tidaholm, Sörhaga/Alingsås</a:t>
            </a:r>
            <a:br>
              <a:rPr lang="sv-SE" dirty="0"/>
            </a:br>
            <a:r>
              <a:rPr lang="sv-SE" i="1" dirty="0"/>
              <a:t>Totalt ca 23 spelare</a:t>
            </a:r>
          </a:p>
          <a:p>
            <a:endParaRPr lang="sv-SE" i="1" dirty="0"/>
          </a:p>
          <a:p>
            <a:r>
              <a:rPr lang="sv-SE" dirty="0"/>
              <a:t>Skövde</a:t>
            </a:r>
            <a:br>
              <a:rPr lang="sv-SE" dirty="0"/>
            </a:br>
            <a:r>
              <a:rPr lang="sv-SE" i="1" dirty="0"/>
              <a:t>ca 17spelare</a:t>
            </a:r>
          </a:p>
          <a:p>
            <a:endParaRPr lang="sv-SE" i="1" dirty="0"/>
          </a:p>
          <a:p>
            <a:r>
              <a:rPr lang="sv-SE" dirty="0"/>
              <a:t>Uddevalla</a:t>
            </a:r>
          </a:p>
          <a:p>
            <a:endParaRPr lang="sv-SE" i="1" dirty="0"/>
          </a:p>
          <a:p>
            <a:endParaRPr lang="sv-SE" i="1" dirty="0"/>
          </a:p>
          <a:p>
            <a:endParaRPr lang="sv-SE" i="1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82EA071-9A81-3912-C720-F88BCD57D888}"/>
              </a:ext>
            </a:extLst>
          </p:cNvPr>
          <p:cNvSpPr txBox="1"/>
          <p:nvPr/>
        </p:nvSpPr>
        <p:spPr>
          <a:xfrm>
            <a:off x="8724900" y="2047875"/>
            <a:ext cx="325437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b="1" dirty="0">
                <a:solidFill>
                  <a:srgbClr val="00B050"/>
                </a:solidFill>
              </a:rPr>
              <a:t>Status: 25 09 16</a:t>
            </a:r>
          </a:p>
          <a:p>
            <a:br>
              <a:rPr lang="sv-SE" dirty="0">
                <a:solidFill>
                  <a:srgbClr val="00B050"/>
                </a:solidFill>
              </a:rPr>
            </a:br>
            <a:r>
              <a:rPr lang="sv-SE" i="1" dirty="0">
                <a:solidFill>
                  <a:srgbClr val="00B050"/>
                </a:solidFill>
              </a:rPr>
              <a:t>ca 15 spelare plus målvakt</a:t>
            </a:r>
          </a:p>
          <a:p>
            <a:endParaRPr lang="sv-SE" i="1" dirty="0">
              <a:solidFill>
                <a:srgbClr val="00B050"/>
              </a:solidFill>
            </a:endParaRPr>
          </a:p>
          <a:p>
            <a:br>
              <a:rPr lang="sv-SE" dirty="0">
                <a:solidFill>
                  <a:srgbClr val="00B050"/>
                </a:solidFill>
              </a:rPr>
            </a:br>
            <a:r>
              <a:rPr lang="sv-SE" i="1" dirty="0">
                <a:solidFill>
                  <a:srgbClr val="00B050"/>
                </a:solidFill>
              </a:rPr>
              <a:t>ca 21 spelare + tre målvakter</a:t>
            </a:r>
          </a:p>
          <a:p>
            <a:endParaRPr lang="sv-SE" i="1" dirty="0">
              <a:solidFill>
                <a:srgbClr val="00B050"/>
              </a:solidFill>
            </a:endParaRPr>
          </a:p>
          <a:p>
            <a:endParaRPr lang="sv-SE" dirty="0">
              <a:solidFill>
                <a:srgbClr val="00B050"/>
              </a:solidFill>
            </a:endParaRPr>
          </a:p>
          <a:p>
            <a:br>
              <a:rPr lang="sv-SE" dirty="0">
                <a:solidFill>
                  <a:srgbClr val="00B050"/>
                </a:solidFill>
              </a:rPr>
            </a:br>
            <a:r>
              <a:rPr lang="sv-SE" i="1" dirty="0">
                <a:solidFill>
                  <a:srgbClr val="00B050"/>
                </a:solidFill>
              </a:rPr>
              <a:t>??</a:t>
            </a:r>
          </a:p>
          <a:p>
            <a:endParaRPr lang="sv-SE" i="1" dirty="0">
              <a:solidFill>
                <a:srgbClr val="00B050"/>
              </a:solidFill>
            </a:endParaRPr>
          </a:p>
          <a:p>
            <a:br>
              <a:rPr lang="sv-SE" dirty="0">
                <a:solidFill>
                  <a:srgbClr val="00B050"/>
                </a:solidFill>
              </a:rPr>
            </a:br>
            <a:r>
              <a:rPr lang="sv-SE" i="1" dirty="0">
                <a:solidFill>
                  <a:srgbClr val="00B050"/>
                </a:solidFill>
              </a:rPr>
              <a:t>ca 15 spelare plus målvakt</a:t>
            </a:r>
          </a:p>
        </p:txBody>
      </p:sp>
      <p:sp>
        <p:nvSpPr>
          <p:cNvPr id="10" name="Pil: höger 9">
            <a:extLst>
              <a:ext uri="{FF2B5EF4-FFF2-40B4-BE49-F238E27FC236}">
                <a16:creationId xmlns:a16="http://schemas.microsoft.com/office/drawing/2014/main" id="{CECB24CD-F2E0-9FC1-771D-FEAD4DEBC7DE}"/>
              </a:ext>
            </a:extLst>
          </p:cNvPr>
          <p:cNvSpPr/>
          <p:nvPr/>
        </p:nvSpPr>
        <p:spPr>
          <a:xfrm>
            <a:off x="8010525" y="2457450"/>
            <a:ext cx="276225" cy="3048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b="1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  <p:sp>
        <p:nvSpPr>
          <p:cNvPr id="11" name="Pil: höger 10">
            <a:extLst>
              <a:ext uri="{FF2B5EF4-FFF2-40B4-BE49-F238E27FC236}">
                <a16:creationId xmlns:a16="http://schemas.microsoft.com/office/drawing/2014/main" id="{A183650A-3FB5-BEF0-E973-03F169A98D9A}"/>
              </a:ext>
            </a:extLst>
          </p:cNvPr>
          <p:cNvSpPr/>
          <p:nvPr/>
        </p:nvSpPr>
        <p:spPr>
          <a:xfrm>
            <a:off x="8020050" y="3390900"/>
            <a:ext cx="276225" cy="3048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b="1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  <p:sp>
        <p:nvSpPr>
          <p:cNvPr id="12" name="Pil: höger 11">
            <a:extLst>
              <a:ext uri="{FF2B5EF4-FFF2-40B4-BE49-F238E27FC236}">
                <a16:creationId xmlns:a16="http://schemas.microsoft.com/office/drawing/2014/main" id="{976B3344-0FC3-47D7-649E-CC9C576C449F}"/>
              </a:ext>
            </a:extLst>
          </p:cNvPr>
          <p:cNvSpPr/>
          <p:nvPr/>
        </p:nvSpPr>
        <p:spPr>
          <a:xfrm>
            <a:off x="8020050" y="4400550"/>
            <a:ext cx="276225" cy="3048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b="1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  <p:sp>
        <p:nvSpPr>
          <p:cNvPr id="13" name="Pil: höger 12">
            <a:extLst>
              <a:ext uri="{FF2B5EF4-FFF2-40B4-BE49-F238E27FC236}">
                <a16:creationId xmlns:a16="http://schemas.microsoft.com/office/drawing/2014/main" id="{7CCBCD28-D20D-7B4F-38CA-DC859738E353}"/>
              </a:ext>
            </a:extLst>
          </p:cNvPr>
          <p:cNvSpPr/>
          <p:nvPr/>
        </p:nvSpPr>
        <p:spPr>
          <a:xfrm>
            <a:off x="8029575" y="5324475"/>
            <a:ext cx="276225" cy="3048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b="1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123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98DD1-C1A8-7E1A-D695-FB4E7B3CB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D123AB-6E75-7442-70DF-398C40AD4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5" y="485266"/>
            <a:ext cx="3517567" cy="655065"/>
          </a:xfrm>
        </p:spPr>
        <p:txBody>
          <a:bodyPr/>
          <a:lstStyle/>
          <a:p>
            <a:r>
              <a:rPr lang="sv-SE" dirty="0"/>
              <a:t>Information: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4258C5C-39CA-E76A-4ECC-5C2C7700F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9175" y="1140331"/>
            <a:ext cx="7258049" cy="5384294"/>
          </a:xfrm>
        </p:spPr>
        <p:txBody>
          <a:bodyPr>
            <a:normAutofit/>
          </a:bodyPr>
          <a:lstStyle/>
          <a:p>
            <a:r>
              <a:rPr lang="sv-SE" sz="3200" b="1" dirty="0"/>
              <a:t>Matcher</a:t>
            </a:r>
          </a:p>
          <a:p>
            <a:r>
              <a:rPr lang="sv-SE" b="1" dirty="0"/>
              <a:t>2025-10-17</a:t>
            </a:r>
            <a:r>
              <a:rPr lang="sv-SE" dirty="0"/>
              <a:t>  	</a:t>
            </a:r>
            <a:r>
              <a:rPr lang="sv-SE" b="1" dirty="0"/>
              <a:t>Borta: </a:t>
            </a:r>
            <a:r>
              <a:rPr lang="sv-SE" dirty="0"/>
              <a:t>Billingehov (Skövde)</a:t>
            </a:r>
            <a:br>
              <a:rPr lang="sv-SE" dirty="0"/>
            </a:br>
            <a:r>
              <a:rPr lang="sv-SE" dirty="0"/>
              <a:t>		Skövde Hockey Club  -  MTT	</a:t>
            </a:r>
          </a:p>
          <a:p>
            <a:r>
              <a:rPr lang="sv-SE" b="1" dirty="0"/>
              <a:t>2025-11-14</a:t>
            </a:r>
            <a:r>
              <a:rPr lang="sv-SE" dirty="0"/>
              <a:t> 	</a:t>
            </a:r>
            <a:r>
              <a:rPr lang="sv-SE" b="1" dirty="0"/>
              <a:t>Hemma: </a:t>
            </a:r>
            <a:r>
              <a:rPr lang="sv-SE" b="1" dirty="0">
                <a:solidFill>
                  <a:srgbClr val="FF0000"/>
                </a:solidFill>
              </a:rPr>
              <a:t>Ej Mariehus Arena (Mariestad)</a:t>
            </a:r>
            <a:br>
              <a:rPr lang="sv-SE" b="1" dirty="0"/>
            </a:br>
            <a:r>
              <a:rPr lang="sv-SE" dirty="0"/>
              <a:t>		MTT -  Grästorps IK</a:t>
            </a:r>
          </a:p>
          <a:p>
            <a:r>
              <a:rPr lang="sv-SE" b="1" dirty="0"/>
              <a:t>2025-11-28</a:t>
            </a:r>
            <a:r>
              <a:rPr lang="sv-SE" dirty="0"/>
              <a:t> 	</a:t>
            </a:r>
            <a:r>
              <a:rPr lang="sv-SE" b="1" dirty="0"/>
              <a:t>Borta: </a:t>
            </a:r>
            <a:r>
              <a:rPr lang="sv-SE" dirty="0"/>
              <a:t>Nolhaga Ishall (Alingsås)</a:t>
            </a:r>
            <a:br>
              <a:rPr lang="sv-SE" dirty="0"/>
            </a:br>
            <a:r>
              <a:rPr lang="sv-SE" dirty="0"/>
              <a:t>		Sörhaga/Alingsås HK  -  MTT</a:t>
            </a:r>
          </a:p>
          <a:p>
            <a:r>
              <a:rPr lang="sv-SE" b="1" dirty="0"/>
              <a:t>2025-12-12	Hemma: </a:t>
            </a:r>
            <a:r>
              <a:rPr lang="sv-SE" dirty="0"/>
              <a:t>Återkommer om plats</a:t>
            </a:r>
            <a:r>
              <a:rPr lang="sv-SE" b="1" dirty="0"/>
              <a:t>				</a:t>
            </a:r>
            <a:r>
              <a:rPr lang="sv-SE" dirty="0"/>
              <a:t>MTT -  Uddevalla HC	 					</a:t>
            </a:r>
          </a:p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9B8F009-CAFD-4FA9-ED80-B0F4D55D08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465" y="1266825"/>
            <a:ext cx="3517567" cy="4840729"/>
          </a:xfrm>
        </p:spPr>
        <p:txBody>
          <a:bodyPr/>
          <a:lstStyle/>
          <a:p>
            <a:r>
              <a:rPr lang="sv-SE" dirty="0"/>
              <a:t>4st matcher innan jul</a:t>
            </a:r>
          </a:p>
          <a:p>
            <a:br>
              <a:rPr lang="sv-SE" dirty="0"/>
            </a:br>
            <a:r>
              <a:rPr lang="sv-SE" dirty="0"/>
              <a:t>Matchdag på fredagar för att undvika krockar om man spelar i andra lag.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F80E8C0-9F39-403D-E6C9-2B60BD2D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2A6168A-80C7-4C9F-B477-4B95CBCCAA9F}" type="datetime1">
              <a:rPr lang="sv-SE" smtClean="0"/>
              <a:t>2025-09-17</a:t>
            </a:fld>
            <a:endParaRPr lang="en-US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27B211C0-1523-8B34-AE7B-29A53363B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0" y="142999"/>
            <a:ext cx="3273942" cy="99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507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DB9D5-12CB-7A17-8737-F0A4FDE5D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B7002F-EFBE-C47F-AFF7-724CC9E90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5" y="485266"/>
            <a:ext cx="3517567" cy="655065"/>
          </a:xfrm>
        </p:spPr>
        <p:txBody>
          <a:bodyPr/>
          <a:lstStyle/>
          <a:p>
            <a:r>
              <a:rPr lang="sv-SE" dirty="0"/>
              <a:t>Information: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673402-612D-1DBE-38A0-48D207F00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1100" y="595223"/>
            <a:ext cx="7096124" cy="6216422"/>
          </a:xfrm>
        </p:spPr>
        <p:txBody>
          <a:bodyPr>
            <a:normAutofit fontScale="77500" lnSpcReduction="20000"/>
          </a:bodyPr>
          <a:lstStyle/>
          <a:p>
            <a:r>
              <a:rPr lang="sv-SE" sz="3800" b="1" dirty="0"/>
              <a:t>Träningar:</a:t>
            </a:r>
          </a:p>
          <a:p>
            <a:r>
              <a:rPr lang="sv-SE" b="1" dirty="0"/>
              <a:t>Onsdag v41 - 2025-10-08</a:t>
            </a:r>
            <a:r>
              <a:rPr lang="sv-SE" dirty="0"/>
              <a:t>  	17.50 – 18.50  Mariehus Arena (Mariestad)</a:t>
            </a:r>
          </a:p>
          <a:p>
            <a:r>
              <a:rPr lang="sv-SE" b="1" dirty="0"/>
              <a:t>Onsdag v42 - 2025-10-15</a:t>
            </a:r>
            <a:r>
              <a:rPr lang="sv-SE" dirty="0"/>
              <a:t>  	17.50 – 18.50  Mariehus Arena (Mariestad)</a:t>
            </a:r>
          </a:p>
          <a:p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Fredag v42 - 2025-10-17</a:t>
            </a:r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  	</a:t>
            </a:r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Borta: </a:t>
            </a:r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Billingehov (Skövde)</a:t>
            </a:r>
            <a:br>
              <a:rPr lang="sv-SE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			Skövde Hockey Club  -  MTT</a:t>
            </a:r>
          </a:p>
          <a:p>
            <a:endParaRPr lang="sv-SE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sv-SE" b="1" dirty="0"/>
              <a:t>Onsdag v46 - 2025-11-12</a:t>
            </a:r>
            <a:r>
              <a:rPr lang="sv-SE" dirty="0"/>
              <a:t>  	17.50 – 18.50  Mariehus Arena (Mariestad)</a:t>
            </a:r>
          </a:p>
          <a:p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Fredag v46 - 2025-11-14</a:t>
            </a:r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 	</a:t>
            </a:r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Hemma: Töreboda eller Tibro</a:t>
            </a:r>
            <a:br>
              <a:rPr lang="sv-SE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			MTT -  Grästorps IK</a:t>
            </a:r>
          </a:p>
          <a:p>
            <a:endParaRPr lang="sv-SE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sv-SE" b="1" dirty="0"/>
              <a:t>Onsdag v48 - 2025-11-26</a:t>
            </a:r>
            <a:r>
              <a:rPr lang="sv-SE" dirty="0"/>
              <a:t>  	Återkommer om tid och plats</a:t>
            </a:r>
          </a:p>
          <a:p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Fredag v48 - 2025-11-28</a:t>
            </a:r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 	</a:t>
            </a:r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Borta: </a:t>
            </a:r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Nolhaga Ishall (Alingsås)</a:t>
            </a:r>
            <a:br>
              <a:rPr lang="sv-SE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			Sörhaga/Alingsås HK  -  MTT</a:t>
            </a:r>
          </a:p>
          <a:p>
            <a:endParaRPr lang="sv-SE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sv-SE" b="1" dirty="0"/>
              <a:t>Onsdag v50 - 2025-12-10</a:t>
            </a:r>
            <a:r>
              <a:rPr lang="sv-SE" dirty="0"/>
              <a:t>  	Återkommer om tid och plats</a:t>
            </a:r>
          </a:p>
          <a:p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Fredag v50 - 2025-12-12	Hemma: </a:t>
            </a:r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Återkommer om plats</a:t>
            </a:r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					</a:t>
            </a:r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MTT -  Uddevalla HC</a:t>
            </a:r>
            <a:r>
              <a:rPr lang="sv-SE" dirty="0"/>
              <a:t>				</a:t>
            </a:r>
          </a:p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908D237-A449-5FBF-8549-7CE627C57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465" y="1266825"/>
            <a:ext cx="3517567" cy="4840729"/>
          </a:xfrm>
        </p:spPr>
        <p:txBody>
          <a:bodyPr/>
          <a:lstStyle/>
          <a:p>
            <a:r>
              <a:rPr lang="sv-SE" b="1" dirty="0"/>
              <a:t>Träningar:</a:t>
            </a:r>
          </a:p>
          <a:p>
            <a:r>
              <a:rPr lang="sv-SE" dirty="0"/>
              <a:t>Svårt att resa varje vecka inom samarbetet.</a:t>
            </a:r>
          </a:p>
          <a:p>
            <a:r>
              <a:rPr lang="sv-SE" dirty="0"/>
              <a:t>Viktigt att man träffas utöver matcherna för att bygga lagkänsla</a:t>
            </a:r>
          </a:p>
          <a:p>
            <a:r>
              <a:rPr lang="sv-SE" dirty="0"/>
              <a:t>Målet att få till träningar i anslutning till match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CB77185-E558-DEDB-6D32-855BFEE0D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2A6168A-80C7-4C9F-B477-4B95CBCCAA9F}" type="datetime1">
              <a:rPr lang="sv-SE" smtClean="0"/>
              <a:t>2025-09-17</a:t>
            </a:fld>
            <a:endParaRPr lang="en-US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429DB54C-54D5-ED2A-F4C5-C7AD83FFB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0" y="142999"/>
            <a:ext cx="3273942" cy="99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98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BEA6C-E456-AE2C-06D1-39C6DA2C5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A9F248-1C0B-05A4-F5CF-28EC64087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5" y="485266"/>
            <a:ext cx="3517567" cy="655065"/>
          </a:xfrm>
        </p:spPr>
        <p:txBody>
          <a:bodyPr/>
          <a:lstStyle/>
          <a:p>
            <a:r>
              <a:rPr lang="sv-SE" dirty="0"/>
              <a:t>Information: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3506555-2454-7E7E-D000-63E98D7DC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9175" y="400051"/>
            <a:ext cx="7258049" cy="6124574"/>
          </a:xfrm>
        </p:spPr>
        <p:txBody>
          <a:bodyPr>
            <a:normAutofit/>
          </a:bodyPr>
          <a:lstStyle/>
          <a:p>
            <a:r>
              <a:rPr lang="sv-SE" sz="3600" b="1" dirty="0"/>
              <a:t>VIF: Seriebestämmelser</a:t>
            </a:r>
          </a:p>
          <a:p>
            <a:endParaRPr lang="sv-SE" dirty="0"/>
          </a:p>
          <a:p>
            <a:r>
              <a:rPr lang="sv-SE" b="1" dirty="0"/>
              <a:t>Serie: U16F-U13F Västergötland 2025/2026.</a:t>
            </a:r>
          </a:p>
          <a:p>
            <a:r>
              <a:rPr lang="sv-SE" b="1" dirty="0"/>
              <a:t>Deltagande lag skall bestå av spelare födda 2010–2013.</a:t>
            </a:r>
          </a:p>
          <a:p>
            <a:r>
              <a:rPr lang="sv-SE" b="1" dirty="0"/>
              <a:t>Genomförs med 5 lag i en 2-rondig grundserie,10 omgångar</a:t>
            </a:r>
          </a:p>
          <a:p>
            <a:r>
              <a:rPr lang="sv-SE" b="1" dirty="0"/>
              <a:t>Spelperiod: oktober 2025 – mars 2026.</a:t>
            </a:r>
          </a:p>
          <a:p>
            <a:r>
              <a:rPr lang="sv-SE" b="1" dirty="0"/>
              <a:t>Spelform: Enligt SIF:s Tävlingsbestämmelser 2025/2026 § 5:7 D – Seriemetoden – tre poäng med </a:t>
            </a:r>
            <a:r>
              <a:rPr lang="sv-SE" b="1" dirty="0" err="1"/>
              <a:t>Overtime</a:t>
            </a:r>
            <a:r>
              <a:rPr lang="sv-SE" b="1" dirty="0"/>
              <a:t> och straffar.</a:t>
            </a:r>
          </a:p>
          <a:p>
            <a:r>
              <a:rPr lang="sv-SE" b="1" dirty="0"/>
              <a:t>Speltid: 3x20 minuter.</a:t>
            </a:r>
          </a:p>
          <a:p>
            <a:r>
              <a:rPr lang="sv-SE" b="1" dirty="0"/>
              <a:t>Regler: U15-regler.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1FC4996-A63C-F0B2-ABEF-BC49B5900C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465" y="1266825"/>
            <a:ext cx="3517567" cy="4840729"/>
          </a:xfrm>
        </p:spPr>
        <p:txBody>
          <a:bodyPr>
            <a:normAutofit lnSpcReduction="10000"/>
          </a:bodyPr>
          <a:lstStyle/>
          <a:p>
            <a:r>
              <a:rPr lang="sv-SE" dirty="0"/>
              <a:t>Resultatrapportering: OVR </a:t>
            </a:r>
            <a:r>
              <a:rPr lang="sv-SE" dirty="0" err="1"/>
              <a:t>Light</a:t>
            </a:r>
            <a:r>
              <a:rPr lang="sv-SE" dirty="0"/>
              <a:t>.</a:t>
            </a:r>
          </a:p>
          <a:p>
            <a:r>
              <a:rPr lang="sv-SE" b="1" dirty="0"/>
              <a:t>Dispenser: </a:t>
            </a:r>
            <a:br>
              <a:rPr lang="sv-SE" dirty="0"/>
            </a:br>
            <a:r>
              <a:rPr lang="sv-SE" dirty="0"/>
              <a:t>En generell dispens 3+1 för spelare födda 2009 som inte spelar kontinuerligt i Dam Junior. Spelar födda 2008 och äldre måste man söka dispens för. </a:t>
            </a:r>
          </a:p>
          <a:p>
            <a:r>
              <a:rPr lang="sv-SE" b="1" dirty="0"/>
              <a:t>Övrigt: </a:t>
            </a:r>
            <a:br>
              <a:rPr lang="sv-SE" dirty="0"/>
            </a:br>
            <a:r>
              <a:rPr lang="sv-SE" dirty="0"/>
              <a:t>Uppvärmning på is i 10 minuter innan matchstart. </a:t>
            </a:r>
            <a:br>
              <a:rPr lang="sv-SE" dirty="0"/>
            </a:br>
            <a:r>
              <a:rPr lang="sv-SE" dirty="0"/>
              <a:t>Periodpaus i ordinarie matchtid 15 minuter.</a:t>
            </a:r>
          </a:p>
          <a:p>
            <a:r>
              <a:rPr lang="sv-SE" dirty="0"/>
              <a:t>Laguppställning lämnas senast 30 min innan matchstart.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34B927A-C817-2990-FC7C-F1C4D9E43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2A6168A-80C7-4C9F-B477-4B95CBCCAA9F}" type="datetime1">
              <a:rPr lang="sv-SE" smtClean="0"/>
              <a:t>2025-09-17</a:t>
            </a:fld>
            <a:endParaRPr lang="en-US" dirty="0"/>
          </a:p>
        </p:txBody>
      </p:sp>
      <p:pic>
        <p:nvPicPr>
          <p:cNvPr id="6" name="Bildobjekt 5" descr="En bild som visar symbol, emblem, logotyp, cirkel&#10;&#10;AI-genererat innehåll kan vara felaktigt.">
            <a:extLst>
              <a:ext uri="{FF2B5EF4-FFF2-40B4-BE49-F238E27FC236}">
                <a16:creationId xmlns:a16="http://schemas.microsoft.com/office/drawing/2014/main" id="{C599A189-97EF-9140-05BA-6C41E5264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648950" y="184149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07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35DF2-B5E6-D776-3E8A-50AA7E688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5C0A0E-8C4F-960F-E4C4-171A01B2D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5" y="485266"/>
            <a:ext cx="3517567" cy="655065"/>
          </a:xfrm>
        </p:spPr>
        <p:txBody>
          <a:bodyPr/>
          <a:lstStyle/>
          <a:p>
            <a:r>
              <a:rPr lang="sv-SE" dirty="0"/>
              <a:t>Information: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8488F6-7378-E9FA-52C9-FFD2BE68E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9175" y="400051"/>
            <a:ext cx="7258049" cy="6124574"/>
          </a:xfrm>
        </p:spPr>
        <p:txBody>
          <a:bodyPr>
            <a:normAutofit/>
          </a:bodyPr>
          <a:lstStyle/>
          <a:p>
            <a:r>
              <a:rPr lang="sv-SE" sz="3600" b="1" dirty="0"/>
              <a:t>U15 Regler</a:t>
            </a:r>
          </a:p>
          <a:p>
            <a:r>
              <a:rPr lang="sv-SE" b="1" dirty="0"/>
              <a:t>Tacklingar</a:t>
            </a:r>
            <a:endParaRPr lang="sv-SE" dirty="0"/>
          </a:p>
          <a:p>
            <a:pPr lvl="1"/>
            <a:r>
              <a:rPr lang="sv-SE" dirty="0"/>
              <a:t>Tackling i samma riktning som puckförare är tillåtet.</a:t>
            </a:r>
          </a:p>
          <a:p>
            <a:pPr lvl="1"/>
            <a:r>
              <a:rPr lang="sv-SE" dirty="0"/>
              <a:t>Rakt framifrån (</a:t>
            </a:r>
            <a:r>
              <a:rPr lang="sv-SE" dirty="0" err="1"/>
              <a:t>open</a:t>
            </a:r>
            <a:r>
              <a:rPr lang="sv-SE" dirty="0"/>
              <a:t> </a:t>
            </a:r>
            <a:r>
              <a:rPr lang="sv-SE" dirty="0" err="1"/>
              <a:t>ice</a:t>
            </a:r>
            <a:r>
              <a:rPr lang="sv-SE" dirty="0"/>
              <a:t> hits) är inte tillåtet.</a:t>
            </a:r>
          </a:p>
          <a:p>
            <a:pPr lvl="1"/>
            <a:r>
              <a:rPr lang="sv-SE" dirty="0"/>
              <a:t>Att tackla stillastående eller icke-jagande spelare är inte tillåtet.</a:t>
            </a:r>
          </a:p>
          <a:p>
            <a:r>
              <a:rPr lang="sv-SE" b="1" dirty="0"/>
              <a:t>Fokus på puck:</a:t>
            </a:r>
            <a:endParaRPr lang="sv-SE" dirty="0"/>
          </a:p>
          <a:p>
            <a:pPr lvl="1"/>
            <a:r>
              <a:rPr lang="sv-SE" dirty="0"/>
              <a:t>Kroppskontakt är tillåten för att vinna pucken.</a:t>
            </a:r>
          </a:p>
          <a:p>
            <a:pPr lvl="1"/>
            <a:r>
              <a:rPr lang="sv-SE" dirty="0"/>
              <a:t>Målet är att styra bort motståndaren, inte att köra över eller skada.</a:t>
            </a:r>
          </a:p>
          <a:p>
            <a:r>
              <a:rPr lang="sv-SE" b="1" dirty="0"/>
              <a:t>Icing</a:t>
            </a:r>
            <a:endParaRPr lang="sv-SE" dirty="0"/>
          </a:p>
          <a:p>
            <a:pPr lvl="1"/>
            <a:r>
              <a:rPr lang="sv-SE" dirty="0"/>
              <a:t>Man får åka och byta vid icing.</a:t>
            </a:r>
          </a:p>
          <a:p>
            <a:pPr lvl="1"/>
            <a:r>
              <a:rPr lang="sv-SE" dirty="0"/>
              <a:t>”Hybridicing”</a:t>
            </a:r>
          </a:p>
          <a:p>
            <a:r>
              <a:rPr lang="sv-SE" b="1" dirty="0"/>
              <a:t>Målvakt</a:t>
            </a:r>
            <a:endParaRPr lang="sv-SE" dirty="0"/>
          </a:p>
          <a:p>
            <a:pPr lvl="1"/>
            <a:r>
              <a:rPr lang="sv-SE" dirty="0"/>
              <a:t>Målvakt får röra sig fritt bakom mål</a:t>
            </a:r>
          </a:p>
          <a:p>
            <a:pPr marL="201168" lvl="1" indent="0">
              <a:buNone/>
            </a:pPr>
            <a:endParaRPr lang="sv-SE" dirty="0"/>
          </a:p>
          <a:p>
            <a:pPr lvl="1"/>
            <a:endParaRPr lang="sv-SE" dirty="0"/>
          </a:p>
          <a:p>
            <a:pPr marL="201168" lvl="1" indent="0">
              <a:buNone/>
            </a:pPr>
            <a:endParaRPr lang="sv-SE" dirty="0"/>
          </a:p>
          <a:p>
            <a:endParaRPr lang="sv-SE" sz="3600" b="1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D966AB2-DE4B-16D2-16FF-64E3B55D86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465" y="1266825"/>
            <a:ext cx="3517567" cy="4840729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5B74F9A-DAED-AD96-CB15-C0A483FE9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2A6168A-80C7-4C9F-B477-4B95CBCCAA9F}" type="datetime1">
              <a:rPr lang="sv-SE" smtClean="0"/>
              <a:t>2025-09-17</a:t>
            </a:fld>
            <a:endParaRPr lang="en-US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519D7F5-E4E6-90CB-C86B-193DF4F6A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8898" y="233435"/>
            <a:ext cx="1134158" cy="956441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87EB4742-A4D4-BDC7-72AB-AF985B2E0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5334" y="4924796"/>
            <a:ext cx="1086002" cy="1114581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84E357E7-AB32-3493-2EA1-17E5B9EFF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807" y="4924795"/>
            <a:ext cx="1114581" cy="1114581"/>
          </a:xfrm>
          <a:prstGeom prst="rect">
            <a:avLst/>
          </a:prstGeom>
        </p:spPr>
      </p:pic>
      <p:sp>
        <p:nvSpPr>
          <p:cNvPr id="35" name="textruta 34">
            <a:extLst>
              <a:ext uri="{FF2B5EF4-FFF2-40B4-BE49-F238E27FC236}">
                <a16:creationId xmlns:a16="http://schemas.microsoft.com/office/drawing/2014/main" id="{98C0E159-1382-833B-6D9B-BE232AE26D4E}"/>
              </a:ext>
            </a:extLst>
          </p:cNvPr>
          <p:cNvSpPr txBox="1"/>
          <p:nvPr/>
        </p:nvSpPr>
        <p:spPr>
          <a:xfrm>
            <a:off x="474454" y="1378865"/>
            <a:ext cx="407181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v-SE" b="1" dirty="0">
              <a:solidFill>
                <a:schemeClr val="bg1"/>
              </a:solidFill>
            </a:endParaRPr>
          </a:p>
          <a:p>
            <a:endParaRPr lang="sv-SE" b="1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b="1" dirty="0">
                <a:solidFill>
                  <a:schemeClr val="bg1"/>
                </a:solidFill>
              </a:rPr>
              <a:t>Ladda hem regelboken!</a:t>
            </a:r>
          </a:p>
          <a:p>
            <a:r>
              <a:rPr lang="sv-SE" dirty="0">
                <a:solidFill>
                  <a:schemeClr val="bg1"/>
                </a:solidFill>
              </a:rPr>
              <a:t>Android:		      I-</a:t>
            </a:r>
            <a:r>
              <a:rPr lang="sv-SE" dirty="0" err="1">
                <a:solidFill>
                  <a:schemeClr val="bg1"/>
                </a:solidFill>
              </a:rPr>
              <a:t>Phone</a:t>
            </a:r>
            <a:br>
              <a:rPr lang="sv-SE" dirty="0">
                <a:solidFill>
                  <a:schemeClr val="bg1"/>
                </a:solidFill>
              </a:rPr>
            </a:br>
            <a:r>
              <a:rPr lang="sv-SE" dirty="0">
                <a:solidFill>
                  <a:schemeClr val="bg1"/>
                </a:solidFill>
              </a:rPr>
              <a:t>Google play	      Marketplace</a:t>
            </a:r>
          </a:p>
        </p:txBody>
      </p:sp>
    </p:spTree>
    <p:extLst>
      <p:ext uri="{BB962C8B-B14F-4D97-AF65-F5344CB8AC3E}">
        <p14:creationId xmlns:p14="http://schemas.microsoft.com/office/powerpoint/2010/main" val="4172110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1532A-6269-459A-5F9C-0233EB874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421EFF-9150-13F5-82F3-F8D2D43BF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5" y="485266"/>
            <a:ext cx="3517567" cy="655065"/>
          </a:xfrm>
        </p:spPr>
        <p:txBody>
          <a:bodyPr/>
          <a:lstStyle/>
          <a:p>
            <a:r>
              <a:rPr lang="sv-SE" dirty="0"/>
              <a:t>Information: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3920FA3-AC65-AD17-24E1-4091B4CCB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9175" y="400051"/>
            <a:ext cx="7258049" cy="61245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4500" b="1" dirty="0"/>
              <a:t>Cup</a:t>
            </a:r>
          </a:p>
          <a:p>
            <a:r>
              <a:rPr lang="sv-SE" dirty="0"/>
              <a:t>Vi planerar att åka på minst en cup tillsammans.</a:t>
            </a:r>
          </a:p>
          <a:p>
            <a:r>
              <a:rPr lang="sv-SE" dirty="0"/>
              <a:t>Föreningarna står för cupavgiften på ca 2000 – 5000kr</a:t>
            </a:r>
          </a:p>
          <a:p>
            <a:r>
              <a:rPr lang="sv-SE" dirty="0"/>
              <a:t>Spelaravgift betalas av respektive spelare, det varierar mellan olika cupper och beroende på övernattning eller ej.</a:t>
            </a:r>
          </a:p>
          <a:p>
            <a:r>
              <a:rPr lang="sv-SE" dirty="0"/>
              <a:t>Eventuella försäljningar / lagkassa kan upprättas för att minska eller helt betala spelaravgifterna.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 Återkommer med mer info om detta.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B62C9F0-9414-AE09-8CD2-11B70E951C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465" y="1266825"/>
            <a:ext cx="3517567" cy="4840729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267F9C6-2DC9-1B2F-649B-764157756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2A6168A-80C7-4C9F-B477-4B95CBCCAA9F}" type="datetime1">
              <a:rPr lang="sv-SE" smtClean="0"/>
              <a:t>2025-09-17</a:t>
            </a:fld>
            <a:endParaRPr lang="en-US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5BB1544-1D40-3BE1-3AD9-47EB74FB7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0960" y="333375"/>
            <a:ext cx="3429479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629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34CED-D778-38E6-8FF5-E959BD281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FAEADA9-CA2D-3F80-C07D-61391F666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9175" y="400052"/>
            <a:ext cx="7258049" cy="7402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4500" b="1" dirty="0"/>
              <a:t>FUNKTIONÄRER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59874BF-4591-DFB6-36FC-B23E1251C3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465" y="1266825"/>
            <a:ext cx="3517567" cy="4840729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ED8EEBA-0977-87D7-6CD9-BA24FF58A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2A6168A-80C7-4C9F-B477-4B95CBCCAA9F}" type="datetime1">
              <a:rPr lang="sv-SE" smtClean="0"/>
              <a:t>2025-09-17</a:t>
            </a:fld>
            <a:endParaRPr lang="en-US" dirty="0"/>
          </a:p>
        </p:txBody>
      </p:sp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DDE0F461-9483-742C-1525-7A4A7A7B0E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452723"/>
              </p:ext>
            </p:extLst>
          </p:nvPr>
        </p:nvGraphicFramePr>
        <p:xfrm>
          <a:off x="4899804" y="1211372"/>
          <a:ext cx="6978769" cy="2587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4203">
                  <a:extLst>
                    <a:ext uri="{9D8B030D-6E8A-4147-A177-3AD203B41FA5}">
                      <a16:colId xmlns:a16="http://schemas.microsoft.com/office/drawing/2014/main" val="3383069179"/>
                    </a:ext>
                  </a:extLst>
                </a:gridCol>
                <a:gridCol w="2042314">
                  <a:extLst>
                    <a:ext uri="{9D8B030D-6E8A-4147-A177-3AD203B41FA5}">
                      <a16:colId xmlns:a16="http://schemas.microsoft.com/office/drawing/2014/main" val="2302134799"/>
                    </a:ext>
                  </a:extLst>
                </a:gridCol>
                <a:gridCol w="2122252">
                  <a:extLst>
                    <a:ext uri="{9D8B030D-6E8A-4147-A177-3AD203B41FA5}">
                      <a16:colId xmlns:a16="http://schemas.microsoft.com/office/drawing/2014/main" val="464574934"/>
                    </a:ext>
                  </a:extLst>
                </a:gridCol>
              </a:tblGrid>
              <a:tr h="369605">
                <a:tc>
                  <a:txBody>
                    <a:bodyPr/>
                    <a:lstStyle/>
                    <a:p>
                      <a:r>
                        <a:rPr lang="sv-SE" dirty="0"/>
                        <a:t>Funktionär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Namn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Namn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416341"/>
                  </a:ext>
                </a:extLst>
              </a:tr>
              <a:tr h="369605">
                <a:tc>
                  <a:txBody>
                    <a:bodyPr/>
                    <a:lstStyle/>
                    <a:p>
                      <a:r>
                        <a:rPr lang="sv-SE" dirty="0"/>
                        <a:t>Sekretariatansvarig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Selma (Christian)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78924"/>
                  </a:ext>
                </a:extLst>
              </a:tr>
              <a:tr h="369605">
                <a:tc>
                  <a:txBody>
                    <a:bodyPr/>
                    <a:lstStyle/>
                    <a:p>
                      <a:r>
                        <a:rPr lang="sv-SE" dirty="0"/>
                        <a:t>Speaker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Julia (Vanessa)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054888"/>
                  </a:ext>
                </a:extLst>
              </a:tr>
              <a:tr h="369605">
                <a:tc>
                  <a:txBody>
                    <a:bodyPr/>
                    <a:lstStyle/>
                    <a:p>
                      <a:r>
                        <a:rPr lang="sv-SE" dirty="0"/>
                        <a:t>OVR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Greta (Sara)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1414875"/>
                  </a:ext>
                </a:extLst>
              </a:tr>
              <a:tr h="369605">
                <a:tc>
                  <a:txBody>
                    <a:bodyPr/>
                    <a:lstStyle/>
                    <a:p>
                      <a:r>
                        <a:rPr lang="sv-SE" dirty="0"/>
                        <a:t>Klocka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Märta (Victoria)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742656"/>
                  </a:ext>
                </a:extLst>
              </a:tr>
              <a:tr h="369605">
                <a:tc>
                  <a:txBody>
                    <a:bodyPr/>
                    <a:lstStyle/>
                    <a:p>
                      <a:r>
                        <a:rPr lang="sv-SE" dirty="0"/>
                        <a:t>Bås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Saga (Catarina)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0144087"/>
                  </a:ext>
                </a:extLst>
              </a:tr>
              <a:tr h="369605">
                <a:tc>
                  <a:txBody>
                    <a:bodyPr/>
                    <a:lstStyle/>
                    <a:p>
                      <a:r>
                        <a:rPr lang="sv-SE" dirty="0"/>
                        <a:t>Bås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Ebba (Marlene)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0985104"/>
                  </a:ext>
                </a:extLst>
              </a:tr>
            </a:tbl>
          </a:graphicData>
        </a:graphic>
      </p:graphicFrame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1D155D93-E16A-377D-249F-535B5DE6D2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090473"/>
              </p:ext>
            </p:extLst>
          </p:nvPr>
        </p:nvGraphicFramePr>
        <p:xfrm>
          <a:off x="4905560" y="4003450"/>
          <a:ext cx="7181664" cy="1478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6021">
                  <a:extLst>
                    <a:ext uri="{9D8B030D-6E8A-4147-A177-3AD203B41FA5}">
                      <a16:colId xmlns:a16="http://schemas.microsoft.com/office/drawing/2014/main" val="3383069179"/>
                    </a:ext>
                  </a:extLst>
                </a:gridCol>
                <a:gridCol w="2388390">
                  <a:extLst>
                    <a:ext uri="{9D8B030D-6E8A-4147-A177-3AD203B41FA5}">
                      <a16:colId xmlns:a16="http://schemas.microsoft.com/office/drawing/2014/main" val="2302134799"/>
                    </a:ext>
                  </a:extLst>
                </a:gridCol>
                <a:gridCol w="1897253">
                  <a:extLst>
                    <a:ext uri="{9D8B030D-6E8A-4147-A177-3AD203B41FA5}">
                      <a16:colId xmlns:a16="http://schemas.microsoft.com/office/drawing/2014/main" val="464574934"/>
                    </a:ext>
                  </a:extLst>
                </a:gridCol>
              </a:tblGrid>
              <a:tr h="369605">
                <a:tc>
                  <a:txBody>
                    <a:bodyPr/>
                    <a:lstStyle/>
                    <a:p>
                      <a:r>
                        <a:rPr lang="sv-SE" dirty="0"/>
                        <a:t>Funktionär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Namn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Namn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416341"/>
                  </a:ext>
                </a:extLst>
              </a:tr>
              <a:tr h="369605">
                <a:tc>
                  <a:txBody>
                    <a:bodyPr/>
                    <a:lstStyle/>
                    <a:p>
                      <a:r>
                        <a:rPr lang="sv-SE" dirty="0"/>
                        <a:t>Kioskansvarig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Angelina (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78924"/>
                  </a:ext>
                </a:extLst>
              </a:tr>
              <a:tr h="369605">
                <a:tc>
                  <a:txBody>
                    <a:bodyPr/>
                    <a:lstStyle/>
                    <a:p>
                      <a:r>
                        <a:rPr lang="sv-SE" dirty="0" err="1"/>
                        <a:t>Koisk</a:t>
                      </a:r>
                      <a:r>
                        <a:rPr lang="sv-SE" dirty="0"/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Lovisa (Camilla)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Michelle (Joakim)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054888"/>
                  </a:ext>
                </a:extLst>
              </a:tr>
              <a:tr h="369605">
                <a:tc>
                  <a:txBody>
                    <a:bodyPr/>
                    <a:lstStyle/>
                    <a:p>
                      <a:r>
                        <a:rPr lang="sv-SE" dirty="0"/>
                        <a:t>Kiosk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Filippa (Berga)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Celine (Simon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1414875"/>
                  </a:ext>
                </a:extLst>
              </a:tr>
            </a:tbl>
          </a:graphicData>
        </a:graphic>
      </p:graphicFrame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87D72312-D7B9-EF6E-88D2-4E1C5C187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719733"/>
              </p:ext>
            </p:extLst>
          </p:nvPr>
        </p:nvGraphicFramePr>
        <p:xfrm>
          <a:off x="189780" y="120770"/>
          <a:ext cx="4261450" cy="6573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0725">
                  <a:extLst>
                    <a:ext uri="{9D8B030D-6E8A-4147-A177-3AD203B41FA5}">
                      <a16:colId xmlns:a16="http://schemas.microsoft.com/office/drawing/2014/main" val="3150402813"/>
                    </a:ext>
                  </a:extLst>
                </a:gridCol>
                <a:gridCol w="2130725">
                  <a:extLst>
                    <a:ext uri="{9D8B030D-6E8A-4147-A177-3AD203B41FA5}">
                      <a16:colId xmlns:a16="http://schemas.microsoft.com/office/drawing/2014/main" val="4152534298"/>
                    </a:ext>
                  </a:extLst>
                </a:gridCol>
              </a:tblGrid>
              <a:tr h="438222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787411"/>
                  </a:ext>
                </a:extLst>
              </a:tr>
              <a:tr h="438222">
                <a:tc>
                  <a:txBody>
                    <a:bodyPr/>
                    <a:lstStyle/>
                    <a:p>
                      <a:r>
                        <a:rPr lang="sv-SE" dirty="0"/>
                        <a:t>Alva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Clara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97167"/>
                  </a:ext>
                </a:extLst>
              </a:tr>
              <a:tr h="4382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Enya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Molly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6850392"/>
                  </a:ext>
                </a:extLst>
              </a:tr>
              <a:tr h="438222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Iris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01103"/>
                  </a:ext>
                </a:extLst>
              </a:tr>
              <a:tr h="438222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5431032"/>
                  </a:ext>
                </a:extLst>
              </a:tr>
              <a:tr h="438222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37624"/>
                  </a:ext>
                </a:extLst>
              </a:tr>
              <a:tr h="438222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665340"/>
                  </a:ext>
                </a:extLst>
              </a:tr>
              <a:tr h="438222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159551"/>
                  </a:ext>
                </a:extLst>
              </a:tr>
              <a:tr h="438222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359065"/>
                  </a:ext>
                </a:extLst>
              </a:tr>
              <a:tr h="438222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215774"/>
                  </a:ext>
                </a:extLst>
              </a:tr>
              <a:tr h="438222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789078"/>
                  </a:ext>
                </a:extLst>
              </a:tr>
              <a:tr h="438222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457947"/>
                  </a:ext>
                </a:extLst>
              </a:tr>
              <a:tr h="438222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5041633"/>
                  </a:ext>
                </a:extLst>
              </a:tr>
              <a:tr h="438222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336527"/>
                  </a:ext>
                </a:extLst>
              </a:tr>
              <a:tr h="438222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8892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2712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F9E21-6ABA-4478-AFDE-C274D87DC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7F6F7F-84A8-0A98-25BE-51021A13A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165" y="485266"/>
            <a:ext cx="3517567" cy="655065"/>
          </a:xfrm>
        </p:spPr>
        <p:txBody>
          <a:bodyPr/>
          <a:lstStyle/>
          <a:p>
            <a:r>
              <a:rPr lang="sv-SE" dirty="0"/>
              <a:t>Information: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1E11D4C-10CB-7201-0BA2-83A92F939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900" y="761999"/>
            <a:ext cx="6918324" cy="5762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/>
              <a:t>Information</a:t>
            </a:r>
          </a:p>
          <a:p>
            <a:pPr marL="0" indent="0">
              <a:buNone/>
            </a:pPr>
            <a:r>
              <a:rPr lang="sv-SE" dirty="0"/>
              <a:t>Kallelser till matcher och träningar och övriga </a:t>
            </a:r>
            <a:br>
              <a:rPr lang="sv-SE" dirty="0"/>
            </a:br>
            <a:r>
              <a:rPr lang="sv-SE" dirty="0"/>
              <a:t>sammankomster sker på </a:t>
            </a:r>
            <a:r>
              <a:rPr lang="sv-SE" dirty="0">
                <a:hlinkClick r:id="rId2"/>
              </a:rPr>
              <a:t>www.laget.se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Tips! I </a:t>
            </a:r>
            <a:r>
              <a:rPr lang="sv-SE" b="1" dirty="0" err="1"/>
              <a:t>appen</a:t>
            </a:r>
            <a:r>
              <a:rPr lang="sv-SE" b="1" dirty="0"/>
              <a:t> finns en kontaktbok där man kommer åt kontaktuppgifter till samtliga ledare och föräldrar.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 </a:t>
            </a:r>
          </a:p>
          <a:p>
            <a:pPr marL="0" indent="0">
              <a:buNone/>
            </a:pPr>
            <a:endParaRPr lang="sv-SE" b="1" dirty="0"/>
          </a:p>
          <a:p>
            <a:endParaRPr lang="sv-SE" b="1" dirty="0"/>
          </a:p>
          <a:p>
            <a:endParaRPr lang="sv-SE" b="1" dirty="0"/>
          </a:p>
          <a:p>
            <a:endParaRPr lang="sv-SE" b="1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3CC4903-B155-DE3C-3BE5-BBDD1FAF54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0802" y="1373061"/>
            <a:ext cx="3924301" cy="4840729"/>
          </a:xfrm>
        </p:spPr>
        <p:txBody>
          <a:bodyPr/>
          <a:lstStyle/>
          <a:p>
            <a:r>
              <a:rPr lang="sv-SE" b="1" dirty="0">
                <a:hlinkClick r:id="rId2"/>
              </a:rPr>
              <a:t>www.laget.se</a:t>
            </a:r>
            <a:endParaRPr lang="sv-SE" b="1" dirty="0"/>
          </a:p>
          <a:p>
            <a:r>
              <a:rPr lang="sv-SE" dirty="0"/>
              <a:t>Klubbsida: Mariestad BOIS</a:t>
            </a:r>
          </a:p>
          <a:p>
            <a:r>
              <a:rPr lang="sv-SE" dirty="0"/>
              <a:t>A-</a:t>
            </a:r>
            <a:r>
              <a:rPr lang="sv-SE" dirty="0" err="1"/>
              <a:t>Flick</a:t>
            </a:r>
            <a:r>
              <a:rPr lang="sv-SE" dirty="0"/>
              <a:t> (Mariestad, Töreboda, Tibro)</a:t>
            </a:r>
          </a:p>
          <a:p>
            <a:endParaRPr lang="sv-SE" dirty="0"/>
          </a:p>
          <a:p>
            <a:endParaRPr lang="sv-SE" dirty="0"/>
          </a:p>
          <a:p>
            <a:r>
              <a:rPr lang="sv-SE" b="1" dirty="0"/>
              <a:t>Installera </a:t>
            </a:r>
            <a:r>
              <a:rPr lang="sv-SE" b="1" dirty="0" err="1"/>
              <a:t>appen</a:t>
            </a:r>
            <a:r>
              <a:rPr lang="sv-SE" b="1" dirty="0"/>
              <a:t>!</a:t>
            </a:r>
          </a:p>
          <a:p>
            <a:r>
              <a:rPr lang="sv-SE" dirty="0"/>
              <a:t>Android:		      I-</a:t>
            </a:r>
            <a:r>
              <a:rPr lang="sv-SE" dirty="0" err="1"/>
              <a:t>Phone</a:t>
            </a:r>
            <a:br>
              <a:rPr lang="sv-SE" dirty="0"/>
            </a:br>
            <a:r>
              <a:rPr lang="sv-SE" dirty="0"/>
              <a:t>Google play	      Marketplace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16A7B26-CFDD-3483-76F0-CE3F69623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2A6168A-80C7-4C9F-B477-4B95CBCCAA9F}" type="datetime1">
              <a:rPr lang="sv-SE" smtClean="0"/>
              <a:t>2025-09-17</a:t>
            </a:fld>
            <a:endParaRPr lang="en-US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938C48AC-1AB6-A5A1-738A-452D763667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3582" y="272542"/>
            <a:ext cx="1848653" cy="778380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199C3C1F-41DA-727C-6E86-E6F6C05A1A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64" y="5011936"/>
            <a:ext cx="1288274" cy="1260718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2FA250CC-E756-1B72-BE99-2391D02120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2629" y="5011937"/>
            <a:ext cx="1248749" cy="126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703415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9070_TF56160789" id="{610E5D4D-6B7D-4B53-B326-89F06DCE705D}" vid="{88E9E427-61F1-4993-AA0D-861A0B8D1E8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86a0c58-f0d3-4c53-8e80-61d4e166181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48688FDB7ABEA488816A3A7B8EE6BD5" ma:contentTypeVersion="18" ma:contentTypeDescription="Skapa ett nytt dokument." ma:contentTypeScope="" ma:versionID="373c16eff5a1fe467e277fc9361215aa">
  <xsd:schema xmlns:xsd="http://www.w3.org/2001/XMLSchema" xmlns:xs="http://www.w3.org/2001/XMLSchema" xmlns:p="http://schemas.microsoft.com/office/2006/metadata/properties" xmlns:ns3="086a0c58-f0d3-4c53-8e80-61d4e166181b" xmlns:ns4="76e2f322-b900-458c-bfc5-93bdebafbab4" targetNamespace="http://schemas.microsoft.com/office/2006/metadata/properties" ma:root="true" ma:fieldsID="47602f6121867f0e5d551bec726e8243" ns3:_="" ns4:_="">
    <xsd:import namespace="086a0c58-f0d3-4c53-8e80-61d4e166181b"/>
    <xsd:import namespace="76e2f322-b900-458c-bfc5-93bdebafbab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6a0c58-f0d3-4c53-8e80-61d4e16618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e2f322-b900-458c-bfc5-93bdebafbab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8872B2-CD6E-4A69-8291-D8BC3B3BFC44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76e2f322-b900-458c-bfc5-93bdebafbab4"/>
    <ds:schemaRef ds:uri="http://schemas.microsoft.com/office/2006/documentManagement/types"/>
    <ds:schemaRef ds:uri="086a0c58-f0d3-4c53-8e80-61d4e166181b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A6A37C4-63C5-4EBA-A948-69D39D1A60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8FCAE8-1F29-4E0E-8D0A-5D3CC8A4A5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6a0c58-f0d3-4c53-8e80-61d4e166181b"/>
    <ds:schemaRef ds:uri="76e2f322-b900-458c-bfc5-93bdebafba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{15114DB4-E521-4C13-B55F-D531A6269111}tf56160789_win32</Template>
  <TotalTime>7767</TotalTime>
  <Words>853</Words>
  <Application>Microsoft Office PowerPoint</Application>
  <PresentationFormat>Bredbild</PresentationFormat>
  <Paragraphs>218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Bookman Old Style</vt:lpstr>
      <vt:lpstr>Calibri</vt:lpstr>
      <vt:lpstr>Franklin Gothic Book</vt:lpstr>
      <vt:lpstr>1_RetrospectVTI</vt:lpstr>
      <vt:lpstr>Säsongen 2025 2026 </vt:lpstr>
      <vt:lpstr>Regionen:</vt:lpstr>
      <vt:lpstr>Information:</vt:lpstr>
      <vt:lpstr>Information:</vt:lpstr>
      <vt:lpstr>Information:</vt:lpstr>
      <vt:lpstr>Information:</vt:lpstr>
      <vt:lpstr>Information:</vt:lpstr>
      <vt:lpstr>PowerPoint-presentation</vt:lpstr>
      <vt:lpstr>Information:</vt:lpstr>
      <vt:lpstr>Ansvariga: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Niklas Karlsson</dc:creator>
  <cp:lastModifiedBy>Niklas Karlsson</cp:lastModifiedBy>
  <cp:revision>4</cp:revision>
  <dcterms:created xsi:type="dcterms:W3CDTF">2025-04-28T15:16:53Z</dcterms:created>
  <dcterms:modified xsi:type="dcterms:W3CDTF">2025-09-18T05:42:36Z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0x010100C48688FDB7ABEA488816A3A7B8EE6BD5</vt:lpwstr>
  </property>
</Properties>
</file>