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3" r:id="rId3"/>
    <p:sldId id="274" r:id="rId4"/>
    <p:sldId id="275" r:id="rId5"/>
    <p:sldId id="276" r:id="rId6"/>
    <p:sldId id="277"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32" y="2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AB2965-782C-BD8B-18E1-255055911D3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7C9ECDE-9FC7-E30B-810D-B24DFF116E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B937B9E-6AF5-35C8-C9D5-8123953C1400}"/>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5" name="Platshållare för sidfot 4">
            <a:extLst>
              <a:ext uri="{FF2B5EF4-FFF2-40B4-BE49-F238E27FC236}">
                <a16:creationId xmlns:a16="http://schemas.microsoft.com/office/drawing/2014/main" id="{4CA3A631-7CD2-88FC-3D96-3EDBF522BA1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86C157-571E-D233-7F9B-A15E3F9E281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386389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A6D214-B9A7-BAB7-9F10-F02C96B6E8A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11DC594-CCE8-FAA2-4782-5B8ECC918EE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D92935-1B2F-C916-A313-034E35EDD43E}"/>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5" name="Platshållare för sidfot 4">
            <a:extLst>
              <a:ext uri="{FF2B5EF4-FFF2-40B4-BE49-F238E27FC236}">
                <a16:creationId xmlns:a16="http://schemas.microsoft.com/office/drawing/2014/main" id="{42A73D3F-0C6F-34C7-A831-A5151B4253A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EEED45-CC1D-AE51-CE75-6A541E602887}"/>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89037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C90866B-AE05-CD5F-FC6E-853BD7DED0B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D97012-3407-57CD-B4A3-8614CC2A1B2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D84475-AFB5-802B-FA12-DF47BA028D0A}"/>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5" name="Platshållare för sidfot 4">
            <a:extLst>
              <a:ext uri="{FF2B5EF4-FFF2-40B4-BE49-F238E27FC236}">
                <a16:creationId xmlns:a16="http://schemas.microsoft.com/office/drawing/2014/main" id="{933B2710-F479-C7EA-FAC6-42DB5ABCBF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05771D-8C3C-3F27-035F-FB5A8E7BB10E}"/>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82855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E10012-19AD-9723-AA82-ACADFD11B2D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8850C87-3524-7CB3-3AB3-DBEDF8C0D4E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FCBA2B-93B7-7773-BDA4-C1DCCB6CD4B6}"/>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5" name="Platshållare för sidfot 4">
            <a:extLst>
              <a:ext uri="{FF2B5EF4-FFF2-40B4-BE49-F238E27FC236}">
                <a16:creationId xmlns:a16="http://schemas.microsoft.com/office/drawing/2014/main" id="{5CA497A7-6AD5-7CDC-342F-62A4E52ADF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EFBAEBC-1C6E-9B5F-1F74-91A6C0E1A84B}"/>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06934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603BB-CB39-4B06-2D47-25F0FF36A19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1EE9DC0-2660-319F-AE6E-6A3CB2535E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826E1FC-207E-F091-52BF-D2B68AF31F87}"/>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5" name="Platshållare för sidfot 4">
            <a:extLst>
              <a:ext uri="{FF2B5EF4-FFF2-40B4-BE49-F238E27FC236}">
                <a16:creationId xmlns:a16="http://schemas.microsoft.com/office/drawing/2014/main" id="{A3C7283A-2357-95D8-E48F-D8B89E5015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0DEAF0-372A-0F37-32FD-3A2C1ABD4E4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6773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FC1FE2-1F81-78D5-7C3A-5CF3F35C8E4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3726D40-8464-B0F7-8193-8A502F6BD95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4393970-6C2C-61C9-367B-B1AADC7003E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A755C13-F32F-4F44-A267-1478320626D6}"/>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6" name="Platshållare för sidfot 5">
            <a:extLst>
              <a:ext uri="{FF2B5EF4-FFF2-40B4-BE49-F238E27FC236}">
                <a16:creationId xmlns:a16="http://schemas.microsoft.com/office/drawing/2014/main" id="{440FE2D7-1581-00A1-8281-A6CA73CF212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A3750A-D7F0-22B9-28A7-C98DC98747D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0463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0C3BF0-8BFB-EF88-B121-4554AD32ED8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152DF0-42D9-E60C-1485-0F901A30CA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879CA17-2EF3-1900-514A-860D49A20F1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2CED515-3614-5186-98A2-B088C699A4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CAB42E0-FC61-0B41-7CEC-2B1822CBE50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E70ACB2-A9C9-1323-D6A3-DFABE27AFC69}"/>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8" name="Platshållare för sidfot 7">
            <a:extLst>
              <a:ext uri="{FF2B5EF4-FFF2-40B4-BE49-F238E27FC236}">
                <a16:creationId xmlns:a16="http://schemas.microsoft.com/office/drawing/2014/main" id="{D61055C8-B9F3-8F6C-9939-51FC8EC1A2D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9CA3546-80B8-CFAB-BBC4-1F4C131C7BFC}"/>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7867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0BEFBC-A0E7-A557-0942-4F5BB646CF0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A8C55C-4709-79C0-A64E-6F68F4ECED28}"/>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4" name="Platshållare för sidfot 3">
            <a:extLst>
              <a:ext uri="{FF2B5EF4-FFF2-40B4-BE49-F238E27FC236}">
                <a16:creationId xmlns:a16="http://schemas.microsoft.com/office/drawing/2014/main" id="{699D27BB-3B9E-FC56-E2ED-AC605E18CFB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E77A670-3071-631E-B805-32C615DE23F1}"/>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67884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05C7143-15F4-FB17-2CC6-770A17CD1674}"/>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3" name="Platshållare för sidfot 2">
            <a:extLst>
              <a:ext uri="{FF2B5EF4-FFF2-40B4-BE49-F238E27FC236}">
                <a16:creationId xmlns:a16="http://schemas.microsoft.com/office/drawing/2014/main" id="{5CBDAA3C-FEBD-105F-2592-368E93FBDAB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25927CF-10B2-3122-4798-6DE40B055F1F}"/>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29422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EA916A-0DED-2871-5FC7-C6733141A3B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3E16810-F69F-6C21-459B-40E12132C3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77802C-BDDD-891B-7119-C3AD5C135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B44C452-E714-7785-B3F0-5E5F40D4249A}"/>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6" name="Platshållare för sidfot 5">
            <a:extLst>
              <a:ext uri="{FF2B5EF4-FFF2-40B4-BE49-F238E27FC236}">
                <a16:creationId xmlns:a16="http://schemas.microsoft.com/office/drawing/2014/main" id="{E13CCB6B-4B0A-9979-CE23-1BF98D71EF5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CEB8526-7FEE-3338-6427-88F92BF1589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18341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AB41C0-2C71-AA82-1927-49520788A81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993FA0F-9B42-B176-EC97-B8E97F8D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242C499-45E6-2D17-25C9-6695A7BA6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C83E4DA-2C7A-E2B0-9AD8-C557BC838ACA}"/>
              </a:ext>
            </a:extLst>
          </p:cNvPr>
          <p:cNvSpPr>
            <a:spLocks noGrp="1"/>
          </p:cNvSpPr>
          <p:nvPr>
            <p:ph type="dt" sz="half" idx="10"/>
          </p:nvPr>
        </p:nvSpPr>
        <p:spPr/>
        <p:txBody>
          <a:bodyPr/>
          <a:lstStyle/>
          <a:p>
            <a:fld id="{35E38074-6886-42BA-B109-85FE32389A7A}" type="datetimeFigureOut">
              <a:rPr lang="sv-SE" smtClean="0"/>
              <a:t>2025-10-03</a:t>
            </a:fld>
            <a:endParaRPr lang="sv-SE"/>
          </a:p>
        </p:txBody>
      </p:sp>
      <p:sp>
        <p:nvSpPr>
          <p:cNvPr id="6" name="Platshållare för sidfot 5">
            <a:extLst>
              <a:ext uri="{FF2B5EF4-FFF2-40B4-BE49-F238E27FC236}">
                <a16:creationId xmlns:a16="http://schemas.microsoft.com/office/drawing/2014/main" id="{4F5B6447-E767-383C-0057-77A603D492C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4B57A2B-DA89-6C2A-91B7-3A30FE6A172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90817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8B43056-EE3E-CE11-0D9C-AB52B248C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BF82261-077B-96E5-2FEA-A53E04AA04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8B9637E-2715-FF1B-4321-FD4BBB8526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8074-6886-42BA-B109-85FE32389A7A}" type="datetimeFigureOut">
              <a:rPr lang="sv-SE" smtClean="0"/>
              <a:t>2025-10-03</a:t>
            </a:fld>
            <a:endParaRPr lang="sv-SE"/>
          </a:p>
        </p:txBody>
      </p:sp>
      <p:sp>
        <p:nvSpPr>
          <p:cNvPr id="5" name="Platshållare för sidfot 4">
            <a:extLst>
              <a:ext uri="{FF2B5EF4-FFF2-40B4-BE49-F238E27FC236}">
                <a16:creationId xmlns:a16="http://schemas.microsoft.com/office/drawing/2014/main" id="{8BB8E3EA-B2D0-012D-AC97-C79034B33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B85F48C-F157-54AF-4A95-4489C3481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66EF1-848A-4632-AEA8-016805DF5C21}" type="slidenum">
              <a:rPr lang="sv-SE" smtClean="0"/>
              <a:t>‹#›</a:t>
            </a:fld>
            <a:endParaRPr lang="sv-SE"/>
          </a:p>
        </p:txBody>
      </p:sp>
      <p:sp>
        <p:nvSpPr>
          <p:cNvPr id="8" name="textruta 7">
            <a:extLst>
              <a:ext uri="{FF2B5EF4-FFF2-40B4-BE49-F238E27FC236}">
                <a16:creationId xmlns:a16="http://schemas.microsoft.com/office/drawing/2014/main" id="{F5CF0F27-29E8-343C-F964-966F0FE377B6}"/>
              </a:ext>
            </a:extLst>
          </p:cNvPr>
          <p:cNvSpPr txBox="1"/>
          <p:nvPr userDrawn="1">
            <p:extLst>
              <p:ext uri="{1162E1C5-73C7-4A58-AE30-91384D911F3F}">
                <p184:classification xmlns:p184="http://schemas.microsoft.com/office/powerpoint/2018/4/main" val="hdr"/>
              </p:ext>
            </p:extLst>
          </p:nvPr>
        </p:nvSpPr>
        <p:spPr>
          <a:xfrm>
            <a:off x="4929950" y="63500"/>
            <a:ext cx="2389187"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cs typeface="Calibri" panose="020F0502020204030204" pitchFamily="34" charset="0"/>
              </a:rPr>
              <a:t>Information classification: Ramirent Standard </a:t>
            </a:r>
          </a:p>
        </p:txBody>
      </p:sp>
    </p:spTree>
    <p:extLst>
      <p:ext uri="{BB962C8B-B14F-4D97-AF65-F5344CB8AC3E}">
        <p14:creationId xmlns:p14="http://schemas.microsoft.com/office/powerpoint/2010/main" val="4157702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mmaplansmodellen.se/for-tranare/"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6" y="10"/>
            <a:ext cx="12378511"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096000" y="153974"/>
            <a:ext cx="6096000" cy="5940088"/>
          </a:xfrm>
          <a:prstGeom prst="rect">
            <a:avLst/>
          </a:prstGeom>
          <a:noFill/>
        </p:spPr>
        <p:txBody>
          <a:bodyPr wrap="square" rtlCol="0">
            <a:spAutoFit/>
          </a:bodyPr>
          <a:lstStyle/>
          <a:p>
            <a:pPr algn="ctr"/>
            <a:r>
              <a:rPr lang="sv-SE" sz="3200" dirty="0">
                <a:solidFill>
                  <a:schemeClr val="accent1">
                    <a:lumMod val="75000"/>
                  </a:schemeClr>
                </a:solidFill>
              </a:rPr>
              <a:t>U15-16</a:t>
            </a:r>
            <a:endParaRPr lang="sv-SE" dirty="0"/>
          </a:p>
          <a:p>
            <a:r>
              <a:rPr lang="sv-SE" sz="1200" dirty="0">
                <a:solidFill>
                  <a:schemeClr val="accent1">
                    <a:lumMod val="75000"/>
                  </a:schemeClr>
                </a:solidFill>
              </a:rPr>
              <a:t>MÅLSÄTTNING</a:t>
            </a:r>
          </a:p>
          <a:p>
            <a:r>
              <a:rPr lang="sv-SE" sz="1200" dirty="0">
                <a:solidFill>
                  <a:schemeClr val="accent1">
                    <a:lumMod val="75000"/>
                  </a:schemeClr>
                </a:solidFill>
              </a:rPr>
              <a:t>- Att förbereda så många spelare som möjligt för spel i Juniorverksamheten. Gäller främst för sista års A-ungdom.</a:t>
            </a:r>
          </a:p>
          <a:p>
            <a:r>
              <a:rPr lang="sv-SE" sz="1200" dirty="0">
                <a:solidFill>
                  <a:schemeClr val="accent1">
                    <a:lumMod val="75000"/>
                  </a:schemeClr>
                </a:solidFill>
              </a:rPr>
              <a:t>- Att vara i framkant inom distriktet och därmed vinna U16 DM.</a:t>
            </a:r>
            <a:br>
              <a:rPr lang="sv-SE" sz="1200" dirty="0">
                <a:solidFill>
                  <a:schemeClr val="accent1">
                    <a:lumMod val="75000"/>
                  </a:schemeClr>
                </a:solidFill>
              </a:rPr>
            </a:br>
            <a:r>
              <a:rPr lang="sv-SE" sz="1200" dirty="0">
                <a:solidFill>
                  <a:schemeClr val="accent1">
                    <a:lumMod val="75000"/>
                  </a:schemeClr>
                </a:solidFill>
              </a:rPr>
              <a:t>- Att alla fortsatt använder sig av goda värderingar och har respekt för kamrater och ledare.</a:t>
            </a:r>
          </a:p>
          <a:p>
            <a:endParaRPr lang="sv-SE" sz="1200" dirty="0">
              <a:solidFill>
                <a:schemeClr val="accent1">
                  <a:lumMod val="75000"/>
                </a:schemeClr>
              </a:solidFill>
            </a:endParaRPr>
          </a:p>
          <a:p>
            <a:endParaRPr lang="sv-SE" sz="1200" dirty="0">
              <a:solidFill>
                <a:schemeClr val="accent1">
                  <a:lumMod val="75000"/>
                </a:schemeClr>
              </a:solidFill>
            </a:endParaRPr>
          </a:p>
          <a:p>
            <a:r>
              <a:rPr lang="sv-SE" sz="1200" dirty="0">
                <a:solidFill>
                  <a:schemeClr val="accent1">
                    <a:lumMod val="75000"/>
                  </a:schemeClr>
                </a:solidFill>
              </a:rPr>
              <a:t>TRÄNING</a:t>
            </a:r>
            <a:br>
              <a:rPr lang="sv-SE" sz="1200" dirty="0">
                <a:solidFill>
                  <a:schemeClr val="accent1">
                    <a:lumMod val="75000"/>
                  </a:schemeClr>
                </a:solidFill>
              </a:rPr>
            </a:br>
            <a:r>
              <a:rPr lang="sv-SE" sz="1200" dirty="0">
                <a:solidFill>
                  <a:schemeClr val="accent1">
                    <a:lumMod val="75000"/>
                  </a:schemeClr>
                </a:solidFill>
              </a:rPr>
              <a:t>- SIFs Hemmaplansmodell, </a:t>
            </a:r>
            <a:r>
              <a:rPr lang="sv-SE" sz="1200" dirty="0">
                <a:hlinkClick r:id="rId3"/>
              </a:rPr>
              <a:t>https://hemmaplansmodellen.se/for-tranare/</a:t>
            </a:r>
            <a:endParaRPr lang="sv-SE" sz="1200" dirty="0"/>
          </a:p>
          <a:p>
            <a:r>
              <a:rPr lang="sv-SE" sz="1200" dirty="0">
                <a:solidFill>
                  <a:schemeClr val="accent1">
                    <a:lumMod val="75000"/>
                  </a:schemeClr>
                </a:solidFill>
              </a:rPr>
              <a:t>- 3-4 pass / vecka</a:t>
            </a:r>
          </a:p>
          <a:p>
            <a:r>
              <a:rPr lang="sv-SE" sz="1200" dirty="0">
                <a:solidFill>
                  <a:schemeClr val="accent1">
                    <a:lumMod val="75000"/>
                  </a:schemeClr>
                </a:solidFill>
              </a:rPr>
              <a:t>- Off-</a:t>
            </a:r>
            <a:r>
              <a:rPr lang="sv-SE" sz="1200" dirty="0" err="1">
                <a:solidFill>
                  <a:schemeClr val="accent1">
                    <a:lumMod val="75000"/>
                  </a:schemeClr>
                </a:solidFill>
              </a:rPr>
              <a:t>ice</a:t>
            </a:r>
            <a:r>
              <a:rPr lang="sv-SE" sz="1200" dirty="0">
                <a:solidFill>
                  <a:schemeClr val="accent1">
                    <a:lumMod val="75000"/>
                  </a:schemeClr>
                </a:solidFill>
              </a:rPr>
              <a:t> träning i samband med </a:t>
            </a:r>
            <a:r>
              <a:rPr lang="sv-SE" sz="1200" dirty="0" err="1">
                <a:solidFill>
                  <a:schemeClr val="accent1">
                    <a:lumMod val="75000"/>
                  </a:schemeClr>
                </a:solidFill>
              </a:rPr>
              <a:t>ispass</a:t>
            </a:r>
            <a:endParaRPr lang="sv-SE" sz="1200" dirty="0">
              <a:solidFill>
                <a:schemeClr val="accent1">
                  <a:lumMod val="75000"/>
                </a:schemeClr>
              </a:solidFill>
            </a:endParaRPr>
          </a:p>
          <a:p>
            <a:r>
              <a:rPr lang="sv-SE" sz="1200" dirty="0">
                <a:solidFill>
                  <a:schemeClr val="accent1">
                    <a:lumMod val="75000"/>
                  </a:schemeClr>
                </a:solidFill>
              </a:rPr>
              <a:t>- Om behov finns kan träningsgruppen delas in i två träningsgrupper på is. Indelningen sker då baserat på var respektive spelare befinner sig i utvecklingskurvan</a:t>
            </a:r>
          </a:p>
          <a:p>
            <a:endParaRPr lang="sv-SE" sz="1200" dirty="0">
              <a:solidFill>
                <a:schemeClr val="accent1">
                  <a:lumMod val="75000"/>
                </a:schemeClr>
              </a:solidFill>
            </a:endParaRPr>
          </a:p>
          <a:p>
            <a:r>
              <a:rPr lang="sv-SE" sz="1200" dirty="0">
                <a:solidFill>
                  <a:schemeClr val="accent1">
                    <a:lumMod val="75000"/>
                  </a:schemeClr>
                </a:solidFill>
              </a:rPr>
              <a:t>FÖRSÄSONGSTRÄNING</a:t>
            </a:r>
          </a:p>
          <a:p>
            <a:r>
              <a:rPr lang="sv-SE" sz="1200" dirty="0">
                <a:solidFill>
                  <a:schemeClr val="accent1">
                    <a:lumMod val="75000"/>
                  </a:schemeClr>
                </a:solidFill>
              </a:rPr>
              <a:t>- 4-5 ggr / vecka</a:t>
            </a:r>
          </a:p>
          <a:p>
            <a:r>
              <a:rPr lang="sv-SE" sz="1200" dirty="0">
                <a:solidFill>
                  <a:schemeClr val="accent1">
                    <a:lumMod val="75000"/>
                  </a:schemeClr>
                </a:solidFill>
              </a:rPr>
              <a:t>- Uppehåll med egenträning under juli månad.</a:t>
            </a:r>
          </a:p>
          <a:p>
            <a:endParaRPr lang="sv-SE" sz="1200" dirty="0">
              <a:solidFill>
                <a:schemeClr val="accent1">
                  <a:lumMod val="75000"/>
                </a:schemeClr>
              </a:solidFill>
            </a:endParaRPr>
          </a:p>
          <a:p>
            <a:r>
              <a:rPr lang="sv-SE" sz="1200" dirty="0">
                <a:solidFill>
                  <a:schemeClr val="accent1">
                    <a:lumMod val="75000"/>
                  </a:schemeClr>
                </a:solidFill>
              </a:rPr>
              <a:t>MATCHER</a:t>
            </a:r>
          </a:p>
          <a:p>
            <a:r>
              <a:rPr lang="sv-SE" sz="1200" dirty="0">
                <a:solidFill>
                  <a:schemeClr val="accent1">
                    <a:lumMod val="75000"/>
                  </a:schemeClr>
                </a:solidFill>
              </a:rPr>
              <a:t>- Deltar i seriespel inom Västergötlands Ishockeyförbund med spel i division 1 och division 2.</a:t>
            </a:r>
          </a:p>
          <a:p>
            <a:r>
              <a:rPr lang="sv-SE" sz="1200" dirty="0">
                <a:solidFill>
                  <a:schemeClr val="accent1">
                    <a:lumMod val="75000"/>
                  </a:schemeClr>
                </a:solidFill>
              </a:rPr>
              <a:t>- Div. 1 – viss matchning kan förekomma i matchernas slutskede och med special teams i Box-play och Power play.</a:t>
            </a:r>
          </a:p>
          <a:p>
            <a:r>
              <a:rPr lang="sv-SE" sz="1200" dirty="0">
                <a:solidFill>
                  <a:schemeClr val="accent1">
                    <a:lumMod val="75000"/>
                  </a:schemeClr>
                </a:solidFill>
              </a:rPr>
              <a:t>- Div. 2 – spelar alla som tränat regelbundet lika mycket.</a:t>
            </a:r>
          </a:p>
          <a:p>
            <a:r>
              <a:rPr lang="sv-SE" sz="1200" dirty="0">
                <a:solidFill>
                  <a:schemeClr val="accent1">
                    <a:lumMod val="75000"/>
                  </a:schemeClr>
                </a:solidFill>
              </a:rPr>
              <a:t>- Huvudtränare kan disponera hela U15-16 truppen i Div. 1 samt även yngre i Div2</a:t>
            </a:r>
            <a:br>
              <a:rPr lang="sv-SE" sz="1200" dirty="0">
                <a:solidFill>
                  <a:schemeClr val="accent1">
                    <a:lumMod val="75000"/>
                  </a:schemeClr>
                </a:solidFill>
              </a:rPr>
            </a:br>
            <a:r>
              <a:rPr lang="sv-SE" sz="1200" dirty="0">
                <a:solidFill>
                  <a:schemeClr val="accent1">
                    <a:lumMod val="75000"/>
                  </a:schemeClr>
                </a:solidFill>
              </a:rPr>
              <a:t>Vi följer de seriebestämmelser som VIF tillsammans med föreningar i distriktet tagit fram för säsongen.</a:t>
            </a:r>
          </a:p>
          <a:p>
            <a:endParaRPr lang="sv-SE" sz="1200" dirty="0">
              <a:solidFill>
                <a:schemeClr val="accent1">
                  <a:lumMod val="75000"/>
                </a:schemeClr>
              </a:solidFill>
            </a:endParaRPr>
          </a:p>
          <a:p>
            <a:r>
              <a:rPr lang="sv-SE" sz="1200" dirty="0">
                <a:solidFill>
                  <a:schemeClr val="accent1">
                    <a:lumMod val="75000"/>
                  </a:schemeClr>
                </a:solidFill>
              </a:rPr>
              <a:t>SPELARSAMTAL</a:t>
            </a:r>
          </a:p>
          <a:p>
            <a:r>
              <a:rPr lang="sv-SE" sz="1200" dirty="0">
                <a:solidFill>
                  <a:schemeClr val="accent1">
                    <a:lumMod val="75000"/>
                  </a:schemeClr>
                </a:solidFill>
              </a:rPr>
              <a:t>- Två gånger per säsong håller ansvariga ledare ett spelarsamtal med varje spelare. </a:t>
            </a:r>
            <a:endParaRPr lang="sv-SE" sz="1200" dirty="0"/>
          </a:p>
        </p:txBody>
      </p:sp>
    </p:spTree>
    <p:extLst>
      <p:ext uri="{BB962C8B-B14F-4D97-AF65-F5344CB8AC3E}">
        <p14:creationId xmlns:p14="http://schemas.microsoft.com/office/powerpoint/2010/main" val="1112830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376736" y="153974"/>
            <a:ext cx="5815263" cy="5601533"/>
          </a:xfrm>
          <a:prstGeom prst="rect">
            <a:avLst/>
          </a:prstGeom>
          <a:noFill/>
        </p:spPr>
        <p:txBody>
          <a:bodyPr wrap="square" rtlCol="0">
            <a:spAutoFit/>
          </a:bodyPr>
          <a:lstStyle/>
          <a:p>
            <a:pPr algn="ctr"/>
            <a:endParaRPr lang="sv-SE" sz="3200" dirty="0">
              <a:solidFill>
                <a:schemeClr val="accent1">
                  <a:lumMod val="75000"/>
                </a:schemeClr>
              </a:solidFill>
            </a:endParaRPr>
          </a:p>
          <a:p>
            <a:pPr algn="ctr"/>
            <a:r>
              <a:rPr lang="sv-SE" sz="3200" dirty="0">
                <a:solidFill>
                  <a:schemeClr val="accent1">
                    <a:lumMod val="75000"/>
                  </a:schemeClr>
                </a:solidFill>
              </a:rPr>
              <a:t>DIREKTIV FÖR U15-16</a:t>
            </a:r>
          </a:p>
          <a:p>
            <a:endParaRPr lang="sv-SE" sz="1400" dirty="0">
              <a:solidFill>
                <a:schemeClr val="accent1">
                  <a:lumMod val="75000"/>
                </a:schemeClr>
              </a:solidFill>
            </a:endParaRPr>
          </a:p>
          <a:p>
            <a:r>
              <a:rPr lang="sv-SE" sz="1400" dirty="0">
                <a:solidFill>
                  <a:schemeClr val="accent1">
                    <a:lumMod val="75000"/>
                  </a:schemeClr>
                </a:solidFill>
              </a:rPr>
              <a:t>INTRODUKTION MARIESTAD BOIS DIREKTIV GÄLLANDE U15-16</a:t>
            </a:r>
          </a:p>
          <a:p>
            <a:endParaRPr lang="sv-SE" sz="1400" dirty="0">
              <a:solidFill>
                <a:schemeClr val="accent1">
                  <a:lumMod val="75000"/>
                </a:schemeClr>
              </a:solidFill>
            </a:endParaRPr>
          </a:p>
          <a:p>
            <a:r>
              <a:rPr lang="sv-SE" sz="1400" dirty="0">
                <a:solidFill>
                  <a:schemeClr val="accent1">
                    <a:lumMod val="75000"/>
                  </a:schemeClr>
                </a:solidFill>
              </a:rPr>
              <a:t>Vi ska säkerställa att alla våra barn och ungdomar får samma villkor att utvecklas. I det ingår standardiserade träningsmetoder, ett gott ledarskap och hur vi bemöter våra barn och ungdomar.</a:t>
            </a:r>
          </a:p>
          <a:p>
            <a:endParaRPr lang="sv-SE" sz="1400" dirty="0">
              <a:solidFill>
                <a:schemeClr val="accent1">
                  <a:lumMod val="75000"/>
                </a:schemeClr>
              </a:solidFill>
            </a:endParaRPr>
          </a:p>
          <a:p>
            <a:r>
              <a:rPr lang="sv-SE" sz="1400" dirty="0">
                <a:solidFill>
                  <a:schemeClr val="accent1">
                    <a:lumMod val="75000"/>
                  </a:schemeClr>
                </a:solidFill>
              </a:rPr>
              <a:t>Ett steg i det arbetet är författande av dessa direktiv.</a:t>
            </a:r>
          </a:p>
          <a:p>
            <a:endParaRPr lang="sv-SE" sz="1400" dirty="0">
              <a:solidFill>
                <a:schemeClr val="accent1">
                  <a:lumMod val="75000"/>
                </a:schemeClr>
              </a:solidFill>
            </a:endParaRPr>
          </a:p>
          <a:p>
            <a:r>
              <a:rPr lang="sv-SE" sz="1400" dirty="0">
                <a:solidFill>
                  <a:schemeClr val="accent1">
                    <a:lumMod val="75000"/>
                  </a:schemeClr>
                </a:solidFill>
              </a:rPr>
              <a:t>Vår verksamhet baseras på Hemmaplansmodellens fyra principer;</a:t>
            </a:r>
          </a:p>
          <a:p>
            <a:r>
              <a:rPr lang="sv-SE" sz="1400" dirty="0">
                <a:solidFill>
                  <a:schemeClr val="accent1">
                    <a:lumMod val="75000"/>
                  </a:schemeClr>
                </a:solidFill>
              </a:rPr>
              <a:t>1 Sätt människan i fokus</a:t>
            </a:r>
          </a:p>
          <a:p>
            <a:r>
              <a:rPr lang="sv-SE" sz="1400" dirty="0">
                <a:solidFill>
                  <a:schemeClr val="accent1">
                    <a:lumMod val="75000"/>
                  </a:schemeClr>
                </a:solidFill>
              </a:rPr>
              <a:t>2 Ge alla chansen att utvecklas</a:t>
            </a:r>
          </a:p>
          <a:p>
            <a:r>
              <a:rPr lang="sv-SE" sz="1400" dirty="0">
                <a:solidFill>
                  <a:schemeClr val="accent1">
                    <a:lumMod val="75000"/>
                  </a:schemeClr>
                </a:solidFill>
              </a:rPr>
              <a:t>3 Bedriv en allsidig träning</a:t>
            </a:r>
            <a:br>
              <a:rPr lang="sv-SE" sz="1400" dirty="0">
                <a:solidFill>
                  <a:schemeClr val="accent1">
                    <a:lumMod val="75000"/>
                  </a:schemeClr>
                </a:solidFill>
              </a:rPr>
            </a:br>
            <a:r>
              <a:rPr lang="sv-SE" sz="1400" dirty="0">
                <a:solidFill>
                  <a:schemeClr val="accent1">
                    <a:lumMod val="75000"/>
                  </a:schemeClr>
                </a:solidFill>
              </a:rPr>
              <a:t>4 Anpassa träning och match efter målgrupp</a:t>
            </a:r>
          </a:p>
          <a:p>
            <a:endParaRPr lang="sv-SE" sz="1400" dirty="0">
              <a:solidFill>
                <a:schemeClr val="accent1">
                  <a:lumMod val="75000"/>
                </a:schemeClr>
              </a:solidFill>
            </a:endParaRPr>
          </a:p>
          <a:p>
            <a:r>
              <a:rPr lang="sv-SE" sz="1400" dirty="0">
                <a:solidFill>
                  <a:schemeClr val="accent1">
                    <a:lumMod val="75000"/>
                  </a:schemeClr>
                </a:solidFill>
              </a:rPr>
              <a:t>Mariestad BoIS vill ge alla spelare samma möjlighet att utvecklas som människa.</a:t>
            </a:r>
          </a:p>
          <a:p>
            <a:r>
              <a:rPr lang="sv-SE" sz="1400" dirty="0">
                <a:solidFill>
                  <a:schemeClr val="accent1">
                    <a:lumMod val="75000"/>
                  </a:schemeClr>
                </a:solidFill>
              </a:rPr>
              <a:t>För att lyckas med det måste hela föreningen så som tränare, spelare och föräldrar tillsammans vara med och skapa en positiv, inkluderande &amp; rättvis miljö.</a:t>
            </a:r>
          </a:p>
          <a:p>
            <a:endParaRPr lang="sv-SE" sz="1400" dirty="0"/>
          </a:p>
        </p:txBody>
      </p:sp>
    </p:spTree>
    <p:extLst>
      <p:ext uri="{BB962C8B-B14F-4D97-AF65-F5344CB8AC3E}">
        <p14:creationId xmlns:p14="http://schemas.microsoft.com/office/powerpoint/2010/main" val="1780564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376736" y="153974"/>
            <a:ext cx="5815263" cy="5847755"/>
          </a:xfrm>
          <a:prstGeom prst="rect">
            <a:avLst/>
          </a:prstGeom>
          <a:noFill/>
        </p:spPr>
        <p:txBody>
          <a:bodyPr wrap="square" rtlCol="0">
            <a:spAutoFit/>
          </a:bodyPr>
          <a:lstStyle/>
          <a:p>
            <a:pPr algn="ctr"/>
            <a:endParaRPr lang="sv-SE" sz="3200" dirty="0">
              <a:solidFill>
                <a:schemeClr val="accent1">
                  <a:lumMod val="75000"/>
                </a:schemeClr>
              </a:solidFill>
            </a:endParaRPr>
          </a:p>
          <a:p>
            <a:pPr algn="ctr"/>
            <a:r>
              <a:rPr lang="sv-SE" sz="3200" dirty="0">
                <a:solidFill>
                  <a:schemeClr val="accent1">
                    <a:lumMod val="75000"/>
                  </a:schemeClr>
                </a:solidFill>
              </a:rPr>
              <a:t>DIREKTIV FÖR U15-16</a:t>
            </a:r>
          </a:p>
          <a:p>
            <a:endParaRPr lang="sv-SE" sz="1400" dirty="0">
              <a:solidFill>
                <a:schemeClr val="accent1">
                  <a:lumMod val="75000"/>
                </a:schemeClr>
              </a:solidFill>
            </a:endParaRPr>
          </a:p>
          <a:p>
            <a:r>
              <a:rPr lang="sv-SE" sz="1400" dirty="0">
                <a:solidFill>
                  <a:schemeClr val="accent1">
                    <a:lumMod val="75000"/>
                  </a:schemeClr>
                </a:solidFill>
              </a:rPr>
              <a:t>DESSA DIREKTIV SKALL FÖLJAS OCH GÄLLER FÖR HELA U15-16</a:t>
            </a:r>
          </a:p>
          <a:p>
            <a:endParaRPr lang="sv-SE" sz="1200" dirty="0">
              <a:solidFill>
                <a:schemeClr val="accent1">
                  <a:lumMod val="75000"/>
                </a:schemeClr>
              </a:solidFill>
            </a:endParaRPr>
          </a:p>
          <a:p>
            <a:endParaRPr lang="sv-SE" sz="1400" dirty="0">
              <a:solidFill>
                <a:schemeClr val="accent1">
                  <a:lumMod val="75000"/>
                </a:schemeClr>
              </a:solidFill>
            </a:endParaRPr>
          </a:p>
          <a:p>
            <a:r>
              <a:rPr lang="sv-SE" sz="1400" dirty="0">
                <a:solidFill>
                  <a:schemeClr val="accent1">
                    <a:lumMod val="75000"/>
                  </a:schemeClr>
                </a:solidFill>
              </a:rPr>
              <a:t>DEFINITION AV ROTERA POSITIONER</a:t>
            </a:r>
          </a:p>
          <a:p>
            <a:r>
              <a:rPr lang="sv-SE" sz="1200" dirty="0">
                <a:solidFill>
                  <a:schemeClr val="accent1">
                    <a:lumMod val="75000"/>
                  </a:schemeClr>
                </a:solidFill>
              </a:rPr>
              <a:t>Möjlighet att prova olika spelarpositioner gäller enligt Mariestad BoIS upp till U14. I U15-16 är det tränare som beslutar var spelare är bäst lämpad. Den position man tränar på, spelar man även på i match. </a:t>
            </a:r>
          </a:p>
          <a:p>
            <a:endParaRPr lang="sv-SE" sz="1400" dirty="0">
              <a:solidFill>
                <a:schemeClr val="accent1">
                  <a:lumMod val="75000"/>
                </a:schemeClr>
              </a:solidFill>
            </a:endParaRPr>
          </a:p>
          <a:p>
            <a:r>
              <a:rPr lang="sv-SE" sz="1400" dirty="0">
                <a:solidFill>
                  <a:schemeClr val="accent1">
                    <a:lumMod val="75000"/>
                  </a:schemeClr>
                </a:solidFill>
              </a:rPr>
              <a:t>DEFINITION AV MATCHNING</a:t>
            </a:r>
          </a:p>
          <a:p>
            <a:r>
              <a:rPr lang="sv-SE" sz="1200" dirty="0">
                <a:solidFill>
                  <a:schemeClr val="accent1">
                    <a:lumMod val="75000"/>
                  </a:schemeClr>
                </a:solidFill>
              </a:rPr>
              <a:t>Matchning kan ske i U16 div 1 och syftar till att ge utbildning i vad som kommer så småningom inom Junior.</a:t>
            </a:r>
          </a:p>
          <a:p>
            <a:r>
              <a:rPr lang="sv-SE" sz="1200" dirty="0">
                <a:solidFill>
                  <a:schemeClr val="accent1">
                    <a:lumMod val="75000"/>
                  </a:schemeClr>
                </a:solidFill>
              </a:rPr>
              <a:t>I U15 får ingen matchning ske. I övrigt läs tillägg till direktiv på sista bilden.</a:t>
            </a:r>
          </a:p>
          <a:p>
            <a:endParaRPr lang="sv-SE" sz="1400" dirty="0">
              <a:solidFill>
                <a:schemeClr val="accent1">
                  <a:lumMod val="75000"/>
                </a:schemeClr>
              </a:solidFill>
            </a:endParaRPr>
          </a:p>
          <a:p>
            <a:r>
              <a:rPr lang="sv-SE" sz="1400" dirty="0">
                <a:solidFill>
                  <a:schemeClr val="accent1">
                    <a:lumMod val="75000"/>
                  </a:schemeClr>
                </a:solidFill>
              </a:rPr>
              <a:t>DEFINITION AV INDIVIDANPASSNING</a:t>
            </a:r>
          </a:p>
          <a:p>
            <a:r>
              <a:rPr lang="sv-SE" sz="1200" dirty="0">
                <a:solidFill>
                  <a:schemeClr val="accent1">
                    <a:lumMod val="75000"/>
                  </a:schemeClr>
                </a:solidFill>
              </a:rPr>
              <a:t>Tränarna skall individanpassa träning till var och en utifrån färdigheter, kunskaps- och mognadsnivå. Kan genomföras oavsett hur träningsgruppen eller laget är sammansatt.</a:t>
            </a:r>
          </a:p>
          <a:p>
            <a:endParaRPr lang="sv-SE" sz="1400" dirty="0">
              <a:solidFill>
                <a:schemeClr val="accent1">
                  <a:lumMod val="75000"/>
                </a:schemeClr>
              </a:solidFill>
            </a:endParaRPr>
          </a:p>
          <a:p>
            <a:r>
              <a:rPr lang="sv-SE" sz="1400" dirty="0">
                <a:solidFill>
                  <a:schemeClr val="accent1">
                    <a:lumMod val="75000"/>
                  </a:schemeClr>
                </a:solidFill>
              </a:rPr>
              <a:t> DEFINITION UPPFLYTTNING</a:t>
            </a:r>
            <a:br>
              <a:rPr lang="sv-SE" sz="1400" dirty="0">
                <a:solidFill>
                  <a:schemeClr val="accent1">
                    <a:lumMod val="75000"/>
                  </a:schemeClr>
                </a:solidFill>
              </a:rPr>
            </a:br>
            <a:r>
              <a:rPr lang="sv-SE" sz="1200" dirty="0">
                <a:solidFill>
                  <a:schemeClr val="accent1">
                    <a:lumMod val="75000"/>
                  </a:schemeClr>
                </a:solidFill>
              </a:rPr>
              <a:t>Spelaren måste anses vara så bra att hen anses kunna utvecklas till det bättre och bedömas passa in socialt i den nya gruppen.</a:t>
            </a:r>
            <a:br>
              <a:rPr lang="sv-SE" sz="1200" dirty="0">
                <a:solidFill>
                  <a:schemeClr val="accent1">
                    <a:lumMod val="75000"/>
                  </a:schemeClr>
                </a:solidFill>
              </a:rPr>
            </a:br>
            <a:r>
              <a:rPr lang="sv-SE" sz="1200" dirty="0">
                <a:solidFill>
                  <a:schemeClr val="accent1">
                    <a:lumMod val="75000"/>
                  </a:schemeClr>
                </a:solidFill>
              </a:rPr>
              <a:t>Beslut fattas av Junioransvarig i samtal med huvudtränare i berörda grupper. ( U15/16 resp. J18 )</a:t>
            </a:r>
            <a:endParaRPr lang="sv-SE" sz="1400" dirty="0">
              <a:solidFill>
                <a:schemeClr val="accent1">
                  <a:lumMod val="75000"/>
                </a:schemeClr>
              </a:solidFill>
            </a:endParaRPr>
          </a:p>
          <a:p>
            <a:endParaRPr lang="sv-SE" sz="1400" dirty="0">
              <a:solidFill>
                <a:schemeClr val="accent1">
                  <a:lumMod val="75000"/>
                </a:schemeClr>
              </a:solidFill>
            </a:endParaRPr>
          </a:p>
        </p:txBody>
      </p:sp>
    </p:spTree>
    <p:extLst>
      <p:ext uri="{BB962C8B-B14F-4D97-AF65-F5344CB8AC3E}">
        <p14:creationId xmlns:p14="http://schemas.microsoft.com/office/powerpoint/2010/main" val="1482291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376736" y="153974"/>
            <a:ext cx="5815263" cy="6093976"/>
          </a:xfrm>
          <a:prstGeom prst="rect">
            <a:avLst/>
          </a:prstGeom>
          <a:noFill/>
        </p:spPr>
        <p:txBody>
          <a:bodyPr wrap="square" rtlCol="0">
            <a:spAutoFit/>
          </a:bodyPr>
          <a:lstStyle/>
          <a:p>
            <a:pPr algn="ctr"/>
            <a:endParaRPr lang="sv-SE" sz="3200" dirty="0">
              <a:solidFill>
                <a:schemeClr val="accent1">
                  <a:lumMod val="75000"/>
                </a:schemeClr>
              </a:solidFill>
            </a:endParaRPr>
          </a:p>
          <a:p>
            <a:pPr algn="ctr"/>
            <a:r>
              <a:rPr lang="sv-SE" sz="3200" dirty="0">
                <a:solidFill>
                  <a:schemeClr val="accent1">
                    <a:lumMod val="75000"/>
                  </a:schemeClr>
                </a:solidFill>
              </a:rPr>
              <a:t>DIREKTIV FÖR U15-16</a:t>
            </a:r>
          </a:p>
          <a:p>
            <a:endParaRPr lang="sv-SE" sz="1400" dirty="0">
              <a:solidFill>
                <a:schemeClr val="accent1">
                  <a:lumMod val="75000"/>
                </a:schemeClr>
              </a:solidFill>
            </a:endParaRPr>
          </a:p>
          <a:p>
            <a:r>
              <a:rPr lang="sv-SE" sz="1400" dirty="0">
                <a:solidFill>
                  <a:schemeClr val="accent1">
                    <a:lumMod val="75000"/>
                  </a:schemeClr>
                </a:solidFill>
              </a:rPr>
              <a:t>DESSA DIREKTIV SKALL FÖLJAS OCH GÄLLER FÖR HELA U15-16</a:t>
            </a:r>
          </a:p>
          <a:p>
            <a:endParaRPr lang="sv-SE" sz="1400" dirty="0">
              <a:solidFill>
                <a:schemeClr val="accent1">
                  <a:lumMod val="75000"/>
                </a:schemeClr>
              </a:solidFill>
            </a:endParaRPr>
          </a:p>
          <a:p>
            <a:r>
              <a:rPr lang="sv-SE" sz="1400" dirty="0">
                <a:solidFill>
                  <a:schemeClr val="accent1">
                    <a:lumMod val="75000"/>
                  </a:schemeClr>
                </a:solidFill>
              </a:rPr>
              <a:t>TRÄNING</a:t>
            </a:r>
            <a:br>
              <a:rPr lang="sv-SE" sz="1400" dirty="0">
                <a:solidFill>
                  <a:schemeClr val="accent1">
                    <a:lumMod val="75000"/>
                  </a:schemeClr>
                </a:solidFill>
              </a:rPr>
            </a:br>
            <a:r>
              <a:rPr lang="sv-SE" sz="1200" dirty="0">
                <a:solidFill>
                  <a:schemeClr val="accent1">
                    <a:lumMod val="75000"/>
                  </a:schemeClr>
                </a:solidFill>
              </a:rPr>
              <a:t>- Träningsnärvaro påverkar matchdeltagande</a:t>
            </a:r>
          </a:p>
          <a:p>
            <a:r>
              <a:rPr lang="sv-SE" sz="1200" dirty="0">
                <a:solidFill>
                  <a:schemeClr val="accent1">
                    <a:lumMod val="75000"/>
                  </a:schemeClr>
                </a:solidFill>
              </a:rPr>
              <a:t>- För att bli uttagen till match bör man ha en träningsnärvaro under samma vecka</a:t>
            </a:r>
          </a:p>
          <a:p>
            <a:r>
              <a:rPr lang="sv-SE" sz="1200" dirty="0">
                <a:solidFill>
                  <a:schemeClr val="accent1">
                    <a:lumMod val="75000"/>
                  </a:schemeClr>
                </a:solidFill>
              </a:rPr>
              <a:t>- Med närvaro innebär minst 75% närvaro på is- &amp; </a:t>
            </a:r>
            <a:r>
              <a:rPr lang="sv-SE" sz="1200" dirty="0" err="1">
                <a:solidFill>
                  <a:schemeClr val="accent1">
                    <a:lumMod val="75000"/>
                  </a:schemeClr>
                </a:solidFill>
              </a:rPr>
              <a:t>fyspass</a:t>
            </a:r>
            <a:r>
              <a:rPr lang="sv-SE" sz="1200" dirty="0">
                <a:solidFill>
                  <a:schemeClr val="accent1">
                    <a:lumMod val="75000"/>
                  </a:schemeClr>
                </a:solidFill>
              </a:rPr>
              <a:t> oavsett om </a:t>
            </a:r>
            <a:r>
              <a:rPr lang="sv-SE" sz="1200" dirty="0" err="1">
                <a:solidFill>
                  <a:schemeClr val="accent1">
                    <a:lumMod val="75000"/>
                  </a:schemeClr>
                </a:solidFill>
              </a:rPr>
              <a:t>fys</a:t>
            </a:r>
            <a:r>
              <a:rPr lang="sv-SE" sz="1200" dirty="0">
                <a:solidFill>
                  <a:schemeClr val="accent1">
                    <a:lumMod val="75000"/>
                  </a:schemeClr>
                </a:solidFill>
              </a:rPr>
              <a:t> ligger i anslutning till is-passet eller separat.</a:t>
            </a:r>
          </a:p>
          <a:p>
            <a:r>
              <a:rPr lang="sv-SE" sz="1200" dirty="0">
                <a:solidFill>
                  <a:schemeClr val="accent1">
                    <a:lumMod val="75000"/>
                  </a:schemeClr>
                </a:solidFill>
              </a:rPr>
              <a:t>- Har man sjukfrånvaro sista träning innan match, spelar man inte kommande match.</a:t>
            </a:r>
            <a:br>
              <a:rPr lang="sv-SE" sz="1200" dirty="0">
                <a:solidFill>
                  <a:schemeClr val="accent1">
                    <a:lumMod val="75000"/>
                  </a:schemeClr>
                </a:solidFill>
              </a:rPr>
            </a:br>
            <a:r>
              <a:rPr lang="sv-SE" sz="1200" dirty="0">
                <a:solidFill>
                  <a:schemeClr val="accent1">
                    <a:lumMod val="75000"/>
                  </a:schemeClr>
                </a:solidFill>
              </a:rPr>
              <a:t>Tänk på att är man sjuk ska man inte träna eller spela med respekt för dina ledare och lagkamrater.</a:t>
            </a:r>
          </a:p>
          <a:p>
            <a:r>
              <a:rPr lang="sv-SE" sz="1200" dirty="0">
                <a:solidFill>
                  <a:schemeClr val="accent1">
                    <a:lumMod val="75000"/>
                  </a:schemeClr>
                </a:solidFill>
              </a:rPr>
              <a:t>- Frånvaro anmälan och anledning till frånvaro påverkar matchdeltagande, vilket gäller frånvaro från all aktivitet arrangerade av laget.</a:t>
            </a:r>
          </a:p>
          <a:p>
            <a:endParaRPr lang="sv-SE" sz="1400" dirty="0">
              <a:solidFill>
                <a:schemeClr val="accent1">
                  <a:lumMod val="75000"/>
                </a:schemeClr>
              </a:solidFill>
            </a:endParaRPr>
          </a:p>
          <a:p>
            <a:r>
              <a:rPr lang="sv-SE" sz="1200" dirty="0">
                <a:solidFill>
                  <a:schemeClr val="accent1">
                    <a:lumMod val="75000"/>
                  </a:schemeClr>
                </a:solidFill>
              </a:rPr>
              <a:t>Off-</a:t>
            </a:r>
            <a:r>
              <a:rPr lang="sv-SE" sz="1200" dirty="0" err="1">
                <a:solidFill>
                  <a:schemeClr val="accent1">
                    <a:lumMod val="75000"/>
                  </a:schemeClr>
                </a:solidFill>
              </a:rPr>
              <a:t>ice</a:t>
            </a:r>
            <a:r>
              <a:rPr lang="sv-SE" sz="1200" dirty="0">
                <a:solidFill>
                  <a:schemeClr val="accent1">
                    <a:lumMod val="75000"/>
                  </a:schemeClr>
                </a:solidFill>
              </a:rPr>
              <a:t> träning under maj – september som bedrivs inom laget förväntas deltagande så länge inte annan idrott utövas och krockar. </a:t>
            </a:r>
          </a:p>
          <a:p>
            <a:endParaRPr lang="sv-SE" sz="1200" dirty="0">
              <a:solidFill>
                <a:schemeClr val="accent1">
                  <a:lumMod val="75000"/>
                </a:schemeClr>
              </a:solidFill>
            </a:endParaRPr>
          </a:p>
          <a:p>
            <a:r>
              <a:rPr lang="sv-SE" sz="1200" dirty="0">
                <a:solidFill>
                  <a:schemeClr val="accent1">
                    <a:lumMod val="75000"/>
                  </a:schemeClr>
                </a:solidFill>
              </a:rPr>
              <a:t>Minst en ledare byter om/ befinner sig i omklädningsrummet tillsammans med ungdomarna. Som ledare räknas även lagledare och </a:t>
            </a:r>
            <a:r>
              <a:rPr lang="sv-SE" sz="1200" dirty="0" err="1">
                <a:solidFill>
                  <a:schemeClr val="accent1">
                    <a:lumMod val="75000"/>
                  </a:schemeClr>
                </a:solidFill>
              </a:rPr>
              <a:t>materialare</a:t>
            </a:r>
            <a:r>
              <a:rPr lang="sv-SE" sz="1200" dirty="0">
                <a:solidFill>
                  <a:schemeClr val="accent1">
                    <a:lumMod val="75000"/>
                  </a:schemeClr>
                </a:solidFill>
              </a:rPr>
              <a:t>.</a:t>
            </a:r>
          </a:p>
          <a:p>
            <a:endParaRPr lang="sv-SE" sz="1200" dirty="0">
              <a:solidFill>
                <a:schemeClr val="accent1">
                  <a:lumMod val="75000"/>
                </a:schemeClr>
              </a:solidFill>
            </a:endParaRPr>
          </a:p>
          <a:p>
            <a:r>
              <a:rPr lang="sv-SE" sz="1400" dirty="0">
                <a:solidFill>
                  <a:schemeClr val="accent1">
                    <a:lumMod val="75000"/>
                  </a:schemeClr>
                </a:solidFill>
              </a:rPr>
              <a:t>DM SPEL</a:t>
            </a:r>
            <a:br>
              <a:rPr lang="sv-SE" sz="1400" dirty="0">
                <a:solidFill>
                  <a:schemeClr val="accent1">
                    <a:lumMod val="75000"/>
                  </a:schemeClr>
                </a:solidFill>
              </a:rPr>
            </a:br>
            <a:r>
              <a:rPr lang="sv-SE" sz="1200" dirty="0">
                <a:solidFill>
                  <a:schemeClr val="accent1">
                    <a:lumMod val="75000"/>
                  </a:schemeClr>
                </a:solidFill>
              </a:rPr>
              <a:t>Matchning endast tillåtet i U16 DM där de spelare i U15-16 som tränaren anser ska spela, spelar.</a:t>
            </a:r>
            <a:br>
              <a:rPr lang="sv-SE" sz="1200" dirty="0">
                <a:solidFill>
                  <a:schemeClr val="accent1">
                    <a:lumMod val="75000"/>
                  </a:schemeClr>
                </a:solidFill>
              </a:rPr>
            </a:br>
            <a:r>
              <a:rPr lang="sv-SE" sz="1200" dirty="0">
                <a:solidFill>
                  <a:schemeClr val="accent1">
                    <a:lumMod val="75000"/>
                  </a:schemeClr>
                </a:solidFill>
              </a:rPr>
              <a:t>I U15 DM spelar alla lika mycket oavsett utgången i matchen.</a:t>
            </a:r>
            <a:endParaRPr lang="sv-SE" sz="1400" dirty="0">
              <a:solidFill>
                <a:schemeClr val="accent1">
                  <a:lumMod val="75000"/>
                </a:schemeClr>
              </a:solidFill>
            </a:endParaRPr>
          </a:p>
          <a:p>
            <a:endParaRPr lang="sv-SE" sz="1200" dirty="0">
              <a:solidFill>
                <a:schemeClr val="accent1">
                  <a:lumMod val="75000"/>
                </a:schemeClr>
              </a:solidFill>
            </a:endParaRPr>
          </a:p>
          <a:p>
            <a:endParaRPr lang="sv-SE" sz="1400" dirty="0">
              <a:solidFill>
                <a:schemeClr val="accent1">
                  <a:lumMod val="75000"/>
                </a:schemeClr>
              </a:solidFill>
            </a:endParaRPr>
          </a:p>
        </p:txBody>
      </p:sp>
    </p:spTree>
    <p:extLst>
      <p:ext uri="{BB962C8B-B14F-4D97-AF65-F5344CB8AC3E}">
        <p14:creationId xmlns:p14="http://schemas.microsoft.com/office/powerpoint/2010/main" val="3362414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376736" y="153974"/>
            <a:ext cx="5815263" cy="6093976"/>
          </a:xfrm>
          <a:prstGeom prst="rect">
            <a:avLst/>
          </a:prstGeom>
          <a:noFill/>
        </p:spPr>
        <p:txBody>
          <a:bodyPr wrap="square" rtlCol="0">
            <a:spAutoFit/>
          </a:bodyPr>
          <a:lstStyle/>
          <a:p>
            <a:pPr algn="ctr"/>
            <a:endParaRPr lang="sv-SE" sz="3200" dirty="0">
              <a:solidFill>
                <a:schemeClr val="accent1">
                  <a:lumMod val="75000"/>
                </a:schemeClr>
              </a:solidFill>
            </a:endParaRPr>
          </a:p>
          <a:p>
            <a:pPr algn="ctr"/>
            <a:r>
              <a:rPr lang="sv-SE" sz="3200" dirty="0">
                <a:solidFill>
                  <a:schemeClr val="accent1">
                    <a:lumMod val="75000"/>
                  </a:schemeClr>
                </a:solidFill>
              </a:rPr>
              <a:t>DIREKTIV FÖR U15-16</a:t>
            </a:r>
          </a:p>
          <a:p>
            <a:endParaRPr lang="sv-SE" sz="1400" dirty="0">
              <a:solidFill>
                <a:schemeClr val="accent1">
                  <a:lumMod val="75000"/>
                </a:schemeClr>
              </a:solidFill>
            </a:endParaRPr>
          </a:p>
          <a:p>
            <a:r>
              <a:rPr lang="sv-SE" sz="1400" dirty="0">
                <a:solidFill>
                  <a:schemeClr val="accent1">
                    <a:lumMod val="75000"/>
                  </a:schemeClr>
                </a:solidFill>
              </a:rPr>
              <a:t>DESSA DIREKTIV SKALL FÖLJAS OCH GÄLLER FÖR HELA U15-16</a:t>
            </a:r>
          </a:p>
          <a:p>
            <a:endParaRPr lang="sv-SE" sz="1400" dirty="0">
              <a:solidFill>
                <a:schemeClr val="accent1">
                  <a:lumMod val="75000"/>
                </a:schemeClr>
              </a:solidFill>
            </a:endParaRPr>
          </a:p>
          <a:p>
            <a:endParaRPr lang="sv-SE" sz="1400" dirty="0">
              <a:solidFill>
                <a:schemeClr val="accent1">
                  <a:lumMod val="75000"/>
                </a:schemeClr>
              </a:solidFill>
            </a:endParaRPr>
          </a:p>
          <a:p>
            <a:r>
              <a:rPr lang="sv-SE" sz="1400" dirty="0">
                <a:solidFill>
                  <a:schemeClr val="accent1">
                    <a:lumMod val="75000"/>
                  </a:schemeClr>
                </a:solidFill>
              </a:rPr>
              <a:t>MATCH</a:t>
            </a:r>
          </a:p>
          <a:p>
            <a:r>
              <a:rPr lang="sv-SE" sz="1200" dirty="0">
                <a:solidFill>
                  <a:schemeClr val="accent1">
                    <a:lumMod val="75000"/>
                  </a:schemeClr>
                </a:solidFill>
              </a:rPr>
              <a:t>- Vi spelar matcher med 15+2 spelare och MV.</a:t>
            </a:r>
          </a:p>
          <a:p>
            <a:r>
              <a:rPr lang="sv-SE" sz="1200" dirty="0">
                <a:solidFill>
                  <a:schemeClr val="accent1">
                    <a:lumMod val="75000"/>
                  </a:schemeClr>
                </a:solidFill>
              </a:rPr>
              <a:t>- Enda tillfället då spelare från yngre ålderslag, U14 lånas upp, är då det saknas spelare från ordinarie åldersgrupp och då till matcher i </a:t>
            </a:r>
            <a:r>
              <a:rPr lang="sv-SE" sz="1200" dirty="0" err="1">
                <a:solidFill>
                  <a:schemeClr val="accent1">
                    <a:lumMod val="75000"/>
                  </a:schemeClr>
                </a:solidFill>
              </a:rPr>
              <a:t>Div</a:t>
            </a:r>
            <a:r>
              <a:rPr lang="sv-SE" sz="1200" dirty="0">
                <a:solidFill>
                  <a:schemeClr val="accent1">
                    <a:lumMod val="75000"/>
                  </a:schemeClr>
                </a:solidFill>
              </a:rPr>
              <a:t> 2.</a:t>
            </a:r>
          </a:p>
          <a:p>
            <a:r>
              <a:rPr lang="sv-SE" sz="1200" dirty="0">
                <a:solidFill>
                  <a:schemeClr val="accent1">
                    <a:lumMod val="75000"/>
                  </a:schemeClr>
                </a:solidFill>
              </a:rPr>
              <a:t>- Spelare i egna laget, U15-16, ska alltid erbjudas plats först.</a:t>
            </a:r>
          </a:p>
          <a:p>
            <a:r>
              <a:rPr lang="sv-SE" sz="1200" dirty="0">
                <a:solidFill>
                  <a:schemeClr val="accent1">
                    <a:lumMod val="75000"/>
                  </a:schemeClr>
                </a:solidFill>
              </a:rPr>
              <a:t>- Saknas spelare tillfrågas ledare i det yngre ålderslaget. Inga spelare tillfrågas direkt.</a:t>
            </a:r>
          </a:p>
          <a:p>
            <a:r>
              <a:rPr lang="sv-SE" sz="1200" dirty="0">
                <a:solidFill>
                  <a:schemeClr val="accent1">
                    <a:lumMod val="75000"/>
                  </a:schemeClr>
                </a:solidFill>
              </a:rPr>
              <a:t>- Alla spelare i U15-16 som  har godkänd träningsnärvaro erbjuds samma antal matcher och cuper.</a:t>
            </a:r>
          </a:p>
          <a:p>
            <a:r>
              <a:rPr lang="sv-SE" sz="1200" dirty="0">
                <a:solidFill>
                  <a:schemeClr val="accent1">
                    <a:lumMod val="75000"/>
                  </a:schemeClr>
                </a:solidFill>
              </a:rPr>
              <a:t>- Alla spelare som är uttagna i match och cup, spelar lika mycket oavsett utgången i matcherna i A2, div 2. </a:t>
            </a:r>
            <a:br>
              <a:rPr lang="sv-SE" sz="1200" dirty="0">
                <a:solidFill>
                  <a:schemeClr val="accent1">
                    <a:lumMod val="75000"/>
                  </a:schemeClr>
                </a:solidFill>
              </a:rPr>
            </a:br>
            <a:r>
              <a:rPr lang="sv-SE" sz="1200" dirty="0">
                <a:solidFill>
                  <a:schemeClr val="accent1">
                    <a:lumMod val="75000"/>
                  </a:schemeClr>
                </a:solidFill>
              </a:rPr>
              <a:t>I A1, div 1 kan viss matchning förekomma.</a:t>
            </a:r>
          </a:p>
          <a:p>
            <a:endParaRPr lang="sv-SE" sz="1200" dirty="0">
              <a:solidFill>
                <a:schemeClr val="accent1">
                  <a:lumMod val="75000"/>
                </a:schemeClr>
              </a:solidFill>
            </a:endParaRPr>
          </a:p>
          <a:p>
            <a:r>
              <a:rPr lang="sv-SE" sz="1400" dirty="0">
                <a:solidFill>
                  <a:schemeClr val="accent1">
                    <a:lumMod val="75000"/>
                  </a:schemeClr>
                </a:solidFill>
              </a:rPr>
              <a:t>KONKURRERANDE VERKSAMHET</a:t>
            </a:r>
          </a:p>
          <a:p>
            <a:r>
              <a:rPr lang="sv-SE" sz="1200" dirty="0">
                <a:solidFill>
                  <a:schemeClr val="accent1">
                    <a:lumMod val="75000"/>
                  </a:schemeClr>
                </a:solidFill>
              </a:rPr>
              <a:t>- Om spelare aktivt tackar nej till Mariestad BoIS planerade träningar / matcher under ordinarie säsong för att delta i annan ishockeyverksamhet, utan godkännande från Huvudtränare &amp; Ungdomsansvarig, leder det till tidsbestämd avstängning från matchspel i Mariestad BoIS verksamhet.</a:t>
            </a:r>
          </a:p>
          <a:p>
            <a:r>
              <a:rPr lang="sv-SE" sz="1200" dirty="0">
                <a:solidFill>
                  <a:schemeClr val="accent1">
                    <a:lumMod val="75000"/>
                  </a:schemeClr>
                </a:solidFill>
              </a:rPr>
              <a:t>- Utgångspunkt är alltid att all träning och matchspel i laget prioriteras.</a:t>
            </a:r>
          </a:p>
          <a:p>
            <a:r>
              <a:rPr lang="sv-SE" sz="1200" dirty="0">
                <a:solidFill>
                  <a:schemeClr val="accent1">
                    <a:lumMod val="75000"/>
                  </a:schemeClr>
                </a:solidFill>
              </a:rPr>
              <a:t>- Ordinarie säsong för U15-16 menas med september – mars.</a:t>
            </a:r>
          </a:p>
          <a:p>
            <a:br>
              <a:rPr lang="sv-SE" sz="1200" dirty="0">
                <a:solidFill>
                  <a:schemeClr val="accent1">
                    <a:lumMod val="75000"/>
                  </a:schemeClr>
                </a:solidFill>
              </a:rPr>
            </a:br>
            <a:endParaRPr lang="sv-SE" sz="1200" dirty="0">
              <a:solidFill>
                <a:schemeClr val="accent1">
                  <a:lumMod val="75000"/>
                </a:schemeClr>
              </a:solidFill>
            </a:endParaRPr>
          </a:p>
          <a:p>
            <a:endParaRPr lang="sv-SE" sz="1400" dirty="0">
              <a:solidFill>
                <a:schemeClr val="accent1">
                  <a:lumMod val="75000"/>
                </a:schemeClr>
              </a:solidFill>
            </a:endParaRPr>
          </a:p>
        </p:txBody>
      </p:sp>
    </p:spTree>
    <p:extLst>
      <p:ext uri="{BB962C8B-B14F-4D97-AF65-F5344CB8AC3E}">
        <p14:creationId xmlns:p14="http://schemas.microsoft.com/office/powerpoint/2010/main" val="416007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376736" y="153974"/>
            <a:ext cx="5815263" cy="7109639"/>
          </a:xfrm>
          <a:prstGeom prst="rect">
            <a:avLst/>
          </a:prstGeom>
          <a:noFill/>
        </p:spPr>
        <p:txBody>
          <a:bodyPr wrap="square" rtlCol="0">
            <a:spAutoFit/>
          </a:bodyPr>
          <a:lstStyle/>
          <a:p>
            <a:pPr algn="ctr"/>
            <a:endParaRPr lang="sv-SE" sz="3200" dirty="0">
              <a:solidFill>
                <a:schemeClr val="accent1">
                  <a:lumMod val="75000"/>
                </a:schemeClr>
              </a:solidFill>
            </a:endParaRPr>
          </a:p>
          <a:p>
            <a:pPr algn="ctr"/>
            <a:r>
              <a:rPr lang="sv-SE" sz="3200" dirty="0">
                <a:solidFill>
                  <a:schemeClr val="accent1">
                    <a:lumMod val="75000"/>
                  </a:schemeClr>
                </a:solidFill>
              </a:rPr>
              <a:t>Komplettering till </a:t>
            </a:r>
            <a:br>
              <a:rPr lang="sv-SE" sz="3200" dirty="0">
                <a:solidFill>
                  <a:schemeClr val="accent1">
                    <a:lumMod val="75000"/>
                  </a:schemeClr>
                </a:solidFill>
              </a:rPr>
            </a:br>
            <a:r>
              <a:rPr lang="sv-SE" sz="3200" dirty="0">
                <a:solidFill>
                  <a:schemeClr val="accent1">
                    <a:lumMod val="75000"/>
                  </a:schemeClr>
                </a:solidFill>
              </a:rPr>
              <a:t>DIREKTIV FÖR U15</a:t>
            </a:r>
          </a:p>
          <a:p>
            <a:endParaRPr lang="sv-SE" sz="1400" dirty="0">
              <a:solidFill>
                <a:schemeClr val="accent1">
                  <a:lumMod val="75000"/>
                </a:schemeClr>
              </a:solidFill>
            </a:endParaRPr>
          </a:p>
          <a:p>
            <a:r>
              <a:rPr lang="sv-SE" sz="1400" dirty="0">
                <a:solidFill>
                  <a:schemeClr val="accent1">
                    <a:lumMod val="75000"/>
                  </a:schemeClr>
                </a:solidFill>
              </a:rPr>
              <a:t>DESSA DIREKTIV SKALL FÖLJAS OCH GÄLLER FÖR HELA U15-16</a:t>
            </a:r>
          </a:p>
          <a:p>
            <a:r>
              <a:rPr lang="sv-SE" sz="1400" dirty="0">
                <a:solidFill>
                  <a:schemeClr val="accent1">
                    <a:lumMod val="75000"/>
                  </a:schemeClr>
                </a:solidFill>
              </a:rPr>
              <a:t>Syftet är att klargöra hur Mariestad BoIS vill vi ska tänka kring uttagning av spelare i serierna Västergötland U15P och Örebroserien U15.</a:t>
            </a:r>
          </a:p>
          <a:p>
            <a:endParaRPr lang="sv-SE" sz="1400" dirty="0">
              <a:solidFill>
                <a:schemeClr val="accent1">
                  <a:lumMod val="75000"/>
                </a:schemeClr>
              </a:solidFill>
            </a:endParaRPr>
          </a:p>
          <a:p>
            <a:pPr marL="228600" indent="-228600">
              <a:buAutoNum type="arabicPeriod"/>
            </a:pPr>
            <a:r>
              <a:rPr lang="sv-SE" sz="1200" dirty="0">
                <a:solidFill>
                  <a:schemeClr val="accent1">
                    <a:lumMod val="75000"/>
                  </a:schemeClr>
                </a:solidFill>
              </a:rPr>
              <a:t>Vi tar ut lagen med utgångspunkt att båda lagen anses jämna i nivå inför varje spelomgång/ vecka. Dvs. ingen toppning av enskilt lag utan båda lagen skall vara likvärdiga i nivå.</a:t>
            </a:r>
            <a:br>
              <a:rPr lang="sv-SE" sz="1200" dirty="0">
                <a:solidFill>
                  <a:schemeClr val="accent1">
                    <a:lumMod val="75000"/>
                  </a:schemeClr>
                </a:solidFill>
              </a:rPr>
            </a:br>
            <a:r>
              <a:rPr lang="sv-SE" sz="1200" dirty="0">
                <a:solidFill>
                  <a:schemeClr val="accent1">
                    <a:lumMod val="75000"/>
                  </a:schemeClr>
                </a:solidFill>
              </a:rPr>
              <a:t>Detsamma gäller fördelning i båda lagen gällande spelare som lånas ifrån U14.</a:t>
            </a:r>
            <a:br>
              <a:rPr lang="sv-SE" sz="1200" dirty="0">
                <a:solidFill>
                  <a:schemeClr val="accent1">
                    <a:lumMod val="75000"/>
                  </a:schemeClr>
                </a:solidFill>
              </a:rPr>
            </a:br>
            <a:endParaRPr lang="sv-SE" sz="1200" dirty="0">
              <a:solidFill>
                <a:schemeClr val="accent1">
                  <a:lumMod val="75000"/>
                </a:schemeClr>
              </a:solidFill>
            </a:endParaRPr>
          </a:p>
          <a:p>
            <a:pPr marL="228600" indent="-228600">
              <a:buAutoNum type="arabicPeriod"/>
            </a:pPr>
            <a:r>
              <a:rPr lang="sv-SE" sz="1200" dirty="0">
                <a:solidFill>
                  <a:schemeClr val="accent1">
                    <a:lumMod val="75000"/>
                  </a:schemeClr>
                </a:solidFill>
              </a:rPr>
              <a:t>Vi spelar inte statiskt med samma spelare i respektive lag under hela säsongen utan säkerställer att variation sker emellanåt under säsong.</a:t>
            </a:r>
            <a:br>
              <a:rPr lang="sv-SE" sz="1200" dirty="0">
                <a:solidFill>
                  <a:schemeClr val="accent1">
                    <a:lumMod val="75000"/>
                  </a:schemeClr>
                </a:solidFill>
              </a:rPr>
            </a:br>
            <a:endParaRPr lang="sv-SE" sz="1200" dirty="0">
              <a:solidFill>
                <a:schemeClr val="accent1">
                  <a:lumMod val="75000"/>
                </a:schemeClr>
              </a:solidFill>
            </a:endParaRPr>
          </a:p>
          <a:p>
            <a:pPr marL="228600" indent="-228600">
              <a:buAutoNum type="arabicPeriod"/>
            </a:pPr>
            <a:r>
              <a:rPr lang="sv-SE" sz="1200" dirty="0">
                <a:solidFill>
                  <a:schemeClr val="accent1">
                    <a:lumMod val="75000"/>
                  </a:schemeClr>
                </a:solidFill>
              </a:rPr>
              <a:t>Vi säkerställer att inte samma spelare får åka på borta matcher långt bort utan även får korta resor. Fördelningen av de längre bortamatcherna ska därmed bli i stort sett lika för spelarna över säsong.</a:t>
            </a:r>
          </a:p>
          <a:p>
            <a:pPr marL="228600" indent="-228600">
              <a:buAutoNum type="arabicPeriod"/>
            </a:pPr>
            <a:endParaRPr lang="sv-SE" sz="1200" dirty="0">
              <a:solidFill>
                <a:schemeClr val="accent1">
                  <a:lumMod val="75000"/>
                </a:schemeClr>
              </a:solidFill>
            </a:endParaRPr>
          </a:p>
          <a:p>
            <a:pPr marL="228600" indent="-228600">
              <a:buAutoNum type="arabicPeriod"/>
            </a:pPr>
            <a:r>
              <a:rPr lang="sv-SE" sz="1200" dirty="0">
                <a:solidFill>
                  <a:schemeClr val="accent1">
                    <a:lumMod val="75000"/>
                  </a:schemeClr>
                </a:solidFill>
              </a:rPr>
              <a:t>Vi säkerställer att alla spelare i U15 får i stort sett lika många hemmamatcher under säsong.</a:t>
            </a:r>
          </a:p>
          <a:p>
            <a:endParaRPr lang="sv-SE" sz="1200" dirty="0">
              <a:solidFill>
                <a:schemeClr val="accent1">
                  <a:lumMod val="75000"/>
                </a:schemeClr>
              </a:solidFill>
            </a:endParaRPr>
          </a:p>
          <a:p>
            <a:r>
              <a:rPr lang="sv-SE" sz="1200" dirty="0">
                <a:solidFill>
                  <a:schemeClr val="accent1">
                    <a:lumMod val="75000"/>
                  </a:schemeClr>
                </a:solidFill>
              </a:rPr>
              <a:t>Avstämning av ovan sker med jämna mellanrum genom dialog mellan ungdomsansvarig/ Klubbchef och Huvudtränare i U15/16.</a:t>
            </a:r>
          </a:p>
          <a:p>
            <a:endParaRPr lang="sv-SE" sz="1200" dirty="0">
              <a:solidFill>
                <a:schemeClr val="accent1">
                  <a:lumMod val="75000"/>
                </a:schemeClr>
              </a:solidFill>
            </a:endParaRPr>
          </a:p>
          <a:p>
            <a:r>
              <a:rPr lang="sv-SE" sz="1200">
                <a:solidFill>
                  <a:schemeClr val="accent1">
                    <a:lumMod val="75000"/>
                  </a:schemeClr>
                </a:solidFill>
              </a:rPr>
              <a:t>FÖRÄLDER</a:t>
            </a:r>
            <a:endParaRPr lang="sv-SE" sz="1200" dirty="0">
              <a:solidFill>
                <a:schemeClr val="accent1">
                  <a:lumMod val="75000"/>
                </a:schemeClr>
              </a:solidFill>
            </a:endParaRPr>
          </a:p>
          <a:p>
            <a:r>
              <a:rPr lang="sv-SE" sz="1200" dirty="0">
                <a:solidFill>
                  <a:schemeClr val="accent1">
                    <a:lumMod val="75000"/>
                  </a:schemeClr>
                </a:solidFill>
              </a:rPr>
              <a:t>Har man som förälder funderingar eller synpunkter kring ledarnas hantering gentemot direktiven, vill vi att ni första hand tar en dialog med er ledare för att ge ledaren en ärlig chans till förklaring. Därefter kontaktas ungdomsansvarig eller Klubbchef.</a:t>
            </a:r>
            <a:br>
              <a:rPr lang="sv-SE" sz="1200" dirty="0">
                <a:solidFill>
                  <a:schemeClr val="accent1">
                    <a:lumMod val="75000"/>
                  </a:schemeClr>
                </a:solidFill>
              </a:rPr>
            </a:br>
            <a:endParaRPr lang="sv-SE" sz="1200" dirty="0">
              <a:solidFill>
                <a:schemeClr val="accent1">
                  <a:lumMod val="75000"/>
                </a:schemeClr>
              </a:solidFill>
            </a:endParaRPr>
          </a:p>
          <a:p>
            <a:endParaRPr lang="sv-SE" sz="1400" dirty="0">
              <a:solidFill>
                <a:schemeClr val="accent1">
                  <a:lumMod val="75000"/>
                </a:schemeClr>
              </a:solidFill>
            </a:endParaRPr>
          </a:p>
        </p:txBody>
      </p:sp>
    </p:spTree>
    <p:extLst>
      <p:ext uri="{BB962C8B-B14F-4D97-AF65-F5344CB8AC3E}">
        <p14:creationId xmlns:p14="http://schemas.microsoft.com/office/powerpoint/2010/main" val="100215706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976fac2-3147-4095-89f0-ec332fb3dd02}" enabled="1" method="Standard" siteId="{c0e017e8-740f-4b42-aae5-0b63598c7942}" contentBits="0" removed="0"/>
</clbl:labelList>
</file>

<file path=docProps/app.xml><?xml version="1.0" encoding="utf-8"?>
<Properties xmlns="http://schemas.openxmlformats.org/officeDocument/2006/extended-properties" xmlns:vt="http://schemas.openxmlformats.org/officeDocument/2006/docPropsVTypes">
  <TotalTime>0</TotalTime>
  <Words>1133</Words>
  <Application>Microsoft Office PowerPoint</Application>
  <PresentationFormat>Bredbild</PresentationFormat>
  <Paragraphs>107</Paragraphs>
  <Slides>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6</vt:i4>
      </vt:variant>
    </vt:vector>
  </HeadingPairs>
  <TitlesOfParts>
    <vt:vector size="10" baseType="lpstr">
      <vt:lpstr>Arial</vt:lpstr>
      <vt:lpstr>Calibri</vt:lpstr>
      <vt:lpstr>Calibri Light</vt:lpstr>
      <vt:lpstr>Office-tema</vt:lpstr>
      <vt:lpstr>PowerPoint-presentation</vt:lpstr>
      <vt:lpstr>PowerPoint-presentation</vt:lpstr>
      <vt:lpstr>PowerPoint-presentation</vt:lpstr>
      <vt:lpstr>PowerPoint-presentation</vt:lpstr>
      <vt:lpstr>PowerPoint-presentation</vt:lpstr>
      <vt:lpstr>PowerPoint-presentation</vt:lpstr>
    </vt:vector>
  </TitlesOfParts>
  <Company>Ramirent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Varmt välkomna till säsongen 2023/24</dc:title>
  <dc:creator>Lindqvist Christoffer</dc:creator>
  <cp:lastModifiedBy>Edstrom, Erica</cp:lastModifiedBy>
  <cp:revision>15</cp:revision>
  <dcterms:created xsi:type="dcterms:W3CDTF">2023-09-18T19:57:37Z</dcterms:created>
  <dcterms:modified xsi:type="dcterms:W3CDTF">2025-10-03T08:23:24Z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626f38-0d03-4995-be82-470b32c0f686_Enabled">
    <vt:lpwstr>true</vt:lpwstr>
  </property>
  <property fmtid="{D5CDD505-2E9C-101B-9397-08002B2CF9AE}" pid="3" name="MSIP_Label_b5626f38-0d03-4995-be82-470b32c0f686_SetDate">
    <vt:lpwstr>2023-09-18T20:35:19Z</vt:lpwstr>
  </property>
  <property fmtid="{D5CDD505-2E9C-101B-9397-08002B2CF9AE}" pid="4" name="MSIP_Label_b5626f38-0d03-4995-be82-470b32c0f686_Method">
    <vt:lpwstr>Standard</vt:lpwstr>
  </property>
  <property fmtid="{D5CDD505-2E9C-101B-9397-08002B2CF9AE}" pid="5" name="MSIP_Label_b5626f38-0d03-4995-be82-470b32c0f686_Name">
    <vt:lpwstr>Standard</vt:lpwstr>
  </property>
  <property fmtid="{D5CDD505-2E9C-101B-9397-08002B2CF9AE}" pid="6" name="MSIP_Label_b5626f38-0d03-4995-be82-470b32c0f686_SiteId">
    <vt:lpwstr>9e2a23af-98f4-4ad5-b266-ef9b2b0b80a5</vt:lpwstr>
  </property>
  <property fmtid="{D5CDD505-2E9C-101B-9397-08002B2CF9AE}" pid="7" name="MSIP_Label_b5626f38-0d03-4995-be82-470b32c0f686_ActionId">
    <vt:lpwstr>4c9ec516-182b-4c86-b914-9525a0c6b004</vt:lpwstr>
  </property>
  <property fmtid="{D5CDD505-2E9C-101B-9397-08002B2CF9AE}" pid="8" name="MSIP_Label_b5626f38-0d03-4995-be82-470b32c0f686_ContentBits">
    <vt:lpwstr>3</vt:lpwstr>
  </property>
  <property fmtid="{D5CDD505-2E9C-101B-9397-08002B2CF9AE}" pid="9" name="ClassificationContentMarkingHeaderLocations">
    <vt:lpwstr>Office-tema:8</vt:lpwstr>
  </property>
  <property fmtid="{D5CDD505-2E9C-101B-9397-08002B2CF9AE}" pid="10" name="ClassificationContentMarkingHeaderText">
    <vt:lpwstr>Information classification: Ramirent Standard </vt:lpwstr>
  </property>
  <property fmtid="{D5CDD505-2E9C-101B-9397-08002B2CF9AE}" pid="11" name="MSIP_Label_4976fac2-3147-4095-89f0-ec332fb3dd02_Enabled">
    <vt:lpwstr>true</vt:lpwstr>
  </property>
  <property fmtid="{D5CDD505-2E9C-101B-9397-08002B2CF9AE}" pid="12" name="MSIP_Label_4976fac2-3147-4095-89f0-ec332fb3dd02_SetDate">
    <vt:lpwstr>2024-05-24T14:17:51Z</vt:lpwstr>
  </property>
  <property fmtid="{D5CDD505-2E9C-101B-9397-08002B2CF9AE}" pid="13" name="MSIP_Label_4976fac2-3147-4095-89f0-ec332fb3dd02_Method">
    <vt:lpwstr>Standard</vt:lpwstr>
  </property>
  <property fmtid="{D5CDD505-2E9C-101B-9397-08002B2CF9AE}" pid="14" name="MSIP_Label_4976fac2-3147-4095-89f0-ec332fb3dd02_Name">
    <vt:lpwstr>4976fac2-3147-4095-89f0-ec332fb3dd02</vt:lpwstr>
  </property>
  <property fmtid="{D5CDD505-2E9C-101B-9397-08002B2CF9AE}" pid="15" name="MSIP_Label_4976fac2-3147-4095-89f0-ec332fb3dd02_SiteId">
    <vt:lpwstr>c0e017e8-740f-4b42-aae5-0b63598c7942</vt:lpwstr>
  </property>
  <property fmtid="{D5CDD505-2E9C-101B-9397-08002B2CF9AE}" pid="16" name="MSIP_Label_4976fac2-3147-4095-89f0-ec332fb3dd02_ActionId">
    <vt:lpwstr>ce751f4d-8547-4ed9-9fe1-b1c65afa0109</vt:lpwstr>
  </property>
  <property fmtid="{D5CDD505-2E9C-101B-9397-08002B2CF9AE}" pid="17" name="MSIP_Label_4976fac2-3147-4095-89f0-ec332fb3dd02_ContentBits">
    <vt:lpwstr>0</vt:lpwstr>
  </property>
</Properties>
</file>