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1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2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5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1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1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7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6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2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3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8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4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0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hemmaplansmodellen.se/for-tranare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C6AC7D-4AA2-F427-C357-93E4B3227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600" dirty="0">
                <a:solidFill>
                  <a:schemeClr val="bg1"/>
                </a:solidFill>
              </a:rPr>
              <a:t>U15 &amp; U16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77B1DDBB-FB47-5C54-353B-33D2641FB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958194" cy="37526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MÅLSÄTTNING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- Att förbereda så många spelare som möjligt för spel i J18 samt J20</a:t>
            </a: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TRÄNING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- SIF Hemmaplansmodell  </a:t>
            </a:r>
            <a:r>
              <a:rPr lang="sv-SE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För tränare – Hemmaplansmodellen</a:t>
            </a:r>
            <a:br>
              <a:rPr lang="sv-SE" dirty="0">
                <a:solidFill>
                  <a:srgbClr val="00B0F0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- 3-4 pass / vecka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- Off-</a:t>
            </a:r>
            <a:r>
              <a:rPr lang="sv-SE" dirty="0" err="1">
                <a:solidFill>
                  <a:schemeClr val="bg1"/>
                </a:solidFill>
              </a:rPr>
              <a:t>ice</a:t>
            </a:r>
            <a:r>
              <a:rPr lang="sv-SE" dirty="0">
                <a:solidFill>
                  <a:schemeClr val="bg1"/>
                </a:solidFill>
              </a:rPr>
              <a:t> träning i samband med is-pass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- Om behov finns kan träningsgruppen delas in i två träningsgrupper på is. Indelningen sker då baserat på var respektive spelare befinner sig i utvecklingskurvan.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- Teori inkl. spel, kost- &amp; hälsa</a:t>
            </a: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FÖRSÄSONGSTRÄNING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- 3 ggr / vecka</a:t>
            </a:r>
            <a:br>
              <a:rPr lang="sv-SE" dirty="0">
                <a:solidFill>
                  <a:srgbClr val="00B0F0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- Uppehåll med egenträning under juli månad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D345FB72-3884-E934-3579-BA230715F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6982" y="2250798"/>
            <a:ext cx="4958193" cy="37526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MATCHER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- Deltar i seriespel inom Västergötlands Ishockeyförbund med spel i division 1 och division 2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- Div. 1 – viss matchning kan förekomma i matchernas slutskede och med special teams i Box-play och Power-play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- Div. 2 – spelar alla som tränat regelbundet lika mycket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- Huvudtränare kan disponera hela U15-16 truppen samt spelare i lägre åldersgrupper</a:t>
            </a: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SPELARSAMTAL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- Två gånger per säsong håller ansvariga ledare ett spelarsamtal med varje spelare</a:t>
            </a: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3" name="Picture 2" descr="Mariestad BoIS Hockey Ungdom Team 12">
            <a:extLst>
              <a:ext uri="{FF2B5EF4-FFF2-40B4-BE49-F238E27FC236}">
                <a16:creationId xmlns:a16="http://schemas.microsoft.com/office/drawing/2014/main" id="{545BF250-7268-2C31-5D8D-FB7D66800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547688"/>
            <a:ext cx="29908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Mariestad BoIS Hockey Ungdom Team 12">
            <a:extLst>
              <a:ext uri="{FF2B5EF4-FFF2-40B4-BE49-F238E27FC236}">
                <a16:creationId xmlns:a16="http://schemas.microsoft.com/office/drawing/2014/main" id="{626F2BE6-B0D0-14CF-D221-C5075C7D2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2226" y="547688"/>
            <a:ext cx="29908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52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C6AC7D-4AA2-F427-C357-93E4B3227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</a:rPr>
              <a:t>DIREKTIV GÄLLANDE HOCKEY </a:t>
            </a:r>
            <a:br>
              <a:rPr lang="sv-SE" sz="2800" dirty="0">
                <a:solidFill>
                  <a:schemeClr val="bg1"/>
                </a:solidFill>
              </a:rPr>
            </a:br>
            <a:r>
              <a:rPr lang="sv-SE" sz="2800" dirty="0">
                <a:solidFill>
                  <a:schemeClr val="bg1"/>
                </a:solidFill>
              </a:rPr>
              <a:t>FÖR </a:t>
            </a:r>
            <a:br>
              <a:rPr lang="sv-SE" sz="2800" dirty="0">
                <a:solidFill>
                  <a:schemeClr val="bg1"/>
                </a:solidFill>
              </a:rPr>
            </a:br>
            <a:r>
              <a:rPr lang="sv-SE" sz="2800" dirty="0">
                <a:solidFill>
                  <a:schemeClr val="bg1"/>
                </a:solidFill>
              </a:rPr>
              <a:t>U15-16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77B1DDBB-FB47-5C54-353B-33D2641FB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958194" cy="37526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INTRODUKTION MARIESTAD BOIS DIREKTIV GÄLLANDE U15-16</a:t>
            </a: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Vi ska säkerställa att alla våra barn och ungdomar får samma villkor att utvecklas. I det ingår standardiserade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träningsmetoder ett gott ledarskap och hur vi möter våra barn och ungdomar.</a:t>
            </a: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Ett steg i det arbetet är författande av dessa direktiv. </a:t>
            </a: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D345FB72-3884-E934-3579-BA230715F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6982" y="2250798"/>
            <a:ext cx="4958193" cy="37526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Vår verksamhet baseras på Hemmaplansmodellens fyra principer.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1. Sätt människan i fokus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2. Ge alla chansen att utvecklas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3. Bedriv en allsidig träning</a:t>
            </a: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Mariestad BOIS vill ge alla spelare samma möjlighet att utvecklas som människa.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För att lyckas med detta måste föreningen, tränare, spelare och föräldrar tillsammans vara med och skapa en positiv, inkluderande &amp; rättvis miljö.</a:t>
            </a:r>
          </a:p>
        </p:txBody>
      </p:sp>
      <p:pic>
        <p:nvPicPr>
          <p:cNvPr id="3" name="Picture 2" descr="Mariestad BoIS Hockey Ungdom Team 12">
            <a:extLst>
              <a:ext uri="{FF2B5EF4-FFF2-40B4-BE49-F238E27FC236}">
                <a16:creationId xmlns:a16="http://schemas.microsoft.com/office/drawing/2014/main" id="{545BF250-7268-2C31-5D8D-FB7D66800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21" y="547688"/>
            <a:ext cx="29908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Mariestad BoIS Hockey Ungdom Team 12">
            <a:extLst>
              <a:ext uri="{FF2B5EF4-FFF2-40B4-BE49-F238E27FC236}">
                <a16:creationId xmlns:a16="http://schemas.microsoft.com/office/drawing/2014/main" id="{626F2BE6-B0D0-14CF-D221-C5075C7D2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2226" y="547688"/>
            <a:ext cx="29908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42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C6AC7D-4AA2-F427-C357-93E4B3227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</a:rPr>
              <a:t>DIREKTIV GÄLLANDE HOCKEY </a:t>
            </a:r>
            <a:br>
              <a:rPr lang="sv-SE" sz="2800" dirty="0">
                <a:solidFill>
                  <a:schemeClr val="bg1"/>
                </a:solidFill>
              </a:rPr>
            </a:br>
            <a:r>
              <a:rPr lang="sv-SE" sz="2800" dirty="0">
                <a:solidFill>
                  <a:schemeClr val="bg1"/>
                </a:solidFill>
              </a:rPr>
              <a:t>FÖR </a:t>
            </a:r>
            <a:br>
              <a:rPr lang="sv-SE" sz="2800" dirty="0">
                <a:solidFill>
                  <a:schemeClr val="bg1"/>
                </a:solidFill>
              </a:rPr>
            </a:br>
            <a:r>
              <a:rPr lang="sv-SE" sz="2800" dirty="0">
                <a:solidFill>
                  <a:schemeClr val="bg1"/>
                </a:solidFill>
              </a:rPr>
              <a:t>U15-16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77B1DDBB-FB47-5C54-353B-33D2641FB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958194" cy="375267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DESSA DIREKTIV SKALL FÖLJAS OCH GÄLLER FÖR U15-16</a:t>
            </a: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DEFINITION AV MERTRÄNING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Möjlighet till merträning i J18 ges till de spelare i U15-16 som tränare anser har kommit så långt i sin utveckling att spelaren klara av nivån i spelet med J18.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Även träning med yngre kan ske om möjlighet finns.</a:t>
            </a: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DEFINITION AV  ROTERA POSITIONER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Möjlighet att prova olika spelarpositioner gäller enligt Mariestad BoIS upp till U14. I U15-16 är det tränare som beslutar var spelare är bäst lämpad. Den position man tränar på, spelar man även på i match.</a:t>
            </a: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 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DEFINITION AV MATCHNING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 err="1">
                <a:solidFill>
                  <a:schemeClr val="bg1"/>
                </a:solidFill>
              </a:rPr>
              <a:t>Matchning</a:t>
            </a:r>
            <a:r>
              <a:rPr lang="sv-SE" dirty="0">
                <a:solidFill>
                  <a:schemeClr val="bg1"/>
                </a:solidFill>
              </a:rPr>
              <a:t> kan ske i A1 / U16 div 1 och syftar till att ge de som har ambitionen att spela i högsta serien i Junior rätt förutsättningar att växa in i kommande juniorsäsonger.</a:t>
            </a: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D345FB72-3884-E934-3579-BA230715F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6982" y="2250798"/>
            <a:ext cx="4958193" cy="375267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DEFINITION AV INDIVIDANPASSNING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Tränarna skall individanpassa träning till var och en utifrån färdighets-, kunskaps- och mognadsnivå. Kan genomföras oavsett hur träningsgruppen eller laget är sammansatt.</a:t>
            </a: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DEFINITION UPPFLYTTNING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Spelaren måste anses vara så bra att hen anses kunna utvecklas till det bättre och bedömas passa in socialt i den nya gruppen. 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Beslut fattas av Junioransvarig i samråd med huvudtränare i berörda grupper. ( A-pojk resp. J18)</a:t>
            </a:r>
          </a:p>
        </p:txBody>
      </p:sp>
      <p:pic>
        <p:nvPicPr>
          <p:cNvPr id="3" name="Picture 2" descr="Mariestad BoIS Hockey Ungdom Team 12">
            <a:extLst>
              <a:ext uri="{FF2B5EF4-FFF2-40B4-BE49-F238E27FC236}">
                <a16:creationId xmlns:a16="http://schemas.microsoft.com/office/drawing/2014/main" id="{545BF250-7268-2C31-5D8D-FB7D66800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547688"/>
            <a:ext cx="29908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Mariestad BoIS Hockey Ungdom Team 12">
            <a:extLst>
              <a:ext uri="{FF2B5EF4-FFF2-40B4-BE49-F238E27FC236}">
                <a16:creationId xmlns:a16="http://schemas.microsoft.com/office/drawing/2014/main" id="{626F2BE6-B0D0-14CF-D221-C5075C7D2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2226" y="547688"/>
            <a:ext cx="29908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142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C6AC7D-4AA2-F427-C357-93E4B3227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</a:rPr>
              <a:t>DIREKTIV GÄLLANDE HOCKEY </a:t>
            </a:r>
            <a:br>
              <a:rPr lang="sv-SE" sz="2800" dirty="0">
                <a:solidFill>
                  <a:schemeClr val="bg1"/>
                </a:solidFill>
              </a:rPr>
            </a:br>
            <a:r>
              <a:rPr lang="sv-SE" sz="2800" dirty="0">
                <a:solidFill>
                  <a:schemeClr val="bg1"/>
                </a:solidFill>
              </a:rPr>
              <a:t>FÖR </a:t>
            </a:r>
            <a:br>
              <a:rPr lang="sv-SE" sz="2800" dirty="0">
                <a:solidFill>
                  <a:schemeClr val="bg1"/>
                </a:solidFill>
              </a:rPr>
            </a:br>
            <a:r>
              <a:rPr lang="sv-SE" sz="2800" dirty="0">
                <a:solidFill>
                  <a:schemeClr val="bg1"/>
                </a:solidFill>
              </a:rPr>
              <a:t>U15-16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77B1DDBB-FB47-5C54-353B-33D2641FB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4441" y="2250798"/>
            <a:ext cx="5150498" cy="397272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v-SE" sz="3500" dirty="0">
                <a:solidFill>
                  <a:schemeClr val="bg1"/>
                </a:solidFill>
              </a:rPr>
              <a:t>DESSA DIREKTIV SKALL FÖLJAS OCH GÄLLER FÖR U15-16</a:t>
            </a:r>
            <a:br>
              <a:rPr lang="sv-SE" sz="3500" dirty="0">
                <a:solidFill>
                  <a:schemeClr val="bg1"/>
                </a:solidFill>
              </a:rPr>
            </a:br>
            <a:br>
              <a:rPr lang="sv-SE" sz="3500" dirty="0">
                <a:solidFill>
                  <a:schemeClr val="bg1"/>
                </a:solidFill>
              </a:rPr>
            </a:b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TRÄNING</a:t>
            </a: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- Träningsnärvaro påverkar matchdeltagande</a:t>
            </a: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- För att bli uttagen till match bör man ha träningsnärvaro under samma vecka. </a:t>
            </a: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- Med närvaro innebär minst 75% närvaro på is- &amp; </a:t>
            </a:r>
            <a:r>
              <a:rPr lang="sv-SE" sz="3500" dirty="0" err="1">
                <a:solidFill>
                  <a:schemeClr val="bg1"/>
                </a:solidFill>
              </a:rPr>
              <a:t>fyspass</a:t>
            </a:r>
            <a:r>
              <a:rPr lang="sv-SE" sz="3500" dirty="0">
                <a:solidFill>
                  <a:schemeClr val="bg1"/>
                </a:solidFill>
              </a:rPr>
              <a:t> oavsett om </a:t>
            </a:r>
            <a:r>
              <a:rPr lang="sv-SE" sz="3500" dirty="0" err="1">
                <a:solidFill>
                  <a:schemeClr val="bg1"/>
                </a:solidFill>
              </a:rPr>
              <a:t>fys</a:t>
            </a:r>
            <a:r>
              <a:rPr lang="sv-SE" sz="3500" dirty="0">
                <a:solidFill>
                  <a:schemeClr val="bg1"/>
                </a:solidFill>
              </a:rPr>
              <a:t> ligger i anknytning till is-passet eller separat.  </a:t>
            </a: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-Frånvaro anmälan och anledning till frånvaro påverkar matchdeltagande, vilket gäller frånvaro från all aktivitet arrangerade av laget.</a:t>
            </a:r>
            <a:br>
              <a:rPr lang="sv-SE" sz="3500" dirty="0">
                <a:solidFill>
                  <a:schemeClr val="bg1"/>
                </a:solidFill>
              </a:rPr>
            </a:b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- Off </a:t>
            </a:r>
            <a:r>
              <a:rPr lang="sv-SE" sz="3500" dirty="0" err="1">
                <a:solidFill>
                  <a:schemeClr val="bg1"/>
                </a:solidFill>
              </a:rPr>
              <a:t>ice</a:t>
            </a:r>
            <a:r>
              <a:rPr lang="sv-SE" sz="3500" dirty="0">
                <a:solidFill>
                  <a:schemeClr val="bg1"/>
                </a:solidFill>
              </a:rPr>
              <a:t> träning under maj – september som bedrivs inom laget förväntas deltagande så länge inte annan idrott utövas.</a:t>
            </a:r>
            <a:br>
              <a:rPr lang="sv-SE" sz="3500" dirty="0">
                <a:solidFill>
                  <a:schemeClr val="bg1"/>
                </a:solidFill>
              </a:rPr>
            </a:b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- Minst en ledare byter om/befinner sig i omklädningsrummet tillsammans med ungdomarna.</a:t>
            </a:r>
            <a:br>
              <a:rPr lang="sv-SE" sz="3500" dirty="0">
                <a:solidFill>
                  <a:schemeClr val="bg1"/>
                </a:solidFill>
              </a:rPr>
            </a:b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DM SPEL</a:t>
            </a: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Matchning endast tillåtet i U16 DM där de spelare i U15-16 som tränaren anser ska spela, spelar.</a:t>
            </a: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I U15 DM spelar alla lika mycket oavsett utgången i matchen</a:t>
            </a: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D345FB72-3884-E934-3579-BA230715F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7063" y="2250798"/>
            <a:ext cx="4958193" cy="375267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v-SE" sz="3500" dirty="0">
                <a:solidFill>
                  <a:schemeClr val="bg1"/>
                </a:solidFill>
              </a:rPr>
              <a:t>MATCH</a:t>
            </a: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- Enda tillfället då spelare från yngre ålderslag, U14, får delta är då det saknas spelare från ordinarie åldersgrupp</a:t>
            </a: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- Spelare i egna laget, U15-16, ska alltid erbjudas plats först</a:t>
            </a: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- Saknas spelare tillfrågas i första hand spelare i yngre ålderslag</a:t>
            </a: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- Alla spelare i U15-16 som har godkänd träningsnärvaro erbjuds samma antal matcher och cuper. </a:t>
            </a: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- Alla spelare som är uttagna i match och cup, spelar lika mycket oavsett utgången i matchen i A2 div 2. I A1 div. 1 kan matchning förekomma.</a:t>
            </a:r>
            <a:br>
              <a:rPr lang="sv-SE" sz="3500" dirty="0">
                <a:solidFill>
                  <a:schemeClr val="bg1"/>
                </a:solidFill>
              </a:rPr>
            </a:br>
            <a:br>
              <a:rPr lang="sv-SE" sz="3500" dirty="0">
                <a:solidFill>
                  <a:schemeClr val="bg1"/>
                </a:solidFill>
              </a:rPr>
            </a:br>
            <a:endParaRPr lang="sv-SE" sz="35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v-SE" sz="3500" dirty="0">
                <a:solidFill>
                  <a:schemeClr val="bg1"/>
                </a:solidFill>
              </a:rPr>
              <a:t>KUNKURRERANDE VERKSAMHET</a:t>
            </a: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- Om spelare aktivt tackar nej till Mariestad BOIS planerade träningar / matcher under ordinarie säsong för att delta i annan ishockeyverksamhet utan godkännande från Ungdomsansvarig leder det till tidsbestämd avstängning från matchspel i Mariestad BoIS verksamhet.</a:t>
            </a:r>
            <a:br>
              <a:rPr lang="sv-SE" sz="3500" dirty="0">
                <a:solidFill>
                  <a:schemeClr val="bg1"/>
                </a:solidFill>
              </a:rPr>
            </a:br>
            <a:r>
              <a:rPr lang="sv-SE" sz="3500" dirty="0">
                <a:solidFill>
                  <a:schemeClr val="bg1"/>
                </a:solidFill>
              </a:rPr>
              <a:t>- Ordinarie säsong för U15-16 menas med september – mars. </a:t>
            </a: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3" name="Picture 2" descr="Mariestad BoIS Hockey Ungdom Team 12">
            <a:extLst>
              <a:ext uri="{FF2B5EF4-FFF2-40B4-BE49-F238E27FC236}">
                <a16:creationId xmlns:a16="http://schemas.microsoft.com/office/drawing/2014/main" id="{545BF250-7268-2C31-5D8D-FB7D66800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547688"/>
            <a:ext cx="29908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Mariestad BoIS Hockey Ungdom Team 12">
            <a:extLst>
              <a:ext uri="{FF2B5EF4-FFF2-40B4-BE49-F238E27FC236}">
                <a16:creationId xmlns:a16="http://schemas.microsoft.com/office/drawing/2014/main" id="{626F2BE6-B0D0-14CF-D221-C5075C7D2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2226" y="547688"/>
            <a:ext cx="29908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113063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Marrakesh">
      <a:dk1>
        <a:srgbClr val="000000"/>
      </a:dk1>
      <a:lt1>
        <a:srgbClr val="FFFFFF"/>
      </a:lt1>
      <a:dk2>
        <a:srgbClr val="431C30"/>
      </a:dk2>
      <a:lt2>
        <a:srgbClr val="F3F0EF"/>
      </a:lt2>
      <a:accent1>
        <a:srgbClr val="B35B55"/>
      </a:accent1>
      <a:accent2>
        <a:srgbClr val="CF7E6C"/>
      </a:accent2>
      <a:accent3>
        <a:srgbClr val="CA8F58"/>
      </a:accent3>
      <a:accent4>
        <a:srgbClr val="A97C54"/>
      </a:accent4>
      <a:accent5>
        <a:srgbClr val="917E45"/>
      </a:accent5>
      <a:accent6>
        <a:srgbClr val="647576"/>
      </a:accent6>
      <a:hlink>
        <a:srgbClr val="A25872"/>
      </a:hlink>
      <a:folHlink>
        <a:srgbClr val="667A7E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871</Words>
  <Application>Microsoft Office PowerPoint</Application>
  <PresentationFormat>Bredbild</PresentationFormat>
  <Paragraphs>16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Goudy Old Style</vt:lpstr>
      <vt:lpstr>MarrakeshVTI</vt:lpstr>
      <vt:lpstr>U15 &amp; U16</vt:lpstr>
      <vt:lpstr>DIREKTIV GÄLLANDE HOCKEY  FÖR  U15-16</vt:lpstr>
      <vt:lpstr>DIREKTIV GÄLLANDE HOCKEY  FÖR  U15-16</vt:lpstr>
      <vt:lpstr>DIREKTIV GÄLLANDE HOCKEY  FÖR  U15-16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Erica Edström</dc:creator>
  <cp:lastModifiedBy>Erica Edström</cp:lastModifiedBy>
  <cp:revision>9</cp:revision>
  <dcterms:created xsi:type="dcterms:W3CDTF">2022-10-21T12:41:27Z</dcterms:created>
  <dcterms:modified xsi:type="dcterms:W3CDTF">2023-05-15T07:59:11Z</dcterms:modified>
</cp:coreProperties>
</file>