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sldIdLst>
    <p:sldId id="270" r:id="rId5"/>
    <p:sldId id="288" r:id="rId6"/>
    <p:sldId id="271" r:id="rId7"/>
    <p:sldId id="287" r:id="rId8"/>
    <p:sldId id="257" r:id="rId9"/>
    <p:sldId id="258" r:id="rId10"/>
    <p:sldId id="259" r:id="rId11"/>
    <p:sldId id="260" r:id="rId12"/>
    <p:sldId id="261" r:id="rId13"/>
    <p:sldId id="262" r:id="rId14"/>
    <p:sldId id="289" r:id="rId15"/>
    <p:sldId id="267" r:id="rId16"/>
    <p:sldId id="274" r:id="rId17"/>
    <p:sldId id="291" r:id="rId18"/>
    <p:sldId id="275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9" autoAdjust="0"/>
    <p:restoredTop sz="94679"/>
  </p:normalViewPr>
  <p:slideViewPr>
    <p:cSldViewPr snapToGrid="0">
      <p:cViewPr varScale="1">
        <p:scale>
          <a:sx n="59" d="100"/>
          <a:sy n="59" d="100"/>
        </p:scale>
        <p:origin x="9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22380-1D69-2E4C-BA11-94693F39DC73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D412B-600E-D344-866F-6E3A319E3D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03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D412B-600E-D344-866F-6E3A319E3D0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348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56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46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46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218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45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5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2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00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911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04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37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E54B-EA06-41FC-BDA5-C38ED5B9B8D4}" type="datetimeFigureOut">
              <a:rPr lang="sv-SE" smtClean="0"/>
              <a:t>2026-04-03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6D7B04-315D-4EDF-86C6-A5E0ED66FE6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22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3F84FD-50C9-A5B6-CF24-CD5AA116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ildobjekt 16" descr="En bild som visar klädsel, person, himmel, publik&#10;&#10;Automatiskt genererad beskrivning">
            <a:extLst>
              <a:ext uri="{FF2B5EF4-FFF2-40B4-BE49-F238E27FC236}">
                <a16:creationId xmlns:a16="http://schemas.microsoft.com/office/drawing/2014/main" id="{FE6BD3FA-8FE3-394B-8DE6-1C18C292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>
            <a:fillRect/>
          </a:stretch>
        </p:blipFill>
        <p:spPr>
          <a:xfrm>
            <a:off x="325" y="14298"/>
            <a:ext cx="12191675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DF4B44-3143-BE69-4450-B1E3356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Baton Bold" panose="020B0506030200020004" pitchFamily="34" charset="77"/>
              </a:rPr>
              <a:t>Info till </a:t>
            </a:r>
            <a:r>
              <a:rPr lang="en-US" sz="4800" dirty="0" err="1">
                <a:solidFill>
                  <a:schemeClr val="tx1"/>
                </a:solidFill>
                <a:latin typeface="Baton Bold" panose="020B0506030200020004" pitchFamily="34" charset="77"/>
              </a:rPr>
              <a:t>föreningar</a:t>
            </a:r>
            <a:r>
              <a:rPr lang="en-US" sz="4800" dirty="0">
                <a:solidFill>
                  <a:schemeClr val="tx1"/>
                </a:solidFill>
                <a:latin typeface="Baton Bold" panose="020B0506030200020004" pitchFamily="34" charset="77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ton Bold" panose="020B0506030200020004" pitchFamily="34" charset="77"/>
              </a:rPr>
              <a:t>som</a:t>
            </a:r>
            <a:r>
              <a:rPr lang="en-US" sz="4800" dirty="0">
                <a:solidFill>
                  <a:schemeClr val="tx1"/>
                </a:solidFill>
                <a:latin typeface="Baton Bold" panose="020B0506030200020004" pitchFamily="34" charset="77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ton Bold" panose="020B0506030200020004" pitchFamily="34" charset="77"/>
              </a:rPr>
              <a:t>verkar</a:t>
            </a:r>
            <a:r>
              <a:rPr lang="en-US" sz="4800" dirty="0">
                <a:solidFill>
                  <a:schemeClr val="tx1"/>
                </a:solidFill>
                <a:latin typeface="Baton Bold" panose="020B0506030200020004" pitchFamily="34" charset="77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ton Bold" panose="020B0506030200020004" pitchFamily="34" charset="77"/>
              </a:rPr>
              <a:t>som</a:t>
            </a:r>
            <a:r>
              <a:rPr lang="en-US" sz="4800" dirty="0">
                <a:solidFill>
                  <a:schemeClr val="tx1"/>
                </a:solidFill>
                <a:latin typeface="Baton Bold" panose="020B0506030200020004" pitchFamily="34" charset="77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ton Bold" panose="020B0506030200020004" pitchFamily="34" charset="77"/>
              </a:rPr>
              <a:t>volontär</a:t>
            </a:r>
            <a:r>
              <a:rPr lang="en-US" sz="4800" dirty="0">
                <a:solidFill>
                  <a:schemeClr val="tx1"/>
                </a:solidFill>
                <a:latin typeface="Baton Bold" panose="020B0506030200020004" pitchFamily="34" charset="77"/>
              </a:rPr>
              <a:t> i </a:t>
            </a:r>
            <a:r>
              <a:rPr lang="en-US" sz="4800" dirty="0" err="1">
                <a:solidFill>
                  <a:schemeClr val="tx1"/>
                </a:solidFill>
                <a:latin typeface="Baton Bold" panose="020B0506030200020004" pitchFamily="34" charset="77"/>
              </a:rPr>
              <a:t>Huskvarna</a:t>
            </a:r>
            <a:r>
              <a:rPr lang="en-US" sz="4800" dirty="0">
                <a:solidFill>
                  <a:schemeClr val="tx1"/>
                </a:solidFill>
                <a:latin typeface="Baton Bold" panose="020B0506030200020004" pitchFamily="34" charset="77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Baton Bold" panose="020B0506030200020004" pitchFamily="34" charset="77"/>
              </a:rPr>
              <a:t>folkets</a:t>
            </a:r>
            <a:r>
              <a:rPr lang="en-US" sz="4800" dirty="0">
                <a:solidFill>
                  <a:schemeClr val="tx1"/>
                </a:solidFill>
                <a:latin typeface="Baton Bold" panose="020B0506030200020004" pitchFamily="34" charset="77"/>
              </a:rPr>
              <a:t> park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162460C6-62C5-7016-CBA6-52FDE251A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2BA51E-0FF3-FC78-4F4F-75B0AA549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65660F-574A-B61D-0B16-F77ED004F72A}"/>
              </a:ext>
            </a:extLst>
          </p:cNvPr>
          <p:cNvSpPr txBox="1">
            <a:spLocks/>
          </p:cNvSpPr>
          <p:nvPr/>
        </p:nvSpPr>
        <p:spPr>
          <a:xfrm>
            <a:off x="1125353" y="1685666"/>
            <a:ext cx="10526805" cy="410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När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Från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publikinsläpp</a:t>
            </a:r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Vad: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Varierande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arbetsuppgifter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Staket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, Plock,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Vakt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Hur: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Instruktion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plats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Klader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efter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väst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Övrigt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Återställa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den position man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vid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slut. Vissa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personer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utrustas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med radio.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grind (aka gate) ska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bemannas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från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artisterna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anländer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till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efter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Viktigt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Uppgifterna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varierar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ofta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under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</a:t>
            </a:r>
          </a:p>
          <a:p>
            <a:pPr>
              <a:buNone/>
            </a:pPr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A9D4B0F-D13C-5371-8716-9DAC94916690}"/>
              </a:ext>
            </a:extLst>
          </p:cNvPr>
          <p:cNvSpPr txBox="1"/>
          <p:nvPr/>
        </p:nvSpPr>
        <p:spPr>
          <a:xfrm>
            <a:off x="1125353" y="77633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Område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0946E4E8-CE84-743A-606F-6D384376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2F694-3975-F365-0651-2795392D8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ildobjekt 16" descr="En bild som visar konsert, musik, underhållning, evenemang&#10;&#10;Automatiskt genererad beskrivning">
            <a:extLst>
              <a:ext uri="{FF2B5EF4-FFF2-40B4-BE49-F238E27FC236}">
                <a16:creationId xmlns:a16="http://schemas.microsoft.com/office/drawing/2014/main" id="{24A9275B-9F61-E36C-674B-9F9B5361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r="-1" b="12659"/>
          <a:stretch>
            <a:fillRect/>
          </a:stretch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12C5789-F0D4-48C0-D06A-1580C5F7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Baton Bold" panose="020B0506030200020004" pitchFamily="34" charset="77"/>
              </a:rPr>
              <a:t>Förmåner</a:t>
            </a:r>
            <a:endParaRPr lang="en-US" sz="4800" dirty="0">
              <a:solidFill>
                <a:schemeClr val="tx1"/>
              </a:solidFill>
              <a:latin typeface="Baton Bold" panose="020B05060302000200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BB8A9C72-F7A2-835C-9CAE-C5FF9E828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28302A-8B2A-0D9C-B1DC-22BE614B2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E4AB99-3733-83C2-AC6D-E1D2905D165B}"/>
              </a:ext>
            </a:extLst>
          </p:cNvPr>
          <p:cNvSpPr txBox="1">
            <a:spLocks/>
          </p:cNvSpPr>
          <p:nvPr/>
        </p:nvSpPr>
        <p:spPr>
          <a:xfrm>
            <a:off x="990600" y="1780673"/>
            <a:ext cx="10526805" cy="4504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0685F35-FFD3-EE07-9011-603A5B5853F7}"/>
              </a:ext>
            </a:extLst>
          </p:cNvPr>
          <p:cNvSpPr txBox="1"/>
          <p:nvPr/>
        </p:nvSpPr>
        <p:spPr>
          <a:xfrm>
            <a:off x="994611" y="98177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MAT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CC0597DA-4CD1-89F2-37D1-8AA97DC7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7666443-72DC-C627-3454-43760D6915A9}"/>
              </a:ext>
            </a:extLst>
          </p:cNvPr>
          <p:cNvSpPr txBox="1"/>
          <p:nvPr/>
        </p:nvSpPr>
        <p:spPr>
          <a:xfrm>
            <a:off x="990600" y="2274838"/>
            <a:ext cx="81605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Vid pass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över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fem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timmar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bjuds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personen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god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vegetarisk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mat. Maten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alltid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laktosfri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utan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nötter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</a:t>
            </a:r>
            <a:b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</a:br>
            <a:b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</a:b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Finns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allergier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meddela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!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Gör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detta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I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ruta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bakom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namneti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dokumentet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 </a:t>
            </a:r>
            <a:r>
              <a:rPr lang="sv-SE" sz="2800" dirty="0">
                <a:solidFill>
                  <a:schemeClr val="bg1"/>
                </a:solidFill>
                <a:latin typeface="Baton Bold" panose="020B0506030200020004" pitchFamily="34" charset="77"/>
              </a:rPr>
              <a:t>S</a:t>
            </a:r>
            <a:r>
              <a:rPr lang="sv-SE" sz="2800" b="1" dirty="0">
                <a:solidFill>
                  <a:schemeClr val="bg1"/>
                </a:solidFill>
                <a:latin typeface="Baton Bold" panose="020B0506030200020004" pitchFamily="34" charset="77"/>
              </a:rPr>
              <a:t>amlingslista för evenemang 2026.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807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7CCACB-50D1-9B8E-307B-476151750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D51642-DA2C-3690-A531-E5AD3BE2D031}"/>
              </a:ext>
            </a:extLst>
          </p:cNvPr>
          <p:cNvSpPr txBox="1">
            <a:spLocks/>
          </p:cNvSpPr>
          <p:nvPr/>
        </p:nvSpPr>
        <p:spPr>
          <a:xfrm>
            <a:off x="994611" y="1542134"/>
            <a:ext cx="10526805" cy="4504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Gästlista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innebär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man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blir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uppskriven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lista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entren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kan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gå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man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inte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arbetar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 Detta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görs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av den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föreningsansvarige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 </a:t>
            </a:r>
            <a:b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</a:b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Krav =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Genomfört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helt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arbetspass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minst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5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timmar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Gästlisteplatsen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personlig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men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kan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ges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till person i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samma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hushåll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86B8943-ED83-BE66-9780-600C1D939538}"/>
              </a:ext>
            </a:extLst>
          </p:cNvPr>
          <p:cNvSpPr txBox="1"/>
          <p:nvPr/>
        </p:nvSpPr>
        <p:spPr>
          <a:xfrm>
            <a:off x="994611" y="98177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Gästlista/Arbetslista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8D36C395-EE71-CADA-8FE5-9E7C7E4CC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2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ECC9C5-16EC-609F-2499-E54A97477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8B8D9E-9958-A350-AC1D-AB2C06D3AF1B}"/>
              </a:ext>
            </a:extLst>
          </p:cNvPr>
          <p:cNvSpPr txBox="1">
            <a:spLocks/>
          </p:cNvSpPr>
          <p:nvPr/>
        </p:nvSpPr>
        <p:spPr>
          <a:xfrm>
            <a:off x="994611" y="1542134"/>
            <a:ext cx="10526805" cy="4504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Arbetslista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lista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med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personalen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som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jobbar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aktuell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Det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innebär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personen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kan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se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innan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eller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efter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sitt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pass.  För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komma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in sager man till I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entren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man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står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arbetslistan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</a:t>
            </a:r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7872CC0-D720-B0D4-B026-D4D7CDCC58D0}"/>
              </a:ext>
            </a:extLst>
          </p:cNvPr>
          <p:cNvSpPr txBox="1"/>
          <p:nvPr/>
        </p:nvSpPr>
        <p:spPr>
          <a:xfrm>
            <a:off x="994611" y="98177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Arbetslista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AB3A697-AA3A-E9AD-8C6C-C3B2A9FC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1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BFA9AB-F1CD-76AB-0247-FCFA8870F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A2F2E4-B769-BFD3-30C3-0F4F6C20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163" y="63351"/>
            <a:ext cx="9295603" cy="1056319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Baton Bold" panose="020B0506030200020004" pitchFamily="34" charset="77"/>
              </a:rPr>
              <a:t>Gästlistan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CB36D6-0757-9974-7197-9C2A0BF28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268" y="1372564"/>
            <a:ext cx="5157787" cy="823912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Baton Bold" panose="020B0506030200020004" pitchFamily="34" charset="77"/>
              </a:rPr>
              <a:t>Birger</a:t>
            </a:r>
          </a:p>
          <a:p>
            <a:endParaRPr lang="sv-SE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16CF3A-09DF-17D2-C94A-1D1FC77C0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8352"/>
            <a:ext cx="5157787" cy="4311311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Baton Bold" panose="020B0506030200020004" pitchFamily="34" charset="77"/>
              </a:rPr>
              <a:t>För över namnen från gästlistan till gästlistan i dokumentet ”Evenemangsscheman 2026”.</a:t>
            </a:r>
          </a:p>
          <a:p>
            <a:r>
              <a:rPr lang="sv-SE" sz="2800" dirty="0">
                <a:solidFill>
                  <a:schemeClr val="bg1"/>
                </a:solidFill>
                <a:latin typeface="Baton Bold" panose="020B0506030200020004" pitchFamily="34" charset="77"/>
              </a:rPr>
              <a:t>När de är inskrivna där är de bekräftade. Registreringar </a:t>
            </a:r>
            <a:r>
              <a:rPr lang="sv-SE" sz="2800">
                <a:solidFill>
                  <a:schemeClr val="bg1"/>
                </a:solidFill>
                <a:latin typeface="Baton Bold" panose="020B0506030200020004" pitchFamily="34" charset="77"/>
              </a:rPr>
              <a:t>görs fortlöpande </a:t>
            </a:r>
            <a:r>
              <a:rPr lang="sv-SE" sz="2800" dirty="0">
                <a:solidFill>
                  <a:schemeClr val="bg1"/>
                </a:solidFill>
                <a:latin typeface="Baton Bold" panose="020B0506030200020004" pitchFamily="34" charset="77"/>
              </a:rPr>
              <a:t>onsdagar </a:t>
            </a:r>
            <a:r>
              <a:rPr lang="sv-SE" sz="2800">
                <a:solidFill>
                  <a:schemeClr val="bg1"/>
                </a:solidFill>
                <a:latin typeface="Baton Bold" panose="020B0506030200020004" pitchFamily="34" charset="77"/>
              </a:rPr>
              <a:t>och söndagar. </a:t>
            </a:r>
            <a:endParaRPr lang="sv-SE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BB9D7F-FAF2-7D92-2D17-8ADB021B2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9525" y="960608"/>
            <a:ext cx="5183188" cy="823912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Baton Bold" panose="020B0506030200020004" pitchFamily="34" charset="77"/>
              </a:rPr>
              <a:t>Ansvariga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61C8F02-6211-4AE2-B6FE-D88A406EF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3947" y="1882789"/>
            <a:ext cx="5183188" cy="3684588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bg1"/>
                </a:solidFill>
                <a:latin typeface="Baton Bold" panose="020B0506030200020004" pitchFamily="34" charset="77"/>
              </a:rPr>
              <a:t>Skriver upp namnen i dokumentet för gästlistan enligt anvisningar</a:t>
            </a:r>
          </a:p>
          <a:p>
            <a:r>
              <a:rPr lang="sv-SE" sz="2800" dirty="0">
                <a:solidFill>
                  <a:schemeClr val="bg1"/>
                </a:solidFill>
                <a:latin typeface="Baton Bold" panose="020B0506030200020004" pitchFamily="34" charset="77"/>
              </a:rPr>
              <a:t>Informerar volontärerna att de har en plats.</a:t>
            </a:r>
          </a:p>
          <a:p>
            <a:endParaRPr lang="sv-SE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sv-SE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sv-SE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1E1BE91B-BF75-559D-1012-8AD3A802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6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A54DD73-5053-4A65-129A-A58F19D54D63}"/>
              </a:ext>
            </a:extLst>
          </p:cNvPr>
          <p:cNvSpPr txBox="1"/>
          <p:nvPr/>
        </p:nvSpPr>
        <p:spPr>
          <a:xfrm>
            <a:off x="1771650" y="1185863"/>
            <a:ext cx="7379493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sv-SE" sz="1800" dirty="0"/>
              <a:t>Tack för att ni vill hjälpa till och skapa fantastiska upplevelser samtidigt </a:t>
            </a:r>
            <a:r>
              <a:rPr lang="sv-SE" sz="1600" dirty="0"/>
              <a:t>som ni hjälper era föreningar.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4183762-C5AC-397D-528A-0AE579A37D9C}"/>
              </a:ext>
            </a:extLst>
          </p:cNvPr>
          <p:cNvSpPr txBox="1"/>
          <p:nvPr/>
        </p:nvSpPr>
        <p:spPr>
          <a:xfrm>
            <a:off x="3050381" y="3105835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Tack för att ni vill hjälpa till och skapa fantastiska upplevelser samtidigt </a:t>
            </a:r>
            <a:r>
              <a:rPr lang="sv-SE" sz="1600" dirty="0"/>
              <a:t>som ni hjälper era föreningar. 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EB4CDAA-9BC2-EDA0-1ABB-4C2C8A862F67}"/>
              </a:ext>
            </a:extLst>
          </p:cNvPr>
          <p:cNvSpPr txBox="1"/>
          <p:nvPr/>
        </p:nvSpPr>
        <p:spPr>
          <a:xfrm>
            <a:off x="1057276" y="834122"/>
            <a:ext cx="98012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ton Bold" panose="020B0506030200020004" pitchFamily="34" charset="77"/>
              </a:rPr>
              <a:t>Tack för att ni vill hjälpa till och skapa fantastiska upplevelser samtidigt som ni hjälper era föreningar.  </a:t>
            </a:r>
          </a:p>
        </p:txBody>
      </p:sp>
      <p:pic>
        <p:nvPicPr>
          <p:cNvPr id="11" name="Bildobjekt 10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0E4F037-762A-A6D6-2352-570FE277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3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F84FD-50C9-A5B6-CF24-CD5AA116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DF4B44-3143-BE69-4450-B1E3356D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198" y="122584"/>
            <a:ext cx="9295603" cy="1056319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Baton Bold" panose="020B0506030200020004" pitchFamily="34" charset="77"/>
              </a:rPr>
              <a:t>Vem gör vad?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1279A7-4829-27DF-79C1-73C30A49A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191" y="1179832"/>
            <a:ext cx="4488794" cy="801943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Baton Bold" panose="020B0506030200020004" pitchFamily="34" charset="77"/>
              </a:rPr>
              <a:t>Birger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EDBB2E-9522-870C-9BBC-A02C4FE16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198" y="2236151"/>
            <a:ext cx="4488794" cy="2644457"/>
          </a:xfrm>
        </p:spPr>
        <p:txBody>
          <a:bodyPr>
            <a:normAutofit lnSpcReduction="10000"/>
          </a:bodyPr>
          <a:lstStyle/>
          <a:p>
            <a:r>
              <a:rPr lang="sv-SE" sz="2600" dirty="0">
                <a:solidFill>
                  <a:schemeClr val="bg1"/>
                </a:solidFill>
                <a:latin typeface="Baton Bold" panose="020B0506030200020004" pitchFamily="34" charset="77"/>
              </a:rPr>
              <a:t>Fördelar pass</a:t>
            </a:r>
          </a:p>
          <a:p>
            <a:r>
              <a:rPr lang="sv-SE" sz="2600" dirty="0">
                <a:solidFill>
                  <a:schemeClr val="bg1"/>
                </a:solidFill>
                <a:latin typeface="Baton Bold" panose="020B0506030200020004" pitchFamily="34" charset="77"/>
              </a:rPr>
              <a:t>Meddelar tider och skapar scheman för varje konsert.     (48 </a:t>
            </a:r>
            <a:r>
              <a:rPr lang="sv-SE" sz="26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tim</a:t>
            </a:r>
            <a:r>
              <a:rPr lang="sv-SE" sz="2600" dirty="0">
                <a:solidFill>
                  <a:schemeClr val="bg1"/>
                </a:solidFill>
                <a:latin typeface="Baton Bold" panose="020B0506030200020004" pitchFamily="34" charset="77"/>
              </a:rPr>
              <a:t>)</a:t>
            </a:r>
          </a:p>
          <a:p>
            <a:r>
              <a:rPr lang="sv-SE" sz="2600" dirty="0">
                <a:solidFill>
                  <a:schemeClr val="bg1"/>
                </a:solidFill>
                <a:latin typeface="Baton Bold" panose="020B0506030200020004" pitchFamily="34" charset="77"/>
              </a:rPr>
              <a:t>Dokumenterar närvaro</a:t>
            </a:r>
          </a:p>
          <a:p>
            <a:endParaRPr lang="sv-SE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E76B6D3-8BBB-BCAB-82FF-ED8E341DF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6397" y="1058391"/>
            <a:ext cx="4488794" cy="802237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Baton Bold" panose="020B0506030200020004" pitchFamily="34" charset="77"/>
              </a:rPr>
              <a:t>Ansvariga/ Förening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D62FA56-247A-DAF9-D7A1-9DA089DBD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6017" y="2114710"/>
            <a:ext cx="4488794" cy="2637371"/>
          </a:xfrm>
        </p:spPr>
        <p:txBody>
          <a:bodyPr>
            <a:noAutofit/>
          </a:bodyPr>
          <a:lstStyle/>
          <a:p>
            <a:r>
              <a:rPr lang="sv-SE" sz="2200" dirty="0">
                <a:solidFill>
                  <a:schemeClr val="bg1"/>
                </a:solidFill>
                <a:latin typeface="Baton Bold" panose="020B0506030200020004" pitchFamily="34" charset="77"/>
              </a:rPr>
              <a:t>Fylla passen och lägga in dessa enligt anvisningar i schemat före deadline. </a:t>
            </a:r>
          </a:p>
          <a:p>
            <a:r>
              <a:rPr lang="sv-SE" sz="2200" dirty="0">
                <a:solidFill>
                  <a:schemeClr val="bg1"/>
                </a:solidFill>
                <a:latin typeface="Baton Bold" panose="020B0506030200020004" pitchFamily="34" charset="77"/>
              </a:rPr>
              <a:t>Meddela volontärerna information före varje konsert.</a:t>
            </a:r>
          </a:p>
          <a:p>
            <a:r>
              <a:rPr lang="sv-SE" sz="2200" dirty="0">
                <a:solidFill>
                  <a:schemeClr val="bg1"/>
                </a:solidFill>
                <a:latin typeface="Baton Bold" panose="020B0506030200020004" pitchFamily="34" charset="77"/>
              </a:rPr>
              <a:t>Meddela förändringar på listan.</a:t>
            </a:r>
          </a:p>
          <a:p>
            <a:r>
              <a:rPr lang="sv-SE" sz="2200" dirty="0">
                <a:solidFill>
                  <a:schemeClr val="bg1"/>
                </a:solidFill>
                <a:latin typeface="Baton Bold" panose="020B0506030200020004" pitchFamily="34" charset="77"/>
              </a:rPr>
              <a:t>Hitta ersättare vid Avhopp. </a:t>
            </a:r>
          </a:p>
          <a:p>
            <a:r>
              <a:rPr lang="sv-SE" sz="2200" dirty="0">
                <a:solidFill>
                  <a:schemeClr val="bg1"/>
                </a:solidFill>
                <a:latin typeface="Baton Bold" panose="020B0506030200020004" pitchFamily="34" charset="77"/>
              </a:rPr>
              <a:t>Stämma av tiderna efter konsert.</a:t>
            </a:r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162460C6-62C5-7016-CBA6-52FDE251A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B2FE390-B48E-1756-34B2-C506B38A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3977CB-B3E2-3B65-6573-D5374D44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19" y="35541"/>
            <a:ext cx="9295603" cy="1056319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Baton Bold" panose="020B0506030200020004" pitchFamily="34" charset="77"/>
              </a:rPr>
              <a:t>Viktiga uppgifter före och efter spelning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9925FE5-333C-7063-CD4B-0391C5E83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8829" y="1915772"/>
            <a:ext cx="10383383" cy="3684588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Baton Bold" panose="020B0506030200020004" pitchFamily="34" charset="77"/>
              </a:rPr>
              <a:t>Går in och ser vilka arbetsuppgifter deras volontärer har och delger volontärerna  information om tider och arbetsuppgift. För vissa arbetsuppgifter finns extra information, </a:t>
            </a:r>
            <a:r>
              <a:rPr lang="sv-SE" sz="2400" dirty="0" err="1">
                <a:solidFill>
                  <a:schemeClr val="bg1"/>
                </a:solidFill>
                <a:latin typeface="Baton Bold" panose="020B0506030200020004" pitchFamily="34" charset="77"/>
              </a:rPr>
              <a:t>t.ex</a:t>
            </a:r>
            <a:r>
              <a:rPr lang="sv-SE" sz="24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sv-SE" sz="24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entre</a:t>
            </a:r>
            <a:r>
              <a:rPr lang="sv-SE" sz="2400" dirty="0">
                <a:solidFill>
                  <a:schemeClr val="bg1"/>
                </a:solidFill>
                <a:latin typeface="Baton Bold" panose="020B0506030200020004" pitchFamily="34" charset="77"/>
              </a:rPr>
              <a:t> – medtag laddad mobil.</a:t>
            </a:r>
          </a:p>
          <a:p>
            <a:r>
              <a:rPr lang="sv-SE" sz="2400" dirty="0">
                <a:solidFill>
                  <a:schemeClr val="bg1"/>
                </a:solidFill>
                <a:latin typeface="Baton Bold" panose="020B0506030200020004" pitchFamily="34" charset="77"/>
              </a:rPr>
              <a:t>Bekräfta volontärers plats på gästlistan – sker eftersom </a:t>
            </a:r>
          </a:p>
          <a:p>
            <a:r>
              <a:rPr lang="sv-SE" sz="2400" dirty="0">
                <a:solidFill>
                  <a:schemeClr val="bg1"/>
                </a:solidFill>
                <a:latin typeface="Baton Bold" panose="020B0506030200020004" pitchFamily="34" charset="77"/>
              </a:rPr>
              <a:t>Meddela ändringar av volontärer inför spelning</a:t>
            </a:r>
          </a:p>
          <a:p>
            <a:r>
              <a:rPr lang="sv-SE" sz="2400" dirty="0">
                <a:solidFill>
                  <a:schemeClr val="bg1"/>
                </a:solidFill>
                <a:latin typeface="Baton Bold" panose="020B0506030200020004" pitchFamily="34" charset="77"/>
              </a:rPr>
              <a:t>Efter spelning gå in och se antalet timmar för fakturering. </a:t>
            </a:r>
          </a:p>
          <a:p>
            <a:r>
              <a:rPr lang="sv-SE" sz="2400" dirty="0">
                <a:solidFill>
                  <a:schemeClr val="bg1"/>
                </a:solidFill>
                <a:latin typeface="Baton Bold" panose="020B0506030200020004" pitchFamily="34" charset="77"/>
              </a:rPr>
              <a:t>Informera om att volontärerna behöver anmäla ankomst och hemgång.</a:t>
            </a:r>
          </a:p>
          <a:p>
            <a:endParaRPr lang="sv-SE" sz="24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sv-SE" sz="24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sv-SE" sz="2400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pic>
        <p:nvPicPr>
          <p:cNvPr id="7" name="Bildobjekt 6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D5BA0F02-BC34-E870-FA75-CD27382E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D2A780BC-753C-5A30-5D04-B94D79DFAA1D}"/>
              </a:ext>
            </a:extLst>
          </p:cNvPr>
          <p:cNvSpPr txBox="1">
            <a:spLocks/>
          </p:cNvSpPr>
          <p:nvPr/>
        </p:nvSpPr>
        <p:spPr>
          <a:xfrm>
            <a:off x="1252085" y="1034664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  <a:latin typeface="Baton Bold" panose="020B0506030200020004" pitchFamily="34" charset="77"/>
              </a:rPr>
              <a:t>Ansvariga/Förening</a:t>
            </a:r>
          </a:p>
        </p:txBody>
      </p:sp>
    </p:spTree>
    <p:extLst>
      <p:ext uri="{BB962C8B-B14F-4D97-AF65-F5344CB8AC3E}">
        <p14:creationId xmlns:p14="http://schemas.microsoft.com/office/powerpoint/2010/main" val="42383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8302A-8B2A-0D9C-B1DC-22BE614B2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utomhus, klädsel, person, person&#10;&#10;Automatiskt genererad beskrivning">
            <a:extLst>
              <a:ext uri="{FF2B5EF4-FFF2-40B4-BE49-F238E27FC236}">
                <a16:creationId xmlns:a16="http://schemas.microsoft.com/office/drawing/2014/main" id="{1A567249-7EF5-06A7-F176-9E33363D6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9" name="Bildobjekt 8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6A2405B8-0C95-8FFE-0DB6-6C9407B9D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9746A7E7-777B-D410-7000-6D7F0979AEBA}"/>
              </a:ext>
            </a:extLst>
          </p:cNvPr>
          <p:cNvSpPr txBox="1"/>
          <p:nvPr/>
        </p:nvSpPr>
        <p:spPr>
          <a:xfrm>
            <a:off x="778668" y="577676"/>
            <a:ext cx="6100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Baton Bold" panose="020B0506030200020004" pitchFamily="34" charset="77"/>
              </a:rPr>
              <a:t>ROLLER </a:t>
            </a:r>
            <a:r>
              <a:rPr lang="en-US" sz="8800" dirty="0">
                <a:latin typeface="Baton Bold" panose="020B0506030200020004" pitchFamily="34" charset="77"/>
              </a:rPr>
              <a:t>UNDER EVENT!</a:t>
            </a:r>
            <a:endParaRPr lang="sv-SE" sz="8800" dirty="0"/>
          </a:p>
        </p:txBody>
      </p:sp>
    </p:spTree>
    <p:extLst>
      <p:ext uri="{BB962C8B-B14F-4D97-AF65-F5344CB8AC3E}">
        <p14:creationId xmlns:p14="http://schemas.microsoft.com/office/powerpoint/2010/main" val="40883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6DBB52-795A-B9EA-EC20-D3F7BD85B42F}"/>
              </a:ext>
            </a:extLst>
          </p:cNvPr>
          <p:cNvSpPr txBox="1">
            <a:spLocks/>
          </p:cNvSpPr>
          <p:nvPr/>
        </p:nvSpPr>
        <p:spPr>
          <a:xfrm>
            <a:off x="990600" y="1780673"/>
            <a:ext cx="10526805" cy="4504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Krav: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Minst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18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år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Nykter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Alkohol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droger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En god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ambassadör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för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Huskvarna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Folkets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Park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Positiv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Flexibel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Noggrann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Komma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tid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Ha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förståelse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för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kan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vara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ca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ändras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AFD311D-7DAC-2908-08B4-84B07BC6886D}"/>
              </a:ext>
            </a:extLst>
          </p:cNvPr>
          <p:cNvSpPr txBox="1"/>
          <p:nvPr/>
        </p:nvSpPr>
        <p:spPr>
          <a:xfrm>
            <a:off x="994611" y="98177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Volontären 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B9DF929F-4A21-0C2A-D72A-40057DADE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40A9AA-7F5D-C5A5-3888-D683860D627A}"/>
              </a:ext>
            </a:extLst>
          </p:cNvPr>
          <p:cNvSpPr txBox="1">
            <a:spLocks/>
          </p:cNvSpPr>
          <p:nvPr/>
        </p:nvSpPr>
        <p:spPr>
          <a:xfrm>
            <a:off x="994611" y="1996176"/>
            <a:ext cx="10074087" cy="4027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Tid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Före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ofta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2-3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tim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mer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sommaren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Vad:Placera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staket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lasta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lastbil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lasta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in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utrustning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scen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Hur: Ni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får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instruktioner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för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varje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moment. 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Fysiskt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Förekommer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lyft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Oömma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handskar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skor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med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stålhätta</a:t>
            </a:r>
            <a:endParaRPr lang="en-US" sz="2800" b="1" i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9643B9B-7608-B577-2434-F992A8547060}"/>
              </a:ext>
            </a:extLst>
          </p:cNvPr>
          <p:cNvSpPr txBox="1"/>
          <p:nvPr/>
        </p:nvSpPr>
        <p:spPr>
          <a:xfrm>
            <a:off x="994611" y="98177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Hump före</a:t>
            </a:r>
          </a:p>
        </p:txBody>
      </p:sp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D5803A52-C0AF-01BD-D286-376C6684C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0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CDA9C6-D4D5-B7A5-3C0D-DA085B77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FDFE73-BBE5-162C-A0FA-02249160DEEC}"/>
              </a:ext>
            </a:extLst>
          </p:cNvPr>
          <p:cNvSpPr txBox="1">
            <a:spLocks/>
          </p:cNvSpPr>
          <p:nvPr/>
        </p:nvSpPr>
        <p:spPr>
          <a:xfrm>
            <a:off x="994611" y="2072542"/>
            <a:ext cx="10526805" cy="410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Tid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Efter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ofta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2-3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tim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Vad:Plocka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bort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staket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tömma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scen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utrustning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lasta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in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lastbil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Hur: Ni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får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instruktioner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för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varje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moment. 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Fysiskt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Förekommer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lyft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Oömma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handskar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skor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med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stålhätta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12C3310-B4BC-B734-B6AA-B20717F2F253}"/>
              </a:ext>
            </a:extLst>
          </p:cNvPr>
          <p:cNvSpPr txBox="1"/>
          <p:nvPr/>
        </p:nvSpPr>
        <p:spPr>
          <a:xfrm>
            <a:off x="994611" y="98177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Hump efter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19E5A38E-7B84-DD76-0C49-D01BDB94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DB10F39-FF50-B536-A54D-7E286B299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25F68B7-58E9-B39A-38FB-C217A4E4B2AB}"/>
              </a:ext>
            </a:extLst>
          </p:cNvPr>
          <p:cNvSpPr txBox="1">
            <a:spLocks/>
          </p:cNvSpPr>
          <p:nvPr/>
        </p:nvSpPr>
        <p:spPr>
          <a:xfrm>
            <a:off x="994611" y="2062213"/>
            <a:ext cx="10526805" cy="4071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Tid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Före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under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konsert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Vad: Scannar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biljetter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, visitation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personer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väskor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efter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otillåtna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saker (med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stöttning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av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vakter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)</a:t>
            </a:r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Hur: Med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hjälp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av app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egen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mobil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efter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+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väst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Övrigt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Ingår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även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ställa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ordning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runt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entren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Ofta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flyttas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personal till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andra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positioner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när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entrén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klar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2962014-3F9A-7EA9-5AE6-917F5383FC70}"/>
              </a:ext>
            </a:extLst>
          </p:cNvPr>
          <p:cNvSpPr txBox="1"/>
          <p:nvPr/>
        </p:nvSpPr>
        <p:spPr>
          <a:xfrm>
            <a:off x="994611" y="98177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Entre</a:t>
            </a:r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5388BB8E-C5A4-DDA3-FFEB-52722E1B5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0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6983FED-3E42-3431-8FC3-F51C98C0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EB0AA4-1EB2-4E84-4D7C-C70704EC3E0B}"/>
              </a:ext>
            </a:extLst>
          </p:cNvPr>
          <p:cNvSpPr txBox="1">
            <a:spLocks/>
          </p:cNvSpPr>
          <p:nvPr/>
        </p:nvSpPr>
        <p:spPr>
          <a:xfrm>
            <a:off x="994611" y="1767725"/>
            <a:ext cx="10526805" cy="4108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När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Från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publikinsläpp</a:t>
            </a:r>
            <a:endParaRPr lang="en-US" dirty="0" err="1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Vad:Hålla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koll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publiken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, vid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behov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lyfta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över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eller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dela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ut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vatten</a:t>
            </a:r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Hur: Ni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får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instruktioner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på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plats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Fysiskt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Kan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medföra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lyft</a:t>
            </a:r>
            <a:endParaRPr lang="en-US" dirty="0" err="1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Kläder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efter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väder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+ T-shirt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Övrigt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Ingår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även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att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plocka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skräp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I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diket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och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omradet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framfor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scenen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 Riva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kravallstaket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Viktigt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: Ingen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fotografering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nere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 I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diket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, inga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solglasögon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Blicken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skall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hela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tiden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vara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vänd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mot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publiken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. Om du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egna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hörselskydd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öronproppar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– ta </a:t>
            </a:r>
            <a:r>
              <a:rPr lang="en-US" sz="2800" dirty="0" err="1">
                <a:solidFill>
                  <a:schemeClr val="bg1"/>
                </a:solidFill>
                <a:latin typeface="Baton Bold" panose="020B0506030200020004" pitchFamily="34" charset="77"/>
              </a:rPr>
              <a:t>gärna</a:t>
            </a:r>
            <a:r>
              <a:rPr lang="en-US" sz="2800" dirty="0">
                <a:solidFill>
                  <a:schemeClr val="bg1"/>
                </a:solidFill>
                <a:latin typeface="Baton Bold" panose="020B0506030200020004" pitchFamily="34" charset="77"/>
              </a:rPr>
              <a:t> med dem.</a:t>
            </a:r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en-US" sz="2800" b="1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en-US" sz="2800" dirty="0">
              <a:solidFill>
                <a:schemeClr val="bg1"/>
              </a:solidFill>
              <a:latin typeface="Baton Bold" panose="020B0506030200020004" pitchFamily="34" charset="77"/>
            </a:endParaRPr>
          </a:p>
          <a:p>
            <a:endParaRPr lang="en-US" dirty="0">
              <a:solidFill>
                <a:schemeClr val="bg1"/>
              </a:solidFill>
              <a:latin typeface="Baton Bold" panose="020B0506030200020004" pitchFamily="34" charset="77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91FA94F-C53D-44CE-4C51-61645A71669C}"/>
              </a:ext>
            </a:extLst>
          </p:cNvPr>
          <p:cNvSpPr txBox="1"/>
          <p:nvPr/>
        </p:nvSpPr>
        <p:spPr>
          <a:xfrm>
            <a:off x="994611" y="981776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Baton Bold" panose="020B0506030200020004" pitchFamily="34" charset="77"/>
              </a:rPr>
              <a:t>Scendike</a:t>
            </a:r>
          </a:p>
        </p:txBody>
      </p:sp>
      <p:pic>
        <p:nvPicPr>
          <p:cNvPr id="3" name="Bildobjekt 2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B7A54464-98DE-95AB-B228-0EA4D5E57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3" y="5567377"/>
            <a:ext cx="1155699" cy="9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03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i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5E312F2B48474882C6DE7D9C974641" ma:contentTypeVersion="5" ma:contentTypeDescription="Skapa ett nytt dokument." ma:contentTypeScope="" ma:versionID="47a611f439b2533f56b3e75a1ee1e40e">
  <xsd:schema xmlns:xsd="http://www.w3.org/2001/XMLSchema" xmlns:xs="http://www.w3.org/2001/XMLSchema" xmlns:p="http://schemas.microsoft.com/office/2006/metadata/properties" xmlns:ns3="32fe1788-2e42-4dfe-a5a9-184bf43d814d" targetNamespace="http://schemas.microsoft.com/office/2006/metadata/properties" ma:root="true" ma:fieldsID="aec279fc6e5af729ae8e3567d69c623a" ns3:_="">
    <xsd:import namespace="32fe1788-2e42-4dfe-a5a9-184bf43d814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e1788-2e42-4dfe-a5a9-184bf43d814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fe1788-2e42-4dfe-a5a9-184bf43d814d" xsi:nil="true"/>
  </documentManagement>
</p:properties>
</file>

<file path=customXml/itemProps1.xml><?xml version="1.0" encoding="utf-8"?>
<ds:datastoreItem xmlns:ds="http://schemas.openxmlformats.org/officeDocument/2006/customXml" ds:itemID="{10AF6E4C-8AB1-4E7D-837D-D0561701E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fe1788-2e42-4dfe-a5a9-184bf43d81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EBE0A-21DC-4F9B-88C7-40DE5C1D9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A0334E-583F-4654-8C4E-7857DDC94D31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2fe1788-2e42-4dfe-a5a9-184bf43d814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7675</TotalTime>
  <Words>749</Words>
  <Application>Microsoft Office PowerPoint</Application>
  <PresentationFormat>Bredbild</PresentationFormat>
  <Paragraphs>99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Baton Bold</vt:lpstr>
      <vt:lpstr>Calibri</vt:lpstr>
      <vt:lpstr>Rockwell</vt:lpstr>
      <vt:lpstr>Galleri</vt:lpstr>
      <vt:lpstr>Info till föreningar som verkar som volontär i Huskvarna folkets park</vt:lpstr>
      <vt:lpstr>Vem gör vad?</vt:lpstr>
      <vt:lpstr>Viktiga uppgifter före och efter spelning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Förmåner</vt:lpstr>
      <vt:lpstr>PowerPoint-presentation</vt:lpstr>
      <vt:lpstr>PowerPoint-presentation</vt:lpstr>
      <vt:lpstr>PowerPoint-presentation</vt:lpstr>
      <vt:lpstr>Gästlistan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Birger Lundell</dc:creator>
  <cp:lastModifiedBy>Sandra Viktorin</cp:lastModifiedBy>
  <cp:revision>11</cp:revision>
  <dcterms:created xsi:type="dcterms:W3CDTF">2025-03-01T14:41:39Z</dcterms:created>
  <dcterms:modified xsi:type="dcterms:W3CDTF">2026-04-03T12:10:00Z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0x010100485E312F2B48474882C6DE7D9C974641</vt:lpwstr>
  </property>
</Properties>
</file>