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18"/>
  </p:notesMasterIdLst>
  <p:sldIdLst>
    <p:sldId id="266" r:id="rId3"/>
    <p:sldId id="268" r:id="rId4"/>
    <p:sldId id="259" r:id="rId5"/>
    <p:sldId id="275" r:id="rId6"/>
    <p:sldId id="276" r:id="rId7"/>
    <p:sldId id="272" r:id="rId8"/>
    <p:sldId id="277" r:id="rId9"/>
    <p:sldId id="279" r:id="rId10"/>
    <p:sldId id="280" r:id="rId11"/>
    <p:sldId id="260" r:id="rId12"/>
    <p:sldId id="281" r:id="rId13"/>
    <p:sldId id="278" r:id="rId14"/>
    <p:sldId id="283" r:id="rId15"/>
    <p:sldId id="282" r:id="rId16"/>
    <p:sldId id="265" r:id="rId1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gJlq+pDusyZhEO2MuqFODJbnu0c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470" autoAdjust="0"/>
  </p:normalViewPr>
  <p:slideViewPr>
    <p:cSldViewPr snapToGrid="0">
      <p:cViewPr varScale="1">
        <p:scale>
          <a:sx n="139" d="100"/>
          <a:sy n="139" d="100"/>
        </p:scale>
        <p:origin x="332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customschemas.google.com/relationships/presentationmetadata" Target="meta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72FF9-72D5-43F9-9506-4B80C140D3F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73007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2FABB-1D0D-82F4-4574-8FE903A87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A36E4EB-38A2-E607-D16F-2B178440D9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B7638CC-14BC-20B3-484A-293CE50776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sv-SE" dirty="0"/>
              <a:t>Madde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1823966-99A9-B324-094D-9F881B7B8D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72FF9-72D5-43F9-9506-4B80C140D3F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7065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AC8FA-B095-9437-3111-76DDA06B0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D4FDCA10-B7AA-0D52-E8A1-97C5E875FC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DF29E34-1938-A2D2-2823-BBBE23AFA0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Helena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B2840C-04F6-7356-0BD2-FACEA27772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72FF9-72D5-43F9-9506-4B80C140D3F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29837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F164F-E691-E577-5CE1-57105D900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5EC93B29-845F-4483-1732-B736F273A3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0A2824C1-7DBA-0B77-0E76-AFC6F8DFD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Ida kläder Therese fritidskortet</a:t>
            </a:r>
          </a:p>
        </p:txBody>
      </p:sp>
    </p:spTree>
    <p:extLst>
      <p:ext uri="{BB962C8B-B14F-4D97-AF65-F5344CB8AC3E}">
        <p14:creationId xmlns:p14="http://schemas.microsoft.com/office/powerpoint/2010/main" val="34423251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7A682-09BA-027D-5080-F70316A5C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B5D6D1B-D99C-154C-B66A-42A743FC9D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2DE70AA-F5F9-0714-A16E-045A827FA7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ALLA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FD52C29-FC93-5B9E-9624-F1197E3523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72FF9-72D5-43F9-9506-4B80C140D3F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39634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fb2dd1f6d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g2fb2dd1f6d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Therese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72FF9-72D5-43F9-9506-4B80C140D3F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831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Therese</a:t>
            </a:r>
            <a:endParaRPr dirty="0"/>
          </a:p>
        </p:txBody>
      </p:sp>
      <p:sp>
        <p:nvSpPr>
          <p:cNvPr id="102" name="Google Shape;10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Jesper</a:t>
            </a:r>
          </a:p>
          <a:p>
            <a:r>
              <a:rPr lang="sv-SE" dirty="0"/>
              <a:t>Vad vi som ledare förhåller oss till, och är en bas för hur bedriver ungdomsverksamheten inom MIK.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72FF9-72D5-43F9-9506-4B80C140D3F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074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1027403E-F711-FDFD-DD99-402C61727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>
            <a:extLst>
              <a:ext uri="{FF2B5EF4-FFF2-40B4-BE49-F238E27FC236}">
                <a16:creationId xmlns:a16="http://schemas.microsoft.com/office/drawing/2014/main" id="{11DF69FC-CB83-9AAD-4D7A-A864CD3221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Madde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Utveckling inom laget</a:t>
            </a:r>
            <a:endParaRPr dirty="0"/>
          </a:p>
        </p:txBody>
      </p:sp>
      <p:sp>
        <p:nvSpPr>
          <p:cNvPr id="132" name="Google Shape;132;p7:notes">
            <a:extLst>
              <a:ext uri="{FF2B5EF4-FFF2-40B4-BE49-F238E27FC236}">
                <a16:creationId xmlns:a16="http://schemas.microsoft.com/office/drawing/2014/main" id="{936C0173-B099-7343-2C50-F04F89A321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2285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Mathias</a:t>
            </a:r>
          </a:p>
        </p:txBody>
      </p:sp>
    </p:spTree>
    <p:extLst>
      <p:ext uri="{BB962C8B-B14F-4D97-AF65-F5344CB8AC3E}">
        <p14:creationId xmlns:p14="http://schemas.microsoft.com/office/powerpoint/2010/main" val="2600957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B48E7-EEA3-4E20-49F4-3EB74C2EF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1C27A4BC-6C38-87A2-FE20-6D71C2898D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339E0B0-2CF9-FE40-BD51-F8FA1252F2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Jesper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C6A0458-8B04-5233-C631-ABEEA263FC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72FF9-72D5-43F9-9506-4B80C140D3F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4418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B4387-9D4B-67FD-A7E0-0019F48EB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B6B719D-D8E0-AFC1-66D4-C7A0D0DDA3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5931C47-8518-7BAE-EE7B-6DAF668ED8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Jesper/ </a:t>
            </a:r>
            <a:r>
              <a:rPr lang="sv-SE" dirty="0" err="1"/>
              <a:t>mathias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64027F4-1360-8387-39BB-18D36B57DE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72FF9-72D5-43F9-9506-4B80C140D3F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93547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Madelene</a:t>
            </a:r>
            <a:endParaRPr dirty="0"/>
          </a:p>
        </p:txBody>
      </p:sp>
      <p:sp>
        <p:nvSpPr>
          <p:cNvPr id="111" name="Google Shape;11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DDDBA-333E-293A-0BEC-9EFCCF6EE1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B938D9-186A-0C4C-04A9-E6747ECA87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F76C0-BB39-7B23-723B-3A75102F5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0A5B5D-F9E7-1ADE-72DB-56C219CF1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A6295-0CF8-271E-72F5-EFF6B5DC3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7046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B4C13-0641-B57C-BA53-856BB8A78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09DEC-C11E-D910-65F3-BA2BCDA43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82E5C-B117-BE55-01D1-2F43E078C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BBD83-7BC2-2489-1934-168AF061C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5E8A59-CDE9-8C2D-2FCA-A65EE1D19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2595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46DC1-ED0A-DA92-47CF-A864ABDAE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D4ADA4-2526-C72F-939F-E6881C7F2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E1DED5-D661-F39F-756F-CDADD7198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DB6CE-4248-FFBE-6564-7503DA73C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79D0E-0A6B-0B1C-317E-BB7EF7BE8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8244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796EB-5A84-2586-469E-246E268CE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98E7F-B6DA-6FC5-67E4-E6D722D455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108918-1B4B-157C-4571-F121D0EED2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86F952-ACC2-5893-DBC4-C6BCD3785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2026-04-26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E707A9-FCA6-B0BC-0F9B-788AFC86C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FBC140-F4EB-E44C-DBB5-535F0390A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03451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9153A-CFD1-AA23-41C6-4B787E521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0ECFA7-9991-8582-E12F-1F6F7FDDA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6CDC5D-2561-4F65-6245-151109A3E1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3BEDEB-7722-FEE1-80A4-BD43D3D58E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1D1898-3C0D-A108-E202-C05E4C8E07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1A58E4-E924-7342-A160-184BA30F0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2026-04-26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34EFF5-D5CE-CF81-8852-5631638A6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7D9AEC-4183-439D-95AE-817DD7A92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5400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59A9C-DF75-A13A-2676-B3D70504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0CC53D-6D9B-8315-FEB3-B88BD646E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2026-04-26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0E3248-20E7-E06F-F942-CFF14AC9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94EDF-4C72-D448-72A3-BF640D263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4655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69BEA5-A243-A2EE-E2E7-4E11A2524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2026-04-26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47C6D1-D2BA-5D86-D0A8-187DFADC6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8CA09F-0FFB-81AC-20F7-B6ED60DE2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6662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81588-8C7B-7240-D7C4-19755963A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90D7B-4A7B-AFDB-1144-F744AB9CD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2D021F-9DE4-107A-0F91-7A7D4D179B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3E0729-EFE9-2D84-C279-C7558EFD7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2026-04-26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811BCE-2D46-8D8A-798D-E641D0B5A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E3C804-9B7A-7D42-DF0A-52EFF8DA6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7305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A4A02-381E-6CCD-29E7-77BED6A03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387153-59E9-3E24-0484-DAD9063BE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0B543-8088-EE58-4AC9-4BC6853F26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DA59A6-AE67-2599-3D87-C130B8333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2026-04-26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5AC3E8-4270-76DF-2ECC-B59F3106A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EA895-FDAC-4406-CB83-4D5CE7473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2788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A6836-F049-12A4-661C-EFD429A21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8B7C44-D185-BEC9-DD3A-0E90B45A3E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D59BB1-ED53-DCCC-C078-4BEA86EAA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9D953-8A8B-F0E4-F42A-E59E873D8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2A2AD-2CCD-5835-61F5-48192DABE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50825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2ECC04-9B1C-EDEF-81A2-D2B3222119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80C0F0-1269-574E-1750-9AFDA278A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ED9C40-F4A0-CB89-4EAD-B7255DFB6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2EA60-4D55-45F0-B762-CAFE85E0FEDF}" type="datetimeFigureOut">
              <a:rPr lang="sv-SE" smtClean="0"/>
              <a:t>2026-04-26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61DEE-E5D8-07D0-ABD1-D7A128E46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794C3-2AD1-47AB-B66C-BDD116A9B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3490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E38E69-5E56-EA0B-B416-1A45A2056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3B704-727F-F858-D9BF-3AD82C96F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55F33A-9093-E3A3-A767-0FC7346552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D2EA60-4D55-45F0-B762-CAFE85E0FEDF}" type="datetimeFigureOut">
              <a:rPr lang="sv-SE" smtClean="0"/>
              <a:t>2026-04-26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2D6760-C1D4-6B55-E7C2-2C2323EFA4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6B4D5-DFDE-5BD4-6A0C-FA7657B6A9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ED2522-48D1-47CB-B305-F51EB00D0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8883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MariebergsIK/Document/Download/-1/8326205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hyperlink" Target="https://aktiva.svenskfotboll.se/spelare/halsa/rad-och-vard-for-idrottsskador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ktiva.svenskfotboll.se/tranare/spelformer/spelformsutbildningar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937C97F-3698-16DC-9950-885E242326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5"/>
          <a:stretch>
            <a:fillRect/>
          </a:stretch>
        </p:blipFill>
        <p:spPr>
          <a:xfrm>
            <a:off x="-1219" y="-4"/>
            <a:ext cx="12191695" cy="6858000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CC700D5-9809-43F4-89D5-7DBBCB0DC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81377" y="1386250"/>
            <a:ext cx="4598786" cy="4113402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7163242-6303-46DC-BAC1-2A204F061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9573" y="1494845"/>
            <a:ext cx="4354593" cy="3861126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05C4C40-D70E-4C4F-B228-98A0A6132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00000" flipH="1">
            <a:off x="987224" y="1122042"/>
            <a:ext cx="4908132" cy="4613915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135542-311D-6FF1-833D-AE2487E969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6511" y="1872171"/>
            <a:ext cx="3555692" cy="2042712"/>
          </a:xfrm>
        </p:spPr>
        <p:txBody>
          <a:bodyPr anchor="b">
            <a:normAutofit/>
          </a:bodyPr>
          <a:lstStyle/>
          <a:p>
            <a:r>
              <a:rPr lang="sv-SE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v-SE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Välkomna till Föräldramöte F2014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18A5F0-9E48-F719-D9B6-9F9579E57F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9652" y="4058563"/>
            <a:ext cx="2929408" cy="678633"/>
          </a:xfrm>
        </p:spPr>
        <p:txBody>
          <a:bodyPr anchor="t">
            <a:normAutofit/>
          </a:bodyPr>
          <a:lstStyle/>
          <a:p>
            <a:r>
              <a:rPr lang="sv-S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2026-04-26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6536C0D-2219-44F1-94EC-B9A56501D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6303" y="1122043"/>
            <a:ext cx="4908132" cy="4613915"/>
            <a:chOff x="6516303" y="1122043"/>
            <a:chExt cx="4908132" cy="4613915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DF0CCBF-D7FD-451C-92EB-84C362B690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710901" y="1264257"/>
              <a:ext cx="4534335" cy="4235395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B1B8EEB-4E8B-43EC-AB8F-F7E2CD9682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300000">
              <a:off x="6516303" y="1122043"/>
              <a:ext cx="4908132" cy="4613915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noFill/>
            <a:ln w="19050">
              <a:solidFill>
                <a:srgbClr val="FFFFF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E5F83A3-426E-52C9-AA91-DF153DE637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9" r="-3" b="-3"/>
          <a:stretch>
            <a:fillRect/>
          </a:stretch>
        </p:blipFill>
        <p:spPr>
          <a:xfrm>
            <a:off x="6882275" y="1386254"/>
            <a:ext cx="4228348" cy="3969721"/>
          </a:xfrm>
          <a:custGeom>
            <a:avLst/>
            <a:gdLst/>
            <a:ahLst/>
            <a:cxnLst/>
            <a:rect l="l" t="t" r="r" b="b"/>
            <a:pathLst>
              <a:path w="3952684" h="3588642">
                <a:moveTo>
                  <a:pt x="2262021" y="0"/>
                </a:moveTo>
                <a:cubicBezTo>
                  <a:pt x="2521915" y="0"/>
                  <a:pt x="2761111" y="48268"/>
                  <a:pt x="2973080" y="143330"/>
                </a:cubicBezTo>
                <a:cubicBezTo>
                  <a:pt x="3171733" y="232491"/>
                  <a:pt x="3346211" y="362626"/>
                  <a:pt x="3491678" y="530048"/>
                </a:cubicBezTo>
                <a:cubicBezTo>
                  <a:pt x="3788979" y="872350"/>
                  <a:pt x="3952684" y="1358801"/>
                  <a:pt x="3952684" y="1899831"/>
                </a:cubicBezTo>
                <a:cubicBezTo>
                  <a:pt x="3952684" y="2115686"/>
                  <a:pt x="3889322" y="2288927"/>
                  <a:pt x="3747331" y="2461593"/>
                </a:cubicBezTo>
                <a:cubicBezTo>
                  <a:pt x="3598809" y="2642210"/>
                  <a:pt x="3375643" y="2808567"/>
                  <a:pt x="3139331" y="2984675"/>
                </a:cubicBezTo>
                <a:cubicBezTo>
                  <a:pt x="3095732" y="3017128"/>
                  <a:pt x="3050692" y="3050728"/>
                  <a:pt x="3005652" y="3084736"/>
                </a:cubicBezTo>
                <a:cubicBezTo>
                  <a:pt x="2602495" y="3389096"/>
                  <a:pt x="2308249" y="3588642"/>
                  <a:pt x="1907213" y="3588642"/>
                </a:cubicBezTo>
                <a:cubicBezTo>
                  <a:pt x="1296158" y="3588642"/>
                  <a:pt x="863400" y="3343695"/>
                  <a:pt x="460242" y="2769559"/>
                </a:cubicBezTo>
                <a:cubicBezTo>
                  <a:pt x="407483" y="2694411"/>
                  <a:pt x="355911" y="2626066"/>
                  <a:pt x="306036" y="2560014"/>
                </a:cubicBezTo>
                <a:cubicBezTo>
                  <a:pt x="99326" y="2286139"/>
                  <a:pt x="0" y="2143712"/>
                  <a:pt x="0" y="1899831"/>
                </a:cubicBezTo>
                <a:cubicBezTo>
                  <a:pt x="0" y="1657671"/>
                  <a:pt x="62259" y="1418460"/>
                  <a:pt x="184911" y="1188839"/>
                </a:cubicBezTo>
                <a:cubicBezTo>
                  <a:pt x="304934" y="964216"/>
                  <a:pt x="476527" y="758606"/>
                  <a:pt x="694859" y="577907"/>
                </a:cubicBezTo>
                <a:cubicBezTo>
                  <a:pt x="909458" y="400240"/>
                  <a:pt x="1164345" y="253716"/>
                  <a:pt x="1432127" y="154228"/>
                </a:cubicBezTo>
                <a:cubicBezTo>
                  <a:pt x="1707119" y="51875"/>
                  <a:pt x="1986436" y="0"/>
                  <a:pt x="2262021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61661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Clr>
                <a:srgbClr val="3E19A7"/>
              </a:buClr>
              <a:buSzPts val="4400"/>
            </a:pPr>
            <a:r>
              <a:rPr lang="sv-SE" sz="3200" b="1" kern="1200" dirty="0">
                <a:solidFill>
                  <a:srgbClr val="0E2841"/>
                </a:solidFill>
                <a:latin typeface="Aptos Display" panose="02110004020202020204"/>
                <a:ea typeface="+mj-ea"/>
                <a:cs typeface="+mj-cs"/>
              </a:rPr>
              <a:t>Ekonomi</a:t>
            </a:r>
            <a:endParaRPr dirty="0"/>
          </a:p>
        </p:txBody>
      </p:sp>
      <p:sp>
        <p:nvSpPr>
          <p:cNvPr id="114" name="Google Shape;114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Kassa just nu: ca 30 000 kr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Kommande in på kontot: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Pant 		ca 2 500 kr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Armband 	15 000 kr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Chips 		4 400 kr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MIK F13 	3 000 kr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Sponsring: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31 000 kr fördelat på 4 bolag</a:t>
            </a:r>
            <a:endParaRPr dirty="0"/>
          </a:p>
        </p:txBody>
      </p:sp>
      <p:pic>
        <p:nvPicPr>
          <p:cNvPr id="115" name="Google Shape;115;p8" descr="Mariebergs I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26956" y="4892955"/>
            <a:ext cx="1965050" cy="196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53F5A0B3-A5A5-335E-EC33-BEDC844EA4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0" y="920718"/>
            <a:ext cx="6308124" cy="329119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FB35E-6CDF-DAE9-CEEE-16343F87B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7A6651B-B423-BD78-8C82-444308846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831BEE-CD53-056D-3B6A-C8AD89579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4D6ED3-FCDD-F4AF-B467-F6A6C4993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955" y="233045"/>
            <a:ext cx="5929780" cy="530717"/>
          </a:xfrm>
        </p:spPr>
        <p:txBody>
          <a:bodyPr>
            <a:normAutofit fontScale="90000"/>
          </a:bodyPr>
          <a:lstStyle/>
          <a:p>
            <a:r>
              <a:rPr lang="sv-SE" sz="3600" b="1" dirty="0">
                <a:solidFill>
                  <a:schemeClr val="tx2"/>
                </a:solidFill>
              </a:rPr>
              <a:t>Cuper och andra aktiviteter</a:t>
            </a:r>
            <a:r>
              <a:rPr lang="sv-SE" sz="3600" dirty="0">
                <a:solidFill>
                  <a:schemeClr val="tx2"/>
                </a:solidFill>
              </a:rPr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3C209-79FC-3CDF-F76E-2283BFFAA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142" y="1060436"/>
            <a:ext cx="7737147" cy="4823424"/>
          </a:xfrm>
        </p:spPr>
        <p:txBody>
          <a:bodyPr anchor="t">
            <a:normAutofit fontScale="92500" lnSpcReduction="10000"/>
          </a:bodyPr>
          <a:lstStyle/>
          <a:p>
            <a:endParaRPr lang="sv-SE" sz="2400" dirty="0">
              <a:solidFill>
                <a:schemeClr val="tx2"/>
              </a:solidFill>
            </a:endParaRPr>
          </a:p>
          <a:p>
            <a:pPr marL="45720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sv-S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Anmälda cuper</a:t>
            </a:r>
          </a:p>
          <a:p>
            <a:pPr marL="914400" marR="0" lvl="2" indent="-3937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  <a:tabLst/>
              <a:defRPr/>
            </a:pPr>
            <a:r>
              <a:rPr kumimoji="0" lang="sv-S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Lilla </a:t>
            </a:r>
            <a:r>
              <a:rPr kumimoji="0" lang="sv-SE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Lithells</a:t>
            </a:r>
            <a:r>
              <a:rPr kumimoji="0" lang="sv-S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cup 3 000 kr</a:t>
            </a:r>
          </a:p>
          <a:p>
            <a:pPr marL="914400" marR="0" lvl="2" indent="-3937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  <a:tabLst/>
              <a:defRPr/>
            </a:pPr>
            <a:r>
              <a:rPr kumimoji="0" lang="sv-S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Örebrocupen 6 000 kr</a:t>
            </a:r>
          </a:p>
          <a:p>
            <a:pPr marL="914400" marR="0" lvl="2" indent="-3937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  <a:tabLst/>
              <a:defRPr/>
            </a:pPr>
            <a:endParaRPr kumimoji="0" lang="sv-SE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520700" marR="0" lvl="2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tabLst/>
              <a:defRPr/>
            </a:pPr>
            <a:r>
              <a:rPr kumimoji="0" lang="sv-S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Exempel </a:t>
            </a:r>
            <a:r>
              <a:rPr kumimoji="0" lang="sv-SE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övernattningscup</a:t>
            </a:r>
            <a:r>
              <a:rPr kumimoji="0" lang="sv-S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, 22 spelare</a:t>
            </a:r>
          </a:p>
          <a:p>
            <a:pPr marL="1371600" marR="0" lvl="3" indent="-3937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  <a:tabLst/>
              <a:defRPr/>
            </a:pPr>
            <a:r>
              <a:rPr kumimoji="0" lang="sv-S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Scandic cup Linköping 9-manna 1 natt 45 200 kr, 2 nätter 63 400 kr (3 000 kr/ spelare)</a:t>
            </a:r>
          </a:p>
          <a:p>
            <a:pPr marL="1371600" marR="0" lvl="3" indent="-3937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  <a:tabLst/>
              <a:defRPr/>
            </a:pPr>
            <a:r>
              <a:rPr kumimoji="0" lang="sv-S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Luxcupen Sälen, 3 nätter 85 300 kr (4 000 kr/ spelare)</a:t>
            </a:r>
          </a:p>
          <a:p>
            <a:pPr marL="1371600" marR="0" lvl="3" indent="-3937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  <a:tabLst/>
              <a:defRPr/>
            </a:pPr>
            <a:r>
              <a:rPr kumimoji="0" lang="sv-S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BP Volkswagen Cup, 2 nätter 54 190 kr (2 500 kr/ spelare)</a:t>
            </a:r>
          </a:p>
          <a:p>
            <a:pPr marL="1371600" marR="0" lvl="3" indent="-3937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  <a:tabLst/>
              <a:defRPr/>
            </a:pPr>
            <a:r>
              <a:rPr kumimoji="0" lang="sv-S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Kalles Kaviar cup, 4 nätter 63 000 kr (2 900 kr/ spelare)</a:t>
            </a:r>
          </a:p>
          <a:p>
            <a:pPr marL="977900" marR="0" lvl="3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tabLst/>
              <a:defRPr/>
            </a:pPr>
            <a:endParaRPr kumimoji="0" lang="sv-SE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977900" marR="0" lvl="3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tabLst/>
              <a:defRPr/>
            </a:pPr>
            <a:r>
              <a:rPr kumimoji="0" lang="sv-S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Övriga aktiviteter</a:t>
            </a:r>
          </a:p>
          <a:p>
            <a:pPr marL="914400" marR="0" lvl="2" indent="-3937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  <a:tabLst/>
              <a:defRPr/>
            </a:pPr>
            <a:endParaRPr kumimoji="0" lang="sv-SE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914400" marR="0" lvl="2" indent="-3937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  <a:tabLst/>
              <a:defRPr/>
            </a:pPr>
            <a:r>
              <a:rPr kumimoji="0" lang="sv-S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Kick-off 3/5 </a:t>
            </a:r>
          </a:p>
          <a:p>
            <a:pPr marL="914400" marR="0" lvl="2" indent="-3937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  <a:tabLst/>
              <a:defRPr/>
            </a:pPr>
            <a:r>
              <a:rPr kumimoji="0" lang="sv-S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Vårruset</a:t>
            </a:r>
          </a:p>
          <a:p>
            <a:pPr marL="914400" marR="0" lvl="2" indent="-3937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  <a:tabLst/>
              <a:defRPr/>
            </a:pPr>
            <a:r>
              <a:rPr kumimoji="0" lang="sv-S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Bowling- sommaravslutning</a:t>
            </a:r>
          </a:p>
          <a:p>
            <a:pPr marL="0" indent="0">
              <a:buNone/>
            </a:pPr>
            <a:endParaRPr lang="sv-SE" sz="8000" dirty="0">
              <a:solidFill>
                <a:schemeClr val="tx2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15BF77D-2AC8-7A01-CC73-C34B3ED4D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EF5C407-EC9C-B6B2-0B37-98613BB42A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919B7A2-6A6F-AA76-9912-76ADACAFF8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52351BD-9375-CE88-5DDA-050B2E08D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74C70E3-8D25-B13F-C145-6B51AE6E1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4" name="Bildobjekt 1">
            <a:extLst>
              <a:ext uri="{FF2B5EF4-FFF2-40B4-BE49-F238E27FC236}">
                <a16:creationId xmlns:a16="http://schemas.microsoft.com/office/drawing/2014/main" id="{EFFC5225-CEE0-6B37-EC5A-6E81EEA5DE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8392" y="1949102"/>
            <a:ext cx="4142232" cy="38833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6974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D0833-8A38-3F98-2F14-02C1C6EA0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4E2BC9B-7DFB-7A72-55B7-14F44E45A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7EA857-10A6-23B2-72C1-DEA16D047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23A4FE-522A-DB1F-D5E4-52825A2B0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955" y="233045"/>
            <a:ext cx="4766330" cy="530717"/>
          </a:xfrm>
        </p:spPr>
        <p:txBody>
          <a:bodyPr>
            <a:normAutofit fontScale="90000"/>
          </a:bodyPr>
          <a:lstStyle/>
          <a:p>
            <a:r>
              <a:rPr lang="sv-SE" sz="3600" b="1" dirty="0">
                <a:solidFill>
                  <a:schemeClr val="tx2"/>
                </a:solidFill>
              </a:rPr>
              <a:t>Försäljning och aktiviteter</a:t>
            </a:r>
            <a:r>
              <a:rPr lang="sv-SE" sz="3600" dirty="0">
                <a:solidFill>
                  <a:schemeClr val="tx2"/>
                </a:solidFill>
              </a:rPr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B8F61-40C7-B3BB-8438-C5F924370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143" y="1060436"/>
            <a:ext cx="6179592" cy="4823424"/>
          </a:xfrm>
        </p:spPr>
        <p:txBody>
          <a:bodyPr anchor="t">
            <a:normAutofit/>
          </a:bodyPr>
          <a:lstStyle/>
          <a:p>
            <a:endParaRPr lang="sv-SE" sz="2400" dirty="0">
              <a:solidFill>
                <a:schemeClr val="tx2"/>
              </a:solidFill>
            </a:endParaRPr>
          </a:p>
          <a:p>
            <a:endParaRPr lang="sv-SE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sv-SE" sz="2500" dirty="0">
                <a:solidFill>
                  <a:schemeClr val="tx2"/>
                </a:solidFill>
              </a:rPr>
              <a:t>Lagföräldrar</a:t>
            </a:r>
          </a:p>
          <a:p>
            <a:pPr>
              <a:buFontTx/>
              <a:buChar char="-"/>
            </a:pPr>
            <a:r>
              <a:rPr lang="sv-SE" sz="2500" dirty="0">
                <a:solidFill>
                  <a:schemeClr val="tx2"/>
                </a:solidFill>
              </a:rPr>
              <a:t>Byts ut varje termin</a:t>
            </a:r>
          </a:p>
          <a:p>
            <a:pPr>
              <a:buFontTx/>
              <a:buChar char="-"/>
            </a:pPr>
            <a:r>
              <a:rPr lang="sv-SE" sz="2500" dirty="0">
                <a:solidFill>
                  <a:schemeClr val="tx2"/>
                </a:solidFill>
              </a:rPr>
              <a:t>Kommer ha ett mål att dra in per termin</a:t>
            </a:r>
          </a:p>
          <a:p>
            <a:pPr>
              <a:buFontTx/>
              <a:buChar char="-"/>
            </a:pPr>
            <a:r>
              <a:rPr lang="sv-SE" sz="2500" dirty="0">
                <a:solidFill>
                  <a:schemeClr val="tx2"/>
                </a:solidFill>
              </a:rPr>
              <a:t>Ordnar </a:t>
            </a:r>
            <a:r>
              <a:rPr lang="sv-SE" sz="2500" dirty="0" err="1">
                <a:solidFill>
                  <a:schemeClr val="tx2"/>
                </a:solidFill>
              </a:rPr>
              <a:t>ev</a:t>
            </a:r>
            <a:r>
              <a:rPr lang="sv-SE" sz="2500" dirty="0">
                <a:solidFill>
                  <a:schemeClr val="tx2"/>
                </a:solidFill>
              </a:rPr>
              <a:t> aktiviteter</a:t>
            </a:r>
          </a:p>
          <a:p>
            <a:pPr>
              <a:buFontTx/>
              <a:buChar char="-"/>
            </a:pPr>
            <a:endParaRPr lang="sv-SE" sz="2500" dirty="0">
              <a:solidFill>
                <a:schemeClr val="tx2"/>
              </a:solidFill>
            </a:endParaRPr>
          </a:p>
          <a:p>
            <a:pPr>
              <a:buFontTx/>
              <a:buChar char="-"/>
            </a:pPr>
            <a:r>
              <a:rPr lang="sv-SE" sz="2500" dirty="0">
                <a:solidFill>
                  <a:schemeClr val="tx2"/>
                </a:solidFill>
              </a:rPr>
              <a:t>Grupp hösten 2026 (Hanna, Molly G och </a:t>
            </a:r>
            <a:r>
              <a:rPr lang="sv-SE" sz="2500" dirty="0" err="1">
                <a:solidFill>
                  <a:schemeClr val="tx2"/>
                </a:solidFill>
              </a:rPr>
              <a:t>Sallie</a:t>
            </a:r>
            <a:r>
              <a:rPr lang="sv-SE" sz="2500" dirty="0">
                <a:solidFill>
                  <a:schemeClr val="tx2"/>
                </a:solidFill>
              </a:rPr>
              <a:t>)</a:t>
            </a:r>
          </a:p>
          <a:p>
            <a:pPr>
              <a:buFontTx/>
              <a:buChar char="-"/>
            </a:pPr>
            <a:r>
              <a:rPr lang="sv-SE" sz="2500" dirty="0">
                <a:solidFill>
                  <a:schemeClr val="tx2"/>
                </a:solidFill>
              </a:rPr>
              <a:t>Ny grupp våren 2027</a:t>
            </a:r>
          </a:p>
          <a:p>
            <a:pPr marL="0" indent="0">
              <a:buNone/>
            </a:pPr>
            <a:endParaRPr lang="sv-SE" sz="8000" dirty="0">
              <a:solidFill>
                <a:schemeClr val="tx2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91F32F-64D2-946B-FDC8-8B4AA4713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0CAA92D-7CCE-D746-D814-5571694CF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48A5B24-3B16-24B0-4116-06FE03F68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ADD7A94-31A9-F602-CE4A-7DA96A7D9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3C82124-79BC-B3AE-E54E-E097660D0C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4" name="Bildobjekt 1">
            <a:extLst>
              <a:ext uri="{FF2B5EF4-FFF2-40B4-BE49-F238E27FC236}">
                <a16:creationId xmlns:a16="http://schemas.microsoft.com/office/drawing/2014/main" id="{BC2B90FF-E6F8-6418-7DC7-DF781BCB29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8392" y="1949102"/>
            <a:ext cx="4142232" cy="38833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6899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30C7C-9A60-0865-2354-B8557A7AA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75E70CF-FC21-3802-FBAF-B3EB7B98D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87818D-729E-A6E6-CEDE-6797EE74A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877CA8-60B6-C20C-E596-43907E5C7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401" y="661156"/>
            <a:ext cx="9716235" cy="705528"/>
          </a:xfrm>
        </p:spPr>
        <p:txBody>
          <a:bodyPr anchor="b">
            <a:normAutofit/>
          </a:bodyPr>
          <a:lstStyle/>
          <a:p>
            <a:r>
              <a:rPr lang="sv-SE" sz="3600" b="1" dirty="0">
                <a:solidFill>
                  <a:schemeClr val="tx2"/>
                </a:solidFill>
              </a:rPr>
              <a:t>Övrigt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AC91F93-7FEB-8E1F-7143-D69A0CD7FF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9"/>
            <a:chOff x="-305" y="-1"/>
            <a:chExt cx="3832880" cy="287613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5F6718D-71DD-786E-09B3-82D4CF8EF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063D83A-0FF6-2A6D-C49A-8111DD90A9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7FBE25B-A274-2353-1A83-E0889C2001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60DB5A7-D2B2-DFB8-DEDE-B2A2E87A7D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7FDF263-EE34-A70E-EB78-DFCBA74A5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5732" y="4852038"/>
            <a:ext cx="2151670" cy="1860256"/>
            <a:chOff x="-305" y="-4155"/>
            <a:chExt cx="2514948" cy="2174333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1013F58-F715-A3FD-B7DF-9A34F06FCD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5AB0A7B-9D6A-7FB9-F21E-71FE87023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646480D-CA5D-EF57-3733-B66BA87F22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1A58202-6D34-D09E-0428-4953F71360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" name="Bildobjekt 1">
            <a:extLst>
              <a:ext uri="{FF2B5EF4-FFF2-40B4-BE49-F238E27FC236}">
                <a16:creationId xmlns:a16="http://schemas.microsoft.com/office/drawing/2014/main" id="{992911E2-1579-29B0-4B88-8DE23B7618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90813" y="2837712"/>
            <a:ext cx="3431823" cy="3217333"/>
          </a:xfrm>
          <a:prstGeom prst="rect">
            <a:avLst/>
          </a:prstGeom>
          <a:noFill/>
        </p:spPr>
      </p:pic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FD28517-2F09-2E7D-37FA-3F62E1730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087" y="1616230"/>
            <a:ext cx="10515600" cy="4351338"/>
          </a:xfrm>
        </p:spPr>
        <p:txBody>
          <a:bodyPr>
            <a:normAutofit lnSpcReduction="10000"/>
          </a:bodyPr>
          <a:lstStyle/>
          <a:p>
            <a:pPr lvl="0">
              <a:spcBef>
                <a:spcPts val="0"/>
              </a:spcBef>
            </a:pPr>
            <a:r>
              <a:rPr lang="sv-SE" dirty="0"/>
              <a:t>Inköp kläder ca 2 600 kr per spelare = ca 57 000 kr</a:t>
            </a:r>
          </a:p>
          <a:p>
            <a:pPr lvl="1">
              <a:spcBef>
                <a:spcPts val="0"/>
              </a:spcBef>
            </a:pPr>
            <a:endParaRPr lang="sv-SE" dirty="0"/>
          </a:p>
          <a:p>
            <a:pPr lvl="1">
              <a:spcBef>
                <a:spcPts val="0"/>
              </a:spcBef>
            </a:pPr>
            <a:r>
              <a:rPr lang="sv-SE" dirty="0"/>
              <a:t>Matchställ – täcks av lagkassan 399 kr per spelare</a:t>
            </a:r>
          </a:p>
          <a:p>
            <a:pPr lvl="1">
              <a:spcBef>
                <a:spcPts val="0"/>
              </a:spcBef>
            </a:pPr>
            <a:r>
              <a:rPr lang="sv-SE" dirty="0"/>
              <a:t>Träningskläder – kostnaden påverkas av sponsornivå</a:t>
            </a:r>
          </a:p>
          <a:p>
            <a:pPr marL="571500" lvl="1" indent="0">
              <a:spcBef>
                <a:spcPts val="0"/>
              </a:spcBef>
              <a:buNone/>
            </a:pPr>
            <a:endParaRPr lang="sv-SE" dirty="0"/>
          </a:p>
          <a:p>
            <a:pPr lvl="1">
              <a:spcBef>
                <a:spcPts val="0"/>
              </a:spcBef>
            </a:pPr>
            <a:r>
              <a:rPr lang="sv-SE" dirty="0"/>
              <a:t>Sponsorer för kläder just nu: 25 000 kr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sv-SE" dirty="0"/>
              <a:t>(fördelat på 4 bolag)</a:t>
            </a:r>
          </a:p>
          <a:p>
            <a:pPr marL="571500" lvl="1" indent="0">
              <a:spcBef>
                <a:spcPts val="0"/>
              </a:spcBef>
              <a:buNone/>
            </a:pPr>
            <a:r>
              <a:rPr lang="sv-SE" b="1" dirty="0"/>
              <a:t>Vi söker fler!</a:t>
            </a:r>
          </a:p>
          <a:p>
            <a:pPr marL="571500" lvl="1" indent="0">
              <a:spcBef>
                <a:spcPts val="0"/>
              </a:spcBef>
              <a:buNone/>
            </a:pPr>
            <a:endParaRPr lang="sv-SE" b="1" dirty="0"/>
          </a:p>
          <a:p>
            <a:pPr marL="571500" lvl="1" indent="0">
              <a:spcBef>
                <a:spcPts val="0"/>
              </a:spcBef>
              <a:buNone/>
            </a:pPr>
            <a:endParaRPr lang="sv-SE" b="1" dirty="0"/>
          </a:p>
          <a:p>
            <a:pPr marL="571500" lvl="1" indent="0">
              <a:spcBef>
                <a:spcPts val="0"/>
              </a:spcBef>
              <a:buNone/>
            </a:pPr>
            <a:r>
              <a:rPr lang="sv-SE" dirty="0"/>
              <a:t>Fritidskortet- bidrag för medlemsavgifter</a:t>
            </a:r>
          </a:p>
          <a:p>
            <a:pPr marL="571500" lvl="1" indent="0">
              <a:spcBef>
                <a:spcPts val="0"/>
              </a:spcBef>
              <a:buNone/>
            </a:pPr>
            <a:endParaRPr lang="sv-SE" dirty="0"/>
          </a:p>
          <a:p>
            <a:pPr marL="571500" lvl="1" indent="0">
              <a:spcBef>
                <a:spcPts val="0"/>
              </a:spcBef>
              <a:buNone/>
            </a:pPr>
            <a:r>
              <a:rPr lang="sv-SE" dirty="0"/>
              <a:t>Fotbollsskola 2026, v 25 mån </a:t>
            </a:r>
            <a:r>
              <a:rPr lang="sv-SE" dirty="0" err="1"/>
              <a:t>em</a:t>
            </a:r>
            <a:r>
              <a:rPr lang="sv-SE" dirty="0"/>
              <a:t>- torsdag </a:t>
            </a:r>
          </a:p>
          <a:p>
            <a:pPr marL="571500" lvl="1" indent="0">
              <a:spcBef>
                <a:spcPts val="0"/>
              </a:spcBef>
              <a:buNone/>
            </a:pPr>
            <a:r>
              <a:rPr lang="sv-SE" dirty="0"/>
              <a:t>2013-2016 4 timmar </a:t>
            </a:r>
            <a:r>
              <a:rPr lang="sv-SE" dirty="0" err="1"/>
              <a:t>inkl</a:t>
            </a:r>
            <a:r>
              <a:rPr lang="sv-SE" dirty="0"/>
              <a:t> </a:t>
            </a:r>
            <a:r>
              <a:rPr lang="sv-SE" dirty="0" err="1"/>
              <a:t>mellis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67358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CB07C-B36F-E2BF-4866-CB92FAA48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46092F0-BCB8-10FF-DBF2-ACF56D59EA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2556BA-E5E7-34DB-6328-D9E9318935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133101-908A-936D-69D1-246242948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955" y="233045"/>
            <a:ext cx="4766330" cy="530717"/>
          </a:xfrm>
        </p:spPr>
        <p:txBody>
          <a:bodyPr>
            <a:normAutofit fontScale="90000"/>
          </a:bodyPr>
          <a:lstStyle/>
          <a:p>
            <a:r>
              <a:rPr lang="sv-SE" sz="3600" b="1" dirty="0">
                <a:solidFill>
                  <a:schemeClr val="tx2"/>
                </a:solidFill>
              </a:rPr>
              <a:t>Övrigt</a:t>
            </a:r>
            <a:r>
              <a:rPr lang="sv-SE" sz="3600" dirty="0">
                <a:solidFill>
                  <a:schemeClr val="tx2"/>
                </a:solidFill>
              </a:rPr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12018-04EA-5739-1CA2-ABB845914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143" y="1060436"/>
            <a:ext cx="7432248" cy="4823424"/>
          </a:xfrm>
        </p:spPr>
        <p:txBody>
          <a:bodyPr anchor="t">
            <a:normAutofit/>
          </a:bodyPr>
          <a:lstStyle/>
          <a:p>
            <a:endParaRPr lang="sv-SE" sz="2400" dirty="0">
              <a:solidFill>
                <a:schemeClr val="tx2"/>
              </a:solidFill>
            </a:endParaRPr>
          </a:p>
          <a:p>
            <a:endParaRPr lang="sv-SE" sz="2400" dirty="0">
              <a:solidFill>
                <a:schemeClr val="tx2"/>
              </a:solidFill>
            </a:endParaRPr>
          </a:p>
          <a:p>
            <a:endParaRPr lang="sv-SE" sz="2400" dirty="0">
              <a:solidFill>
                <a:schemeClr val="tx2"/>
              </a:solidFill>
            </a:endParaRPr>
          </a:p>
          <a:p>
            <a:endParaRPr lang="sv-SE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sv-SE" sz="2500" dirty="0">
                <a:solidFill>
                  <a:schemeClr val="tx2"/>
                </a:solidFill>
              </a:rPr>
              <a:t>Några övriga frågor, reflektioner eller feedback?</a:t>
            </a:r>
          </a:p>
          <a:p>
            <a:pPr marL="0" indent="0">
              <a:buNone/>
            </a:pPr>
            <a:endParaRPr lang="sv-SE" sz="8000" dirty="0">
              <a:solidFill>
                <a:schemeClr val="tx2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849A9C-33DE-545C-F51B-F23FC0381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A7673DB-4B64-9C68-9151-4125AB130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7B255E2-1104-870D-47F9-54CA811B0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5053D85-493B-938C-5590-DD3BE1BCFB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94B80E-B527-1264-78EC-762B9959E3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4" name="Bildobjekt 1">
            <a:extLst>
              <a:ext uri="{FF2B5EF4-FFF2-40B4-BE49-F238E27FC236}">
                <a16:creationId xmlns:a16="http://schemas.microsoft.com/office/drawing/2014/main" id="{FF3EF71A-90CA-43A3-6BD7-50AD4FF5F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8392" y="1949102"/>
            <a:ext cx="4142232" cy="38833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095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g2fb2dd1f6df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7300" y="208825"/>
            <a:ext cx="9661951" cy="628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DC8B88-D011-8627-2BE4-F18ED86AB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955" y="233045"/>
            <a:ext cx="4766330" cy="530717"/>
          </a:xfrm>
        </p:spPr>
        <p:txBody>
          <a:bodyPr>
            <a:normAutofit fontScale="90000"/>
          </a:bodyPr>
          <a:lstStyle/>
          <a:p>
            <a:r>
              <a:rPr lang="sv-SE" sz="3600" b="1" dirty="0">
                <a:solidFill>
                  <a:schemeClr val="tx2"/>
                </a:solidFill>
              </a:rPr>
              <a:t>Lagets roller: </a:t>
            </a:r>
            <a:r>
              <a:rPr lang="sv-SE" sz="3600" dirty="0">
                <a:solidFill>
                  <a:schemeClr val="tx2"/>
                </a:solidFill>
              </a:rPr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0D532-671F-214F-7EA9-17186DC65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143" y="1060436"/>
            <a:ext cx="6179592" cy="4823424"/>
          </a:xfrm>
        </p:spPr>
        <p:txBody>
          <a:bodyPr anchor="t">
            <a:normAutofit fontScale="25000" lnSpcReduction="20000"/>
          </a:bodyPr>
          <a:lstStyle/>
          <a:p>
            <a:endParaRPr lang="sv-SE" sz="2400" dirty="0">
              <a:solidFill>
                <a:schemeClr val="tx2"/>
              </a:solidFill>
            </a:endParaRPr>
          </a:p>
          <a:p>
            <a:r>
              <a:rPr lang="sv-SE" sz="8000" b="1" dirty="0">
                <a:solidFill>
                  <a:schemeClr val="tx2"/>
                </a:solidFill>
              </a:rPr>
              <a:t>Lagledare: </a:t>
            </a:r>
          </a:p>
          <a:p>
            <a:pPr lvl="1"/>
            <a:r>
              <a:rPr lang="sv-SE" sz="7600" dirty="0">
                <a:solidFill>
                  <a:schemeClr val="tx2"/>
                </a:solidFill>
              </a:rPr>
              <a:t>Carolina Sjöberg</a:t>
            </a:r>
          </a:p>
          <a:p>
            <a:r>
              <a:rPr lang="sv-SE" sz="8000" b="1" dirty="0">
                <a:solidFill>
                  <a:schemeClr val="tx2"/>
                </a:solidFill>
              </a:rPr>
              <a:t>Tränare: </a:t>
            </a:r>
          </a:p>
          <a:p>
            <a:pPr lvl="1"/>
            <a:r>
              <a:rPr lang="sv-SE" sz="7600" dirty="0">
                <a:solidFill>
                  <a:schemeClr val="tx2"/>
                </a:solidFill>
              </a:rPr>
              <a:t>Helena Danielsson Bergström</a:t>
            </a:r>
          </a:p>
          <a:p>
            <a:pPr lvl="1"/>
            <a:r>
              <a:rPr lang="sv-SE" sz="7600" dirty="0">
                <a:solidFill>
                  <a:schemeClr val="tx2"/>
                </a:solidFill>
              </a:rPr>
              <a:t>Ida Johansson</a:t>
            </a:r>
          </a:p>
          <a:p>
            <a:pPr lvl="1"/>
            <a:r>
              <a:rPr lang="sv-SE" sz="7600" dirty="0">
                <a:solidFill>
                  <a:schemeClr val="tx2"/>
                </a:solidFill>
              </a:rPr>
              <a:t>Jesper </a:t>
            </a:r>
            <a:r>
              <a:rPr lang="sv-SE" sz="7600" dirty="0" err="1">
                <a:solidFill>
                  <a:schemeClr val="tx2"/>
                </a:solidFill>
              </a:rPr>
              <a:t>Sonnerstedt</a:t>
            </a:r>
            <a:endParaRPr lang="sv-SE" sz="7600" dirty="0">
              <a:solidFill>
                <a:schemeClr val="tx2"/>
              </a:solidFill>
            </a:endParaRPr>
          </a:p>
          <a:p>
            <a:pPr lvl="1"/>
            <a:r>
              <a:rPr lang="sv-SE" sz="7600" dirty="0">
                <a:solidFill>
                  <a:schemeClr val="tx2"/>
                </a:solidFill>
              </a:rPr>
              <a:t>Madelene </a:t>
            </a:r>
            <a:r>
              <a:rPr lang="sv-SE" sz="7600" dirty="0" err="1">
                <a:solidFill>
                  <a:schemeClr val="tx2"/>
                </a:solidFill>
              </a:rPr>
              <a:t>Glaad</a:t>
            </a:r>
            <a:r>
              <a:rPr lang="sv-SE" sz="7600" dirty="0">
                <a:solidFill>
                  <a:schemeClr val="tx2"/>
                </a:solidFill>
              </a:rPr>
              <a:t> </a:t>
            </a:r>
          </a:p>
          <a:p>
            <a:pPr lvl="1"/>
            <a:r>
              <a:rPr lang="sv-SE" sz="7600" dirty="0">
                <a:solidFill>
                  <a:schemeClr val="tx2"/>
                </a:solidFill>
              </a:rPr>
              <a:t>Mathias Vestman</a:t>
            </a:r>
          </a:p>
          <a:p>
            <a:pPr lvl="1"/>
            <a:r>
              <a:rPr lang="sv-SE" sz="7600" dirty="0">
                <a:solidFill>
                  <a:schemeClr val="tx2"/>
                </a:solidFill>
              </a:rPr>
              <a:t>Therese Ståhlberg</a:t>
            </a:r>
          </a:p>
          <a:p>
            <a:r>
              <a:rPr lang="sv-SE" sz="8000" b="1" dirty="0">
                <a:solidFill>
                  <a:schemeClr val="tx2"/>
                </a:solidFill>
              </a:rPr>
              <a:t>Försäljning</a:t>
            </a:r>
          </a:p>
          <a:p>
            <a:pPr lvl="1"/>
            <a:r>
              <a:rPr lang="sv-SE" sz="7600" dirty="0">
                <a:solidFill>
                  <a:schemeClr val="tx2"/>
                </a:solidFill>
              </a:rPr>
              <a:t>Föräldragrupp (försäljning)</a:t>
            </a:r>
          </a:p>
          <a:p>
            <a:pPr lvl="1"/>
            <a:r>
              <a:rPr lang="sv-SE" sz="7600" dirty="0">
                <a:solidFill>
                  <a:schemeClr val="tx2"/>
                </a:solidFill>
              </a:rPr>
              <a:t>Emma fördelar schema för kiosk, hemmamatcher</a:t>
            </a:r>
          </a:p>
          <a:p>
            <a:r>
              <a:rPr lang="sv-SE" sz="8000" b="1" dirty="0">
                <a:solidFill>
                  <a:schemeClr val="tx2"/>
                </a:solidFill>
              </a:rPr>
              <a:t>Inköp</a:t>
            </a:r>
          </a:p>
          <a:p>
            <a:pPr lvl="1"/>
            <a:r>
              <a:rPr lang="sv-SE" sz="7600" dirty="0">
                <a:solidFill>
                  <a:schemeClr val="tx2"/>
                </a:solidFill>
              </a:rPr>
              <a:t>Ida Johansson</a:t>
            </a:r>
          </a:p>
          <a:p>
            <a:r>
              <a:rPr lang="sv-SE" sz="8000" b="1" dirty="0" err="1">
                <a:solidFill>
                  <a:schemeClr val="tx2"/>
                </a:solidFill>
              </a:rPr>
              <a:t>Instagram</a:t>
            </a:r>
            <a:r>
              <a:rPr lang="sv-SE" sz="8000" b="1" dirty="0">
                <a:solidFill>
                  <a:schemeClr val="tx2"/>
                </a:solidFill>
              </a:rPr>
              <a:t> ansvarig:</a:t>
            </a:r>
          </a:p>
          <a:p>
            <a:pPr lvl="1"/>
            <a:r>
              <a:rPr lang="sv-SE" sz="7600" dirty="0">
                <a:solidFill>
                  <a:schemeClr val="tx2"/>
                </a:solidFill>
              </a:rPr>
              <a:t>Therese Ståhlberg</a:t>
            </a:r>
          </a:p>
          <a:p>
            <a:r>
              <a:rPr lang="sv-SE" sz="8000" b="1" dirty="0">
                <a:solidFill>
                  <a:schemeClr val="tx2"/>
                </a:solidFill>
              </a:rPr>
              <a:t>Styrelserepresentant:</a:t>
            </a:r>
            <a:r>
              <a:rPr lang="sv-SE" sz="8000" dirty="0">
                <a:solidFill>
                  <a:schemeClr val="tx2"/>
                </a:solidFill>
              </a:rPr>
              <a:t> Mathias Vestman</a:t>
            </a:r>
          </a:p>
          <a:p>
            <a:endParaRPr lang="sv-SE" sz="8000" dirty="0">
              <a:solidFill>
                <a:schemeClr val="tx2"/>
              </a:solidFill>
            </a:endParaRPr>
          </a:p>
          <a:p>
            <a:endParaRPr lang="sv-SE" sz="8000" dirty="0">
              <a:solidFill>
                <a:schemeClr val="tx2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" name="Bildobjekt 1">
            <a:extLst>
              <a:ext uri="{FF2B5EF4-FFF2-40B4-BE49-F238E27FC236}">
                <a16:creationId xmlns:a16="http://schemas.microsoft.com/office/drawing/2014/main" id="{591F299A-E0AB-EBC1-B953-F630781848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8392" y="1949102"/>
            <a:ext cx="4142232" cy="38833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5509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Clr>
                <a:srgbClr val="3E19A7"/>
              </a:buClr>
              <a:buSzPts val="4400"/>
            </a:pP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Laget </a:t>
            </a:r>
            <a:r>
              <a:rPr kumimoji="0" lang="sv-SE" sz="32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	</a:t>
            </a:r>
            <a:endParaRPr dirty="0"/>
          </a:p>
        </p:txBody>
      </p:sp>
      <p:pic>
        <p:nvPicPr>
          <p:cNvPr id="108" name="Google Shape;108;p4" descr="Mariebergs I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26956" y="4892955"/>
            <a:ext cx="1965050" cy="196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90AD425-31A4-1210-61E6-447CCE0A5C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1500" y="665664"/>
            <a:ext cx="6375400" cy="577057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17DC2-9B8E-06F5-BBC2-8B34892CF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EE2C81-73E9-DCD1-5015-CAD8AF7F4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2D5BD1-32C1-A574-3936-584EDB241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1E79A-A500-2E6D-3588-57A165E2F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464" y="2343112"/>
            <a:ext cx="4766330" cy="530717"/>
          </a:xfrm>
        </p:spPr>
        <p:txBody>
          <a:bodyPr>
            <a:normAutofit fontScale="90000"/>
          </a:bodyPr>
          <a:lstStyle/>
          <a:p>
            <a:r>
              <a:rPr lang="sv-SE" sz="3600" dirty="0">
                <a:solidFill>
                  <a:schemeClr val="tx2"/>
                </a:solidFill>
              </a:rPr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DB871-BE9A-4CC8-2508-089DF5CDE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602" y="2157672"/>
            <a:ext cx="7251414" cy="388334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sv-SE" sz="4000" b="1" dirty="0">
                <a:solidFill>
                  <a:schemeClr val="tx2"/>
                </a:solidFill>
              </a:rPr>
              <a:t>Presentationsrunda - föräldrar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365A45A-CC94-3D00-7EDE-A4611FBC4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BD22E3A-F4EB-B5A9-346B-06E3A3D97C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9B1277-C193-14F5-7DE7-32448CFE2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F779C0B-EAF7-3D3A-3DB1-CFC8CB1447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721A806-E61D-3671-7064-A3CF6627A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" name="Bildobjekt 1">
            <a:extLst>
              <a:ext uri="{FF2B5EF4-FFF2-40B4-BE49-F238E27FC236}">
                <a16:creationId xmlns:a16="http://schemas.microsoft.com/office/drawing/2014/main" id="{3EE6CB01-9342-351B-E6E6-B08435F772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8392" y="1949102"/>
            <a:ext cx="4142232" cy="38833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2447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020063-2385-44AC-BD67-258E1F0B9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014A0B-5338-4077-AFE9-A90D04D44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9AA0C5-AF0F-019B-F74F-E55CCA196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6887" y="487681"/>
            <a:ext cx="9829800" cy="1325880"/>
          </a:xfrm>
        </p:spPr>
        <p:txBody>
          <a:bodyPr anchor="b">
            <a:normAutofit/>
          </a:bodyPr>
          <a:lstStyle/>
          <a:p>
            <a:pPr algn="ctr"/>
            <a:r>
              <a:rPr lang="sv-SE" sz="3600" b="1" dirty="0">
                <a:solidFill>
                  <a:schemeClr val="tx2"/>
                </a:solidFill>
              </a:rPr>
              <a:t>Mariebergs IK:s barn och ungdomspolicy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8127680-150F-4A90-9950-F66392578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9"/>
            <a:chOff x="-305" y="-1"/>
            <a:chExt cx="3832880" cy="287613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088F97A-8362-4967-B664-D748B846EC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0F9DEDE-4318-412A-81C5-C8C90F689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9E97DE9-7844-4707-8928-1CD88ADB72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58954E-44A5-4A0D-97A9-8A2BB43D6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8180F-4670-72A1-B19F-44DF9020F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492" y="2537104"/>
            <a:ext cx="6382282" cy="4042619"/>
          </a:xfrm>
        </p:spPr>
        <p:txBody>
          <a:bodyPr anchor="ctr">
            <a:normAutofit/>
          </a:bodyPr>
          <a:lstStyle/>
          <a:p>
            <a:r>
              <a:rPr lang="sv-SE" sz="1600" dirty="0">
                <a:solidFill>
                  <a:schemeClr val="tx2"/>
                </a:solidFill>
              </a:rPr>
              <a:t>”Så många som möjligt så länge som möjligt”</a:t>
            </a:r>
          </a:p>
          <a:p>
            <a:pPr lvl="1"/>
            <a:r>
              <a:rPr lang="sv-SE" sz="1200" dirty="0">
                <a:solidFill>
                  <a:schemeClr val="tx2"/>
                </a:solidFill>
                <a:hlinkClick r:id="rId3"/>
              </a:rPr>
              <a:t>https://www.laget.se/MariebergsIK/Document/Download/-1/8326205</a:t>
            </a:r>
            <a:endParaRPr lang="sv-SE" sz="1200" dirty="0">
              <a:solidFill>
                <a:schemeClr val="tx2"/>
              </a:solidFill>
            </a:endParaRPr>
          </a:p>
          <a:p>
            <a:r>
              <a:rPr lang="sv-SE" sz="1600" dirty="0">
                <a:solidFill>
                  <a:schemeClr val="tx2"/>
                </a:solidFill>
              </a:rPr>
              <a:t>Om du blir skadad?</a:t>
            </a:r>
          </a:p>
          <a:p>
            <a:pPr lvl="1"/>
            <a:r>
              <a:rPr lang="sv-SE" sz="1600" dirty="0">
                <a:solidFill>
                  <a:schemeClr val="tx2"/>
                </a:solidFill>
              </a:rPr>
              <a:t>Råd och Vård för idrottsskador: 020-44 11 11</a:t>
            </a:r>
          </a:p>
          <a:p>
            <a:pPr lvl="1"/>
            <a:r>
              <a:rPr lang="sv-SE" sz="1600" dirty="0">
                <a:solidFill>
                  <a:schemeClr val="tx2"/>
                </a:solidFill>
                <a:hlinkClick r:id="rId4"/>
              </a:rPr>
              <a:t>https://aktiva.svenskfotboll.se/spelare/halsa/rad-och-vard-for-idrottsskador/</a:t>
            </a:r>
            <a:endParaRPr lang="sv-SE" sz="1600" dirty="0">
              <a:solidFill>
                <a:schemeClr val="tx2"/>
              </a:solidFill>
            </a:endParaRPr>
          </a:p>
          <a:p>
            <a:pPr lvl="1"/>
            <a:endParaRPr lang="sv-SE" sz="1600" dirty="0">
              <a:solidFill>
                <a:schemeClr val="tx2"/>
              </a:solidFill>
            </a:endParaRPr>
          </a:p>
          <a:p>
            <a:pPr marL="457200" lvl="1" indent="0">
              <a:buNone/>
            </a:pPr>
            <a:r>
              <a:rPr lang="sv-SE" sz="1600" dirty="0"/>
              <a:t>MIK har som mål att barn och ungdomar får personlig utveckling, god idrottsutbildning och en meningsfylld fritid.</a:t>
            </a:r>
          </a:p>
          <a:p>
            <a:pPr marL="457200" lvl="1" indent="0">
              <a:buNone/>
            </a:pPr>
            <a:endParaRPr lang="sv-SE" sz="1600" dirty="0"/>
          </a:p>
          <a:p>
            <a:pPr marL="457200" lvl="1" indent="0">
              <a:buNone/>
            </a:pPr>
            <a:r>
              <a:rPr lang="sv-SE" sz="1600" b="1" i="1" dirty="0"/>
              <a:t>Försäkring - Viktigt med rätt utrustning och ha anmälan uppdaterad om spelaren kommer till träning!</a:t>
            </a:r>
          </a:p>
          <a:p>
            <a:pPr marL="457200" lvl="1" indent="0">
              <a:buNone/>
            </a:pPr>
            <a:endParaRPr lang="sv-SE" sz="1600" dirty="0"/>
          </a:p>
          <a:p>
            <a:pPr marL="457200" lvl="1" indent="0">
              <a:buNone/>
            </a:pPr>
            <a:endParaRPr lang="sv-SE" sz="1600" dirty="0"/>
          </a:p>
          <a:p>
            <a:pPr marL="457200" lvl="1" indent="0">
              <a:buNone/>
            </a:pPr>
            <a:endParaRPr lang="sv-SE" sz="1600" dirty="0">
              <a:solidFill>
                <a:schemeClr val="tx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66920E5-8640-4C24-A775-864763709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5732" y="4852038"/>
            <a:ext cx="2151670" cy="1860256"/>
            <a:chOff x="-305" y="-4155"/>
            <a:chExt cx="2514948" cy="2174333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CBA3142-5A82-43CE-87A2-EB14B17A5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F5A1C7-9938-4A33-A5A4-2B05353B3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62A936D-E9F6-4A68-82C2-1D1CC7772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68A9229-BBBE-4934-9700-BA72A1BB0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" name="Bildobjekt 1">
            <a:extLst>
              <a:ext uri="{FF2B5EF4-FFF2-40B4-BE49-F238E27FC236}">
                <a16:creationId xmlns:a16="http://schemas.microsoft.com/office/drawing/2014/main" id="{DD7BBE33-65A9-396A-1147-397C21496B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34653" y="2814877"/>
            <a:ext cx="3431823" cy="32173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8476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633AAD86-A67D-01A0-4133-628F3D133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>
            <a:extLst>
              <a:ext uri="{FF2B5EF4-FFF2-40B4-BE49-F238E27FC236}">
                <a16:creationId xmlns:a16="http://schemas.microsoft.com/office/drawing/2014/main" id="{E499FFAB-75D7-A0DA-A39E-E2B0911942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E19A7"/>
              </a:buClr>
              <a:buSzPts val="4400"/>
              <a:buFont typeface="Arial"/>
              <a:buNone/>
            </a:pPr>
            <a:r>
              <a:rPr lang="sv-SE" dirty="0">
                <a:solidFill>
                  <a:srgbClr val="3E19A7"/>
                </a:solidFill>
                <a:latin typeface="Arial"/>
                <a:ea typeface="Arial"/>
                <a:cs typeface="Arial"/>
                <a:sym typeface="Arial"/>
              </a:rPr>
              <a:t>Våra regler i MIK F14</a:t>
            </a:r>
            <a:endParaRPr dirty="0"/>
          </a:p>
        </p:txBody>
      </p:sp>
      <p:sp>
        <p:nvSpPr>
          <p:cNvPr id="135" name="Google Shape;135;p7">
            <a:extLst>
              <a:ext uri="{FF2B5EF4-FFF2-40B4-BE49-F238E27FC236}">
                <a16:creationId xmlns:a16="http://schemas.microsoft.com/office/drawing/2014/main" id="{8506D595-E889-8A9C-596F-0D94133933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628650" indent="-514350">
              <a:buFont typeface="+mj-lt"/>
              <a:buAutoNum type="arabicPeriod"/>
            </a:pPr>
            <a:r>
              <a:rPr lang="sv-SE" sz="2200" i="1" dirty="0"/>
              <a:t>Vi är schyssta och peppar varandra – ingen gnäller eller klagar på lagkamrater.</a:t>
            </a:r>
          </a:p>
          <a:p>
            <a:pPr marL="628650" indent="-514350">
              <a:buFont typeface="+mj-lt"/>
              <a:buAutoNum type="arabicPeriod"/>
            </a:pPr>
            <a:r>
              <a:rPr lang="sv-SE" sz="2200" i="1" dirty="0"/>
              <a:t>Vi visar respekt genom att lyssna – vi är tysta när någon pratar och väntar med bollen tills tränaren säger till.</a:t>
            </a:r>
          </a:p>
          <a:p>
            <a:pPr marL="628650" indent="-514350">
              <a:buFont typeface="+mj-lt"/>
              <a:buAutoNum type="arabicPeriod"/>
            </a:pPr>
            <a:r>
              <a:rPr lang="sv-SE" sz="2200" i="1" dirty="0"/>
              <a:t>Alla får vara med – vi pratar med alla och lämnar ingen utanför.</a:t>
            </a:r>
          </a:p>
          <a:p>
            <a:pPr marL="628650" indent="-514350">
              <a:buFont typeface="+mj-lt"/>
              <a:buAutoNum type="arabicPeriod"/>
            </a:pPr>
            <a:r>
              <a:rPr lang="sv-SE" sz="2200" i="1" dirty="0"/>
              <a:t>Vi gör alltid vårt bästa och ger inte upp – det är okej att göra fel, bara vi försöker.</a:t>
            </a:r>
          </a:p>
          <a:p>
            <a:pPr marL="628650" indent="-514350">
              <a:buFont typeface="+mj-lt"/>
              <a:buAutoNum type="arabicPeriod"/>
            </a:pPr>
            <a:r>
              <a:rPr lang="sv-SE" sz="2200" i="1" dirty="0"/>
              <a:t>Vi lägger fokus på fotbollen – både på match och träning – och lägger energi på det vi kan påverka.</a:t>
            </a:r>
          </a:p>
          <a:p>
            <a:pPr marL="628650" indent="-514350">
              <a:buFont typeface="+mj-lt"/>
              <a:buAutoNum type="arabicPeriod"/>
            </a:pPr>
            <a:r>
              <a:rPr lang="sv-SE" sz="2200" i="1" dirty="0"/>
              <a:t>Vi laddar upp innan träningen – äter, vilar och kommer pigga.</a:t>
            </a:r>
          </a:p>
          <a:p>
            <a:pPr marL="628650" indent="-514350">
              <a:buFont typeface="+mj-lt"/>
              <a:buAutoNum type="arabicPeriod"/>
            </a:pPr>
            <a:r>
              <a:rPr lang="sv-SE" sz="2200" i="1" dirty="0"/>
              <a:t>Vi kommer i tid, hälsar, samlas snabbt och lyssnar på tränarna.</a:t>
            </a:r>
          </a:p>
          <a:p>
            <a:pPr marL="628650" indent="-514350">
              <a:buFont typeface="+mj-lt"/>
              <a:buAutoNum type="arabicPeriod"/>
            </a:pPr>
            <a:r>
              <a:rPr lang="sv-SE" sz="2200" i="1" dirty="0"/>
              <a:t>Vi är bra vinnare och bra förlorare – och visar respekt mot motståndare och domare.</a:t>
            </a:r>
          </a:p>
          <a:p>
            <a:pPr marL="628650" indent="-514350">
              <a:buFont typeface="+mj-lt"/>
              <a:buAutoNum type="arabicPeriod"/>
            </a:pPr>
            <a:r>
              <a:rPr lang="sv-SE" sz="2200" i="1" dirty="0"/>
              <a:t>Vi hjälper varandra – vid skador, övningar eller om någon är ledsen.</a:t>
            </a:r>
          </a:p>
          <a:p>
            <a:pPr marL="628650" indent="-514350">
              <a:buFont typeface="+mj-lt"/>
              <a:buAutoNum type="arabicPeriod"/>
            </a:pPr>
            <a:r>
              <a:rPr lang="sv-SE" sz="2200" i="1" dirty="0"/>
              <a:t>Vi spelar tills domaren blåser – fokus hela vägen.</a:t>
            </a: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5392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5C583-C3F7-04C5-53C2-9D1A52E99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23BCF0A-8AA9-2F2E-2884-5F8977B514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FD71F75-A4D3-56EC-A1A6-2DF1B271F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620529-7EC7-8BB8-4028-2DA66A7DA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401" y="661156"/>
            <a:ext cx="9829800" cy="1325880"/>
          </a:xfrm>
        </p:spPr>
        <p:txBody>
          <a:bodyPr anchor="b">
            <a:normAutofit/>
          </a:bodyPr>
          <a:lstStyle/>
          <a:p>
            <a:pPr algn="ctr"/>
            <a:r>
              <a:rPr lang="sv-SE" sz="3600" b="1" dirty="0">
                <a:solidFill>
                  <a:schemeClr val="tx2"/>
                </a:solidFill>
              </a:rPr>
              <a:t>Fotbollsförbundet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FD4CEA-AD81-8ABF-9A82-7A0EDE8FB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9"/>
            <a:chOff x="-305" y="-1"/>
            <a:chExt cx="3832880" cy="287613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4ABF74A-4D1E-739D-80E0-5D16C83D5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21BD256-7E33-9531-E2A2-C993F5933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975F9C6-BFEB-BCDC-0458-9AA21B984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7D8CF6D-97E3-40BA-8C24-649FA4E42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53BFF-36EC-995B-EF92-B59A342AD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3938" y="1842326"/>
            <a:ext cx="5954486" cy="4080338"/>
          </a:xfrm>
        </p:spPr>
        <p:txBody>
          <a:bodyPr anchor="ctr">
            <a:norm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Registrering av spelare från 9år </a:t>
            </a:r>
          </a:p>
          <a:p>
            <a:r>
              <a:rPr lang="sv-SE" dirty="0">
                <a:solidFill>
                  <a:schemeClr val="tx2"/>
                </a:solidFill>
              </a:rPr>
              <a:t>Blanketter att fylla i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B9BC71F-4C4D-778F-1396-44C99AB51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5732" y="4852038"/>
            <a:ext cx="2151670" cy="1860256"/>
            <a:chOff x="-305" y="-4155"/>
            <a:chExt cx="2514948" cy="2174333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4E66A09-6922-F3D9-6687-B409F4B67B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D3B5230-9694-174D-80CB-449E34C539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87B3EF1-EF2B-8563-733B-5248A69FCA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8953C68-D214-A4AB-52CF-612ED3A1C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" name="Bildobjekt 1">
            <a:extLst>
              <a:ext uri="{FF2B5EF4-FFF2-40B4-BE49-F238E27FC236}">
                <a16:creationId xmlns:a16="http://schemas.microsoft.com/office/drawing/2014/main" id="{A1BED6D0-9D2D-1D4E-4C5E-9C268F63F8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90813" y="2837712"/>
            <a:ext cx="3431823" cy="32173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5284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767B6-5E55-2BDA-9114-DE0AF298B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F9D6B04-90C4-A356-3B0F-C2ECD7BBC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C10DC4-9BB1-B4DA-5A23-6C6013D47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184B4B-287E-E4C5-0E3D-1DF741A6B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955" y="233045"/>
            <a:ext cx="4766330" cy="530717"/>
          </a:xfrm>
        </p:spPr>
        <p:txBody>
          <a:bodyPr>
            <a:normAutofit fontScale="90000"/>
          </a:bodyPr>
          <a:lstStyle/>
          <a:p>
            <a:r>
              <a:rPr lang="sv-SE" sz="3600" b="1" dirty="0">
                <a:solidFill>
                  <a:schemeClr val="tx2"/>
                </a:solidFill>
              </a:rPr>
              <a:t>Träningar på nya planerna</a:t>
            </a:r>
            <a:endParaRPr lang="sv-SE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111A4-D98C-8B2F-7F2F-3E4153340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376" y="1185491"/>
            <a:ext cx="7367015" cy="4823424"/>
          </a:xfrm>
        </p:spPr>
        <p:txBody>
          <a:bodyPr anchor="t">
            <a:normAutofit lnSpcReduction="10000"/>
          </a:bodyPr>
          <a:lstStyle/>
          <a:p>
            <a:endParaRPr lang="sv-SE" sz="2400" dirty="0">
              <a:solidFill>
                <a:schemeClr val="tx2"/>
              </a:solidFill>
            </a:endParaRPr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r>
              <a:rPr lang="sv-SE" dirty="0"/>
              <a:t>Två träningar per vecka (måndag och onsdag)</a:t>
            </a:r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endParaRPr lang="sv-SE" dirty="0"/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r>
              <a:rPr lang="sv-SE" dirty="0"/>
              <a:t>En extra individuell träning (fredagar)</a:t>
            </a:r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endParaRPr lang="sv-SE" dirty="0"/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endParaRPr lang="sv-SE" dirty="0"/>
          </a:p>
          <a:p>
            <a:pPr marL="914400" lvl="1" indent="-342900">
              <a:spcBef>
                <a:spcPts val="0"/>
              </a:spcBef>
              <a:buSzPts val="1800"/>
              <a:buChar char="○"/>
            </a:pPr>
            <a:r>
              <a:rPr lang="sv-SE" dirty="0"/>
              <a:t>Kallelser skickas ut en vecka innan träning (viktigt att läsa beskrivning på träning och plats, kan uppdateras löpande utifrån förutsättningarna)</a:t>
            </a:r>
          </a:p>
          <a:p>
            <a:pPr marL="914400" lvl="1" indent="-342900">
              <a:spcBef>
                <a:spcPts val="0"/>
              </a:spcBef>
              <a:buSzPts val="1800"/>
              <a:buChar char="○"/>
            </a:pPr>
            <a:r>
              <a:rPr lang="sv-SE" b="1" dirty="0"/>
              <a:t>VIKTIGT svara på kallelser </a:t>
            </a:r>
            <a:r>
              <a:rPr lang="sv-SE" dirty="0"/>
              <a:t>för bättre planering av aktiviteten</a:t>
            </a:r>
          </a:p>
          <a:p>
            <a:pPr marL="914400" lvl="1" indent="-342900">
              <a:spcBef>
                <a:spcPts val="0"/>
              </a:spcBef>
              <a:buSzPts val="1800"/>
              <a:buChar char="○"/>
            </a:pPr>
            <a:r>
              <a:rPr lang="sv-SE" b="1" dirty="0"/>
              <a:t>Skriv anledning</a:t>
            </a:r>
            <a:r>
              <a:rPr lang="sv-SE" dirty="0"/>
              <a:t> till varför man tackar nej</a:t>
            </a:r>
          </a:p>
          <a:p>
            <a:pPr marL="914400" lvl="1" indent="-342900">
              <a:spcBef>
                <a:spcPts val="0"/>
              </a:spcBef>
              <a:buSzPts val="1800"/>
              <a:buChar char="○"/>
            </a:pPr>
            <a:r>
              <a:rPr lang="sv-SE" dirty="0"/>
              <a:t>Fleridrottande uppmuntras</a:t>
            </a:r>
          </a:p>
          <a:p>
            <a:pPr marL="0" indent="0">
              <a:buNone/>
            </a:pPr>
            <a:endParaRPr lang="sv-SE" sz="8000" dirty="0">
              <a:solidFill>
                <a:schemeClr val="tx2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1A029E4-E30E-A738-6EAD-F13564810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C4904E0-91CA-98D1-EFF0-DCADDB6541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EEE1E52-A59C-A86C-488A-E0358E5CCC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180EE75-D2DA-2E31-31F9-F7DC255A50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1931F11-3963-3B85-2578-1F2F2FB33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4" name="Bildobjekt 1">
            <a:extLst>
              <a:ext uri="{FF2B5EF4-FFF2-40B4-BE49-F238E27FC236}">
                <a16:creationId xmlns:a16="http://schemas.microsoft.com/office/drawing/2014/main" id="{D1E42F18-C36C-F2BD-FB2E-8670ABFEED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8392" y="1949102"/>
            <a:ext cx="4142232" cy="38833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0401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19B81-E45F-E6B8-4222-520E3E2F4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0B91EF-B70E-5B66-F482-42FF9E21B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F16526-B70B-481D-0ABC-0FE800415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B59DD9-3984-9105-F25E-8C3F88161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955" y="233045"/>
            <a:ext cx="4766330" cy="530717"/>
          </a:xfrm>
        </p:spPr>
        <p:txBody>
          <a:bodyPr>
            <a:normAutofit fontScale="90000"/>
          </a:bodyPr>
          <a:lstStyle/>
          <a:p>
            <a:r>
              <a:rPr lang="sv-SE" sz="3600" b="1" dirty="0">
                <a:solidFill>
                  <a:schemeClr val="tx2"/>
                </a:solidFill>
              </a:rPr>
              <a:t>Seriespel 2026</a:t>
            </a:r>
            <a:endParaRPr lang="sv-SE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568D2-955B-446E-1678-C73A6A899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625" y="1680418"/>
            <a:ext cx="7432249" cy="4823424"/>
          </a:xfrm>
        </p:spPr>
        <p:txBody>
          <a:bodyPr anchor="t">
            <a:normAutofit/>
          </a:bodyPr>
          <a:lstStyle/>
          <a:p>
            <a:endParaRPr lang="sv-SE" sz="2400" dirty="0">
              <a:solidFill>
                <a:schemeClr val="tx2"/>
              </a:solidFill>
            </a:endParaRPr>
          </a:p>
          <a:p>
            <a:pPr lvl="0">
              <a:spcBef>
                <a:spcPts val="0"/>
              </a:spcBef>
              <a:buSzPts val="1800"/>
            </a:pPr>
            <a:r>
              <a:rPr lang="sv-SE" sz="2400" dirty="0"/>
              <a:t>7-7</a:t>
            </a:r>
          </a:p>
          <a:p>
            <a:pPr lvl="0">
              <a:spcBef>
                <a:spcPts val="0"/>
              </a:spcBef>
              <a:buSzPts val="1800"/>
            </a:pPr>
            <a:r>
              <a:rPr lang="sv-SE" sz="2400" dirty="0"/>
              <a:t>Anmälda i två grupper: MIK Blå/MIK Vit spelar i grupp Norr och Syd</a:t>
            </a:r>
          </a:p>
          <a:p>
            <a:pPr lvl="0">
              <a:spcBef>
                <a:spcPts val="0"/>
              </a:spcBef>
              <a:buSzPts val="1800"/>
            </a:pPr>
            <a:r>
              <a:rPr lang="sv-SE" sz="2400" dirty="0"/>
              <a:t>Ca två matcher per vecka</a:t>
            </a:r>
          </a:p>
          <a:p>
            <a:pPr lvl="0">
              <a:spcBef>
                <a:spcPts val="0"/>
              </a:spcBef>
              <a:buSzPts val="1800"/>
            </a:pPr>
            <a:r>
              <a:rPr lang="sv-SE" sz="2400" dirty="0"/>
              <a:t>Kallelser till match, meddela </a:t>
            </a:r>
            <a:r>
              <a:rPr lang="sv-SE" sz="2400" dirty="0" err="1"/>
              <a:t>ev</a:t>
            </a:r>
            <a:r>
              <a:rPr lang="sv-SE" sz="2400" dirty="0"/>
              <a:t> datum man inte kan senast 30/4 till Ida eller Mathias </a:t>
            </a:r>
          </a:p>
          <a:p>
            <a:pPr lvl="0">
              <a:spcBef>
                <a:spcPts val="0"/>
              </a:spcBef>
              <a:buSzPts val="1800"/>
            </a:pPr>
            <a:r>
              <a:rPr lang="sv-SE" sz="2400" dirty="0"/>
              <a:t>Fair Play, både på och utanför planen</a:t>
            </a:r>
          </a:p>
          <a:p>
            <a:pPr lvl="0">
              <a:spcBef>
                <a:spcPts val="0"/>
              </a:spcBef>
              <a:buSzPts val="1800"/>
            </a:pPr>
            <a:endParaRPr lang="sv-SE" sz="2400" dirty="0"/>
          </a:p>
          <a:p>
            <a:pPr lvl="0">
              <a:spcBef>
                <a:spcPts val="0"/>
              </a:spcBef>
              <a:buSzPts val="1800"/>
            </a:pPr>
            <a:r>
              <a:rPr lang="sv-SE" sz="2400" dirty="0"/>
              <a:t>Spelformsutbildningar 7-7 och 9-9 – uppmuntrar även </a:t>
            </a:r>
          </a:p>
          <a:p>
            <a:pPr marL="0" lvl="0" indent="0">
              <a:spcBef>
                <a:spcPts val="0"/>
              </a:spcBef>
              <a:buSzPts val="1800"/>
              <a:buNone/>
            </a:pPr>
            <a:r>
              <a:rPr lang="sv-SE" sz="2400" dirty="0"/>
              <a:t>föräldrar att gå dessa </a:t>
            </a:r>
            <a:r>
              <a:rPr lang="sv-SE" sz="2400" dirty="0">
                <a:hlinkClick r:id="rId3"/>
              </a:rPr>
              <a:t>Spelformsutbildningar - Förening och aktiva</a:t>
            </a:r>
            <a:endParaRPr lang="sv-SE" sz="2400" dirty="0"/>
          </a:p>
          <a:p>
            <a:pPr marL="0" indent="0">
              <a:buNone/>
            </a:pPr>
            <a:endParaRPr lang="sv-SE" sz="8000" dirty="0">
              <a:solidFill>
                <a:schemeClr val="tx2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BE349FF-70A6-D6B2-3004-F42DB86C3E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F431811-697E-D823-EBD9-E0D8C35D6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FED51C-192D-6C1F-23EF-E05464F11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A183E4C-2E7C-C2CA-55B2-F48C15CBC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631960C-4136-6C4B-8D3C-A19906FC18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4" name="Bildobjekt 1">
            <a:extLst>
              <a:ext uri="{FF2B5EF4-FFF2-40B4-BE49-F238E27FC236}">
                <a16:creationId xmlns:a16="http://schemas.microsoft.com/office/drawing/2014/main" id="{CFDC6377-0D48-9BAA-1440-6141324737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8392" y="1949102"/>
            <a:ext cx="4142232" cy="38833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3947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1019</TotalTime>
  <Words>756</Words>
  <Application>Microsoft Office PowerPoint</Application>
  <PresentationFormat>Bredbild</PresentationFormat>
  <Paragraphs>151</Paragraphs>
  <Slides>15</Slides>
  <Notes>14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15</vt:i4>
      </vt:variant>
    </vt:vector>
  </HeadingPairs>
  <TitlesOfParts>
    <vt:vector size="22" baseType="lpstr">
      <vt:lpstr>Meiryo</vt:lpstr>
      <vt:lpstr>Aptos</vt:lpstr>
      <vt:lpstr>Aptos Display</vt:lpstr>
      <vt:lpstr>Arial</vt:lpstr>
      <vt:lpstr>Calibri</vt:lpstr>
      <vt:lpstr>Office-tema</vt:lpstr>
      <vt:lpstr>Office Theme</vt:lpstr>
      <vt:lpstr> Välkomna till Föräldramöte F2014</vt:lpstr>
      <vt:lpstr>Lagets roller:  </vt:lpstr>
      <vt:lpstr>Laget  </vt:lpstr>
      <vt:lpstr> </vt:lpstr>
      <vt:lpstr>Mariebergs IK:s barn och ungdomspolicy</vt:lpstr>
      <vt:lpstr>Våra regler i MIK F14</vt:lpstr>
      <vt:lpstr>Fotbollsförbundet</vt:lpstr>
      <vt:lpstr>Träningar på nya planerna</vt:lpstr>
      <vt:lpstr>Seriespel 2026</vt:lpstr>
      <vt:lpstr>Ekonomi</vt:lpstr>
      <vt:lpstr>Cuper och andra aktiviteter </vt:lpstr>
      <vt:lpstr>Försäljning och aktiviteter </vt:lpstr>
      <vt:lpstr>Övrigt</vt:lpstr>
      <vt:lpstr>Övrigt 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Ida Johansson</dc:creator>
  <cp:lastModifiedBy>Ida Johansson</cp:lastModifiedBy>
  <cp:revision>7</cp:revision>
  <dcterms:created xsi:type="dcterms:W3CDTF">2024-08-27T18:32:38Z</dcterms:created>
  <dcterms:modified xsi:type="dcterms:W3CDTF">2026-04-27T06:35:42Z</dcterms:modified>
</cp:coreProperties>
</file>