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72" r:id="rId3"/>
    <p:sldId id="283" r:id="rId4"/>
    <p:sldId id="284" r:id="rId5"/>
    <p:sldId id="282" r:id="rId6"/>
    <p:sldId id="285" r:id="rId7"/>
    <p:sldId id="286" r:id="rId8"/>
    <p:sldId id="287" r:id="rId9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5" d="100"/>
          <a:sy n="85" d="100"/>
        </p:scale>
        <p:origin x="-714" y="-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A0769-4336-48DB-9C03-D7B2D814DD49}" type="datetimeFigureOut">
              <a:rPr lang="sv-SE" smtClean="0"/>
              <a:pPr/>
              <a:t>2020-03-06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5FFB-76F1-414C-8F6C-466216815E1E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A0769-4336-48DB-9C03-D7B2D814DD49}" type="datetimeFigureOut">
              <a:rPr lang="sv-SE" smtClean="0"/>
              <a:pPr/>
              <a:t>2020-03-06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5FFB-76F1-414C-8F6C-466216815E1E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A0769-4336-48DB-9C03-D7B2D814DD49}" type="datetimeFigureOut">
              <a:rPr lang="sv-SE" smtClean="0"/>
              <a:pPr/>
              <a:t>2020-03-06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5FFB-76F1-414C-8F6C-466216815E1E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A0769-4336-48DB-9C03-D7B2D814DD49}" type="datetimeFigureOut">
              <a:rPr lang="sv-SE" smtClean="0"/>
              <a:pPr/>
              <a:t>2020-03-06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5FFB-76F1-414C-8F6C-466216815E1E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A0769-4336-48DB-9C03-D7B2D814DD49}" type="datetimeFigureOut">
              <a:rPr lang="sv-SE" smtClean="0"/>
              <a:pPr/>
              <a:t>2020-03-06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5FFB-76F1-414C-8F6C-466216815E1E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A0769-4336-48DB-9C03-D7B2D814DD49}" type="datetimeFigureOut">
              <a:rPr lang="sv-SE" smtClean="0"/>
              <a:pPr/>
              <a:t>2020-03-06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5FFB-76F1-414C-8F6C-466216815E1E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A0769-4336-48DB-9C03-D7B2D814DD49}" type="datetimeFigureOut">
              <a:rPr lang="sv-SE" smtClean="0"/>
              <a:pPr/>
              <a:t>2020-03-06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5FFB-76F1-414C-8F6C-466216815E1E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A0769-4336-48DB-9C03-D7B2D814DD49}" type="datetimeFigureOut">
              <a:rPr lang="sv-SE" smtClean="0"/>
              <a:pPr/>
              <a:t>2020-03-06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5FFB-76F1-414C-8F6C-466216815E1E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A0769-4336-48DB-9C03-D7B2D814DD49}" type="datetimeFigureOut">
              <a:rPr lang="sv-SE" smtClean="0"/>
              <a:pPr/>
              <a:t>2020-03-06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5FFB-76F1-414C-8F6C-466216815E1E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A0769-4336-48DB-9C03-D7B2D814DD49}" type="datetimeFigureOut">
              <a:rPr lang="sv-SE" smtClean="0"/>
              <a:pPr/>
              <a:t>2020-03-06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5FFB-76F1-414C-8F6C-466216815E1E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A0769-4336-48DB-9C03-D7B2D814DD49}" type="datetimeFigureOut">
              <a:rPr lang="sv-SE" smtClean="0"/>
              <a:pPr/>
              <a:t>2020-03-06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35FFB-76F1-414C-8F6C-466216815E1E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DA0769-4336-48DB-9C03-D7B2D814DD49}" type="datetimeFigureOut">
              <a:rPr lang="sv-SE" smtClean="0"/>
              <a:pPr/>
              <a:t>2020-03-06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935FFB-76F1-414C-8F6C-466216815E1E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9.gi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9.gi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2.jpeg"/><Relationship Id="rId7" Type="http://schemas.openxmlformats.org/officeDocument/2006/relationships/image" Target="../media/image13.jpe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2.png"/><Relationship Id="rId4" Type="http://schemas.openxmlformats.org/officeDocument/2006/relationships/image" Target="../media/image9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gif"/><Relationship Id="rId5" Type="http://schemas.openxmlformats.org/officeDocument/2006/relationships/image" Target="../media/image16.png"/><Relationship Id="rId4" Type="http://schemas.openxmlformats.org/officeDocument/2006/relationships/image" Target="../media/image4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gif"/><Relationship Id="rId5" Type="http://schemas.openxmlformats.org/officeDocument/2006/relationships/image" Target="../media/image4.wmf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gif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xmlns="" id="{9AB596D0-A26A-4A03-9BFE-7E292F7E70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22639">
            <a:off x="568550" y="2671657"/>
            <a:ext cx="3279147" cy="324331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8770" y="33000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v-SE" b="1" dirty="0"/>
              <a:t/>
            </a:r>
            <a:br>
              <a:rPr lang="sv-SE" b="1" dirty="0"/>
            </a:br>
            <a:r>
              <a:rPr lang="sv-SE" b="1" dirty="0"/>
              <a:t/>
            </a:r>
            <a:br>
              <a:rPr lang="sv-SE" b="1" dirty="0"/>
            </a:br>
            <a:r>
              <a:rPr lang="sv-SE" sz="1300" b="1" dirty="0"/>
              <a:t/>
            </a:r>
            <a:br>
              <a:rPr lang="sv-SE" sz="1300" b="1" dirty="0"/>
            </a:br>
            <a:r>
              <a:rPr lang="sv-SE" sz="8000" b="1" dirty="0"/>
              <a:t>FÖRENINGSPROFIL</a:t>
            </a:r>
            <a:br>
              <a:rPr lang="sv-SE" sz="8000" b="1" dirty="0"/>
            </a:br>
            <a:r>
              <a:rPr lang="sv-SE" sz="1300" b="1" dirty="0"/>
              <a:t/>
            </a:r>
            <a:br>
              <a:rPr lang="sv-SE" sz="1300" b="1" dirty="0"/>
            </a:br>
            <a:endParaRPr lang="sv-SE" sz="7300" b="1" dirty="0">
              <a:latin typeface="Stencil" panose="040409050D0802020404" pitchFamily="82" charset="0"/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xmlns="" id="{8576075F-8F30-47C7-BA44-C20DCBA87ABA}"/>
              </a:ext>
            </a:extLst>
          </p:cNvPr>
          <p:cNvSpPr/>
          <p:nvPr/>
        </p:nvSpPr>
        <p:spPr>
          <a:xfrm>
            <a:off x="3653973" y="1646138"/>
            <a:ext cx="175919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6000" b="1" dirty="0">
                <a:latin typeface="+mj-lt"/>
                <a:ea typeface="+mj-ea"/>
                <a:cs typeface="+mj-cs"/>
              </a:rPr>
              <a:t>2020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xmlns="" id="{103D47EB-ADDB-4535-A650-E124C83CE2F9}"/>
              </a:ext>
            </a:extLst>
          </p:cNvPr>
          <p:cNvSpPr txBox="1"/>
          <p:nvPr/>
        </p:nvSpPr>
        <p:spPr>
          <a:xfrm>
            <a:off x="5374642" y="3393345"/>
            <a:ext cx="40324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b="1" dirty="0">
                <a:solidFill>
                  <a:srgbClr val="FF03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Klubberbjudanden för vecka 11</a:t>
            </a:r>
            <a:endParaRPr lang="sv-SE" sz="2400" b="1" dirty="0">
              <a:solidFill>
                <a:srgbClr val="FF032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6" descr="http://blogs.salleurl.edu/emprendedores/files/2012/04/logo-adidas-antiguo2-300x202.jpg">
            <a:extLst>
              <a:ext uri="{FF2B5EF4-FFF2-40B4-BE49-F238E27FC236}">
                <a16:creationId xmlns:a16="http://schemas.microsoft.com/office/drawing/2014/main" xmlns="" id="{D016AED5-ADBE-4709-A07D-F39721F419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280" y="5750908"/>
            <a:ext cx="1153855" cy="777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xmlns="" id="{DDD3F46E-EA1C-4E19-A1FC-55469EF74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258" y="4509120"/>
            <a:ext cx="1820112" cy="10801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6" descr="http://blogs.salleurl.edu/emprendedores/files/2012/04/logo-adidas-antiguo2-300x202.jpg">
            <a:extLst>
              <a:ext uri="{FF2B5EF4-FFF2-40B4-BE49-F238E27FC236}">
                <a16:creationId xmlns:a16="http://schemas.microsoft.com/office/drawing/2014/main" xmlns="" id="{DEEA85CD-AD46-4061-B177-5F7E83A4E7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2966" y="6219717"/>
            <a:ext cx="792088" cy="533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ktangel 11"/>
          <p:cNvSpPr/>
          <p:nvPr/>
        </p:nvSpPr>
        <p:spPr>
          <a:xfrm>
            <a:off x="0" y="1"/>
            <a:ext cx="9144000" cy="9625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2400" b="1" dirty="0" err="1"/>
              <a:t>MSSK’s</a:t>
            </a:r>
            <a:r>
              <a:rPr lang="sv-SE" sz="2400" b="1" dirty="0"/>
              <a:t> KLUBBVECKA 9-15 MARS</a:t>
            </a:r>
          </a:p>
        </p:txBody>
      </p:sp>
      <p:pic>
        <p:nvPicPr>
          <p:cNvPr id="13" name="Bildobjekt 17" descr="Sportringen_Logo_Red_neg_Blackbox_PMS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5559" y="170422"/>
            <a:ext cx="98583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Bildobjekt 18" descr="Sportringen_Logo_Red_neg_Blackbox_PMS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4296" y="170422"/>
            <a:ext cx="987425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ktangel 1">
            <a:extLst>
              <a:ext uri="{FF2B5EF4-FFF2-40B4-BE49-F238E27FC236}">
                <a16:creationId xmlns:a16="http://schemas.microsoft.com/office/drawing/2014/main" xmlns="" id="{7FF9929D-40D1-4265-ADDE-8E066A3419A3}"/>
              </a:ext>
            </a:extLst>
          </p:cNvPr>
          <p:cNvSpPr/>
          <p:nvPr/>
        </p:nvSpPr>
        <p:spPr>
          <a:xfrm>
            <a:off x="827584" y="1079631"/>
            <a:ext cx="3168352" cy="20882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b="1" dirty="0">
                <a:solidFill>
                  <a:schemeClr val="tx1"/>
                </a:solidFill>
              </a:rPr>
              <a:t>KLUBBVECKAN 2020</a:t>
            </a:r>
          </a:p>
          <a:p>
            <a:pPr algn="ctr"/>
            <a:endParaRPr lang="sv-SE" sz="1200" b="1" dirty="0">
              <a:solidFill>
                <a:schemeClr val="tx1"/>
              </a:solidFill>
            </a:endParaRPr>
          </a:p>
          <a:p>
            <a:pPr algn="ctr"/>
            <a:endParaRPr lang="sv-SE" sz="1200" dirty="0">
              <a:solidFill>
                <a:schemeClr val="tx1"/>
              </a:solidFill>
            </a:endParaRPr>
          </a:p>
          <a:p>
            <a:pPr algn="ctr"/>
            <a:r>
              <a:rPr lang="sv-SE" sz="1200" dirty="0">
                <a:solidFill>
                  <a:schemeClr val="tx1"/>
                </a:solidFill>
              </a:rPr>
              <a:t>Prova ut och beställ utvalda klubbprodukter till extra rabatterade priser.</a:t>
            </a:r>
          </a:p>
          <a:p>
            <a:pPr algn="ctr"/>
            <a:endParaRPr lang="sv-SE" sz="1200" b="1" dirty="0">
              <a:solidFill>
                <a:schemeClr val="tx1"/>
              </a:solidFill>
            </a:endParaRPr>
          </a:p>
          <a:p>
            <a:pPr algn="ctr"/>
            <a:r>
              <a:rPr lang="sv-SE" sz="1200" dirty="0">
                <a:solidFill>
                  <a:schemeClr val="tx1"/>
                </a:solidFill>
              </a:rPr>
              <a:t>Som medlem i MSSK har du dessutom </a:t>
            </a:r>
          </a:p>
          <a:p>
            <a:pPr algn="ctr"/>
            <a:r>
              <a:rPr lang="sv-SE" sz="1400" b="1" dirty="0">
                <a:solidFill>
                  <a:srgbClr val="FF0000"/>
                </a:solidFill>
              </a:rPr>
              <a:t>20% rabatt* </a:t>
            </a:r>
            <a:r>
              <a:rPr lang="sv-SE" sz="1200" dirty="0">
                <a:solidFill>
                  <a:schemeClr val="tx1"/>
                </a:solidFill>
              </a:rPr>
              <a:t>på </a:t>
            </a:r>
            <a:r>
              <a:rPr lang="sv-SE" sz="1200" dirty="0" err="1">
                <a:solidFill>
                  <a:schemeClr val="tx1"/>
                </a:solidFill>
              </a:rPr>
              <a:t>Sportringens</a:t>
            </a:r>
            <a:r>
              <a:rPr lang="sv-SE" sz="1200" dirty="0">
                <a:solidFill>
                  <a:schemeClr val="tx1"/>
                </a:solidFill>
              </a:rPr>
              <a:t> lagerförda sortiment under hela klubbveckan.</a:t>
            </a:r>
          </a:p>
          <a:p>
            <a:pPr algn="ctr"/>
            <a:r>
              <a:rPr lang="sv-SE" sz="1200" i="1" dirty="0"/>
              <a:t>*Gäller ej skidpaket eller rea-/ kampanjvaror. 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xmlns="" id="{2775C50A-FF3E-4FEF-8E9D-7F8ED965537B}"/>
              </a:ext>
            </a:extLst>
          </p:cNvPr>
          <p:cNvSpPr/>
          <p:nvPr/>
        </p:nvSpPr>
        <p:spPr>
          <a:xfrm>
            <a:off x="4613256" y="4214764"/>
            <a:ext cx="3847176" cy="1692771"/>
          </a:xfrm>
          <a:prstGeom prst="rect">
            <a:avLst/>
          </a:prstGeom>
          <a:ln w="28575">
            <a:solidFill>
              <a:schemeClr val="bg1">
                <a:lumMod val="85000"/>
              </a:schemeClr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endParaRPr lang="sv-SE" sz="1200" dirty="0"/>
          </a:p>
          <a:p>
            <a:pPr algn="ctr"/>
            <a:r>
              <a:rPr lang="sv-SE" sz="1600" b="1" dirty="0"/>
              <a:t>VÄLKOMMEN TILL SPORT</a:t>
            </a:r>
            <a:r>
              <a:rPr lang="sv-SE" sz="1600" b="1" dirty="0">
                <a:solidFill>
                  <a:srgbClr val="FF0329"/>
                </a:solidFill>
              </a:rPr>
              <a:t>RINGEN</a:t>
            </a:r>
            <a:r>
              <a:rPr lang="sv-SE" sz="1600" b="1" dirty="0"/>
              <a:t>!</a:t>
            </a:r>
          </a:p>
          <a:p>
            <a:pPr algn="ctr"/>
            <a:r>
              <a:rPr lang="sv-SE" sz="1600" dirty="0"/>
              <a:t>Vardagar  07-18</a:t>
            </a:r>
          </a:p>
          <a:p>
            <a:pPr algn="ctr"/>
            <a:r>
              <a:rPr lang="sv-SE" sz="1600" dirty="0"/>
              <a:t>Lördagar  10-15</a:t>
            </a:r>
          </a:p>
          <a:p>
            <a:pPr algn="ctr"/>
            <a:r>
              <a:rPr lang="sv-SE" sz="1600" dirty="0"/>
              <a:t>Söndagar  12-16</a:t>
            </a:r>
          </a:p>
          <a:p>
            <a:pPr algn="ctr"/>
            <a:endParaRPr lang="sv-SE" sz="1600" dirty="0"/>
          </a:p>
          <a:p>
            <a:pPr algn="ctr"/>
            <a:r>
              <a:rPr lang="sv-SE" sz="1200" dirty="0"/>
              <a:t>klubb.pitea@sportringen.se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xmlns="" id="{F2329F00-9DCC-43D0-BDE8-2306F85DB83C}"/>
              </a:ext>
            </a:extLst>
          </p:cNvPr>
          <p:cNvSpPr/>
          <p:nvPr/>
        </p:nvSpPr>
        <p:spPr>
          <a:xfrm>
            <a:off x="849056" y="3537655"/>
            <a:ext cx="3168352" cy="2369880"/>
          </a:xfrm>
          <a:prstGeom prst="rect">
            <a:avLst/>
          </a:prstGeom>
          <a:ln w="28575">
            <a:solidFill>
              <a:schemeClr val="bg1">
                <a:lumMod val="85000"/>
              </a:schemeClr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sv-SE" sz="1600" b="1" dirty="0"/>
              <a:t>BETALNING OCH LEVERANS</a:t>
            </a:r>
          </a:p>
          <a:p>
            <a:r>
              <a:rPr lang="sv-SE" sz="1200" dirty="0"/>
              <a:t>Betalning sker vid beställningstillfället (</a:t>
            </a:r>
            <a:r>
              <a:rPr lang="sv-SE" sz="1200" dirty="0" err="1"/>
              <a:t>pga</a:t>
            </a:r>
            <a:r>
              <a:rPr lang="sv-SE" sz="1200" dirty="0"/>
              <a:t> att kläderna förädlas med unika tryck/brodyr). </a:t>
            </a:r>
          </a:p>
          <a:p>
            <a:endParaRPr lang="sv-SE" sz="1200" dirty="0"/>
          </a:p>
          <a:p>
            <a:r>
              <a:rPr lang="sv-SE" sz="1200" dirty="0"/>
              <a:t>Produkterna levereras ut till medlemmarna via föreningen eller lagansvarig.</a:t>
            </a:r>
          </a:p>
          <a:p>
            <a:endParaRPr lang="sv-SE" sz="1200" dirty="0"/>
          </a:p>
          <a:p>
            <a:r>
              <a:rPr lang="sv-SE" sz="1200" dirty="0"/>
              <a:t>Normal leveranstid är 4-5 veckor från det att beställningarna är skickade. Avvikelser i leveransen kan ske utifrån leverantörernas aktuella lagerstatus eller vid avvikande önskemål gällande trycken. </a:t>
            </a: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xmlns="" id="{EA5D15D7-3448-4292-98BD-AD283A13C567}"/>
              </a:ext>
            </a:extLst>
          </p:cNvPr>
          <p:cNvSpPr/>
          <p:nvPr/>
        </p:nvSpPr>
        <p:spPr>
          <a:xfrm>
            <a:off x="4504348" y="1632394"/>
            <a:ext cx="4464496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200" dirty="0"/>
              <a:t>Spelare och ledare kan när som helst under ordinarie öppettider prova ut och beställa de kläder och accessoarer som finns med i föreningsprofilen. Föreningsprofilen har tagits fram i samråd mellan föreningsansvariga och Sportringen. Eventuella avvikande önskemål om förändringar i profilen (personliga eller för enskilda lag) ska alltid godkännas av föreningsansvarig. </a:t>
            </a:r>
          </a:p>
          <a:p>
            <a:endParaRPr lang="sv-SE" sz="1200" dirty="0"/>
          </a:p>
          <a:p>
            <a:endParaRPr lang="sv-SE" sz="1200" b="1" dirty="0"/>
          </a:p>
          <a:p>
            <a:r>
              <a:rPr lang="sv-SE" sz="1600" b="1" u="sng" dirty="0">
                <a:solidFill>
                  <a:srgbClr val="FF0000"/>
                </a:solidFill>
              </a:rPr>
              <a:t>Viktigt att veta: </a:t>
            </a:r>
          </a:p>
          <a:p>
            <a:r>
              <a:rPr lang="sv-SE" sz="1200" b="1" dirty="0"/>
              <a:t>Sista dag för beställning är 15 mars!!</a:t>
            </a:r>
          </a:p>
          <a:p>
            <a:r>
              <a:rPr lang="sv-SE" sz="1200" dirty="0"/>
              <a:t>Eventuella efterbeställningar/kompletteringsbeställningar kan därefter göras tidigast i mitten av april.</a:t>
            </a:r>
          </a:p>
        </p:txBody>
      </p:sp>
      <p:sp>
        <p:nvSpPr>
          <p:cNvPr id="15" name="Båge 14"/>
          <p:cNvSpPr/>
          <p:nvPr/>
        </p:nvSpPr>
        <p:spPr>
          <a:xfrm rot="21354624">
            <a:off x="265626" y="1511208"/>
            <a:ext cx="2808312" cy="216024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ektangel 17"/>
          <p:cNvSpPr/>
          <p:nvPr/>
        </p:nvSpPr>
        <p:spPr>
          <a:xfrm>
            <a:off x="5508103" y="1146555"/>
            <a:ext cx="2116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v-SE" b="1" dirty="0">
                <a:solidFill>
                  <a:srgbClr val="FF0000"/>
                </a:solidFill>
              </a:rPr>
              <a:t>KLUBBVECKAN 2020</a:t>
            </a:r>
          </a:p>
        </p:txBody>
      </p:sp>
      <p:sp>
        <p:nvSpPr>
          <p:cNvPr id="19" name="Båge 18"/>
          <p:cNvSpPr/>
          <p:nvPr/>
        </p:nvSpPr>
        <p:spPr>
          <a:xfrm rot="21354624">
            <a:off x="4451202" y="1591919"/>
            <a:ext cx="2808312" cy="216024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7" name="Bildobjekt 17" descr="Sportringen_Logo_Red_neg_Blackbox_PMS.eps">
            <a:extLst>
              <a:ext uri="{FF2B5EF4-FFF2-40B4-BE49-F238E27FC236}">
                <a16:creationId xmlns:a16="http://schemas.microsoft.com/office/drawing/2014/main" xmlns="" id="{9E466BF7-5EE9-42D8-94F9-FCA5813F035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76548" y="6219716"/>
            <a:ext cx="883389" cy="533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Bildobjekt 15">
            <a:extLst>
              <a:ext uri="{FF2B5EF4-FFF2-40B4-BE49-F238E27FC236}">
                <a16:creationId xmlns:a16="http://schemas.microsoft.com/office/drawing/2014/main" xmlns="" id="{A74B03B6-F1BA-4D64-9ABD-A0FB6E6D9D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6021288"/>
            <a:ext cx="804798" cy="79600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ktangel 34">
            <a:extLst>
              <a:ext uri="{FF2B5EF4-FFF2-40B4-BE49-F238E27FC236}">
                <a16:creationId xmlns:a16="http://schemas.microsoft.com/office/drawing/2014/main" xmlns="" id="{8B3568A5-9039-4775-9834-71A7AF7BABCD}"/>
              </a:ext>
            </a:extLst>
          </p:cNvPr>
          <p:cNvSpPr/>
          <p:nvPr/>
        </p:nvSpPr>
        <p:spPr>
          <a:xfrm>
            <a:off x="1835696" y="2814219"/>
            <a:ext cx="3805116" cy="3046988"/>
          </a:xfrm>
          <a:prstGeom prst="rect">
            <a:avLst/>
          </a:prstGeom>
          <a:ln w="28575">
            <a:solidFill>
              <a:srgbClr val="FF0000"/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endParaRPr lang="sv-SE" sz="2400" b="1" dirty="0">
              <a:solidFill>
                <a:schemeClr val="tx1"/>
              </a:solidFill>
            </a:endParaRPr>
          </a:p>
          <a:p>
            <a:pPr algn="ctr"/>
            <a:endParaRPr lang="sv-SE" sz="2400" b="1" dirty="0"/>
          </a:p>
          <a:p>
            <a:pPr algn="ctr"/>
            <a:endParaRPr lang="sv-SE" sz="2400" b="1" dirty="0">
              <a:solidFill>
                <a:schemeClr val="tx1"/>
              </a:solidFill>
            </a:endParaRPr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</p:txBody>
      </p:sp>
      <p:sp>
        <p:nvSpPr>
          <p:cNvPr id="19474" name="AutoShape 18" descr="GetInline"/>
          <p:cNvSpPr>
            <a:spLocks noChangeAspect="1" noChangeArrowheads="1"/>
          </p:cNvSpPr>
          <p:nvPr/>
        </p:nvSpPr>
        <p:spPr bwMode="auto">
          <a:xfrm>
            <a:off x="3162300" y="1014413"/>
            <a:ext cx="2819400" cy="4829175"/>
          </a:xfrm>
          <a:prstGeom prst="rect">
            <a:avLst/>
          </a:prstGeom>
          <a:noFill/>
        </p:spPr>
        <p:txBody>
          <a:bodyPr/>
          <a:lstStyle/>
          <a:p>
            <a:endParaRPr lang="sv-SE"/>
          </a:p>
        </p:txBody>
      </p:sp>
      <p:sp>
        <p:nvSpPr>
          <p:cNvPr id="16" name="textruta 15"/>
          <p:cNvSpPr txBox="1"/>
          <p:nvPr/>
        </p:nvSpPr>
        <p:spPr>
          <a:xfrm>
            <a:off x="1746917" y="1149701"/>
            <a:ext cx="4514941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b="1" dirty="0"/>
              <a:t>TRÄNINGSPAKET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200" i="1" dirty="0"/>
              <a:t>Adidas CORE 18 TRAINING JSY,  PARMA II SHORTS WB &amp; MILANO SOCK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1200" i="1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200" dirty="0"/>
              <a:t>STRL JR tröja och shorts: </a:t>
            </a:r>
            <a:r>
              <a:rPr lang="sv-SE" sz="1200" dirty="0">
                <a:latin typeface="+mn-lt"/>
                <a:cs typeface="+mn-cs"/>
              </a:rPr>
              <a:t>116/128/140/152/164</a:t>
            </a:r>
            <a:endParaRPr lang="sv-SE" sz="12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200" dirty="0"/>
              <a:t>STRL SR tröja och shorts: S/M/L/XL/XXL </a:t>
            </a:r>
            <a:endParaRPr lang="sv-SE" sz="12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12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200" dirty="0">
                <a:latin typeface="+mn-lt"/>
                <a:cs typeface="+mn-cs"/>
              </a:rPr>
              <a:t>STRL sockar: 28-30, 31-33, 34-36, 37-39, 40-42, 43-45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xmlns="" id="{F3E11032-555B-442E-B8F3-C13107B384BA}"/>
              </a:ext>
            </a:extLst>
          </p:cNvPr>
          <p:cNvSpPr/>
          <p:nvPr/>
        </p:nvSpPr>
        <p:spPr>
          <a:xfrm>
            <a:off x="0" y="1"/>
            <a:ext cx="9144000" cy="9625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2400" b="1" dirty="0"/>
              <a:t>Träning</a:t>
            </a:r>
          </a:p>
        </p:txBody>
      </p:sp>
      <p:pic>
        <p:nvPicPr>
          <p:cNvPr id="20" name="Bildobjekt 17" descr="Sportringen_Logo_Red_neg_Blackbox_PMS.eps">
            <a:extLst>
              <a:ext uri="{FF2B5EF4-FFF2-40B4-BE49-F238E27FC236}">
                <a16:creationId xmlns:a16="http://schemas.microsoft.com/office/drawing/2014/main" xmlns="" id="{F63054DA-0FCB-4846-A7A8-5919A9E6182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5559" y="170422"/>
            <a:ext cx="98583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Bildobjekt 18" descr="Sportringen_Logo_Red_neg_Blackbox_PMS.eps">
            <a:extLst>
              <a:ext uri="{FF2B5EF4-FFF2-40B4-BE49-F238E27FC236}">
                <a16:creationId xmlns:a16="http://schemas.microsoft.com/office/drawing/2014/main" xmlns="" id="{47914371-E2BE-4E62-B6E9-1FB9B706B43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4296" y="170422"/>
            <a:ext cx="987425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Rektangel 35">
            <a:extLst>
              <a:ext uri="{FF2B5EF4-FFF2-40B4-BE49-F238E27FC236}">
                <a16:creationId xmlns:a16="http://schemas.microsoft.com/office/drawing/2014/main" xmlns="" id="{923B6321-A4DE-4B4B-94B4-07986789C283}"/>
              </a:ext>
            </a:extLst>
          </p:cNvPr>
          <p:cNvSpPr/>
          <p:nvPr/>
        </p:nvSpPr>
        <p:spPr>
          <a:xfrm>
            <a:off x="2928834" y="2899850"/>
            <a:ext cx="2711978" cy="2999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200" b="1" dirty="0">
                <a:solidFill>
                  <a:srgbClr val="FF0000"/>
                </a:solidFill>
              </a:rPr>
              <a:t>PAKETPRIS</a:t>
            </a:r>
            <a:endParaRPr lang="sv-SE" sz="1200" b="1" dirty="0"/>
          </a:p>
          <a:p>
            <a:r>
              <a:rPr lang="sv-SE" sz="1200" b="1" dirty="0"/>
              <a:t>T-shirt + shorts + sockar</a:t>
            </a:r>
          </a:p>
          <a:p>
            <a:endParaRPr lang="sv-SE" b="1" dirty="0">
              <a:solidFill>
                <a:srgbClr val="FF0000"/>
              </a:solidFill>
            </a:endParaRPr>
          </a:p>
          <a:p>
            <a:r>
              <a:rPr lang="sv-SE" sz="3600" b="1" dirty="0">
                <a:solidFill>
                  <a:srgbClr val="FF0000"/>
                </a:solidFill>
              </a:rPr>
              <a:t>399kr</a:t>
            </a:r>
          </a:p>
          <a:p>
            <a:endParaRPr lang="sv-SE" sz="1100" i="1" dirty="0"/>
          </a:p>
          <a:p>
            <a:endParaRPr lang="sv-SE" sz="1200" i="1" dirty="0"/>
          </a:p>
          <a:p>
            <a:pPr>
              <a:lnSpc>
                <a:spcPct val="150000"/>
              </a:lnSpc>
            </a:pPr>
            <a:endParaRPr lang="sv-SE" sz="1050" i="1" dirty="0"/>
          </a:p>
          <a:p>
            <a:pPr>
              <a:lnSpc>
                <a:spcPct val="150000"/>
              </a:lnSpc>
            </a:pPr>
            <a:r>
              <a:rPr lang="sv-SE" sz="1100" i="1" dirty="0"/>
              <a:t>Lös t-shirt JR 190kr, SR 210kr</a:t>
            </a:r>
          </a:p>
          <a:p>
            <a:pPr>
              <a:lnSpc>
                <a:spcPct val="150000"/>
              </a:lnSpc>
            </a:pPr>
            <a:r>
              <a:rPr lang="sv-SE" sz="1100" i="1" dirty="0"/>
              <a:t>Lös byxa JR &amp; SR 170kr</a:t>
            </a:r>
          </a:p>
          <a:p>
            <a:pPr>
              <a:lnSpc>
                <a:spcPct val="150000"/>
              </a:lnSpc>
            </a:pPr>
            <a:r>
              <a:rPr lang="sv-SE" sz="1100" i="1" dirty="0"/>
              <a:t>Lösa sockar 79kr</a:t>
            </a:r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xmlns="" id="{69A7E72B-4B55-4369-8E62-CBBEB2BA8728}"/>
              </a:ext>
            </a:extLst>
          </p:cNvPr>
          <p:cNvSpPr/>
          <p:nvPr/>
        </p:nvSpPr>
        <p:spPr>
          <a:xfrm rot="20798049">
            <a:off x="-129133" y="1085303"/>
            <a:ext cx="16151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12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Initialer som tillval 50kr/plagg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xmlns="" id="{3CA2E6D0-87C6-4F17-8A2B-D5AA5993ACE5}"/>
              </a:ext>
            </a:extLst>
          </p:cNvPr>
          <p:cNvSpPr/>
          <p:nvPr/>
        </p:nvSpPr>
        <p:spPr>
          <a:xfrm>
            <a:off x="2627274" y="6407163"/>
            <a:ext cx="41321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1" dirty="0"/>
              <a:t>Priserna inkluderar klubblogo samt </a:t>
            </a:r>
            <a:r>
              <a:rPr lang="sv-SE" sz="1400" b="1" dirty="0" err="1"/>
              <a:t>Sportringenlogo</a:t>
            </a:r>
            <a:r>
              <a:rPr lang="sv-SE" sz="1400" b="1" dirty="0"/>
              <a:t>.</a:t>
            </a:r>
          </a:p>
        </p:txBody>
      </p:sp>
      <p:pic>
        <p:nvPicPr>
          <p:cNvPr id="39" name="Picture 6" descr="http://blogs.salleurl.edu/emprendedores/files/2012/04/logo-adidas-antiguo2-300x202.jpg">
            <a:extLst>
              <a:ext uri="{FF2B5EF4-FFF2-40B4-BE49-F238E27FC236}">
                <a16:creationId xmlns:a16="http://schemas.microsoft.com/office/drawing/2014/main" xmlns="" id="{BA265F36-8E96-4473-9400-F6924BF9B7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69608" y="6283914"/>
            <a:ext cx="695003" cy="468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Båge 40">
            <a:extLst>
              <a:ext uri="{FF2B5EF4-FFF2-40B4-BE49-F238E27FC236}">
                <a16:creationId xmlns:a16="http://schemas.microsoft.com/office/drawing/2014/main" xmlns="" id="{8FF3CB70-5C5D-4837-83AB-D00B2D0BDB3E}"/>
              </a:ext>
            </a:extLst>
          </p:cNvPr>
          <p:cNvSpPr/>
          <p:nvPr/>
        </p:nvSpPr>
        <p:spPr>
          <a:xfrm rot="21393690">
            <a:off x="1401737" y="4506854"/>
            <a:ext cx="3258526" cy="432048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grpSp>
        <p:nvGrpSpPr>
          <p:cNvPr id="42" name="Grupp 41">
            <a:extLst>
              <a:ext uri="{FF2B5EF4-FFF2-40B4-BE49-F238E27FC236}">
                <a16:creationId xmlns:a16="http://schemas.microsoft.com/office/drawing/2014/main" xmlns="" id="{5DEA016A-C922-4381-9E50-88657A6E502F}"/>
              </a:ext>
            </a:extLst>
          </p:cNvPr>
          <p:cNvGrpSpPr/>
          <p:nvPr/>
        </p:nvGrpSpPr>
        <p:grpSpPr>
          <a:xfrm>
            <a:off x="1413268" y="4512455"/>
            <a:ext cx="3268124" cy="448055"/>
            <a:chOff x="5011210" y="2170733"/>
            <a:chExt cx="3268124" cy="448055"/>
          </a:xfrm>
        </p:grpSpPr>
        <p:sp>
          <p:nvSpPr>
            <p:cNvPr id="43" name="Båge 42">
              <a:extLst>
                <a:ext uri="{FF2B5EF4-FFF2-40B4-BE49-F238E27FC236}">
                  <a16:creationId xmlns:a16="http://schemas.microsoft.com/office/drawing/2014/main" xmlns="" id="{5C77799F-47DE-47DE-BDCC-EA664EE895DA}"/>
                </a:ext>
              </a:extLst>
            </p:cNvPr>
            <p:cNvSpPr/>
            <p:nvPr/>
          </p:nvSpPr>
          <p:spPr>
            <a:xfrm rot="21328856">
              <a:off x="5020808" y="2170733"/>
              <a:ext cx="3258526" cy="432048"/>
            </a:xfrm>
            <a:prstGeom prst="arc">
              <a:avLst>
                <a:gd name="adj1" fmla="val 16200000"/>
                <a:gd name="adj2" fmla="val 237381"/>
              </a:avLst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44" name="Båge 43">
              <a:extLst>
                <a:ext uri="{FF2B5EF4-FFF2-40B4-BE49-F238E27FC236}">
                  <a16:creationId xmlns:a16="http://schemas.microsoft.com/office/drawing/2014/main" xmlns="" id="{E9D789F1-742E-400F-8CAF-BE5FA2017E8C}"/>
                </a:ext>
              </a:extLst>
            </p:cNvPr>
            <p:cNvSpPr/>
            <p:nvPr/>
          </p:nvSpPr>
          <p:spPr>
            <a:xfrm rot="21393690">
              <a:off x="5011210" y="2186740"/>
              <a:ext cx="3258526" cy="432048"/>
            </a:xfrm>
            <a:prstGeom prst="arc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pic>
        <p:nvPicPr>
          <p:cNvPr id="31" name="Picture 4">
            <a:extLst>
              <a:ext uri="{FF2B5EF4-FFF2-40B4-BE49-F238E27FC236}">
                <a16:creationId xmlns:a16="http://schemas.microsoft.com/office/drawing/2014/main" xmlns="" id="{C1AD8DDE-36A8-4705-B499-41716004F2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92657" y="3317941"/>
            <a:ext cx="1404937" cy="140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10">
            <a:extLst>
              <a:ext uri="{FF2B5EF4-FFF2-40B4-BE49-F238E27FC236}">
                <a16:creationId xmlns:a16="http://schemas.microsoft.com/office/drawing/2014/main" xmlns="" id="{06DB5B72-B9C7-45B3-A2D0-2162F4008D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65" r="12450"/>
          <a:stretch/>
        </p:blipFill>
        <p:spPr bwMode="auto">
          <a:xfrm>
            <a:off x="6300192" y="1022827"/>
            <a:ext cx="1582428" cy="2264781"/>
          </a:xfrm>
          <a:prstGeom prst="rect">
            <a:avLst/>
          </a:prstGeom>
          <a:noFill/>
        </p:spPr>
      </p:pic>
      <p:pic>
        <p:nvPicPr>
          <p:cNvPr id="45" name="Picture 4">
            <a:extLst>
              <a:ext uri="{FF2B5EF4-FFF2-40B4-BE49-F238E27FC236}">
                <a16:creationId xmlns:a16="http://schemas.microsoft.com/office/drawing/2014/main" xmlns="" id="{BE8EA1FD-8F84-4823-9EDB-833C021354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6315046" y="4729247"/>
            <a:ext cx="1404938" cy="1404938"/>
          </a:xfrm>
          <a:prstGeom prst="rect">
            <a:avLst/>
          </a:prstGeom>
          <a:noFill/>
        </p:spPr>
      </p:pic>
      <p:pic>
        <p:nvPicPr>
          <p:cNvPr id="22" name="Picture 4" descr="http://www.cuponline.nu/graphics/logos/logotype_mssk.gif">
            <a:extLst>
              <a:ext uri="{FF2B5EF4-FFF2-40B4-BE49-F238E27FC236}">
                <a16:creationId xmlns:a16="http://schemas.microsoft.com/office/drawing/2014/main" xmlns="" id="{04A7D364-60B0-4C3E-93EB-2D2673B3C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7504" y="6234360"/>
            <a:ext cx="505582" cy="5005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04825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ktangel 34">
            <a:extLst>
              <a:ext uri="{FF2B5EF4-FFF2-40B4-BE49-F238E27FC236}">
                <a16:creationId xmlns:a16="http://schemas.microsoft.com/office/drawing/2014/main" xmlns="" id="{8B3568A5-9039-4775-9834-71A7AF7BABCD}"/>
              </a:ext>
            </a:extLst>
          </p:cNvPr>
          <p:cNvSpPr/>
          <p:nvPr/>
        </p:nvSpPr>
        <p:spPr>
          <a:xfrm>
            <a:off x="4642857" y="3187373"/>
            <a:ext cx="4065398" cy="3046988"/>
          </a:xfrm>
          <a:prstGeom prst="rect">
            <a:avLst/>
          </a:prstGeom>
          <a:ln w="28575">
            <a:solidFill>
              <a:srgbClr val="FF0000"/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endParaRPr lang="sv-SE" sz="2400" b="1" dirty="0">
              <a:solidFill>
                <a:schemeClr val="tx1"/>
              </a:solidFill>
            </a:endParaRPr>
          </a:p>
          <a:p>
            <a:pPr algn="ctr"/>
            <a:endParaRPr lang="sv-SE" sz="2400" b="1" dirty="0"/>
          </a:p>
          <a:p>
            <a:pPr algn="ctr"/>
            <a:endParaRPr lang="sv-SE" sz="2400" b="1" dirty="0">
              <a:solidFill>
                <a:schemeClr val="tx1"/>
              </a:solidFill>
            </a:endParaRPr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xmlns="" id="{B6C97630-D62C-44B2-84C9-0F10CCE9276D}"/>
              </a:ext>
            </a:extLst>
          </p:cNvPr>
          <p:cNvSpPr/>
          <p:nvPr/>
        </p:nvSpPr>
        <p:spPr>
          <a:xfrm>
            <a:off x="358731" y="3187373"/>
            <a:ext cx="3925402" cy="3046988"/>
          </a:xfrm>
          <a:prstGeom prst="rect">
            <a:avLst/>
          </a:prstGeom>
          <a:ln w="28575">
            <a:solidFill>
              <a:srgbClr val="FF0000"/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endParaRPr lang="sv-SE" sz="2400" b="1" dirty="0">
              <a:solidFill>
                <a:schemeClr val="tx1"/>
              </a:solidFill>
            </a:endParaRPr>
          </a:p>
          <a:p>
            <a:pPr algn="ctr"/>
            <a:endParaRPr lang="sv-SE" sz="2400" b="1" dirty="0"/>
          </a:p>
          <a:p>
            <a:pPr algn="ctr"/>
            <a:endParaRPr lang="sv-SE" sz="2400" b="1" dirty="0">
              <a:solidFill>
                <a:schemeClr val="tx1"/>
              </a:solidFill>
            </a:endParaRPr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</p:txBody>
      </p:sp>
      <p:sp>
        <p:nvSpPr>
          <p:cNvPr id="19474" name="AutoShape 18" descr="GetInline"/>
          <p:cNvSpPr>
            <a:spLocks noChangeAspect="1" noChangeArrowheads="1"/>
          </p:cNvSpPr>
          <p:nvPr/>
        </p:nvSpPr>
        <p:spPr bwMode="auto">
          <a:xfrm>
            <a:off x="3162300" y="1014413"/>
            <a:ext cx="2819400" cy="4829175"/>
          </a:xfrm>
          <a:prstGeom prst="rect">
            <a:avLst/>
          </a:prstGeom>
          <a:noFill/>
        </p:spPr>
        <p:txBody>
          <a:bodyPr/>
          <a:lstStyle/>
          <a:p>
            <a:endParaRPr lang="sv-SE"/>
          </a:p>
        </p:txBody>
      </p:sp>
      <p:sp>
        <p:nvSpPr>
          <p:cNvPr id="16" name="textruta 15"/>
          <p:cNvSpPr txBox="1"/>
          <p:nvPr/>
        </p:nvSpPr>
        <p:spPr>
          <a:xfrm>
            <a:off x="4966604" y="1110075"/>
            <a:ext cx="273630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200" b="1" dirty="0"/>
              <a:t>Adidas </a:t>
            </a:r>
            <a:r>
              <a:rPr lang="sv-SE" sz="1200" b="1" dirty="0" err="1"/>
              <a:t>Condivo</a:t>
            </a:r>
            <a:r>
              <a:rPr lang="sv-SE" sz="1200" b="1" dirty="0"/>
              <a:t> 20 </a:t>
            </a:r>
            <a:r>
              <a:rPr lang="sv-SE" sz="1200" b="1" dirty="0" err="1"/>
              <a:t>Training</a:t>
            </a:r>
            <a:r>
              <a:rPr lang="sv-SE" sz="1200" b="1" dirty="0"/>
              <a:t> Pant &amp; </a:t>
            </a:r>
            <a:r>
              <a:rPr lang="sv-SE" sz="1200" b="1" dirty="0" err="1"/>
              <a:t>Top</a:t>
            </a:r>
            <a:r>
              <a:rPr lang="sv-SE" sz="1200" b="1" dirty="0"/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12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1000" i="1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000" i="1" dirty="0" err="1"/>
              <a:t>Träningsset</a:t>
            </a:r>
            <a:r>
              <a:rPr lang="sv-SE" sz="1000" i="1" dirty="0"/>
              <a:t> i </a:t>
            </a:r>
            <a:r>
              <a:rPr lang="sv-SE" sz="1000" i="1" dirty="0" err="1"/>
              <a:t>Climacool</a:t>
            </a:r>
            <a:r>
              <a:rPr lang="sv-SE" sz="1000" i="1" dirty="0"/>
              <a:t>-material som ventilerar och leder bort värme och fukt. Tröjan har halv dragkedja, </a:t>
            </a:r>
            <a:r>
              <a:rPr lang="sv-SE" sz="1000" i="1" dirty="0" err="1"/>
              <a:t>sidofickor</a:t>
            </a:r>
            <a:r>
              <a:rPr lang="sv-SE" sz="1000" i="1" dirty="0"/>
              <a:t>, muddar och dragsko i nederkant. Byxa med sidofickor och dragkedja </a:t>
            </a:r>
          </a:p>
          <a:p>
            <a:pPr>
              <a:defRPr/>
            </a:pPr>
            <a:r>
              <a:rPr lang="sv-SE" sz="1000" i="1" dirty="0"/>
              <a:t>vid benslut. Olika storlekar kan kombineras.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9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900" dirty="0">
                <a:latin typeface="+mn-lt"/>
                <a:cs typeface="+mn-cs"/>
              </a:rPr>
              <a:t>JR-</a:t>
            </a:r>
            <a:r>
              <a:rPr lang="sv-SE" sz="900" dirty="0" err="1">
                <a:latin typeface="+mn-lt"/>
                <a:cs typeface="+mn-cs"/>
              </a:rPr>
              <a:t>strl</a:t>
            </a:r>
            <a:r>
              <a:rPr lang="sv-SE" sz="900" dirty="0">
                <a:latin typeface="+mn-lt"/>
                <a:cs typeface="+mn-cs"/>
              </a:rPr>
              <a:t>. 116/128/140/152/164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9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900" dirty="0">
                <a:latin typeface="+mn-lt"/>
                <a:cs typeface="+mn-cs"/>
              </a:rPr>
              <a:t>SR-</a:t>
            </a:r>
            <a:r>
              <a:rPr lang="sv-SE" sz="900" dirty="0" err="1">
                <a:latin typeface="+mn-lt"/>
                <a:cs typeface="+mn-cs"/>
              </a:rPr>
              <a:t>strl</a:t>
            </a:r>
            <a:r>
              <a:rPr lang="sv-SE" sz="900" dirty="0">
                <a:latin typeface="+mn-lt"/>
                <a:cs typeface="+mn-cs"/>
              </a:rPr>
              <a:t>. S/M/L/XL/XXL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900" i="1" dirty="0">
                <a:latin typeface="+mn-lt"/>
                <a:cs typeface="+mn-cs"/>
              </a:rPr>
              <a:t> </a:t>
            </a:r>
          </a:p>
        </p:txBody>
      </p:sp>
      <p:sp>
        <p:nvSpPr>
          <p:cNvPr id="30" name="textruta 29"/>
          <p:cNvSpPr txBox="1"/>
          <p:nvPr/>
        </p:nvSpPr>
        <p:spPr>
          <a:xfrm>
            <a:off x="1986388" y="1110075"/>
            <a:ext cx="2736304" cy="19620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200" b="1" dirty="0">
                <a:latin typeface="+mn-lt"/>
                <a:cs typeface="+mn-cs"/>
              </a:rPr>
              <a:t>Adidas </a:t>
            </a:r>
            <a:r>
              <a:rPr lang="sv-SE" sz="1200" b="1" dirty="0" err="1">
                <a:latin typeface="+mn-lt"/>
                <a:cs typeface="+mn-cs"/>
              </a:rPr>
              <a:t>Condivo</a:t>
            </a:r>
            <a:r>
              <a:rPr lang="sv-SE" sz="1200" b="1" dirty="0">
                <a:latin typeface="+mn-lt"/>
                <a:cs typeface="+mn-cs"/>
              </a:rPr>
              <a:t> </a:t>
            </a:r>
            <a:r>
              <a:rPr lang="sv-SE" sz="1200" b="1" dirty="0"/>
              <a:t>20</a:t>
            </a:r>
            <a:r>
              <a:rPr lang="sv-SE" sz="1200" b="1" dirty="0">
                <a:latin typeface="+mn-lt"/>
                <a:cs typeface="+mn-cs"/>
              </a:rPr>
              <a:t> </a:t>
            </a:r>
            <a:r>
              <a:rPr lang="sv-SE" sz="1200" b="1" dirty="0" err="1">
                <a:latin typeface="+mn-lt"/>
                <a:cs typeface="+mn-cs"/>
              </a:rPr>
              <a:t>Training</a:t>
            </a:r>
            <a:r>
              <a:rPr lang="sv-SE" sz="1200" b="1" dirty="0">
                <a:latin typeface="+mn-lt"/>
                <a:cs typeface="+mn-cs"/>
              </a:rPr>
              <a:t> Jacket &amp; Pant. (För ledaren)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10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000" i="1" dirty="0" err="1">
                <a:latin typeface="+mn-lt"/>
                <a:cs typeface="+mn-cs"/>
              </a:rPr>
              <a:t>Träningsset</a:t>
            </a:r>
            <a:r>
              <a:rPr lang="sv-SE" sz="1000" i="1" dirty="0">
                <a:latin typeface="+mn-lt"/>
                <a:cs typeface="+mn-cs"/>
              </a:rPr>
              <a:t> i </a:t>
            </a:r>
            <a:r>
              <a:rPr lang="sv-SE" sz="1000" i="1" dirty="0" err="1">
                <a:latin typeface="+mn-lt"/>
                <a:cs typeface="+mn-cs"/>
              </a:rPr>
              <a:t>Climacool</a:t>
            </a:r>
            <a:r>
              <a:rPr lang="sv-SE" sz="1000" i="1" dirty="0">
                <a:latin typeface="+mn-lt"/>
                <a:cs typeface="+mn-cs"/>
              </a:rPr>
              <a:t>-material som ventilerar och leder bort värme och fukt. Tröjan har hel dragkedja, sidofickor, muddar och dragsko i nederkant. Byxa med sidofickor och dragkedja vid benslut. Olika storlekar kan kombineras.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105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900" dirty="0">
                <a:latin typeface="+mn-lt"/>
                <a:cs typeface="+mn-cs"/>
              </a:rPr>
              <a:t>    JR-</a:t>
            </a:r>
            <a:r>
              <a:rPr lang="sv-SE" sz="900" dirty="0" err="1">
                <a:latin typeface="+mn-lt"/>
                <a:cs typeface="+mn-cs"/>
              </a:rPr>
              <a:t>strl</a:t>
            </a:r>
            <a:r>
              <a:rPr lang="sv-SE" sz="900" dirty="0">
                <a:latin typeface="+mn-lt"/>
                <a:cs typeface="+mn-cs"/>
              </a:rPr>
              <a:t>. 116/128/140/152/164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9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900" dirty="0"/>
              <a:t>    </a:t>
            </a:r>
            <a:r>
              <a:rPr lang="sv-SE" sz="900" dirty="0">
                <a:latin typeface="+mn-lt"/>
                <a:cs typeface="+mn-cs"/>
              </a:rPr>
              <a:t>SR-</a:t>
            </a:r>
            <a:r>
              <a:rPr lang="sv-SE" sz="900" dirty="0" err="1">
                <a:latin typeface="+mn-lt"/>
                <a:cs typeface="+mn-cs"/>
              </a:rPr>
              <a:t>strl</a:t>
            </a:r>
            <a:r>
              <a:rPr lang="sv-SE" sz="900" dirty="0">
                <a:latin typeface="+mn-lt"/>
                <a:cs typeface="+mn-cs"/>
              </a:rPr>
              <a:t>. S/M/L/XL/XXL</a:t>
            </a:r>
            <a:endParaRPr lang="sv-SE" sz="1050" dirty="0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xmlns="" id="{F3E11032-555B-442E-B8F3-C13107B384BA}"/>
              </a:ext>
            </a:extLst>
          </p:cNvPr>
          <p:cNvSpPr/>
          <p:nvPr/>
        </p:nvSpPr>
        <p:spPr>
          <a:xfrm>
            <a:off x="0" y="1"/>
            <a:ext cx="9144000" cy="9625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2400" b="1" dirty="0"/>
              <a:t>Overaller</a:t>
            </a:r>
          </a:p>
        </p:txBody>
      </p:sp>
      <p:pic>
        <p:nvPicPr>
          <p:cNvPr id="20" name="Bildobjekt 17" descr="Sportringen_Logo_Red_neg_Blackbox_PMS.eps">
            <a:extLst>
              <a:ext uri="{FF2B5EF4-FFF2-40B4-BE49-F238E27FC236}">
                <a16:creationId xmlns:a16="http://schemas.microsoft.com/office/drawing/2014/main" xmlns="" id="{F63054DA-0FCB-4846-A7A8-5919A9E6182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5559" y="170422"/>
            <a:ext cx="98583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Bildobjekt 18" descr="Sportringen_Logo_Red_neg_Blackbox_PMS.eps">
            <a:extLst>
              <a:ext uri="{FF2B5EF4-FFF2-40B4-BE49-F238E27FC236}">
                <a16:creationId xmlns:a16="http://schemas.microsoft.com/office/drawing/2014/main" xmlns="" id="{47914371-E2BE-4E62-B6E9-1FB9B706B43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4296" y="170422"/>
            <a:ext cx="987425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ektangel 21">
            <a:extLst>
              <a:ext uri="{FF2B5EF4-FFF2-40B4-BE49-F238E27FC236}">
                <a16:creationId xmlns:a16="http://schemas.microsoft.com/office/drawing/2014/main" xmlns="" id="{42D9B93F-15B8-4E1C-8C51-8C0EBC00CA3D}"/>
              </a:ext>
            </a:extLst>
          </p:cNvPr>
          <p:cNvSpPr/>
          <p:nvPr/>
        </p:nvSpPr>
        <p:spPr>
          <a:xfrm rot="676942">
            <a:off x="7670230" y="1106387"/>
            <a:ext cx="16151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12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Initialer som tillval 50kr/plagg</a:t>
            </a: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xmlns="" id="{2F6B9845-659C-4124-B164-D7DC77268C9E}"/>
              </a:ext>
            </a:extLst>
          </p:cNvPr>
          <p:cNvSpPr/>
          <p:nvPr/>
        </p:nvSpPr>
        <p:spPr>
          <a:xfrm>
            <a:off x="1499890" y="3260010"/>
            <a:ext cx="2711978" cy="3023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2400" b="1" dirty="0">
                <a:solidFill>
                  <a:srgbClr val="FF0000"/>
                </a:solidFill>
              </a:rPr>
              <a:t>PAKETPRIS</a:t>
            </a:r>
            <a:endParaRPr lang="sv-SE" b="1" dirty="0">
              <a:solidFill>
                <a:srgbClr val="FF0000"/>
              </a:solidFill>
            </a:endParaRPr>
          </a:p>
          <a:p>
            <a:pPr algn="ctr"/>
            <a:r>
              <a:rPr lang="sv-SE" sz="1200" b="1" dirty="0"/>
              <a:t>Jacka + byxa</a:t>
            </a:r>
          </a:p>
          <a:p>
            <a:pPr algn="ctr"/>
            <a:r>
              <a:rPr lang="sv-SE" sz="3200" b="1" dirty="0">
                <a:solidFill>
                  <a:srgbClr val="FF0000"/>
                </a:solidFill>
              </a:rPr>
              <a:t>JR 850kr</a:t>
            </a:r>
          </a:p>
          <a:p>
            <a:pPr algn="ctr"/>
            <a:r>
              <a:rPr lang="sv-SE" sz="1200" i="1" dirty="0"/>
              <a:t>(ord. pris 1 100kr)</a:t>
            </a:r>
          </a:p>
          <a:p>
            <a:pPr algn="ctr"/>
            <a:endParaRPr lang="sv-SE" sz="1100" i="1" dirty="0"/>
          </a:p>
          <a:p>
            <a:pPr algn="ctr"/>
            <a:r>
              <a:rPr lang="sv-SE" sz="3200" b="1" dirty="0">
                <a:solidFill>
                  <a:srgbClr val="FF0000"/>
                </a:solidFill>
              </a:rPr>
              <a:t>SR 950kr</a:t>
            </a:r>
          </a:p>
          <a:p>
            <a:pPr algn="ctr"/>
            <a:r>
              <a:rPr lang="sv-SE" sz="1200" i="1" dirty="0"/>
              <a:t>(ord. pris 1 200kr)</a:t>
            </a:r>
          </a:p>
          <a:p>
            <a:pPr algn="ctr"/>
            <a:endParaRPr lang="sv-SE" sz="1200" i="1" dirty="0"/>
          </a:p>
          <a:p>
            <a:pPr algn="ctr">
              <a:lnSpc>
                <a:spcPct val="150000"/>
              </a:lnSpc>
            </a:pPr>
            <a:r>
              <a:rPr lang="sv-SE" sz="1050" i="1" dirty="0"/>
              <a:t>Lös Jacka JR 530kr, SR 580kr</a:t>
            </a:r>
          </a:p>
          <a:p>
            <a:pPr algn="ctr">
              <a:lnSpc>
                <a:spcPct val="150000"/>
              </a:lnSpc>
            </a:pPr>
            <a:r>
              <a:rPr lang="sv-SE" sz="1050" i="1" dirty="0"/>
              <a:t>Lös byxa JR 340kr, SR 390kr</a:t>
            </a:r>
          </a:p>
          <a:p>
            <a:pPr algn="ctr"/>
            <a:endParaRPr lang="sv-SE" sz="1200" dirty="0"/>
          </a:p>
        </p:txBody>
      </p:sp>
      <p:grpSp>
        <p:nvGrpSpPr>
          <p:cNvPr id="28" name="Grupp 27">
            <a:extLst>
              <a:ext uri="{FF2B5EF4-FFF2-40B4-BE49-F238E27FC236}">
                <a16:creationId xmlns:a16="http://schemas.microsoft.com/office/drawing/2014/main" xmlns="" id="{D15D72B9-9ACC-48DA-9F65-458CCD3F2576}"/>
              </a:ext>
            </a:extLst>
          </p:cNvPr>
          <p:cNvGrpSpPr/>
          <p:nvPr/>
        </p:nvGrpSpPr>
        <p:grpSpPr>
          <a:xfrm>
            <a:off x="556730" y="4653821"/>
            <a:ext cx="3262432" cy="432049"/>
            <a:chOff x="5011490" y="2028124"/>
            <a:chExt cx="3262432" cy="432049"/>
          </a:xfrm>
        </p:grpSpPr>
        <p:sp>
          <p:nvSpPr>
            <p:cNvPr id="29" name="Båge 28">
              <a:extLst>
                <a:ext uri="{FF2B5EF4-FFF2-40B4-BE49-F238E27FC236}">
                  <a16:creationId xmlns:a16="http://schemas.microsoft.com/office/drawing/2014/main" xmlns="" id="{D9AE24DF-4B79-45F0-BDD7-C9A998F35D2E}"/>
                </a:ext>
              </a:extLst>
            </p:cNvPr>
            <p:cNvSpPr/>
            <p:nvPr/>
          </p:nvSpPr>
          <p:spPr>
            <a:xfrm rot="21328856">
              <a:off x="5015396" y="2028124"/>
              <a:ext cx="3258526" cy="432048"/>
            </a:xfrm>
            <a:prstGeom prst="arc">
              <a:avLst>
                <a:gd name="adj1" fmla="val 16200000"/>
                <a:gd name="adj2" fmla="val 237381"/>
              </a:avLst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34" name="Båge 33">
              <a:extLst>
                <a:ext uri="{FF2B5EF4-FFF2-40B4-BE49-F238E27FC236}">
                  <a16:creationId xmlns:a16="http://schemas.microsoft.com/office/drawing/2014/main" xmlns="" id="{04F61D25-B889-4ED6-861E-9324F74CF05A}"/>
                </a:ext>
              </a:extLst>
            </p:cNvPr>
            <p:cNvSpPr/>
            <p:nvPr/>
          </p:nvSpPr>
          <p:spPr>
            <a:xfrm rot="21393690">
              <a:off x="5011490" y="2028125"/>
              <a:ext cx="3258526" cy="432048"/>
            </a:xfrm>
            <a:prstGeom prst="arc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sp>
        <p:nvSpPr>
          <p:cNvPr id="36" name="Rektangel 35">
            <a:extLst>
              <a:ext uri="{FF2B5EF4-FFF2-40B4-BE49-F238E27FC236}">
                <a16:creationId xmlns:a16="http://schemas.microsoft.com/office/drawing/2014/main" xmlns="" id="{923B6321-A4DE-4B4B-94B4-07986789C283}"/>
              </a:ext>
            </a:extLst>
          </p:cNvPr>
          <p:cNvSpPr/>
          <p:nvPr/>
        </p:nvSpPr>
        <p:spPr>
          <a:xfrm>
            <a:off x="4907434" y="3273004"/>
            <a:ext cx="2711978" cy="2814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b="1" dirty="0">
                <a:solidFill>
                  <a:srgbClr val="FF0000"/>
                </a:solidFill>
              </a:rPr>
              <a:t>PAKETPRIS</a:t>
            </a:r>
            <a:endParaRPr lang="sv-SE" b="1" dirty="0">
              <a:solidFill>
                <a:srgbClr val="FF0000"/>
              </a:solidFill>
            </a:endParaRPr>
          </a:p>
          <a:p>
            <a:r>
              <a:rPr lang="sv-SE" sz="1200" b="1" dirty="0"/>
              <a:t>Jacka + byxa</a:t>
            </a:r>
          </a:p>
          <a:p>
            <a:r>
              <a:rPr lang="sv-SE" sz="3200" b="1" dirty="0">
                <a:solidFill>
                  <a:srgbClr val="FF0000"/>
                </a:solidFill>
              </a:rPr>
              <a:t>JR 750kr</a:t>
            </a:r>
          </a:p>
          <a:p>
            <a:r>
              <a:rPr lang="sv-SE" sz="1200" i="1" dirty="0"/>
              <a:t>(ord. pris 1 000kr)</a:t>
            </a:r>
          </a:p>
          <a:p>
            <a:endParaRPr lang="sv-SE" sz="1100" i="1" dirty="0"/>
          </a:p>
          <a:p>
            <a:r>
              <a:rPr lang="sv-SE" sz="3200" b="1" dirty="0">
                <a:solidFill>
                  <a:srgbClr val="FF0000"/>
                </a:solidFill>
              </a:rPr>
              <a:t>SR 850kr</a:t>
            </a:r>
          </a:p>
          <a:p>
            <a:r>
              <a:rPr lang="sv-SE" sz="1200" i="1" dirty="0"/>
              <a:t>(ord. pris 1 200kr)</a:t>
            </a:r>
          </a:p>
          <a:p>
            <a:endParaRPr lang="sv-SE" sz="1200" i="1" dirty="0"/>
          </a:p>
          <a:p>
            <a:pPr>
              <a:lnSpc>
                <a:spcPct val="150000"/>
              </a:lnSpc>
            </a:pPr>
            <a:r>
              <a:rPr lang="sv-SE" sz="1050" i="1" dirty="0"/>
              <a:t>Lös tröja JR 430kr, SR 490kr</a:t>
            </a:r>
          </a:p>
          <a:p>
            <a:pPr>
              <a:lnSpc>
                <a:spcPct val="150000"/>
              </a:lnSpc>
            </a:pPr>
            <a:r>
              <a:rPr lang="sv-SE" sz="1050" i="1" dirty="0"/>
              <a:t>Lös byxa JR 340kr, SR 390kr</a:t>
            </a:r>
          </a:p>
        </p:txBody>
      </p:sp>
      <p:pic>
        <p:nvPicPr>
          <p:cNvPr id="39" name="Picture 6" descr="http://blogs.salleurl.edu/emprendedores/files/2012/04/logo-adidas-antiguo2-300x202.jpg">
            <a:extLst>
              <a:ext uri="{FF2B5EF4-FFF2-40B4-BE49-F238E27FC236}">
                <a16:creationId xmlns:a16="http://schemas.microsoft.com/office/drawing/2014/main" xmlns="" id="{BA265F36-8E96-4473-9400-F6924BF9B7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69608" y="6283914"/>
            <a:ext cx="695003" cy="468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Båge 40">
            <a:extLst>
              <a:ext uri="{FF2B5EF4-FFF2-40B4-BE49-F238E27FC236}">
                <a16:creationId xmlns:a16="http://schemas.microsoft.com/office/drawing/2014/main" xmlns="" id="{8FF3CB70-5C5D-4837-83AB-D00B2D0BDB3E}"/>
              </a:ext>
            </a:extLst>
          </p:cNvPr>
          <p:cNvSpPr/>
          <p:nvPr/>
        </p:nvSpPr>
        <p:spPr>
          <a:xfrm rot="21393690">
            <a:off x="3314159" y="4635667"/>
            <a:ext cx="3258526" cy="432048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grpSp>
        <p:nvGrpSpPr>
          <p:cNvPr id="42" name="Grupp 41">
            <a:extLst>
              <a:ext uri="{FF2B5EF4-FFF2-40B4-BE49-F238E27FC236}">
                <a16:creationId xmlns:a16="http://schemas.microsoft.com/office/drawing/2014/main" xmlns="" id="{5DEA016A-C922-4381-9E50-88657A6E502F}"/>
              </a:ext>
            </a:extLst>
          </p:cNvPr>
          <p:cNvGrpSpPr/>
          <p:nvPr/>
        </p:nvGrpSpPr>
        <p:grpSpPr>
          <a:xfrm>
            <a:off x="3320277" y="4646824"/>
            <a:ext cx="3262432" cy="432049"/>
            <a:chOff x="5011490" y="2028124"/>
            <a:chExt cx="3262432" cy="432049"/>
          </a:xfrm>
        </p:grpSpPr>
        <p:sp>
          <p:nvSpPr>
            <p:cNvPr id="43" name="Båge 42">
              <a:extLst>
                <a:ext uri="{FF2B5EF4-FFF2-40B4-BE49-F238E27FC236}">
                  <a16:creationId xmlns:a16="http://schemas.microsoft.com/office/drawing/2014/main" xmlns="" id="{5C77799F-47DE-47DE-BDCC-EA664EE895DA}"/>
                </a:ext>
              </a:extLst>
            </p:cNvPr>
            <p:cNvSpPr/>
            <p:nvPr/>
          </p:nvSpPr>
          <p:spPr>
            <a:xfrm rot="21328856">
              <a:off x="5015396" y="2028124"/>
              <a:ext cx="3258526" cy="432048"/>
            </a:xfrm>
            <a:prstGeom prst="arc">
              <a:avLst>
                <a:gd name="adj1" fmla="val 16200000"/>
                <a:gd name="adj2" fmla="val 237381"/>
              </a:avLst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44" name="Båge 43">
              <a:extLst>
                <a:ext uri="{FF2B5EF4-FFF2-40B4-BE49-F238E27FC236}">
                  <a16:creationId xmlns:a16="http://schemas.microsoft.com/office/drawing/2014/main" xmlns="" id="{E9D789F1-742E-400F-8CAF-BE5FA2017E8C}"/>
                </a:ext>
              </a:extLst>
            </p:cNvPr>
            <p:cNvSpPr/>
            <p:nvPr/>
          </p:nvSpPr>
          <p:spPr>
            <a:xfrm rot="21393690">
              <a:off x="5011490" y="2028125"/>
              <a:ext cx="3258526" cy="432048"/>
            </a:xfrm>
            <a:prstGeom prst="arc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sp>
        <p:nvSpPr>
          <p:cNvPr id="37" name="Rektangel 36">
            <a:extLst>
              <a:ext uri="{FF2B5EF4-FFF2-40B4-BE49-F238E27FC236}">
                <a16:creationId xmlns:a16="http://schemas.microsoft.com/office/drawing/2014/main" xmlns="" id="{69A7E72B-4B55-4369-8E62-CBBEB2BA8728}"/>
              </a:ext>
            </a:extLst>
          </p:cNvPr>
          <p:cNvSpPr/>
          <p:nvPr/>
        </p:nvSpPr>
        <p:spPr>
          <a:xfrm rot="20798049">
            <a:off x="-129133" y="1085303"/>
            <a:ext cx="16151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12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Initialer som tillval 50kr/plagg</a:t>
            </a:r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xmlns="" id="{15C2956B-FE2F-4064-9948-72695199CABF}"/>
              </a:ext>
            </a:extLst>
          </p:cNvPr>
          <p:cNvSpPr/>
          <p:nvPr/>
        </p:nvSpPr>
        <p:spPr>
          <a:xfrm>
            <a:off x="2627274" y="6407163"/>
            <a:ext cx="41321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1" dirty="0"/>
              <a:t>Priserna inkluderar klubblogo samt </a:t>
            </a:r>
            <a:r>
              <a:rPr lang="sv-SE" sz="1400" b="1" dirty="0" err="1"/>
              <a:t>Sportringenlogo</a:t>
            </a:r>
            <a:r>
              <a:rPr lang="sv-SE" sz="1400" b="1" dirty="0"/>
              <a:t>.</a:t>
            </a:r>
          </a:p>
        </p:txBody>
      </p:sp>
      <p:pic>
        <p:nvPicPr>
          <p:cNvPr id="31" name="Bildobjekt 30" descr="En bild som visar kläder, kostym, skjorta&#10;&#10;Automatiskt genererad beskrivning">
            <a:extLst>
              <a:ext uri="{FF2B5EF4-FFF2-40B4-BE49-F238E27FC236}">
                <a16:creationId xmlns:a16="http://schemas.microsoft.com/office/drawing/2014/main" xmlns="" id="{AE116344-196F-4141-9041-A67C233FEAA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68" t="16519" r="25850" b="17450"/>
          <a:stretch/>
        </p:blipFill>
        <p:spPr>
          <a:xfrm>
            <a:off x="7486597" y="1669497"/>
            <a:ext cx="1657403" cy="2215025"/>
          </a:xfrm>
          <a:prstGeom prst="rect">
            <a:avLst/>
          </a:prstGeom>
        </p:spPr>
      </p:pic>
      <p:pic>
        <p:nvPicPr>
          <p:cNvPr id="38" name="Bildobjekt 37">
            <a:extLst>
              <a:ext uri="{FF2B5EF4-FFF2-40B4-BE49-F238E27FC236}">
                <a16:creationId xmlns:a16="http://schemas.microsoft.com/office/drawing/2014/main" xmlns="" id="{CFD53A60-76E9-4EB7-A1A6-6620A8B84B5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526" t="30180" r="57151" b="-2944"/>
          <a:stretch/>
        </p:blipFill>
        <p:spPr>
          <a:xfrm>
            <a:off x="7486597" y="3894553"/>
            <a:ext cx="1392641" cy="2407098"/>
          </a:xfrm>
          <a:prstGeom prst="rect">
            <a:avLst/>
          </a:prstGeom>
        </p:spPr>
      </p:pic>
      <p:pic>
        <p:nvPicPr>
          <p:cNvPr id="45" name="Bildobjekt 44">
            <a:extLst>
              <a:ext uri="{FF2B5EF4-FFF2-40B4-BE49-F238E27FC236}">
                <a16:creationId xmlns:a16="http://schemas.microsoft.com/office/drawing/2014/main" xmlns="" id="{FC82C46D-5159-43E5-BD00-1299E51EC4E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526" t="30180" r="57151" b="-2944"/>
          <a:stretch/>
        </p:blipFill>
        <p:spPr>
          <a:xfrm>
            <a:off x="395536" y="3888887"/>
            <a:ext cx="1392641" cy="2407098"/>
          </a:xfrm>
          <a:prstGeom prst="rect">
            <a:avLst/>
          </a:prstGeom>
        </p:spPr>
      </p:pic>
      <p:pic>
        <p:nvPicPr>
          <p:cNvPr id="46" name="Bildobjekt 45">
            <a:extLst>
              <a:ext uri="{FF2B5EF4-FFF2-40B4-BE49-F238E27FC236}">
                <a16:creationId xmlns:a16="http://schemas.microsoft.com/office/drawing/2014/main" xmlns="" id="{3B04E9B1-D425-4EEE-8D75-08295A8AB76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0075" t="24322" r="51186" b="2726"/>
          <a:stretch/>
        </p:blipFill>
        <p:spPr>
          <a:xfrm>
            <a:off x="411047" y="1531443"/>
            <a:ext cx="1575341" cy="2247945"/>
          </a:xfrm>
          <a:prstGeom prst="rect">
            <a:avLst/>
          </a:prstGeom>
        </p:spPr>
      </p:pic>
      <p:pic>
        <p:nvPicPr>
          <p:cNvPr id="47" name="Picture 4" descr="http://www.cuponline.nu/graphics/logos/logotype_mssk.gif">
            <a:extLst>
              <a:ext uri="{FF2B5EF4-FFF2-40B4-BE49-F238E27FC236}">
                <a16:creationId xmlns:a16="http://schemas.microsoft.com/office/drawing/2014/main" xmlns="" id="{D54C4D7A-204B-4A39-9252-08054E5141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7504" y="6234360"/>
            <a:ext cx="505582" cy="5005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ktangel 25">
            <a:extLst>
              <a:ext uri="{FF2B5EF4-FFF2-40B4-BE49-F238E27FC236}">
                <a16:creationId xmlns:a16="http://schemas.microsoft.com/office/drawing/2014/main" xmlns="" id="{B6C97630-D62C-44B2-84C9-0F10CCE9276D}"/>
              </a:ext>
            </a:extLst>
          </p:cNvPr>
          <p:cNvSpPr/>
          <p:nvPr/>
        </p:nvSpPr>
        <p:spPr>
          <a:xfrm>
            <a:off x="358731" y="3187373"/>
            <a:ext cx="3925402" cy="3046988"/>
          </a:xfrm>
          <a:prstGeom prst="rect">
            <a:avLst/>
          </a:prstGeom>
          <a:ln w="28575">
            <a:solidFill>
              <a:srgbClr val="FF0000"/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endParaRPr lang="sv-SE" sz="2400" b="1" dirty="0">
              <a:solidFill>
                <a:schemeClr val="tx1"/>
              </a:solidFill>
            </a:endParaRPr>
          </a:p>
          <a:p>
            <a:pPr algn="ctr"/>
            <a:endParaRPr lang="sv-SE" sz="2400" b="1" dirty="0"/>
          </a:p>
          <a:p>
            <a:pPr algn="ctr"/>
            <a:endParaRPr lang="sv-SE" sz="2400" b="1" dirty="0">
              <a:solidFill>
                <a:schemeClr val="tx1"/>
              </a:solidFill>
            </a:endParaRPr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</p:txBody>
      </p:sp>
      <p:sp>
        <p:nvSpPr>
          <p:cNvPr id="19474" name="AutoShape 18" descr="GetInline"/>
          <p:cNvSpPr>
            <a:spLocks noChangeAspect="1" noChangeArrowheads="1"/>
          </p:cNvSpPr>
          <p:nvPr/>
        </p:nvSpPr>
        <p:spPr bwMode="auto">
          <a:xfrm>
            <a:off x="3162300" y="1014413"/>
            <a:ext cx="2819400" cy="4829175"/>
          </a:xfrm>
          <a:prstGeom prst="rect">
            <a:avLst/>
          </a:prstGeom>
          <a:noFill/>
        </p:spPr>
        <p:txBody>
          <a:bodyPr/>
          <a:lstStyle/>
          <a:p>
            <a:endParaRPr lang="sv-SE"/>
          </a:p>
        </p:txBody>
      </p:sp>
      <p:sp>
        <p:nvSpPr>
          <p:cNvPr id="30" name="textruta 29"/>
          <p:cNvSpPr txBox="1"/>
          <p:nvPr/>
        </p:nvSpPr>
        <p:spPr>
          <a:xfrm>
            <a:off x="1829186" y="1110075"/>
            <a:ext cx="2736304" cy="19620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200" b="1" dirty="0">
                <a:latin typeface="+mn-lt"/>
                <a:cs typeface="+mn-cs"/>
              </a:rPr>
              <a:t>Adidas </a:t>
            </a:r>
            <a:r>
              <a:rPr lang="sv-SE" sz="1200" b="1" dirty="0" err="1">
                <a:latin typeface="+mn-lt"/>
                <a:cs typeface="+mn-cs"/>
              </a:rPr>
              <a:t>Condivo</a:t>
            </a:r>
            <a:r>
              <a:rPr lang="sv-SE" sz="1200" b="1" dirty="0">
                <a:latin typeface="+mn-lt"/>
                <a:cs typeface="+mn-cs"/>
              </a:rPr>
              <a:t> </a:t>
            </a:r>
            <a:r>
              <a:rPr lang="sv-SE" sz="1200" b="1" dirty="0"/>
              <a:t>20</a:t>
            </a:r>
            <a:r>
              <a:rPr lang="sv-SE" sz="1200" b="1" dirty="0">
                <a:latin typeface="+mn-lt"/>
                <a:cs typeface="+mn-cs"/>
              </a:rPr>
              <a:t> </a:t>
            </a:r>
            <a:r>
              <a:rPr lang="sv-SE" sz="1200" b="1" dirty="0" err="1">
                <a:latin typeface="+mn-lt"/>
                <a:cs typeface="+mn-cs"/>
              </a:rPr>
              <a:t>Training</a:t>
            </a:r>
            <a:r>
              <a:rPr lang="sv-SE" sz="1200" b="1" dirty="0">
                <a:latin typeface="+mn-lt"/>
                <a:cs typeface="+mn-cs"/>
              </a:rPr>
              <a:t> Jacket &amp; Pant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10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000" i="1" dirty="0" err="1">
                <a:latin typeface="+mn-lt"/>
                <a:cs typeface="+mn-cs"/>
              </a:rPr>
              <a:t>Träningsset</a:t>
            </a:r>
            <a:r>
              <a:rPr lang="sv-SE" sz="1000" i="1" dirty="0">
                <a:latin typeface="+mn-lt"/>
                <a:cs typeface="+mn-cs"/>
              </a:rPr>
              <a:t> i </a:t>
            </a:r>
            <a:r>
              <a:rPr lang="sv-SE" sz="1000" i="1" dirty="0" err="1">
                <a:latin typeface="+mn-lt"/>
                <a:cs typeface="+mn-cs"/>
              </a:rPr>
              <a:t>Climacool</a:t>
            </a:r>
            <a:r>
              <a:rPr lang="sv-SE" sz="1000" i="1" dirty="0">
                <a:latin typeface="+mn-lt"/>
                <a:cs typeface="+mn-cs"/>
              </a:rPr>
              <a:t>-material som ventilerar och leder bort värme och fukt. Tröjan har hel dragkedja, sidofickor, muddar och dragsko i nederkant. Byxa med sidofickor och dragkedja vid benslut. Olika storlekar kan kombineras.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105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900" dirty="0">
                <a:latin typeface="+mn-lt"/>
                <a:cs typeface="+mn-cs"/>
              </a:rPr>
              <a:t>    JR-</a:t>
            </a:r>
            <a:r>
              <a:rPr lang="sv-SE" sz="900" dirty="0" err="1">
                <a:latin typeface="+mn-lt"/>
                <a:cs typeface="+mn-cs"/>
              </a:rPr>
              <a:t>strl</a:t>
            </a:r>
            <a:r>
              <a:rPr lang="sv-SE" sz="900" dirty="0">
                <a:latin typeface="+mn-lt"/>
                <a:cs typeface="+mn-cs"/>
              </a:rPr>
              <a:t>. 116/128/140/152/164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9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900" dirty="0"/>
              <a:t>    </a:t>
            </a:r>
            <a:r>
              <a:rPr lang="sv-SE" sz="900" dirty="0">
                <a:latin typeface="+mn-lt"/>
                <a:cs typeface="+mn-cs"/>
              </a:rPr>
              <a:t>SR-</a:t>
            </a:r>
            <a:r>
              <a:rPr lang="sv-SE" sz="900" dirty="0" err="1">
                <a:latin typeface="+mn-lt"/>
                <a:cs typeface="+mn-cs"/>
              </a:rPr>
              <a:t>strl</a:t>
            </a:r>
            <a:r>
              <a:rPr lang="sv-SE" sz="900" dirty="0">
                <a:latin typeface="+mn-lt"/>
                <a:cs typeface="+mn-cs"/>
              </a:rPr>
              <a:t>. XS/S/M/L/XL/XXL</a:t>
            </a:r>
            <a:endParaRPr lang="sv-SE" sz="1050" dirty="0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xmlns="" id="{F3E11032-555B-442E-B8F3-C13107B384BA}"/>
              </a:ext>
            </a:extLst>
          </p:cNvPr>
          <p:cNvSpPr/>
          <p:nvPr/>
        </p:nvSpPr>
        <p:spPr>
          <a:xfrm>
            <a:off x="0" y="1"/>
            <a:ext cx="9144000" cy="9625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2400" b="1" dirty="0"/>
              <a:t>För ledaren</a:t>
            </a:r>
          </a:p>
        </p:txBody>
      </p:sp>
      <p:pic>
        <p:nvPicPr>
          <p:cNvPr id="20" name="Bildobjekt 17" descr="Sportringen_Logo_Red_neg_Blackbox_PMS.eps">
            <a:extLst>
              <a:ext uri="{FF2B5EF4-FFF2-40B4-BE49-F238E27FC236}">
                <a16:creationId xmlns:a16="http://schemas.microsoft.com/office/drawing/2014/main" xmlns="" id="{F63054DA-0FCB-4846-A7A8-5919A9E6182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5559" y="170422"/>
            <a:ext cx="98583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Bildobjekt 18" descr="Sportringen_Logo_Red_neg_Blackbox_PMS.eps">
            <a:extLst>
              <a:ext uri="{FF2B5EF4-FFF2-40B4-BE49-F238E27FC236}">
                <a16:creationId xmlns:a16="http://schemas.microsoft.com/office/drawing/2014/main" xmlns="" id="{47914371-E2BE-4E62-B6E9-1FB9B706B43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4296" y="170422"/>
            <a:ext cx="987425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Rektangel 26">
            <a:extLst>
              <a:ext uri="{FF2B5EF4-FFF2-40B4-BE49-F238E27FC236}">
                <a16:creationId xmlns:a16="http://schemas.microsoft.com/office/drawing/2014/main" xmlns="" id="{2F6B9845-659C-4124-B164-D7DC77268C9E}"/>
              </a:ext>
            </a:extLst>
          </p:cNvPr>
          <p:cNvSpPr/>
          <p:nvPr/>
        </p:nvSpPr>
        <p:spPr>
          <a:xfrm>
            <a:off x="1499890" y="3260010"/>
            <a:ext cx="2711978" cy="3023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2400" b="1" dirty="0">
                <a:solidFill>
                  <a:srgbClr val="FF0000"/>
                </a:solidFill>
              </a:rPr>
              <a:t>PAKETPRIS</a:t>
            </a:r>
            <a:endParaRPr lang="sv-SE" b="1" dirty="0">
              <a:solidFill>
                <a:srgbClr val="FF0000"/>
              </a:solidFill>
            </a:endParaRPr>
          </a:p>
          <a:p>
            <a:pPr algn="ctr"/>
            <a:r>
              <a:rPr lang="sv-SE" sz="1200" b="1" dirty="0"/>
              <a:t>Jacka + byxa</a:t>
            </a:r>
          </a:p>
          <a:p>
            <a:pPr algn="ctr"/>
            <a:r>
              <a:rPr lang="sv-SE" sz="3200" b="1" dirty="0">
                <a:solidFill>
                  <a:srgbClr val="FF0000"/>
                </a:solidFill>
              </a:rPr>
              <a:t>JR 850kr</a:t>
            </a:r>
          </a:p>
          <a:p>
            <a:pPr algn="ctr"/>
            <a:r>
              <a:rPr lang="sv-SE" sz="1200" i="1" dirty="0"/>
              <a:t>(ord. pris 1 100kr)</a:t>
            </a:r>
          </a:p>
          <a:p>
            <a:pPr algn="ctr"/>
            <a:endParaRPr lang="sv-SE" sz="1100" i="1" dirty="0"/>
          </a:p>
          <a:p>
            <a:pPr algn="ctr"/>
            <a:r>
              <a:rPr lang="sv-SE" sz="3200" b="1" dirty="0">
                <a:solidFill>
                  <a:srgbClr val="FF0000"/>
                </a:solidFill>
              </a:rPr>
              <a:t>SR 950kr</a:t>
            </a:r>
          </a:p>
          <a:p>
            <a:pPr algn="ctr"/>
            <a:r>
              <a:rPr lang="sv-SE" sz="1200" i="1" dirty="0"/>
              <a:t>(ord. pris 1 200kr)</a:t>
            </a:r>
          </a:p>
          <a:p>
            <a:pPr algn="ctr"/>
            <a:endParaRPr lang="sv-SE" sz="1200" i="1" dirty="0"/>
          </a:p>
          <a:p>
            <a:pPr algn="ctr">
              <a:lnSpc>
                <a:spcPct val="150000"/>
              </a:lnSpc>
            </a:pPr>
            <a:r>
              <a:rPr lang="sv-SE" sz="1050" i="1" dirty="0"/>
              <a:t>Lös Jacka JR 530kr, SR 580kr</a:t>
            </a:r>
          </a:p>
          <a:p>
            <a:pPr algn="ctr">
              <a:lnSpc>
                <a:spcPct val="150000"/>
              </a:lnSpc>
            </a:pPr>
            <a:r>
              <a:rPr lang="sv-SE" sz="1050" i="1" dirty="0"/>
              <a:t>Lös byxa JR 340kr, SR 390kr</a:t>
            </a:r>
          </a:p>
          <a:p>
            <a:pPr algn="ctr"/>
            <a:endParaRPr lang="sv-SE" sz="1200" dirty="0"/>
          </a:p>
        </p:txBody>
      </p:sp>
      <p:grpSp>
        <p:nvGrpSpPr>
          <p:cNvPr id="28" name="Grupp 27">
            <a:extLst>
              <a:ext uri="{FF2B5EF4-FFF2-40B4-BE49-F238E27FC236}">
                <a16:creationId xmlns:a16="http://schemas.microsoft.com/office/drawing/2014/main" xmlns="" id="{D15D72B9-9ACC-48DA-9F65-458CCD3F2576}"/>
              </a:ext>
            </a:extLst>
          </p:cNvPr>
          <p:cNvGrpSpPr/>
          <p:nvPr/>
        </p:nvGrpSpPr>
        <p:grpSpPr>
          <a:xfrm>
            <a:off x="556730" y="4653821"/>
            <a:ext cx="3262432" cy="432049"/>
            <a:chOff x="5011490" y="2028124"/>
            <a:chExt cx="3262432" cy="432049"/>
          </a:xfrm>
        </p:grpSpPr>
        <p:sp>
          <p:nvSpPr>
            <p:cNvPr id="29" name="Båge 28">
              <a:extLst>
                <a:ext uri="{FF2B5EF4-FFF2-40B4-BE49-F238E27FC236}">
                  <a16:creationId xmlns:a16="http://schemas.microsoft.com/office/drawing/2014/main" xmlns="" id="{D9AE24DF-4B79-45F0-BDD7-C9A998F35D2E}"/>
                </a:ext>
              </a:extLst>
            </p:cNvPr>
            <p:cNvSpPr/>
            <p:nvPr/>
          </p:nvSpPr>
          <p:spPr>
            <a:xfrm rot="21328856">
              <a:off x="5015396" y="2028124"/>
              <a:ext cx="3258526" cy="432048"/>
            </a:xfrm>
            <a:prstGeom prst="arc">
              <a:avLst>
                <a:gd name="adj1" fmla="val 16200000"/>
                <a:gd name="adj2" fmla="val 237381"/>
              </a:avLst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34" name="Båge 33">
              <a:extLst>
                <a:ext uri="{FF2B5EF4-FFF2-40B4-BE49-F238E27FC236}">
                  <a16:creationId xmlns:a16="http://schemas.microsoft.com/office/drawing/2014/main" xmlns="" id="{04F61D25-B889-4ED6-861E-9324F74CF05A}"/>
                </a:ext>
              </a:extLst>
            </p:cNvPr>
            <p:cNvSpPr/>
            <p:nvPr/>
          </p:nvSpPr>
          <p:spPr>
            <a:xfrm rot="21393690">
              <a:off x="5011490" y="2028125"/>
              <a:ext cx="3258526" cy="432048"/>
            </a:xfrm>
            <a:prstGeom prst="arc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sp>
        <p:nvSpPr>
          <p:cNvPr id="37" name="Rektangel 36">
            <a:extLst>
              <a:ext uri="{FF2B5EF4-FFF2-40B4-BE49-F238E27FC236}">
                <a16:creationId xmlns:a16="http://schemas.microsoft.com/office/drawing/2014/main" xmlns="" id="{69A7E72B-4B55-4369-8E62-CBBEB2BA8728}"/>
              </a:ext>
            </a:extLst>
          </p:cNvPr>
          <p:cNvSpPr/>
          <p:nvPr/>
        </p:nvSpPr>
        <p:spPr>
          <a:xfrm rot="20798049">
            <a:off x="-129133" y="1085303"/>
            <a:ext cx="16151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12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Initialer som tillval 50kr/plagg</a:t>
            </a:r>
          </a:p>
        </p:txBody>
      </p:sp>
      <p:pic>
        <p:nvPicPr>
          <p:cNvPr id="39" name="Picture 6" descr="http://blogs.salleurl.edu/emprendedores/files/2012/04/logo-adidas-antiguo2-300x202.jpg">
            <a:extLst>
              <a:ext uri="{FF2B5EF4-FFF2-40B4-BE49-F238E27FC236}">
                <a16:creationId xmlns:a16="http://schemas.microsoft.com/office/drawing/2014/main" xmlns="" id="{BA265F36-8E96-4473-9400-F6924BF9B7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69608" y="6283914"/>
            <a:ext cx="695003" cy="468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Rektangel 30">
            <a:extLst>
              <a:ext uri="{FF2B5EF4-FFF2-40B4-BE49-F238E27FC236}">
                <a16:creationId xmlns:a16="http://schemas.microsoft.com/office/drawing/2014/main" xmlns="" id="{B88B5060-4FAE-4921-90B7-196F34D4ED5A}"/>
              </a:ext>
            </a:extLst>
          </p:cNvPr>
          <p:cNvSpPr/>
          <p:nvPr/>
        </p:nvSpPr>
        <p:spPr>
          <a:xfrm>
            <a:off x="4724388" y="1029219"/>
            <a:ext cx="2078370" cy="2846933"/>
          </a:xfrm>
          <a:prstGeom prst="rect">
            <a:avLst/>
          </a:prstGeom>
          <a:ln w="28575">
            <a:solidFill>
              <a:srgbClr val="FF0000"/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sv-SE" sz="2000" b="1" dirty="0">
                <a:latin typeface="Calibri" pitchFamily="34" charset="0"/>
              </a:rPr>
              <a:t>LEDARPIKÉ ADIDAS CONDIVO </a:t>
            </a:r>
          </a:p>
          <a:p>
            <a:endParaRPr lang="sv-SE" sz="2000" b="1" i="1" dirty="0">
              <a:latin typeface="Calibri" pitchFamily="34" charset="0"/>
            </a:endParaRPr>
          </a:p>
          <a:p>
            <a:r>
              <a:rPr lang="sv-SE" sz="1000" i="1" dirty="0">
                <a:latin typeface="Calibri" pitchFamily="34" charset="0"/>
              </a:rPr>
              <a:t>Pikétröja i mjukt, lättviktstyg för överlägsen fuktavledning. </a:t>
            </a:r>
          </a:p>
          <a:p>
            <a:pPr algn="ctr"/>
            <a:endParaRPr lang="sv-SE" sz="1000" i="1" dirty="0">
              <a:latin typeface="Calibri" pitchFamily="34" charset="0"/>
            </a:endParaRPr>
          </a:p>
          <a:p>
            <a:pPr algn="ctr"/>
            <a:endParaRPr lang="sv-SE" sz="1200" b="1" dirty="0"/>
          </a:p>
          <a:p>
            <a:pPr algn="ctr"/>
            <a:r>
              <a:rPr lang="sv-SE" sz="3200" b="1" dirty="0">
                <a:solidFill>
                  <a:srgbClr val="FF0000"/>
                </a:solidFill>
              </a:rPr>
              <a:t>349kr</a:t>
            </a:r>
          </a:p>
          <a:p>
            <a:pPr algn="ctr"/>
            <a:r>
              <a:rPr lang="sv-SE" sz="1200" i="1" dirty="0"/>
              <a:t> (ord. pris 399kr)</a:t>
            </a:r>
          </a:p>
          <a:p>
            <a:pPr algn="ctr"/>
            <a:endParaRPr lang="sv-SE" sz="1600" b="1" dirty="0">
              <a:solidFill>
                <a:srgbClr val="FF0000"/>
              </a:solidFill>
            </a:endParaRPr>
          </a:p>
          <a:p>
            <a:pPr algn="ctr"/>
            <a:r>
              <a:rPr lang="sv-SE" sz="1000" dirty="0"/>
              <a:t>Storlekar SR: XS/S/M/L/XL/XXL/XXXL</a:t>
            </a:r>
            <a:endParaRPr lang="sv-SE" sz="1000" b="1" dirty="0"/>
          </a:p>
          <a:p>
            <a:pPr algn="ctr"/>
            <a:endParaRPr lang="sv-SE" sz="700" b="1" dirty="0"/>
          </a:p>
        </p:txBody>
      </p:sp>
      <p:grpSp>
        <p:nvGrpSpPr>
          <p:cNvPr id="45" name="Grupp 44">
            <a:extLst>
              <a:ext uri="{FF2B5EF4-FFF2-40B4-BE49-F238E27FC236}">
                <a16:creationId xmlns:a16="http://schemas.microsoft.com/office/drawing/2014/main" xmlns="" id="{1A8D5A43-4EC2-4645-AB82-A059AB4A643F}"/>
              </a:ext>
            </a:extLst>
          </p:cNvPr>
          <p:cNvGrpSpPr/>
          <p:nvPr/>
        </p:nvGrpSpPr>
        <p:grpSpPr>
          <a:xfrm>
            <a:off x="3299461" y="2712739"/>
            <a:ext cx="3262432" cy="432049"/>
            <a:chOff x="5011490" y="2028124"/>
            <a:chExt cx="3262432" cy="432049"/>
          </a:xfrm>
        </p:grpSpPr>
        <p:sp>
          <p:nvSpPr>
            <p:cNvPr id="46" name="Båge 45">
              <a:extLst>
                <a:ext uri="{FF2B5EF4-FFF2-40B4-BE49-F238E27FC236}">
                  <a16:creationId xmlns:a16="http://schemas.microsoft.com/office/drawing/2014/main" xmlns="" id="{D494394B-78E8-4A5F-A6FF-EDA5A04D8232}"/>
                </a:ext>
              </a:extLst>
            </p:cNvPr>
            <p:cNvSpPr/>
            <p:nvPr/>
          </p:nvSpPr>
          <p:spPr>
            <a:xfrm rot="21328856">
              <a:off x="5015396" y="2028124"/>
              <a:ext cx="3258526" cy="432048"/>
            </a:xfrm>
            <a:prstGeom prst="arc">
              <a:avLst>
                <a:gd name="adj1" fmla="val 16200000"/>
                <a:gd name="adj2" fmla="val 237381"/>
              </a:avLst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47" name="Båge 46">
              <a:extLst>
                <a:ext uri="{FF2B5EF4-FFF2-40B4-BE49-F238E27FC236}">
                  <a16:creationId xmlns:a16="http://schemas.microsoft.com/office/drawing/2014/main" xmlns="" id="{54205AF1-AA34-43A8-8DAB-32242129EABC}"/>
                </a:ext>
              </a:extLst>
            </p:cNvPr>
            <p:cNvSpPr/>
            <p:nvPr/>
          </p:nvSpPr>
          <p:spPr>
            <a:xfrm rot="21393690">
              <a:off x="5011490" y="2028125"/>
              <a:ext cx="3258526" cy="432048"/>
            </a:xfrm>
            <a:prstGeom prst="arc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xmlns="" id="{3E0D6C27-66EB-4A44-9196-4830C8D94AF2}"/>
              </a:ext>
            </a:extLst>
          </p:cNvPr>
          <p:cNvSpPr/>
          <p:nvPr/>
        </p:nvSpPr>
        <p:spPr>
          <a:xfrm>
            <a:off x="4722468" y="4283194"/>
            <a:ext cx="2078370" cy="1954381"/>
          </a:xfrm>
          <a:prstGeom prst="rect">
            <a:avLst/>
          </a:prstGeom>
          <a:ln w="28575">
            <a:solidFill>
              <a:srgbClr val="FF0000"/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sv-SE" sz="2000" b="1" dirty="0">
                <a:latin typeface="Calibri" pitchFamily="34" charset="0"/>
              </a:rPr>
              <a:t>LEDARSHORTS </a:t>
            </a:r>
          </a:p>
          <a:p>
            <a:pPr algn="ctr"/>
            <a:r>
              <a:rPr lang="sv-SE" sz="2000" b="1" dirty="0">
                <a:latin typeface="Calibri" pitchFamily="34" charset="0"/>
              </a:rPr>
              <a:t>CONDIVO</a:t>
            </a:r>
          </a:p>
          <a:p>
            <a:pPr algn="ctr"/>
            <a:r>
              <a:rPr lang="sv-SE" sz="3200" b="1" dirty="0">
                <a:solidFill>
                  <a:srgbClr val="FF0000"/>
                </a:solidFill>
              </a:rPr>
              <a:t>299kr</a:t>
            </a:r>
          </a:p>
          <a:p>
            <a:pPr algn="ctr"/>
            <a:endParaRPr lang="sv-SE" sz="3200" b="1" dirty="0">
              <a:solidFill>
                <a:srgbClr val="FF0000"/>
              </a:solidFill>
            </a:endParaRPr>
          </a:p>
          <a:p>
            <a:pPr algn="ctr"/>
            <a:r>
              <a:rPr lang="sv-SE" sz="1000" dirty="0"/>
              <a:t>Storlekar SR: S/M/L/XL/XXL/XXXL</a:t>
            </a:r>
            <a:endParaRPr lang="sv-SE" sz="1000" b="1" dirty="0"/>
          </a:p>
          <a:p>
            <a:pPr algn="ctr"/>
            <a:endParaRPr lang="sv-SE" sz="700" b="1" dirty="0"/>
          </a:p>
        </p:txBody>
      </p:sp>
      <p:sp>
        <p:nvSpPr>
          <p:cNvPr id="35" name="Båge 34">
            <a:extLst>
              <a:ext uri="{FF2B5EF4-FFF2-40B4-BE49-F238E27FC236}">
                <a16:creationId xmlns:a16="http://schemas.microsoft.com/office/drawing/2014/main" xmlns="" id="{AD07B9A6-C38D-4F23-A668-32E270AD8B81}"/>
              </a:ext>
            </a:extLst>
          </p:cNvPr>
          <p:cNvSpPr/>
          <p:nvPr/>
        </p:nvSpPr>
        <p:spPr>
          <a:xfrm rot="21393690">
            <a:off x="3299460" y="5395751"/>
            <a:ext cx="3258526" cy="432048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6" name="Båge 35">
            <a:extLst>
              <a:ext uri="{FF2B5EF4-FFF2-40B4-BE49-F238E27FC236}">
                <a16:creationId xmlns:a16="http://schemas.microsoft.com/office/drawing/2014/main" xmlns="" id="{397C8DF8-0BD9-4123-9C56-6A4313B4B2B4}"/>
              </a:ext>
            </a:extLst>
          </p:cNvPr>
          <p:cNvSpPr/>
          <p:nvPr/>
        </p:nvSpPr>
        <p:spPr>
          <a:xfrm rot="21393690">
            <a:off x="3299459" y="5421370"/>
            <a:ext cx="3258526" cy="432048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xmlns="" id="{F071BFDC-2BA9-4944-9717-0C05375CF94F}"/>
              </a:ext>
            </a:extLst>
          </p:cNvPr>
          <p:cNvSpPr/>
          <p:nvPr/>
        </p:nvSpPr>
        <p:spPr>
          <a:xfrm>
            <a:off x="2627274" y="6407163"/>
            <a:ext cx="41321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1" dirty="0"/>
              <a:t>Priserna inkluderar klubblogo samt </a:t>
            </a:r>
            <a:r>
              <a:rPr lang="sv-SE" sz="1400" b="1" dirty="0" err="1"/>
              <a:t>Sportringenlogo</a:t>
            </a:r>
            <a:r>
              <a:rPr lang="sv-SE" sz="1400" b="1" dirty="0"/>
              <a:t>.</a:t>
            </a:r>
          </a:p>
        </p:txBody>
      </p:sp>
      <p:pic>
        <p:nvPicPr>
          <p:cNvPr id="41" name="Picture 4" descr="http://www.cuponline.nu/graphics/logos/logotype_mssk.gif">
            <a:extLst>
              <a:ext uri="{FF2B5EF4-FFF2-40B4-BE49-F238E27FC236}">
                <a16:creationId xmlns:a16="http://schemas.microsoft.com/office/drawing/2014/main" xmlns="" id="{F7764BA7-7486-4DBC-B3F4-E029AA5C0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34360"/>
            <a:ext cx="505582" cy="500527"/>
          </a:xfrm>
          <a:prstGeom prst="rect">
            <a:avLst/>
          </a:prstGeom>
          <a:noFill/>
        </p:spPr>
      </p:pic>
      <p:pic>
        <p:nvPicPr>
          <p:cNvPr id="42" name="Bildobjekt 41">
            <a:extLst>
              <a:ext uri="{FF2B5EF4-FFF2-40B4-BE49-F238E27FC236}">
                <a16:creationId xmlns:a16="http://schemas.microsoft.com/office/drawing/2014/main" xmlns="" id="{4E9C571F-64E4-485C-90AE-ED30D2CAF4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075" t="24322" r="51186" b="2726"/>
          <a:stretch/>
        </p:blipFill>
        <p:spPr>
          <a:xfrm>
            <a:off x="411047" y="1531443"/>
            <a:ext cx="1575341" cy="2247945"/>
          </a:xfrm>
          <a:prstGeom prst="rect">
            <a:avLst/>
          </a:prstGeom>
        </p:spPr>
      </p:pic>
      <p:pic>
        <p:nvPicPr>
          <p:cNvPr id="43" name="Bildobjekt 42">
            <a:extLst>
              <a:ext uri="{FF2B5EF4-FFF2-40B4-BE49-F238E27FC236}">
                <a16:creationId xmlns:a16="http://schemas.microsoft.com/office/drawing/2014/main" xmlns="" id="{1E9D89E2-B68B-4C5C-A470-167D771351F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6526" t="30180" r="57151" b="-2944"/>
          <a:stretch/>
        </p:blipFill>
        <p:spPr>
          <a:xfrm>
            <a:off x="363314" y="3905537"/>
            <a:ext cx="1392641" cy="2407098"/>
          </a:xfrm>
          <a:prstGeom prst="rect">
            <a:avLst/>
          </a:prstGeom>
        </p:spPr>
      </p:pic>
      <p:pic>
        <p:nvPicPr>
          <p:cNvPr id="4" name="Bildobjekt 3" descr="En bild som visar skjorta&#10;&#10;Automatiskt genererad beskrivning">
            <a:extLst>
              <a:ext uri="{FF2B5EF4-FFF2-40B4-BE49-F238E27FC236}">
                <a16:creationId xmlns:a16="http://schemas.microsoft.com/office/drawing/2014/main" xmlns="" id="{63A34EAD-128E-43BE-AF00-3F9C7E4E62F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0" t="2484" r="15350" b="3800"/>
          <a:stretch/>
        </p:blipFill>
        <p:spPr>
          <a:xfrm>
            <a:off x="7030376" y="1114472"/>
            <a:ext cx="1926444" cy="2642527"/>
          </a:xfrm>
          <a:prstGeom prst="rect">
            <a:avLst/>
          </a:prstGeom>
        </p:spPr>
      </p:pic>
      <p:pic>
        <p:nvPicPr>
          <p:cNvPr id="44" name="Picture 2">
            <a:extLst>
              <a:ext uri="{FF2B5EF4-FFF2-40B4-BE49-F238E27FC236}">
                <a16:creationId xmlns:a16="http://schemas.microsoft.com/office/drawing/2014/main" xmlns="" id="{DBD2C7C9-0333-49E2-984C-D242235FDE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1" t="1033" r="14004"/>
          <a:stretch/>
        </p:blipFill>
        <p:spPr bwMode="auto">
          <a:xfrm>
            <a:off x="7127203" y="3979420"/>
            <a:ext cx="1516712" cy="2082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0818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Bildresultat för ADIDAS CORE 18 RAIN JACKET">
            <a:extLst>
              <a:ext uri="{FF2B5EF4-FFF2-40B4-BE49-F238E27FC236}">
                <a16:creationId xmlns:a16="http://schemas.microsoft.com/office/drawing/2014/main" xmlns="" id="{07DBC3AF-D9F4-41B5-B292-BB03908BD4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1297" y="1068598"/>
            <a:ext cx="2960863" cy="2960863"/>
          </a:xfrm>
          <a:prstGeom prst="rect">
            <a:avLst/>
          </a:prstGeom>
          <a:noFill/>
        </p:spPr>
      </p:pic>
      <p:sp>
        <p:nvSpPr>
          <p:cNvPr id="19" name="Rektangel 10">
            <a:extLst>
              <a:ext uri="{FF2B5EF4-FFF2-40B4-BE49-F238E27FC236}">
                <a16:creationId xmlns:a16="http://schemas.microsoft.com/office/drawing/2014/main" xmlns="" id="{E192D325-CB86-4A15-A36C-4662C45259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1721" y="4123098"/>
            <a:ext cx="2519982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v-SE" sz="2000" b="1" dirty="0">
                <a:solidFill>
                  <a:srgbClr val="FF0000"/>
                </a:solidFill>
                <a:latin typeface="Calibri" pitchFamily="34" charset="0"/>
              </a:rPr>
              <a:t>JR 349kr / SR 389kr</a:t>
            </a:r>
          </a:p>
          <a:p>
            <a:endParaRPr lang="sv-SE" sz="1200" b="1" dirty="0">
              <a:latin typeface="Calibri" pitchFamily="34" charset="0"/>
            </a:endParaRPr>
          </a:p>
          <a:p>
            <a:pPr algn="ctr"/>
            <a:r>
              <a:rPr lang="sv-SE" sz="1200" b="1" dirty="0">
                <a:latin typeface="Calibri" pitchFamily="34" charset="0"/>
              </a:rPr>
              <a:t>ADIDAS CORE 18 RAIN JKT</a:t>
            </a:r>
          </a:p>
          <a:p>
            <a:pPr algn="ctr"/>
            <a:r>
              <a:rPr lang="sv-SE" sz="1200" dirty="0">
                <a:latin typeface="Calibri" pitchFamily="34" charset="0"/>
              </a:rPr>
              <a:t>Regnjacka med justerbar luva och </a:t>
            </a:r>
            <a:r>
              <a:rPr lang="sv-SE" sz="1200" dirty="0" err="1">
                <a:latin typeface="Calibri" pitchFamily="34" charset="0"/>
              </a:rPr>
              <a:t>sidofickor</a:t>
            </a:r>
            <a:r>
              <a:rPr lang="sv-SE" sz="1200" dirty="0">
                <a:latin typeface="Calibri" pitchFamily="34" charset="0"/>
              </a:rPr>
              <a:t>. </a:t>
            </a:r>
          </a:p>
          <a:p>
            <a:pPr algn="ctr"/>
            <a:r>
              <a:rPr lang="sv-SE" sz="1200" b="1" dirty="0">
                <a:latin typeface="Calibri" pitchFamily="34" charset="0"/>
              </a:rPr>
              <a:t>Kompletterande regnbyxa</a:t>
            </a:r>
          </a:p>
          <a:p>
            <a:pPr algn="ctr"/>
            <a:r>
              <a:rPr lang="sv-SE" sz="1200" b="1" dirty="0">
                <a:solidFill>
                  <a:srgbClr val="FF0000"/>
                </a:solidFill>
                <a:latin typeface="Calibri" pitchFamily="34" charset="0"/>
              </a:rPr>
              <a:t>JR 249kr /SR 349kr</a:t>
            </a:r>
          </a:p>
          <a:p>
            <a:pPr algn="ctr"/>
            <a:endParaRPr lang="sv-SE" sz="1200" dirty="0">
              <a:latin typeface="Calibri" pitchFamily="34" charset="0"/>
            </a:endParaRPr>
          </a:p>
          <a:p>
            <a:pPr algn="ctr"/>
            <a:r>
              <a:rPr lang="sv-SE" sz="1200" dirty="0">
                <a:latin typeface="Calibri" pitchFamily="34" charset="0"/>
              </a:rPr>
              <a:t>STRL JR 116-164</a:t>
            </a:r>
          </a:p>
          <a:p>
            <a:pPr algn="ctr"/>
            <a:r>
              <a:rPr lang="sv-SE" sz="1200" dirty="0">
                <a:latin typeface="Calibri" pitchFamily="34" charset="0"/>
              </a:rPr>
              <a:t>STRL SR S-XXL</a:t>
            </a:r>
          </a:p>
        </p:txBody>
      </p:sp>
      <p:pic>
        <p:nvPicPr>
          <p:cNvPr id="24583" name="Picture 6" descr="http://blogs.salleurl.edu/emprendedores/files/2012/04/logo-adidas-antiguo2-300x2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1788" y="5949950"/>
            <a:ext cx="1012825" cy="68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ktangel 11">
            <a:extLst>
              <a:ext uri="{FF2B5EF4-FFF2-40B4-BE49-F238E27FC236}">
                <a16:creationId xmlns:a16="http://schemas.microsoft.com/office/drawing/2014/main" xmlns="" id="{652E7608-F142-4BEB-BD1B-B849740BB20E}"/>
              </a:ext>
            </a:extLst>
          </p:cNvPr>
          <p:cNvSpPr/>
          <p:nvPr/>
        </p:nvSpPr>
        <p:spPr>
          <a:xfrm rot="20798049">
            <a:off x="-1318" y="1009615"/>
            <a:ext cx="16151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1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Initialer som tillval 50kr/plagg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xmlns="" id="{80ED71E1-9841-43CC-9A68-7274A7683BED}"/>
              </a:ext>
            </a:extLst>
          </p:cNvPr>
          <p:cNvSpPr/>
          <p:nvPr/>
        </p:nvSpPr>
        <p:spPr>
          <a:xfrm>
            <a:off x="0" y="1"/>
            <a:ext cx="9144000" cy="9625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2400" b="1" dirty="0"/>
              <a:t>Jackor</a:t>
            </a:r>
          </a:p>
        </p:txBody>
      </p:sp>
      <p:pic>
        <p:nvPicPr>
          <p:cNvPr id="14" name="Bildobjekt 17" descr="Sportringen_Logo_Red_neg_Blackbox_PMS.eps">
            <a:extLst>
              <a:ext uri="{FF2B5EF4-FFF2-40B4-BE49-F238E27FC236}">
                <a16:creationId xmlns:a16="http://schemas.microsoft.com/office/drawing/2014/main" xmlns="" id="{FFCCDB93-CF57-452D-B551-70B4A77DB4D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5559" y="170422"/>
            <a:ext cx="98583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Bildobjekt 18" descr="Sportringen_Logo_Red_neg_Blackbox_PMS.eps">
            <a:extLst>
              <a:ext uri="{FF2B5EF4-FFF2-40B4-BE49-F238E27FC236}">
                <a16:creationId xmlns:a16="http://schemas.microsoft.com/office/drawing/2014/main" xmlns="" id="{837BC728-E893-4DED-A71E-275629E15AD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4296" y="170422"/>
            <a:ext cx="987425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 descr="https://www.stadiumteamsales.se/img/2017/10/20/5105157.png">
            <a:extLst>
              <a:ext uri="{FF2B5EF4-FFF2-40B4-BE49-F238E27FC236}">
                <a16:creationId xmlns:a16="http://schemas.microsoft.com/office/drawing/2014/main" xmlns="" id="{CA955FF7-C1B1-4338-A4E1-2BFE26A43D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2957" y="1128506"/>
            <a:ext cx="2707132" cy="2900499"/>
          </a:xfrm>
          <a:prstGeom prst="rect">
            <a:avLst/>
          </a:prstGeom>
          <a:noFill/>
        </p:spPr>
      </p:pic>
      <p:sp>
        <p:nvSpPr>
          <p:cNvPr id="21" name="Rektangel 10">
            <a:extLst>
              <a:ext uri="{FF2B5EF4-FFF2-40B4-BE49-F238E27FC236}">
                <a16:creationId xmlns:a16="http://schemas.microsoft.com/office/drawing/2014/main" xmlns="" id="{6034E37C-DC17-4A9A-A7F3-CA995FA3F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5094" y="4123098"/>
            <a:ext cx="2519982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v-SE" sz="2000" b="1" dirty="0">
                <a:solidFill>
                  <a:srgbClr val="FF0000"/>
                </a:solidFill>
                <a:latin typeface="Calibri" pitchFamily="34" charset="0"/>
              </a:rPr>
              <a:t>JR 799kr / SR 899kr</a:t>
            </a:r>
          </a:p>
          <a:p>
            <a:endParaRPr lang="sv-SE" sz="1200" b="1" dirty="0">
              <a:latin typeface="Calibri" pitchFamily="34" charset="0"/>
            </a:endParaRPr>
          </a:p>
          <a:p>
            <a:pPr algn="ctr"/>
            <a:r>
              <a:rPr lang="sv-SE" sz="1200" b="1" dirty="0">
                <a:latin typeface="Calibri" pitchFamily="34" charset="0"/>
              </a:rPr>
              <a:t>ADIDAS CORE 18 STD JKT</a:t>
            </a:r>
          </a:p>
          <a:p>
            <a:pPr algn="ctr"/>
            <a:r>
              <a:rPr lang="sv-SE" sz="1200" dirty="0">
                <a:latin typeface="Calibri" pitchFamily="34" charset="0"/>
              </a:rPr>
              <a:t>Vadderat och vattenavvisande plagg med huva. Invändiga muddar i </a:t>
            </a:r>
            <a:r>
              <a:rPr lang="sv-SE" sz="1200" dirty="0" err="1">
                <a:latin typeface="Calibri" pitchFamily="34" charset="0"/>
              </a:rPr>
              <a:t>ärmslut</a:t>
            </a:r>
            <a:r>
              <a:rPr lang="sv-SE" sz="1200" dirty="0">
                <a:latin typeface="Calibri" pitchFamily="34" charset="0"/>
              </a:rPr>
              <a:t>, </a:t>
            </a:r>
            <a:r>
              <a:rPr lang="sv-SE" sz="1200" dirty="0" err="1">
                <a:latin typeface="Calibri" pitchFamily="34" charset="0"/>
              </a:rPr>
              <a:t>sidofickor</a:t>
            </a:r>
            <a:r>
              <a:rPr lang="sv-SE" sz="1200" dirty="0">
                <a:latin typeface="Calibri" pitchFamily="34" charset="0"/>
              </a:rPr>
              <a:t>. </a:t>
            </a:r>
          </a:p>
          <a:p>
            <a:pPr algn="ctr"/>
            <a:endParaRPr lang="sv-SE" sz="1200" dirty="0">
              <a:latin typeface="Calibri" pitchFamily="34" charset="0"/>
            </a:endParaRPr>
          </a:p>
          <a:p>
            <a:pPr algn="ctr"/>
            <a:r>
              <a:rPr lang="sv-SE" sz="1200" dirty="0">
                <a:latin typeface="Calibri" pitchFamily="34" charset="0"/>
              </a:rPr>
              <a:t>STRL JR 116-164</a:t>
            </a:r>
          </a:p>
          <a:p>
            <a:pPr algn="ctr"/>
            <a:r>
              <a:rPr lang="sv-SE" sz="1200" dirty="0">
                <a:latin typeface="Calibri" pitchFamily="34" charset="0"/>
              </a:rPr>
              <a:t>STRL SR S-XXL</a:t>
            </a: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xmlns="" id="{BE0CA44C-2B8E-4456-8562-EBFEE4F25229}"/>
              </a:ext>
            </a:extLst>
          </p:cNvPr>
          <p:cNvSpPr/>
          <p:nvPr/>
        </p:nvSpPr>
        <p:spPr>
          <a:xfrm>
            <a:off x="2627274" y="6407163"/>
            <a:ext cx="41321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1" dirty="0"/>
              <a:t>Priserna inkluderar klubblogo samt </a:t>
            </a:r>
            <a:r>
              <a:rPr lang="sv-SE" sz="1400" b="1" dirty="0" err="1"/>
              <a:t>Sportringenlogo</a:t>
            </a:r>
            <a:r>
              <a:rPr lang="sv-SE" sz="1400" b="1" dirty="0"/>
              <a:t>.</a:t>
            </a:r>
          </a:p>
        </p:txBody>
      </p:sp>
      <p:pic>
        <p:nvPicPr>
          <p:cNvPr id="17" name="Picture 4" descr="http://www.cuponline.nu/graphics/logos/logotype_mssk.gif">
            <a:extLst>
              <a:ext uri="{FF2B5EF4-FFF2-40B4-BE49-F238E27FC236}">
                <a16:creationId xmlns:a16="http://schemas.microsoft.com/office/drawing/2014/main" xmlns="" id="{CFECD591-7ECD-433B-89C4-EA29810BC3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7504" y="6093296"/>
            <a:ext cx="648072" cy="6415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64558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xmlns="" id="{A49596E0-4834-4966-B90A-5CE07822D2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476" y="1274515"/>
            <a:ext cx="3088481" cy="3088481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xmlns="" id="{EA44E412-B79D-41EB-B2B9-08FE456CED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715" y="1274515"/>
            <a:ext cx="2873730" cy="2873730"/>
          </a:xfrm>
          <a:prstGeom prst="rect">
            <a:avLst/>
          </a:prstGeom>
        </p:spPr>
      </p:pic>
      <p:sp>
        <p:nvSpPr>
          <p:cNvPr id="24577" name="Rektangel 10"/>
          <p:cNvSpPr>
            <a:spLocks noChangeArrowheads="1"/>
          </p:cNvSpPr>
          <p:nvPr/>
        </p:nvSpPr>
        <p:spPr bwMode="auto">
          <a:xfrm>
            <a:off x="899889" y="4228366"/>
            <a:ext cx="3260279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v-SE" sz="1400" b="1" dirty="0">
                <a:latin typeface="Calibri" pitchFamily="34" charset="0"/>
              </a:rPr>
              <a:t>ADIDAS TIRO TRAININGBAG </a:t>
            </a:r>
          </a:p>
          <a:p>
            <a:pPr algn="ctr"/>
            <a:endParaRPr lang="sv-SE" sz="1200" b="1" dirty="0">
              <a:latin typeface="Calibri" pitchFamily="34" charset="0"/>
            </a:endParaRPr>
          </a:p>
          <a:p>
            <a:pPr algn="ctr"/>
            <a:r>
              <a:rPr lang="sv-SE" sz="1200" dirty="0">
                <a:latin typeface="Calibri" pitchFamily="34" charset="0"/>
              </a:rPr>
              <a:t>Storsäljaren med reglerbar axelrem. Bottennitar och fint sidofack med dragkedja. </a:t>
            </a:r>
          </a:p>
          <a:p>
            <a:pPr algn="ctr"/>
            <a:r>
              <a:rPr lang="sv-SE" sz="1200" dirty="0">
                <a:latin typeface="Calibri" pitchFamily="34" charset="0"/>
              </a:rPr>
              <a:t>100% Polyester</a:t>
            </a:r>
          </a:p>
          <a:p>
            <a:pPr algn="ctr"/>
            <a:endParaRPr lang="sv-SE" sz="900" dirty="0">
              <a:latin typeface="Calibri" pitchFamily="34" charset="0"/>
            </a:endParaRPr>
          </a:p>
          <a:p>
            <a:pPr algn="ctr"/>
            <a:r>
              <a:rPr lang="sv-SE" sz="1200" dirty="0">
                <a:latin typeface="Calibri" pitchFamily="34" charset="0"/>
              </a:rPr>
              <a:t>UNIVERSITY RED/WHITE/BLACK</a:t>
            </a:r>
          </a:p>
          <a:p>
            <a:pPr algn="ctr"/>
            <a:endParaRPr lang="sv-SE" sz="900" dirty="0">
              <a:latin typeface="Calibri" pitchFamily="34" charset="0"/>
            </a:endParaRPr>
          </a:p>
          <a:p>
            <a:pPr algn="ctr"/>
            <a:r>
              <a:rPr lang="sv-SE" sz="2400" b="1" dirty="0">
                <a:solidFill>
                  <a:srgbClr val="FF0000"/>
                </a:solidFill>
                <a:latin typeface="Calibri" pitchFamily="34" charset="0"/>
              </a:rPr>
              <a:t>349kr</a:t>
            </a:r>
          </a:p>
          <a:p>
            <a:pPr algn="ctr"/>
            <a:r>
              <a:rPr lang="sv-SE" sz="1200" i="1" dirty="0">
                <a:latin typeface="Calibri" pitchFamily="34" charset="0"/>
              </a:rPr>
              <a:t>(ord. pris 430kr)</a:t>
            </a:r>
            <a:endParaRPr lang="sv-SE" sz="1200" i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24578" name="Rektangel 17"/>
          <p:cNvSpPr>
            <a:spLocks noChangeArrowheads="1"/>
          </p:cNvSpPr>
          <p:nvPr/>
        </p:nvSpPr>
        <p:spPr bwMode="auto">
          <a:xfrm>
            <a:off x="4968464" y="4382254"/>
            <a:ext cx="3309521" cy="190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v-SE" sz="1400" b="1" dirty="0">
                <a:latin typeface="Calibri" pitchFamily="34" charset="0"/>
              </a:rPr>
              <a:t>ADIDAS TIRO BACKPACK</a:t>
            </a:r>
          </a:p>
          <a:p>
            <a:pPr algn="ctr"/>
            <a:endParaRPr lang="sv-SE" sz="1400" b="1" dirty="0">
              <a:latin typeface="Calibri" pitchFamily="34" charset="0"/>
            </a:endParaRPr>
          </a:p>
          <a:p>
            <a:pPr algn="ctr"/>
            <a:r>
              <a:rPr lang="sv-SE" sz="1200" dirty="0">
                <a:latin typeface="Calibri" pitchFamily="34" charset="0"/>
              </a:rPr>
              <a:t>Stort huvudfack samt mindre frontfack. Fina tryckytor och bra storlek. 100% Polyester</a:t>
            </a:r>
          </a:p>
          <a:p>
            <a:pPr algn="ctr"/>
            <a:endParaRPr lang="sv-SE" sz="900" dirty="0">
              <a:latin typeface="Calibri" pitchFamily="34" charset="0"/>
            </a:endParaRPr>
          </a:p>
          <a:p>
            <a:pPr algn="ctr"/>
            <a:r>
              <a:rPr lang="sv-SE" sz="1200" dirty="0">
                <a:latin typeface="Calibri" pitchFamily="34" charset="0"/>
              </a:rPr>
              <a:t>UNIVERSITY RED/WHITE/BLACK</a:t>
            </a:r>
          </a:p>
          <a:p>
            <a:pPr algn="ctr"/>
            <a:endParaRPr lang="sv-SE" sz="900" dirty="0">
              <a:latin typeface="Calibri" pitchFamily="34" charset="0"/>
            </a:endParaRPr>
          </a:p>
          <a:p>
            <a:pPr algn="ctr"/>
            <a:r>
              <a:rPr lang="sv-SE" sz="2400" b="1" dirty="0">
                <a:solidFill>
                  <a:srgbClr val="FF0000"/>
                </a:solidFill>
                <a:latin typeface="Calibri" pitchFamily="34" charset="0"/>
              </a:rPr>
              <a:t>289kr</a:t>
            </a:r>
          </a:p>
          <a:p>
            <a:pPr algn="ctr"/>
            <a:r>
              <a:rPr lang="sv-SE" sz="1200" i="1" dirty="0">
                <a:latin typeface="Calibri" pitchFamily="34" charset="0"/>
              </a:rPr>
              <a:t>(ord. pris 380kr)</a:t>
            </a:r>
          </a:p>
        </p:txBody>
      </p:sp>
      <p:pic>
        <p:nvPicPr>
          <p:cNvPr id="24583" name="Picture 6" descr="http://blogs.salleurl.edu/emprendedores/files/2012/04/logo-adidas-antiguo2-300x2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51788" y="5949950"/>
            <a:ext cx="1012825" cy="68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ktangel 11">
            <a:extLst>
              <a:ext uri="{FF2B5EF4-FFF2-40B4-BE49-F238E27FC236}">
                <a16:creationId xmlns:a16="http://schemas.microsoft.com/office/drawing/2014/main" xmlns="" id="{652E7608-F142-4BEB-BD1B-B849740BB20E}"/>
              </a:ext>
            </a:extLst>
          </p:cNvPr>
          <p:cNvSpPr/>
          <p:nvPr/>
        </p:nvSpPr>
        <p:spPr>
          <a:xfrm rot="20798049">
            <a:off x="196655" y="1439198"/>
            <a:ext cx="16151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1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Initialer som tillval 50kr/väska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xmlns="" id="{80ED71E1-9841-43CC-9A68-7274A7683BED}"/>
              </a:ext>
            </a:extLst>
          </p:cNvPr>
          <p:cNvSpPr/>
          <p:nvPr/>
        </p:nvSpPr>
        <p:spPr>
          <a:xfrm>
            <a:off x="0" y="1"/>
            <a:ext cx="9144000" cy="9625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2400" b="1" dirty="0"/>
              <a:t>Väskor</a:t>
            </a:r>
          </a:p>
        </p:txBody>
      </p:sp>
      <p:pic>
        <p:nvPicPr>
          <p:cNvPr id="14" name="Bildobjekt 17" descr="Sportringen_Logo_Red_neg_Blackbox_PMS.eps">
            <a:extLst>
              <a:ext uri="{FF2B5EF4-FFF2-40B4-BE49-F238E27FC236}">
                <a16:creationId xmlns:a16="http://schemas.microsoft.com/office/drawing/2014/main" xmlns="" id="{FFCCDB93-CF57-452D-B551-70B4A77DB4D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85559" y="170422"/>
            <a:ext cx="98583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Bildobjekt 18" descr="Sportringen_Logo_Red_neg_Blackbox_PMS.eps">
            <a:extLst>
              <a:ext uri="{FF2B5EF4-FFF2-40B4-BE49-F238E27FC236}">
                <a16:creationId xmlns:a16="http://schemas.microsoft.com/office/drawing/2014/main" xmlns="" id="{837BC728-E893-4DED-A71E-275629E15ADC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4296" y="170422"/>
            <a:ext cx="987425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ktangel 17">
            <a:extLst>
              <a:ext uri="{FF2B5EF4-FFF2-40B4-BE49-F238E27FC236}">
                <a16:creationId xmlns:a16="http://schemas.microsoft.com/office/drawing/2014/main" xmlns="" id="{B6B66012-7FF3-420D-BAED-1746D9C88241}"/>
              </a:ext>
            </a:extLst>
          </p:cNvPr>
          <p:cNvSpPr/>
          <p:nvPr/>
        </p:nvSpPr>
        <p:spPr>
          <a:xfrm>
            <a:off x="2627274" y="6407163"/>
            <a:ext cx="41321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1" dirty="0"/>
              <a:t>Priserna inkluderar klubblogo samt </a:t>
            </a:r>
            <a:r>
              <a:rPr lang="sv-SE" sz="1400" b="1" dirty="0" err="1"/>
              <a:t>Sportringenlogo</a:t>
            </a:r>
            <a:r>
              <a:rPr lang="sv-SE" sz="1400" b="1" dirty="0"/>
              <a:t>.</a:t>
            </a:r>
          </a:p>
        </p:txBody>
      </p:sp>
      <p:pic>
        <p:nvPicPr>
          <p:cNvPr id="17" name="Picture 4" descr="http://www.cuponline.nu/graphics/logos/logotype_mssk.gif">
            <a:extLst>
              <a:ext uri="{FF2B5EF4-FFF2-40B4-BE49-F238E27FC236}">
                <a16:creationId xmlns:a16="http://schemas.microsoft.com/office/drawing/2014/main" xmlns="" id="{8564322D-C630-4815-9988-E62F16FCE4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7504" y="6093296"/>
            <a:ext cx="648072" cy="6415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ktangel 17"/>
          <p:cNvSpPr>
            <a:spLocks noChangeArrowheads="1"/>
          </p:cNvSpPr>
          <p:nvPr/>
        </p:nvSpPr>
        <p:spPr bwMode="auto">
          <a:xfrm>
            <a:off x="755576" y="2109305"/>
            <a:ext cx="3309521" cy="1600438"/>
          </a:xfrm>
          <a:prstGeom prst="rect">
            <a:avLst/>
          </a:prstGeom>
          <a:noFill/>
          <a:ln w="38100">
            <a:solidFill>
              <a:schemeClr val="tx1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v-SE" sz="1400" b="1" dirty="0">
                <a:latin typeface="Calibri" pitchFamily="34" charset="0"/>
              </a:rPr>
              <a:t>MSSK MÖSSA</a:t>
            </a:r>
          </a:p>
          <a:p>
            <a:pPr algn="ctr"/>
            <a:r>
              <a:rPr lang="sv-SE" sz="1200" dirty="0"/>
              <a:t>Slät och tunn </a:t>
            </a:r>
            <a:r>
              <a:rPr lang="sv-SE" sz="1200" dirty="0" err="1"/>
              <a:t>bomullsmössa</a:t>
            </a:r>
            <a:r>
              <a:rPr lang="sv-SE" sz="1200" dirty="0"/>
              <a:t> i dubbla tyglager.</a:t>
            </a:r>
            <a:endParaRPr lang="sv-SE" sz="900" dirty="0">
              <a:latin typeface="Calibri" pitchFamily="34" charset="0"/>
            </a:endParaRPr>
          </a:p>
          <a:p>
            <a:pPr algn="ctr"/>
            <a:r>
              <a:rPr lang="sv-SE" sz="7200" b="1" dirty="0">
                <a:solidFill>
                  <a:srgbClr val="FF0000"/>
                </a:solidFill>
                <a:latin typeface="Calibri" pitchFamily="34" charset="0"/>
              </a:rPr>
              <a:t>99kr</a:t>
            </a:r>
          </a:p>
        </p:txBody>
      </p:sp>
      <p:pic>
        <p:nvPicPr>
          <p:cNvPr id="24583" name="Picture 6" descr="http://blogs.salleurl.edu/emprendedores/files/2012/04/logo-adidas-antiguo2-300x2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1788" y="5949950"/>
            <a:ext cx="1012825" cy="68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ktangel 12">
            <a:extLst>
              <a:ext uri="{FF2B5EF4-FFF2-40B4-BE49-F238E27FC236}">
                <a16:creationId xmlns:a16="http://schemas.microsoft.com/office/drawing/2014/main" xmlns="" id="{80ED71E1-9841-43CC-9A68-7274A7683BED}"/>
              </a:ext>
            </a:extLst>
          </p:cNvPr>
          <p:cNvSpPr/>
          <p:nvPr/>
        </p:nvSpPr>
        <p:spPr>
          <a:xfrm>
            <a:off x="0" y="1"/>
            <a:ext cx="9144000" cy="9625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2400" b="1" dirty="0"/>
              <a:t>Mössa</a:t>
            </a:r>
          </a:p>
        </p:txBody>
      </p:sp>
      <p:pic>
        <p:nvPicPr>
          <p:cNvPr id="14" name="Bildobjekt 17" descr="Sportringen_Logo_Red_neg_Blackbox_PMS.eps">
            <a:extLst>
              <a:ext uri="{FF2B5EF4-FFF2-40B4-BE49-F238E27FC236}">
                <a16:creationId xmlns:a16="http://schemas.microsoft.com/office/drawing/2014/main" xmlns="" id="{FFCCDB93-CF57-452D-B551-70B4A77DB4D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5559" y="170422"/>
            <a:ext cx="98583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Bildobjekt 18" descr="Sportringen_Logo_Red_neg_Blackbox_PMS.eps">
            <a:extLst>
              <a:ext uri="{FF2B5EF4-FFF2-40B4-BE49-F238E27FC236}">
                <a16:creationId xmlns:a16="http://schemas.microsoft.com/office/drawing/2014/main" xmlns="" id="{837BC728-E893-4DED-A71E-275629E15AD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4296" y="170422"/>
            <a:ext cx="987425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xmlns="" id="{F02C6A9F-1082-4663-916A-965A1226EE6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56" t="12563" r="36080" b="12058"/>
          <a:stretch/>
        </p:blipFill>
        <p:spPr>
          <a:xfrm>
            <a:off x="4355976" y="1052737"/>
            <a:ext cx="3168352" cy="5805264"/>
          </a:xfrm>
          <a:prstGeom prst="rect">
            <a:avLst/>
          </a:prstGeom>
        </p:spPr>
      </p:pic>
      <p:pic>
        <p:nvPicPr>
          <p:cNvPr id="9" name="Picture 4" descr="http://www.cuponline.nu/graphics/logos/logotype_mssk.gif">
            <a:extLst>
              <a:ext uri="{FF2B5EF4-FFF2-40B4-BE49-F238E27FC236}">
                <a16:creationId xmlns:a16="http://schemas.microsoft.com/office/drawing/2014/main" xmlns="" id="{0A775140-97C2-4A01-AE50-D6BB56039E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04" y="6093296"/>
            <a:ext cx="648072" cy="6415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66812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</TotalTime>
  <Words>748</Words>
  <Application>Microsoft Office PowerPoint</Application>
  <PresentationFormat>Bildspel på skärmen (4:3)</PresentationFormat>
  <Paragraphs>194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9" baseType="lpstr">
      <vt:lpstr>Office-tema</vt:lpstr>
      <vt:lpstr>   FÖRENINGSPROFIL  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 1</dc:title>
  <dc:creator>per</dc:creator>
  <cp:lastModifiedBy>Kassa2</cp:lastModifiedBy>
  <cp:revision>39</cp:revision>
  <dcterms:created xsi:type="dcterms:W3CDTF">2018-03-08T09:31:43Z</dcterms:created>
  <dcterms:modified xsi:type="dcterms:W3CDTF">2020-03-06T14:01:20Z</dcterms:modified>
</cp:coreProperties>
</file>