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75" r:id="rId2"/>
    <p:sldId id="277" r:id="rId3"/>
    <p:sldId id="279" r:id="rId4"/>
    <p:sldId id="259" r:id="rId5"/>
    <p:sldId id="269" r:id="rId6"/>
    <p:sldId id="284" r:id="rId7"/>
    <p:sldId id="282" r:id="rId8"/>
    <p:sldId id="285" r:id="rId9"/>
    <p:sldId id="276" r:id="rId10"/>
    <p:sldId id="281" r:id="rId11"/>
    <p:sldId id="280" r:id="rId12"/>
    <p:sldId id="278" r:id="rId13"/>
  </p:sldIdLst>
  <p:sldSz cx="9144000" cy="6858000" type="screen4x3"/>
  <p:notesSz cx="7559675" cy="10691813"/>
  <p:defaultTextStyle>
    <a:defPPr>
      <a:defRPr lang="en-GB"/>
    </a:defPPr>
    <a:lvl1pPr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1pPr>
    <a:lvl2pPr marL="742950" indent="-28575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2pPr>
    <a:lvl3pPr marL="1143000" indent="-22860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3pPr>
    <a:lvl4pPr marL="1600200" indent="-22860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4pPr>
    <a:lvl5pPr marL="2057400" indent="-22860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7EDD33-37FF-4B2C-AE83-B2FF67B2491B}" v="1" dt="2025-04-05T05:07:47.0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38" autoAdjust="0"/>
    <p:restoredTop sz="94694"/>
  </p:normalViewPr>
  <p:slideViewPr>
    <p:cSldViewPr>
      <p:cViewPr>
        <p:scale>
          <a:sx n="60" d="100"/>
          <a:sy n="60" d="100"/>
        </p:scale>
        <p:origin x="1700" y="2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458EAE25-B45E-5788-32CC-333FDAF23884}"/>
              </a:ext>
            </a:extLst>
          </p:cNvPr>
          <p:cNvSpPr>
            <a:spLocks noGrp="1" noRot="1" noChangeAspect="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a:extLst>
              <a:ext uri="{FF2B5EF4-FFF2-40B4-BE49-F238E27FC236}">
                <a16:creationId xmlns:a16="http://schemas.microsoft.com/office/drawing/2014/main" id="{1D147285-92D7-5197-471D-B64CCBC2B31F}"/>
              </a:ext>
            </a:extLst>
          </p:cNvPr>
          <p:cNvSpPr>
            <a:spLocks noGrp="1" noChangeArrowheads="1"/>
          </p:cNvSpPr>
          <p:nvPr>
            <p:ph type="body"/>
          </p:nvPr>
        </p:nvSpPr>
        <p:spPr bwMode="auto">
          <a:xfrm>
            <a:off x="755650" y="5078413"/>
            <a:ext cx="6046788" cy="4810125"/>
          </a:xfrm>
          <a:prstGeom prst="rect">
            <a:avLst/>
          </a:prstGeom>
          <a:noFill/>
          <a:ln>
            <a:noFill/>
          </a:ln>
          <a:effectLst/>
        </p:spPr>
        <p:txBody>
          <a:bodyPr vert="horz" wrap="square" lIns="0" tIns="0" rIns="0" bIns="0" numCol="1" anchor="t" anchorCtr="0" compatLnSpc="1">
            <a:prstTxWarp prst="textNoShape">
              <a:avLst/>
            </a:prstTxWarp>
          </a:bodyPr>
          <a:lstStyle/>
          <a:p>
            <a:pPr lvl="0"/>
            <a:endParaRPr lang="sv-SE" altLang="sv-SE" noProof="0"/>
          </a:p>
        </p:txBody>
      </p:sp>
      <p:sp>
        <p:nvSpPr>
          <p:cNvPr id="2051" name="Rectangle 3">
            <a:extLst>
              <a:ext uri="{FF2B5EF4-FFF2-40B4-BE49-F238E27FC236}">
                <a16:creationId xmlns:a16="http://schemas.microsoft.com/office/drawing/2014/main" id="{10A47442-7854-074C-9616-F9F089C81D9B}"/>
              </a:ext>
            </a:extLst>
          </p:cNvPr>
          <p:cNvSpPr>
            <a:spLocks noGrp="1" noChangeArrowheads="1"/>
          </p:cNvSpPr>
          <p:nvPr>
            <p:ph type="hdr"/>
          </p:nvPr>
        </p:nvSpPr>
        <p:spPr bwMode="auto">
          <a:xfrm>
            <a:off x="0" y="0"/>
            <a:ext cx="3279775" cy="533400"/>
          </a:xfrm>
          <a:prstGeom prst="rect">
            <a:avLst/>
          </a:prstGeom>
          <a:noFill/>
          <a:ln>
            <a:noFill/>
          </a:ln>
          <a:effectLst/>
        </p:spPr>
        <p:txBody>
          <a:bodyPr vert="horz" wrap="square" lIns="0" tIns="0" rIns="0" bIns="0" numCol="1" anchor="t" anchorCtr="0" compatLnSpc="1">
            <a:prstTxWarp prst="textNoShape">
              <a:avLst/>
            </a:prstTxWarp>
          </a:bodyPr>
          <a:lstStyle>
            <a:lvl1pP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endParaRPr lang="sv-SE" altLang="sv-SE"/>
          </a:p>
        </p:txBody>
      </p:sp>
      <p:sp>
        <p:nvSpPr>
          <p:cNvPr id="2052" name="Rectangle 4">
            <a:extLst>
              <a:ext uri="{FF2B5EF4-FFF2-40B4-BE49-F238E27FC236}">
                <a16:creationId xmlns:a16="http://schemas.microsoft.com/office/drawing/2014/main" id="{1A553EEF-9874-DA57-377E-756B99E1C402}"/>
              </a:ext>
            </a:extLst>
          </p:cNvPr>
          <p:cNvSpPr>
            <a:spLocks noGrp="1" noChangeArrowheads="1"/>
          </p:cNvSpPr>
          <p:nvPr>
            <p:ph type="dt"/>
          </p:nvPr>
        </p:nvSpPr>
        <p:spPr bwMode="auto">
          <a:xfrm>
            <a:off x="4278313" y="0"/>
            <a:ext cx="3279775" cy="533400"/>
          </a:xfrm>
          <a:prstGeom prst="rect">
            <a:avLst/>
          </a:prstGeom>
          <a:noFill/>
          <a:ln>
            <a:noFill/>
          </a:ln>
          <a:effectLst/>
        </p:spPr>
        <p:txBody>
          <a:bodyPr vert="horz" wrap="square" lIns="0" tIns="0" rIns="0" bIns="0" numCol="1" anchor="t" anchorCtr="0" compatLnSpc="1">
            <a:prstTxWarp prst="textNoShape">
              <a:avLst/>
            </a:prstTxWarp>
          </a:bodyPr>
          <a:lstStyle>
            <a:lvl1pPr algn="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endParaRPr lang="sv-SE" altLang="sv-SE"/>
          </a:p>
        </p:txBody>
      </p:sp>
      <p:sp>
        <p:nvSpPr>
          <p:cNvPr id="2053" name="Rectangle 5">
            <a:extLst>
              <a:ext uri="{FF2B5EF4-FFF2-40B4-BE49-F238E27FC236}">
                <a16:creationId xmlns:a16="http://schemas.microsoft.com/office/drawing/2014/main" id="{FC706427-FDC1-941E-1A9B-85A603C958A5}"/>
              </a:ext>
            </a:extLst>
          </p:cNvPr>
          <p:cNvSpPr>
            <a:spLocks noGrp="1" noChangeArrowheads="1"/>
          </p:cNvSpPr>
          <p:nvPr>
            <p:ph type="ftr"/>
          </p:nvPr>
        </p:nvSpPr>
        <p:spPr bwMode="auto">
          <a:xfrm>
            <a:off x="0" y="10156825"/>
            <a:ext cx="3279775" cy="533400"/>
          </a:xfrm>
          <a:prstGeom prst="rect">
            <a:avLst/>
          </a:prstGeom>
          <a:noFill/>
          <a:ln>
            <a:noFill/>
          </a:ln>
          <a:effectLst/>
        </p:spPr>
        <p:txBody>
          <a:bodyPr vert="horz" wrap="square" lIns="0" tIns="0" rIns="0" bIns="0" numCol="1" anchor="b" anchorCtr="0" compatLnSpc="1">
            <a:prstTxWarp prst="textNoShape">
              <a:avLst/>
            </a:prstTxWarp>
          </a:bodyPr>
          <a:lstStyle>
            <a:lvl1pP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endParaRPr lang="sv-SE" altLang="sv-SE"/>
          </a:p>
        </p:txBody>
      </p:sp>
      <p:sp>
        <p:nvSpPr>
          <p:cNvPr id="2054" name="Rectangle 6">
            <a:extLst>
              <a:ext uri="{FF2B5EF4-FFF2-40B4-BE49-F238E27FC236}">
                <a16:creationId xmlns:a16="http://schemas.microsoft.com/office/drawing/2014/main" id="{D5C3086A-EF39-5A47-F6D5-035F7D149D2F}"/>
              </a:ext>
            </a:extLst>
          </p:cNvPr>
          <p:cNvSpPr>
            <a:spLocks noGrp="1" noChangeArrowheads="1"/>
          </p:cNvSpPr>
          <p:nvPr>
            <p:ph type="sldNum"/>
          </p:nvPr>
        </p:nvSpPr>
        <p:spPr bwMode="auto">
          <a:xfrm>
            <a:off x="4278313" y="10156825"/>
            <a:ext cx="3279775" cy="533400"/>
          </a:xfrm>
          <a:prstGeom prst="rect">
            <a:avLst/>
          </a:prstGeom>
          <a:noFill/>
          <a:ln>
            <a:noFill/>
          </a:ln>
          <a:effectLst/>
        </p:spPr>
        <p:txBody>
          <a:bodyPr vert="horz" wrap="square" lIns="0" tIns="0" rIns="0" bIns="0" numCol="1" anchor="b" anchorCtr="0" compatLnSpc="1">
            <a:prstTxWarp prst="textNoShape">
              <a:avLst/>
            </a:prstTxWarp>
          </a:bodyPr>
          <a:lstStyle>
            <a:lvl1pPr algn="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fld id="{03BB3E7E-19C9-8E46-95D5-FEDF4390327E}" type="slidenum">
              <a:rPr lang="sv-SE" altLang="sv-SE"/>
              <a:pPr>
                <a:defRPr/>
              </a:pPr>
              <a:t>‹#›</a:t>
            </a:fld>
            <a:endParaRPr lang="sv-SE" altLang="sv-S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6">
            <a:extLst>
              <a:ext uri="{FF2B5EF4-FFF2-40B4-BE49-F238E27FC236}">
                <a16:creationId xmlns:a16="http://schemas.microsoft.com/office/drawing/2014/main" id="{5E1588F7-0945-A784-71CE-E8BFE212513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4C57A332-1AFD-AB4B-84FE-9F8C7DCA27EC}" type="slidenum">
              <a:rPr lang="sv-SE" altLang="sv-SE" sz="1400" smtClean="0"/>
              <a:pPr>
                <a:spcBef>
                  <a:spcPct val="0"/>
                </a:spcBef>
              </a:pPr>
              <a:t>4</a:t>
            </a:fld>
            <a:endParaRPr lang="sv-SE" altLang="sv-SE" sz="1400"/>
          </a:p>
        </p:txBody>
      </p:sp>
      <p:sp>
        <p:nvSpPr>
          <p:cNvPr id="12291" name="Text Box 1">
            <a:extLst>
              <a:ext uri="{FF2B5EF4-FFF2-40B4-BE49-F238E27FC236}">
                <a16:creationId xmlns:a16="http://schemas.microsoft.com/office/drawing/2014/main" id="{182F6477-01D9-9578-A366-A3C9714ABB31}"/>
              </a:ext>
            </a:extLst>
          </p:cNvPr>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2" name="Text Box 2">
            <a:extLst>
              <a:ext uri="{FF2B5EF4-FFF2-40B4-BE49-F238E27FC236}">
                <a16:creationId xmlns:a16="http://schemas.microsoft.com/office/drawing/2014/main" id="{8BEED4C5-742B-97CB-7AF9-6ADC65744954}"/>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sv-SE" altLang="sv-SE"/>
              <a:t>Träningsavgifter går till planhyra, material, admin på kansliet samt försäkringar.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sv-SE"/>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Rectangle 5">
            <a:extLst>
              <a:ext uri="{FF2B5EF4-FFF2-40B4-BE49-F238E27FC236}">
                <a16:creationId xmlns:a16="http://schemas.microsoft.com/office/drawing/2014/main" id="{C3C1B93C-F243-5E7B-9F2A-4449DE33251D}"/>
              </a:ext>
            </a:extLst>
          </p:cNvPr>
          <p:cNvSpPr>
            <a:spLocks noGrp="1" noChangeArrowheads="1"/>
          </p:cNvSpPr>
          <p:nvPr>
            <p:ph type="sldNum" idx="10"/>
          </p:nvPr>
        </p:nvSpPr>
        <p:spPr>
          <a:ln/>
        </p:spPr>
        <p:txBody>
          <a:bodyPr/>
          <a:lstStyle>
            <a:lvl1pPr>
              <a:defRPr/>
            </a:lvl1pPr>
          </a:lstStyle>
          <a:p>
            <a:pPr>
              <a:defRPr/>
            </a:pPr>
            <a:fld id="{25BB9759-36D4-E641-8A38-7A2A4E803149}" type="slidenum">
              <a:rPr lang="sv-SE" altLang="sv-SE"/>
              <a:pPr>
                <a:defRPr/>
              </a:pPr>
              <a:t>‹#›</a:t>
            </a:fld>
            <a:endParaRPr lang="sv-SE" altLang="sv-SE"/>
          </a:p>
        </p:txBody>
      </p:sp>
    </p:spTree>
    <p:extLst>
      <p:ext uri="{BB962C8B-B14F-4D97-AF65-F5344CB8AC3E}">
        <p14:creationId xmlns:p14="http://schemas.microsoft.com/office/powerpoint/2010/main" val="3686361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5">
            <a:extLst>
              <a:ext uri="{FF2B5EF4-FFF2-40B4-BE49-F238E27FC236}">
                <a16:creationId xmlns:a16="http://schemas.microsoft.com/office/drawing/2014/main" id="{4958CD27-4806-BECD-6A5F-2540DC68E06B}"/>
              </a:ext>
            </a:extLst>
          </p:cNvPr>
          <p:cNvSpPr>
            <a:spLocks noGrp="1" noChangeArrowheads="1"/>
          </p:cNvSpPr>
          <p:nvPr>
            <p:ph type="sldNum" idx="10"/>
          </p:nvPr>
        </p:nvSpPr>
        <p:spPr>
          <a:ln/>
        </p:spPr>
        <p:txBody>
          <a:bodyPr/>
          <a:lstStyle>
            <a:lvl1pPr>
              <a:defRPr/>
            </a:lvl1pPr>
          </a:lstStyle>
          <a:p>
            <a:pPr>
              <a:defRPr/>
            </a:pPr>
            <a:fld id="{E83E4A42-6B2A-3F48-988F-83DF32A2B32C}" type="slidenum">
              <a:rPr lang="sv-SE" altLang="sv-SE"/>
              <a:pPr>
                <a:defRPr/>
              </a:pPr>
              <a:t>‹#›</a:t>
            </a:fld>
            <a:endParaRPr lang="sv-SE" altLang="sv-SE"/>
          </a:p>
        </p:txBody>
      </p:sp>
    </p:spTree>
    <p:extLst>
      <p:ext uri="{BB962C8B-B14F-4D97-AF65-F5344CB8AC3E}">
        <p14:creationId xmlns:p14="http://schemas.microsoft.com/office/powerpoint/2010/main" val="389090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7825" y="228600"/>
            <a:ext cx="2036763" cy="5502275"/>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612775" y="228600"/>
            <a:ext cx="5962650" cy="55022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5">
            <a:extLst>
              <a:ext uri="{FF2B5EF4-FFF2-40B4-BE49-F238E27FC236}">
                <a16:creationId xmlns:a16="http://schemas.microsoft.com/office/drawing/2014/main" id="{62FF4777-E269-3DF0-9AD5-830317D71DAA}"/>
              </a:ext>
            </a:extLst>
          </p:cNvPr>
          <p:cNvSpPr>
            <a:spLocks noGrp="1" noChangeArrowheads="1"/>
          </p:cNvSpPr>
          <p:nvPr>
            <p:ph type="sldNum" idx="10"/>
          </p:nvPr>
        </p:nvSpPr>
        <p:spPr>
          <a:ln/>
        </p:spPr>
        <p:txBody>
          <a:bodyPr/>
          <a:lstStyle>
            <a:lvl1pPr>
              <a:defRPr/>
            </a:lvl1pPr>
          </a:lstStyle>
          <a:p>
            <a:pPr>
              <a:defRPr/>
            </a:pPr>
            <a:fld id="{555B0C7D-472D-A846-9DBE-C6D450DA7F27}" type="slidenum">
              <a:rPr lang="sv-SE" altLang="sv-SE"/>
              <a:pPr>
                <a:defRPr/>
              </a:pPr>
              <a:t>‹#›</a:t>
            </a:fld>
            <a:endParaRPr lang="sv-SE" altLang="sv-SE"/>
          </a:p>
        </p:txBody>
      </p:sp>
    </p:spTree>
    <p:extLst>
      <p:ext uri="{BB962C8B-B14F-4D97-AF65-F5344CB8AC3E}">
        <p14:creationId xmlns:p14="http://schemas.microsoft.com/office/powerpoint/2010/main" val="919660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5">
            <a:extLst>
              <a:ext uri="{FF2B5EF4-FFF2-40B4-BE49-F238E27FC236}">
                <a16:creationId xmlns:a16="http://schemas.microsoft.com/office/drawing/2014/main" id="{9C92734F-7FBC-EDE7-6F13-AF6C38AF612B}"/>
              </a:ext>
            </a:extLst>
          </p:cNvPr>
          <p:cNvSpPr>
            <a:spLocks noGrp="1" noChangeArrowheads="1"/>
          </p:cNvSpPr>
          <p:nvPr>
            <p:ph type="sldNum" idx="10"/>
          </p:nvPr>
        </p:nvSpPr>
        <p:spPr>
          <a:ln/>
        </p:spPr>
        <p:txBody>
          <a:bodyPr/>
          <a:lstStyle>
            <a:lvl1pPr>
              <a:defRPr/>
            </a:lvl1pPr>
          </a:lstStyle>
          <a:p>
            <a:pPr>
              <a:defRPr/>
            </a:pPr>
            <a:fld id="{B9103EAB-9336-FD49-A47C-D01CD309D35F}" type="slidenum">
              <a:rPr lang="sv-SE" altLang="sv-SE"/>
              <a:pPr>
                <a:defRPr/>
              </a:pPr>
              <a:t>‹#›</a:t>
            </a:fld>
            <a:endParaRPr lang="sv-SE" altLang="sv-SE"/>
          </a:p>
        </p:txBody>
      </p:sp>
    </p:spTree>
    <p:extLst>
      <p:ext uri="{BB962C8B-B14F-4D97-AF65-F5344CB8AC3E}">
        <p14:creationId xmlns:p14="http://schemas.microsoft.com/office/powerpoint/2010/main" val="1994528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sv-SE"/>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5">
            <a:extLst>
              <a:ext uri="{FF2B5EF4-FFF2-40B4-BE49-F238E27FC236}">
                <a16:creationId xmlns:a16="http://schemas.microsoft.com/office/drawing/2014/main" id="{5C47B0EA-E1BE-4388-88B5-192BBB8C76B1}"/>
              </a:ext>
            </a:extLst>
          </p:cNvPr>
          <p:cNvSpPr>
            <a:spLocks noGrp="1" noChangeArrowheads="1"/>
          </p:cNvSpPr>
          <p:nvPr>
            <p:ph type="sldNum" idx="10"/>
          </p:nvPr>
        </p:nvSpPr>
        <p:spPr>
          <a:ln/>
        </p:spPr>
        <p:txBody>
          <a:bodyPr/>
          <a:lstStyle>
            <a:lvl1pPr>
              <a:defRPr/>
            </a:lvl1pPr>
          </a:lstStyle>
          <a:p>
            <a:pPr>
              <a:defRPr/>
            </a:pPr>
            <a:fld id="{990D5ABA-A21A-CC46-A68B-992CD7A3247F}" type="slidenum">
              <a:rPr lang="sv-SE" altLang="sv-SE"/>
              <a:pPr>
                <a:defRPr/>
              </a:pPr>
              <a:t>‹#›</a:t>
            </a:fld>
            <a:endParaRPr lang="sv-SE" altLang="sv-SE"/>
          </a:p>
        </p:txBody>
      </p:sp>
    </p:spTree>
    <p:extLst>
      <p:ext uri="{BB962C8B-B14F-4D97-AF65-F5344CB8AC3E}">
        <p14:creationId xmlns:p14="http://schemas.microsoft.com/office/powerpoint/2010/main" val="2847555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612775" y="1600200"/>
            <a:ext cx="3998913" cy="41306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764088" y="1600200"/>
            <a:ext cx="4000500" cy="41306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Rectangle 5">
            <a:extLst>
              <a:ext uri="{FF2B5EF4-FFF2-40B4-BE49-F238E27FC236}">
                <a16:creationId xmlns:a16="http://schemas.microsoft.com/office/drawing/2014/main" id="{4F793779-8110-A173-A164-7B36FB092BB3}"/>
              </a:ext>
            </a:extLst>
          </p:cNvPr>
          <p:cNvSpPr>
            <a:spLocks noGrp="1" noChangeArrowheads="1"/>
          </p:cNvSpPr>
          <p:nvPr>
            <p:ph type="sldNum" idx="10"/>
          </p:nvPr>
        </p:nvSpPr>
        <p:spPr>
          <a:ln/>
        </p:spPr>
        <p:txBody>
          <a:bodyPr/>
          <a:lstStyle>
            <a:lvl1pPr>
              <a:defRPr/>
            </a:lvl1pPr>
          </a:lstStyle>
          <a:p>
            <a:pPr>
              <a:defRPr/>
            </a:pPr>
            <a:fld id="{FF940FC0-3B77-AF45-ABC0-5D90AB9E75AE}" type="slidenum">
              <a:rPr lang="sv-SE" altLang="sv-SE"/>
              <a:pPr>
                <a:defRPr/>
              </a:pPr>
              <a:t>‹#›</a:t>
            </a:fld>
            <a:endParaRPr lang="sv-SE" altLang="sv-SE"/>
          </a:p>
        </p:txBody>
      </p:sp>
    </p:spTree>
    <p:extLst>
      <p:ext uri="{BB962C8B-B14F-4D97-AF65-F5344CB8AC3E}">
        <p14:creationId xmlns:p14="http://schemas.microsoft.com/office/powerpoint/2010/main" val="4100373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sv-SE"/>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Rectangle 5">
            <a:extLst>
              <a:ext uri="{FF2B5EF4-FFF2-40B4-BE49-F238E27FC236}">
                <a16:creationId xmlns:a16="http://schemas.microsoft.com/office/drawing/2014/main" id="{4D466939-39C4-A142-B561-331A7A8F33D3}"/>
              </a:ext>
            </a:extLst>
          </p:cNvPr>
          <p:cNvSpPr>
            <a:spLocks noGrp="1" noChangeArrowheads="1"/>
          </p:cNvSpPr>
          <p:nvPr>
            <p:ph type="sldNum" idx="10"/>
          </p:nvPr>
        </p:nvSpPr>
        <p:spPr>
          <a:ln/>
        </p:spPr>
        <p:txBody>
          <a:bodyPr/>
          <a:lstStyle>
            <a:lvl1pPr>
              <a:defRPr/>
            </a:lvl1pPr>
          </a:lstStyle>
          <a:p>
            <a:pPr>
              <a:defRPr/>
            </a:pPr>
            <a:fld id="{AAFEB91B-BE0D-FD4B-8D42-D51F31FC12E9}" type="slidenum">
              <a:rPr lang="sv-SE" altLang="sv-SE"/>
              <a:pPr>
                <a:defRPr/>
              </a:pPr>
              <a:t>‹#›</a:t>
            </a:fld>
            <a:endParaRPr lang="sv-SE" altLang="sv-SE"/>
          </a:p>
        </p:txBody>
      </p:sp>
    </p:spTree>
    <p:extLst>
      <p:ext uri="{BB962C8B-B14F-4D97-AF65-F5344CB8AC3E}">
        <p14:creationId xmlns:p14="http://schemas.microsoft.com/office/powerpoint/2010/main" val="324062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Rectangle 5">
            <a:extLst>
              <a:ext uri="{FF2B5EF4-FFF2-40B4-BE49-F238E27FC236}">
                <a16:creationId xmlns:a16="http://schemas.microsoft.com/office/drawing/2014/main" id="{FBA8AF0B-F4C4-82F8-4ABF-3D6F736FFDFD}"/>
              </a:ext>
            </a:extLst>
          </p:cNvPr>
          <p:cNvSpPr>
            <a:spLocks noGrp="1" noChangeArrowheads="1"/>
          </p:cNvSpPr>
          <p:nvPr>
            <p:ph type="sldNum" idx="10"/>
          </p:nvPr>
        </p:nvSpPr>
        <p:spPr>
          <a:ln/>
        </p:spPr>
        <p:txBody>
          <a:bodyPr/>
          <a:lstStyle>
            <a:lvl1pPr>
              <a:defRPr/>
            </a:lvl1pPr>
          </a:lstStyle>
          <a:p>
            <a:pPr>
              <a:defRPr/>
            </a:pPr>
            <a:fld id="{A2B46871-646B-6847-A2C4-82F4F48FA108}" type="slidenum">
              <a:rPr lang="sv-SE" altLang="sv-SE"/>
              <a:pPr>
                <a:defRPr/>
              </a:pPr>
              <a:t>‹#›</a:t>
            </a:fld>
            <a:endParaRPr lang="sv-SE" altLang="sv-SE"/>
          </a:p>
        </p:txBody>
      </p:sp>
    </p:spTree>
    <p:extLst>
      <p:ext uri="{BB962C8B-B14F-4D97-AF65-F5344CB8AC3E}">
        <p14:creationId xmlns:p14="http://schemas.microsoft.com/office/powerpoint/2010/main" val="51445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D0D83AEB-8949-A158-444B-73F346E11D6A}"/>
              </a:ext>
            </a:extLst>
          </p:cNvPr>
          <p:cNvSpPr>
            <a:spLocks noGrp="1" noChangeArrowheads="1"/>
          </p:cNvSpPr>
          <p:nvPr>
            <p:ph type="sldNum" idx="10"/>
          </p:nvPr>
        </p:nvSpPr>
        <p:spPr>
          <a:ln/>
        </p:spPr>
        <p:txBody>
          <a:bodyPr/>
          <a:lstStyle>
            <a:lvl1pPr>
              <a:defRPr/>
            </a:lvl1pPr>
          </a:lstStyle>
          <a:p>
            <a:pPr>
              <a:defRPr/>
            </a:pPr>
            <a:fld id="{96A61635-C725-E34B-98D1-EF2949ACEE09}" type="slidenum">
              <a:rPr lang="sv-SE" altLang="sv-SE"/>
              <a:pPr>
                <a:defRPr/>
              </a:pPr>
              <a:t>‹#›</a:t>
            </a:fld>
            <a:endParaRPr lang="sv-SE" altLang="sv-SE"/>
          </a:p>
        </p:txBody>
      </p:sp>
    </p:spTree>
    <p:extLst>
      <p:ext uri="{BB962C8B-B14F-4D97-AF65-F5344CB8AC3E}">
        <p14:creationId xmlns:p14="http://schemas.microsoft.com/office/powerpoint/2010/main" val="3271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v-SE"/>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a:extLst>
              <a:ext uri="{FF2B5EF4-FFF2-40B4-BE49-F238E27FC236}">
                <a16:creationId xmlns:a16="http://schemas.microsoft.com/office/drawing/2014/main" id="{BA8D0782-18D0-A594-EDEE-8DBBA8A382DA}"/>
              </a:ext>
            </a:extLst>
          </p:cNvPr>
          <p:cNvSpPr>
            <a:spLocks noGrp="1" noChangeArrowheads="1"/>
          </p:cNvSpPr>
          <p:nvPr>
            <p:ph type="sldNum" idx="10"/>
          </p:nvPr>
        </p:nvSpPr>
        <p:spPr>
          <a:ln/>
        </p:spPr>
        <p:txBody>
          <a:bodyPr/>
          <a:lstStyle>
            <a:lvl1pPr>
              <a:defRPr/>
            </a:lvl1pPr>
          </a:lstStyle>
          <a:p>
            <a:pPr>
              <a:defRPr/>
            </a:pPr>
            <a:fld id="{5699EFF7-DAC9-DA4B-AB3E-1FDA2E7F52A1}" type="slidenum">
              <a:rPr lang="sv-SE" altLang="sv-SE"/>
              <a:pPr>
                <a:defRPr/>
              </a:pPr>
              <a:t>‹#›</a:t>
            </a:fld>
            <a:endParaRPr lang="sv-SE" altLang="sv-SE"/>
          </a:p>
        </p:txBody>
      </p:sp>
    </p:spTree>
    <p:extLst>
      <p:ext uri="{BB962C8B-B14F-4D97-AF65-F5344CB8AC3E}">
        <p14:creationId xmlns:p14="http://schemas.microsoft.com/office/powerpoint/2010/main" val="711008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v-SE"/>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a:extLst>
              <a:ext uri="{FF2B5EF4-FFF2-40B4-BE49-F238E27FC236}">
                <a16:creationId xmlns:a16="http://schemas.microsoft.com/office/drawing/2014/main" id="{51FEF0EC-4542-5CFF-5FC2-884FE2487C04}"/>
              </a:ext>
            </a:extLst>
          </p:cNvPr>
          <p:cNvSpPr>
            <a:spLocks noGrp="1" noChangeArrowheads="1"/>
          </p:cNvSpPr>
          <p:nvPr>
            <p:ph type="sldNum" idx="10"/>
          </p:nvPr>
        </p:nvSpPr>
        <p:spPr>
          <a:ln/>
        </p:spPr>
        <p:txBody>
          <a:bodyPr/>
          <a:lstStyle>
            <a:lvl1pPr>
              <a:defRPr/>
            </a:lvl1pPr>
          </a:lstStyle>
          <a:p>
            <a:pPr>
              <a:defRPr/>
            </a:pPr>
            <a:fld id="{8959EDFF-CFFB-324B-96E5-E9DD2CF5AE83}" type="slidenum">
              <a:rPr lang="sv-SE" altLang="sv-SE"/>
              <a:pPr>
                <a:defRPr/>
              </a:pPr>
              <a:t>‹#›</a:t>
            </a:fld>
            <a:endParaRPr lang="sv-SE" altLang="sv-SE"/>
          </a:p>
        </p:txBody>
      </p:sp>
    </p:spTree>
    <p:extLst>
      <p:ext uri="{BB962C8B-B14F-4D97-AF65-F5344CB8AC3E}">
        <p14:creationId xmlns:p14="http://schemas.microsoft.com/office/powerpoint/2010/main" val="2014726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5FABF55C-F4BA-6357-4D3D-45E63E9A1249}"/>
              </a:ext>
            </a:extLst>
          </p:cNvPr>
          <p:cNvSpPr>
            <a:spLocks noChangeArrowheads="1"/>
          </p:cNvSpPr>
          <p:nvPr/>
        </p:nvSpPr>
        <p:spPr bwMode="auto">
          <a:xfrm>
            <a:off x="0" y="5805488"/>
            <a:ext cx="9144000" cy="576262"/>
          </a:xfrm>
          <a:prstGeom prst="rect">
            <a:avLst/>
          </a:prstGeom>
          <a:solidFill>
            <a:srgbClr val="C00000"/>
          </a:solidFill>
          <a:ln w="47520">
            <a:solidFill>
              <a:srgbClr val="FFFFF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pic>
        <p:nvPicPr>
          <p:cNvPr id="1027" name="Picture 2">
            <a:extLst>
              <a:ext uri="{FF2B5EF4-FFF2-40B4-BE49-F238E27FC236}">
                <a16:creationId xmlns:a16="http://schemas.microsoft.com/office/drawing/2014/main" id="{906BAD14-CC82-7616-A520-F45B8D60219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2413" y="5518150"/>
            <a:ext cx="1123950" cy="1123950"/>
          </a:xfrm>
          <a:prstGeom prst="rect">
            <a:avLst/>
          </a:prstGeom>
          <a:noFill/>
          <a:ln w="88920">
            <a:solidFill>
              <a:srgbClr val="FFFFFF"/>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Rectangle 3">
            <a:extLst>
              <a:ext uri="{FF2B5EF4-FFF2-40B4-BE49-F238E27FC236}">
                <a16:creationId xmlns:a16="http://schemas.microsoft.com/office/drawing/2014/main" id="{194DB4D6-5DFE-CAAE-015E-4A4F71B08739}"/>
              </a:ext>
            </a:extLst>
          </p:cNvPr>
          <p:cNvSpPr>
            <a:spLocks noChangeArrowheads="1"/>
          </p:cNvSpPr>
          <p:nvPr/>
        </p:nvSpPr>
        <p:spPr bwMode="auto">
          <a:xfrm>
            <a:off x="1692275" y="5876925"/>
            <a:ext cx="6480175" cy="360363"/>
          </a:xfrm>
          <a:prstGeom prst="rect">
            <a:avLst/>
          </a:prstGeom>
          <a:noFill/>
          <a:ln>
            <a:noFill/>
          </a:ln>
          <a:effectLst/>
        </p:spPr>
        <p:txBody>
          <a:bodyPr lIns="90000" tIns="45000" rIns="90000" bIns="45000"/>
          <a:lstStyle>
            <a:lvl1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9pPr>
          </a:lstStyle>
          <a:p>
            <a:pPr eaLnBrk="1" hangingPunct="1">
              <a:buClr>
                <a:srgbClr val="000000"/>
              </a:buClr>
              <a:buSzPct val="100000"/>
              <a:buFont typeface="Times New Roman" panose="02020603050405020304" pitchFamily="18" charset="0"/>
              <a:buNone/>
              <a:defRPr/>
            </a:pPr>
            <a:r>
              <a:rPr lang="sv-SE" altLang="sv-SE" sz="1600" b="1">
                <a:latin typeface="Tw Cen MT" panose="020B0602020104020603" pitchFamily="34" charset="77"/>
              </a:rPr>
              <a:t>Mail: info@mssk.se | Tele: 0911 – 371 70| Munksundsvägen 47</a:t>
            </a:r>
          </a:p>
        </p:txBody>
      </p:sp>
      <p:sp>
        <p:nvSpPr>
          <p:cNvPr id="1029" name="Rectangle 4">
            <a:extLst>
              <a:ext uri="{FF2B5EF4-FFF2-40B4-BE49-F238E27FC236}">
                <a16:creationId xmlns:a16="http://schemas.microsoft.com/office/drawing/2014/main" id="{1A69AD1C-B548-CBF6-DD48-FCA3823B7F75}"/>
              </a:ext>
            </a:extLst>
          </p:cNvPr>
          <p:cNvSpPr>
            <a:spLocks noGrp="1" noChangeArrowheads="1"/>
          </p:cNvSpPr>
          <p:nvPr>
            <p:ph type="title"/>
          </p:nvPr>
        </p:nvSpPr>
        <p:spPr bwMode="auto">
          <a:xfrm>
            <a:off x="612775" y="228600"/>
            <a:ext cx="8151813" cy="989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sv-SE"/>
              <a:t>Klicka för att redigera rubriktextens formatKlicka här för att ändra format</a:t>
            </a:r>
          </a:p>
        </p:txBody>
      </p:sp>
      <p:sp>
        <p:nvSpPr>
          <p:cNvPr id="3" name="Rectangle 5">
            <a:extLst>
              <a:ext uri="{FF2B5EF4-FFF2-40B4-BE49-F238E27FC236}">
                <a16:creationId xmlns:a16="http://schemas.microsoft.com/office/drawing/2014/main" id="{A42E9D2A-BCE1-146D-4D40-46671E431EDB}"/>
              </a:ext>
            </a:extLst>
          </p:cNvPr>
          <p:cNvSpPr>
            <a:spLocks noGrp="1" noChangeArrowheads="1"/>
          </p:cNvSpPr>
          <p:nvPr>
            <p:ph type="sldNum"/>
          </p:nvPr>
        </p:nvSpPr>
        <p:spPr bwMode="auto">
          <a:xfrm>
            <a:off x="0" y="1271588"/>
            <a:ext cx="531813" cy="242887"/>
          </a:xfrm>
          <a:prstGeom prst="rect">
            <a:avLst/>
          </a:prstGeom>
          <a:noFill/>
          <a:ln>
            <a:noFill/>
          </a:ln>
          <a:effectLst/>
        </p:spPr>
        <p:txBody>
          <a:bodyPr vert="horz" wrap="square" lIns="90000" tIns="45000" rIns="90000" bIns="45000" numCol="1" anchor="t" anchorCtr="0" compatLnSpc="1">
            <a:prstTxWarp prst="textNoShape">
              <a:avLst/>
            </a:prstTxWarp>
          </a:bodyPr>
          <a:lstStyle>
            <a:lvl1pPr eaLnBrk="1" hangingPunct="1">
              <a:buClr>
                <a:srgbClr val="000000"/>
              </a:buClr>
              <a:buSzPct val="100000"/>
              <a:buFont typeface="Times New Roman" panose="02020603050405020304" pitchFamily="18" charset="0"/>
              <a:buNone/>
              <a:defRPr>
                <a:solidFill>
                  <a:srgbClr val="000000"/>
                </a:solidFill>
                <a:latin typeface="Tw Cen MT" panose="020B0602020104020603" pitchFamily="34" charset="77"/>
                <a:cs typeface="Lucida Sans Unicode" panose="020B0602030504020204" pitchFamily="34" charset="0"/>
              </a:defRPr>
            </a:lvl1pPr>
          </a:lstStyle>
          <a:p>
            <a:pPr>
              <a:defRPr/>
            </a:pPr>
            <a:fld id="{D65A2F74-CC68-964B-833C-82FEA22A932F}" type="slidenum">
              <a:rPr lang="sv-SE" altLang="sv-SE"/>
              <a:pPr>
                <a:defRPr/>
              </a:pPr>
              <a:t>‹#›</a:t>
            </a:fld>
            <a:endParaRPr lang="sv-SE" altLang="sv-SE"/>
          </a:p>
        </p:txBody>
      </p:sp>
      <p:sp>
        <p:nvSpPr>
          <p:cNvPr id="1031" name="Rectangle 6">
            <a:extLst>
              <a:ext uri="{FF2B5EF4-FFF2-40B4-BE49-F238E27FC236}">
                <a16:creationId xmlns:a16="http://schemas.microsoft.com/office/drawing/2014/main" id="{CBE8522F-9B93-7365-9113-C50FC7FC4097}"/>
              </a:ext>
            </a:extLst>
          </p:cNvPr>
          <p:cNvSpPr>
            <a:spLocks noGrp="1" noChangeArrowheads="1"/>
          </p:cNvSpPr>
          <p:nvPr>
            <p:ph type="body" idx="1"/>
          </p:nvPr>
        </p:nvSpPr>
        <p:spPr bwMode="auto">
          <a:xfrm>
            <a:off x="612775" y="1600200"/>
            <a:ext cx="8151813" cy="413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sv-SE"/>
              <a:t>Klicka för att redigera dispositionstextens format</a:t>
            </a:r>
          </a:p>
          <a:p>
            <a:pPr lvl="1"/>
            <a:r>
              <a:rPr lang="en-GB" altLang="sv-SE"/>
              <a:t>Andra dispositionsnivån</a:t>
            </a:r>
          </a:p>
          <a:p>
            <a:pPr lvl="2"/>
            <a:r>
              <a:rPr lang="en-GB" altLang="sv-SE"/>
              <a:t>Tredje dispositionsnivån</a:t>
            </a:r>
          </a:p>
          <a:p>
            <a:pPr lvl="3"/>
            <a:r>
              <a:rPr lang="en-GB" altLang="sv-SE"/>
              <a:t>Fjärde dispositionsnivån</a:t>
            </a:r>
          </a:p>
          <a:p>
            <a:pPr lvl="4"/>
            <a:r>
              <a:rPr lang="en-GB" altLang="sv-SE"/>
              <a:t>Femte dispositionsnivån</a:t>
            </a:r>
          </a:p>
          <a:p>
            <a:pPr lvl="4"/>
            <a:r>
              <a:rPr lang="en-GB" altLang="sv-SE"/>
              <a:t>Sjätte dispositionsnivån</a:t>
            </a:r>
          </a:p>
          <a:p>
            <a:pPr lvl="4"/>
            <a:r>
              <a:rPr lang="en-GB" altLang="sv-SE"/>
              <a:t>Sjunde dispositionsnivån</a:t>
            </a:r>
          </a:p>
          <a:p>
            <a:pPr lvl="4"/>
            <a:r>
              <a:rPr lang="en-GB" altLang="sv-SE"/>
              <a:t>Åttonde dispositionsnivån</a:t>
            </a:r>
          </a:p>
          <a:p>
            <a:pPr lvl="0"/>
            <a:r>
              <a:rPr lang="en-GB" altLang="sv-SE"/>
              <a:t>Nionde dispositionsnivånKlicka här för att ändra format på bakgrundstexten</a:t>
            </a:r>
          </a:p>
          <a:p>
            <a:pPr lvl="1"/>
            <a:r>
              <a:rPr lang="en-GB" altLang="sv-SE"/>
              <a:t>Nivå två</a:t>
            </a:r>
          </a:p>
          <a:p>
            <a:pPr lvl="2"/>
            <a:r>
              <a:rPr lang="en-GB" altLang="sv-SE"/>
              <a:t>Nivå tre</a:t>
            </a:r>
          </a:p>
          <a:p>
            <a:pPr lvl="3"/>
            <a:r>
              <a:rPr lang="en-GB" altLang="sv-SE"/>
              <a:t>Nivå fyra</a:t>
            </a:r>
          </a:p>
          <a:p>
            <a:pPr lvl="4"/>
            <a:r>
              <a:rPr lang="en-GB" alt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kern="1200">
          <a:solidFill>
            <a:srgbClr val="000000"/>
          </a:solidFill>
          <a:latin typeface="+mj-lt"/>
          <a:ea typeface="+mj-ea"/>
          <a:cs typeface="+mj-cs"/>
        </a:defRPr>
      </a:lvl1pPr>
      <a:lvl2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2pPr>
      <a:lvl3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3pPr>
      <a:lvl4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4pPr>
      <a:lvl5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5pPr>
      <a:lvl6pPr marL="25146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6pPr>
      <a:lvl7pPr marL="29718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7pPr>
      <a:lvl8pPr marL="34290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8pPr>
      <a:lvl9pPr marL="38862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9pPr>
    </p:titleStyle>
    <p:bodyStyle>
      <a:lvl1pPr marL="342900" indent="-342900" algn="l" defTabSz="449263" rtl="0" eaLnBrk="0" fontAlgn="base" hangingPunct="0">
        <a:lnSpc>
          <a:spcPct val="98000"/>
        </a:lnSpc>
        <a:spcBef>
          <a:spcPct val="0"/>
        </a:spcBef>
        <a:spcAft>
          <a:spcPts val="1425"/>
        </a:spcAft>
        <a:buClr>
          <a:srgbClr val="000000"/>
        </a:buClr>
        <a:buSzPct val="100000"/>
        <a:buFont typeface="Times New Roman" panose="02020603050405020304" pitchFamily="18" charset="0"/>
        <a:defRPr sz="2900" kern="1200">
          <a:solidFill>
            <a:srgbClr val="000000"/>
          </a:solidFill>
          <a:latin typeface="+mn-lt"/>
          <a:ea typeface="+mn-ea"/>
          <a:cs typeface="+mn-cs"/>
        </a:defRPr>
      </a:lvl1pPr>
      <a:lvl2pPr marL="742950" indent="-285750" algn="l" defTabSz="449263" rtl="0" eaLnBrk="0" fontAlgn="base" hangingPunct="0">
        <a:lnSpc>
          <a:spcPct val="98000"/>
        </a:lnSpc>
        <a:spcBef>
          <a:spcPct val="0"/>
        </a:spcBef>
        <a:spcAft>
          <a:spcPts val="1138"/>
        </a:spcAft>
        <a:buClr>
          <a:srgbClr val="000000"/>
        </a:buClr>
        <a:buSzPct val="100000"/>
        <a:buFont typeface="Times New Roman" panose="02020603050405020304" pitchFamily="18" charset="0"/>
        <a:defRPr sz="2300" kern="1200">
          <a:solidFill>
            <a:srgbClr val="000000"/>
          </a:solidFill>
          <a:latin typeface="+mn-lt"/>
          <a:ea typeface="+mn-ea"/>
          <a:cs typeface="+mn-cs"/>
        </a:defRPr>
      </a:lvl2pPr>
      <a:lvl3pPr marL="1143000" indent="-228600" algn="l" defTabSz="449263" rtl="0" eaLnBrk="0" fontAlgn="base" hangingPunct="0">
        <a:lnSpc>
          <a:spcPct val="98000"/>
        </a:lnSpc>
        <a:spcBef>
          <a:spcPct val="0"/>
        </a:spcBef>
        <a:spcAft>
          <a:spcPts val="850"/>
        </a:spcAft>
        <a:buClr>
          <a:srgbClr val="000000"/>
        </a:buClr>
        <a:buSzPct val="100000"/>
        <a:buFont typeface="Times New Roman" panose="02020603050405020304" pitchFamily="18" charset="0"/>
        <a:defRPr sz="2000" kern="1200">
          <a:solidFill>
            <a:srgbClr val="000000"/>
          </a:solidFill>
          <a:latin typeface="+mn-lt"/>
          <a:ea typeface="+mn-ea"/>
          <a:cs typeface="+mn-cs"/>
        </a:defRPr>
      </a:lvl3pPr>
      <a:lvl4pPr marL="1600200" indent="-228600" algn="l" defTabSz="449263" rtl="0" eaLnBrk="0" fontAlgn="base" hangingPunct="0">
        <a:lnSpc>
          <a:spcPct val="98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lnSpc>
          <a:spcPct val="98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andreas.jakobsson@mssk.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2E4AC5-3B02-2AA4-85CA-41C23B6130D9}"/>
              </a:ext>
            </a:extLst>
          </p:cNvPr>
          <p:cNvSpPr>
            <a:spLocks noGrp="1"/>
          </p:cNvSpPr>
          <p:nvPr>
            <p:ph type="title"/>
          </p:nvPr>
        </p:nvSpPr>
        <p:spPr/>
        <p:txBody>
          <a:bodyPr/>
          <a:lstStyle/>
          <a:p>
            <a:r>
              <a:rPr lang="sv-SE" sz="3600" dirty="0"/>
              <a:t>Välkomna till fotbollssäsongen 2026</a:t>
            </a:r>
          </a:p>
        </p:txBody>
      </p:sp>
      <p:sp>
        <p:nvSpPr>
          <p:cNvPr id="3" name="Platshållare för innehåll 2">
            <a:extLst>
              <a:ext uri="{FF2B5EF4-FFF2-40B4-BE49-F238E27FC236}">
                <a16:creationId xmlns:a16="http://schemas.microsoft.com/office/drawing/2014/main" id="{FA86B545-EEAD-9A9D-4B29-6FAE125A9949}"/>
              </a:ext>
            </a:extLst>
          </p:cNvPr>
          <p:cNvSpPr>
            <a:spLocks noGrp="1"/>
          </p:cNvSpPr>
          <p:nvPr>
            <p:ph idx="1"/>
          </p:nvPr>
        </p:nvSpPr>
        <p:spPr>
          <a:xfrm>
            <a:off x="612775" y="1556792"/>
            <a:ext cx="8151813" cy="4130675"/>
          </a:xfrm>
        </p:spPr>
        <p:txBody>
          <a:bodyPr/>
          <a:lstStyle/>
          <a:p>
            <a:pPr marL="0" indent="0"/>
            <a:r>
              <a:rPr lang="sv-SE" sz="2400" dirty="0"/>
              <a:t>Truppen 15 spelare i dagsläget</a:t>
            </a:r>
          </a:p>
          <a:p>
            <a:pPr marL="0" indent="0"/>
            <a:r>
              <a:rPr lang="sv-SE" sz="2400" dirty="0"/>
              <a:t>Tränare i år : Lars Linda Jocke</a:t>
            </a:r>
          </a:p>
          <a:p>
            <a:pPr marL="0" indent="0"/>
            <a:r>
              <a:rPr lang="sv-SE" sz="2400" dirty="0"/>
              <a:t>Föräldragrupp / Kassör </a:t>
            </a:r>
          </a:p>
          <a:p>
            <a:pPr marL="0" indent="0"/>
            <a:r>
              <a:rPr lang="sv-SE" sz="2400" dirty="0"/>
              <a:t>Sponsringsgruppen </a:t>
            </a:r>
          </a:p>
          <a:p>
            <a:pPr marL="457200" indent="-457200">
              <a:buFont typeface="Arial" panose="020B0604020202020204" pitchFamily="34" charset="0"/>
              <a:buChar char="•"/>
            </a:pPr>
            <a:endParaRPr lang="sv-SE" dirty="0"/>
          </a:p>
          <a:p>
            <a:pPr marL="457200" indent="-457200">
              <a:buFont typeface="Arial" panose="020B0604020202020204" pitchFamily="34" charset="0"/>
              <a:buChar char="•"/>
            </a:pPr>
            <a:endParaRPr lang="sv-SE" dirty="0"/>
          </a:p>
          <a:p>
            <a:pPr marL="457200" indent="-457200">
              <a:buFont typeface="Arial" panose="020B0604020202020204" pitchFamily="34" charset="0"/>
              <a:buChar char="•"/>
            </a:pPr>
            <a:endParaRPr lang="sv-SE" dirty="0"/>
          </a:p>
        </p:txBody>
      </p:sp>
      <p:pic>
        <p:nvPicPr>
          <p:cNvPr id="4" name="Picture 2" descr="Artificiell intelligens flyttar in på Fotbollskanalen">
            <a:extLst>
              <a:ext uri="{FF2B5EF4-FFF2-40B4-BE49-F238E27FC236}">
                <a16:creationId xmlns:a16="http://schemas.microsoft.com/office/drawing/2014/main" id="{4F4DE526-2585-F928-56E7-69BBA522FD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529" r="25995" b="2"/>
          <a:stretch/>
        </p:blipFill>
        <p:spPr bwMode="auto">
          <a:xfrm>
            <a:off x="6968115" y="2492896"/>
            <a:ext cx="1577954" cy="2340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0924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7E3CEC-6D53-7F05-2520-DC257C38256B}"/>
              </a:ext>
            </a:extLst>
          </p:cNvPr>
          <p:cNvSpPr>
            <a:spLocks noGrp="1"/>
          </p:cNvSpPr>
          <p:nvPr>
            <p:ph type="ctrTitle"/>
          </p:nvPr>
        </p:nvSpPr>
        <p:spPr>
          <a:xfrm>
            <a:off x="1345332" y="476672"/>
            <a:ext cx="6453336" cy="873050"/>
          </a:xfrm>
        </p:spPr>
        <p:txBody>
          <a:bodyPr wrap="square" anchor="b">
            <a:normAutofit fontScale="90000"/>
          </a:bodyPr>
          <a:lstStyle/>
          <a:p>
            <a:r>
              <a:rPr lang="sv-SE" dirty="0"/>
              <a:t>Spelarenkäten </a:t>
            </a:r>
          </a:p>
        </p:txBody>
      </p:sp>
      <p:sp>
        <p:nvSpPr>
          <p:cNvPr id="3" name="Platshållare för innehåll 2">
            <a:extLst>
              <a:ext uri="{FF2B5EF4-FFF2-40B4-BE49-F238E27FC236}">
                <a16:creationId xmlns:a16="http://schemas.microsoft.com/office/drawing/2014/main" id="{96164B1A-F934-896C-85AF-4532F43BEADA}"/>
              </a:ext>
            </a:extLst>
          </p:cNvPr>
          <p:cNvSpPr>
            <a:spLocks noGrp="1"/>
          </p:cNvSpPr>
          <p:nvPr>
            <p:ph type="subTitle" idx="1"/>
          </p:nvPr>
        </p:nvSpPr>
        <p:spPr>
          <a:xfrm>
            <a:off x="1143000" y="1349722"/>
            <a:ext cx="6858000" cy="3908078"/>
          </a:xfrm>
        </p:spPr>
        <p:txBody>
          <a:bodyPr wrap="square" anchor="t">
            <a:normAutofit fontScale="92500" lnSpcReduction="20000"/>
          </a:bodyPr>
          <a:lstStyle/>
          <a:p>
            <a:pPr marL="342900" indent="-342900">
              <a:buFont typeface="Arial" panose="020B0604020202020204" pitchFamily="34" charset="0"/>
              <a:buChar char="•"/>
            </a:pPr>
            <a:r>
              <a:rPr lang="sv-SE" dirty="0"/>
              <a:t>Alla trivs i laget </a:t>
            </a:r>
          </a:p>
          <a:p>
            <a:pPr marL="342900" indent="-342900">
              <a:buFont typeface="Arial" panose="020B0604020202020204" pitchFamily="34" charset="0"/>
              <a:buChar char="•"/>
            </a:pPr>
            <a:r>
              <a:rPr lang="sv-SE" dirty="0"/>
              <a:t>Många vill fortsätta spela fotboll i laget /</a:t>
            </a:r>
            <a:r>
              <a:rPr lang="sv-SE" dirty="0" err="1"/>
              <a:t>mssk</a:t>
            </a:r>
            <a:r>
              <a:rPr lang="sv-SE" dirty="0"/>
              <a:t> . Någon är osäkra, andra vill gå vidare.</a:t>
            </a:r>
          </a:p>
          <a:p>
            <a:pPr marL="342900" indent="-342900">
              <a:buFont typeface="Arial" panose="020B0604020202020204" pitchFamily="34" charset="0"/>
              <a:buChar char="•"/>
            </a:pPr>
            <a:r>
              <a:rPr lang="sv-SE" dirty="0"/>
              <a:t>Nästan alla tycket de tränar lagom (men deras statistik är allt mellan 5-6 och andra 1 per vecka)</a:t>
            </a:r>
          </a:p>
          <a:p>
            <a:pPr marL="342900" indent="-342900">
              <a:buFont typeface="Arial" panose="020B0604020202020204" pitchFamily="34" charset="0"/>
              <a:buChar char="•"/>
            </a:pPr>
            <a:r>
              <a:rPr lang="sv-SE" dirty="0"/>
              <a:t>Många pratar om att vi som lag blivit bättre men behöver mer fokus på träningarna. Och tydliga instruktioner från oss tränare.</a:t>
            </a:r>
          </a:p>
          <a:p>
            <a:pPr marL="342900" indent="-342900">
              <a:buFont typeface="Arial" panose="020B0604020202020204" pitchFamily="34" charset="0"/>
              <a:buChar char="•"/>
            </a:pPr>
            <a:r>
              <a:rPr lang="sv-SE" dirty="0"/>
              <a:t>En del tar upp att vi ofta börja säsongen svagt men avsluta starkt. Och detta ska vi ändra på denna säsongen</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endParaRPr lang="sv-SE" dirty="0"/>
          </a:p>
          <a:p>
            <a:endParaRPr lang="sv-SE" dirty="0"/>
          </a:p>
        </p:txBody>
      </p:sp>
    </p:spTree>
    <p:extLst>
      <p:ext uri="{BB962C8B-B14F-4D97-AF65-F5344CB8AC3E}">
        <p14:creationId xmlns:p14="http://schemas.microsoft.com/office/powerpoint/2010/main" val="3861404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863628E-3894-6E8D-D3E5-82A573396A10}"/>
              </a:ext>
            </a:extLst>
          </p:cNvPr>
          <p:cNvSpPr>
            <a:spLocks noGrp="1"/>
          </p:cNvSpPr>
          <p:nvPr>
            <p:ph type="ctrTitle"/>
          </p:nvPr>
        </p:nvSpPr>
        <p:spPr>
          <a:xfrm>
            <a:off x="1143000" y="1122363"/>
            <a:ext cx="6858000" cy="2387600"/>
          </a:xfrm>
        </p:spPr>
        <p:txBody>
          <a:bodyPr wrap="square" anchor="b">
            <a:normAutofit/>
          </a:bodyPr>
          <a:lstStyle/>
          <a:p>
            <a:r>
              <a:rPr lang="sv-SE" dirty="0"/>
              <a:t>Gothia</a:t>
            </a:r>
            <a:br>
              <a:rPr lang="sv-SE" dirty="0"/>
            </a:br>
            <a:endParaRPr lang="sv-SE" dirty="0"/>
          </a:p>
        </p:txBody>
      </p:sp>
      <p:sp>
        <p:nvSpPr>
          <p:cNvPr id="3" name="Platshållare för innehåll 2">
            <a:extLst>
              <a:ext uri="{FF2B5EF4-FFF2-40B4-BE49-F238E27FC236}">
                <a16:creationId xmlns:a16="http://schemas.microsoft.com/office/drawing/2014/main" id="{E3EC4E72-6AC4-27CD-8897-9410B6E55990}"/>
              </a:ext>
            </a:extLst>
          </p:cNvPr>
          <p:cNvSpPr>
            <a:spLocks noGrp="1"/>
          </p:cNvSpPr>
          <p:nvPr>
            <p:ph type="subTitle" idx="1"/>
          </p:nvPr>
        </p:nvSpPr>
        <p:spPr>
          <a:xfrm>
            <a:off x="1143000" y="3602038"/>
            <a:ext cx="6858000" cy="1655762"/>
          </a:xfrm>
        </p:spPr>
        <p:txBody>
          <a:bodyPr wrap="square" anchor="t">
            <a:normAutofit/>
          </a:bodyPr>
          <a:lstStyle/>
          <a:p>
            <a:r>
              <a:rPr lang="sv-SE" dirty="0"/>
              <a:t>Spelarkontrakt</a:t>
            </a:r>
          </a:p>
          <a:p>
            <a:r>
              <a:rPr lang="sv-SE" dirty="0"/>
              <a:t>Resan som helhet mm</a:t>
            </a:r>
          </a:p>
          <a:p>
            <a:endParaRPr lang="sv-SE" dirty="0"/>
          </a:p>
        </p:txBody>
      </p:sp>
    </p:spTree>
    <p:extLst>
      <p:ext uri="{BB962C8B-B14F-4D97-AF65-F5344CB8AC3E}">
        <p14:creationId xmlns:p14="http://schemas.microsoft.com/office/powerpoint/2010/main" val="1660086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458E616-9851-C7D8-6F0A-71510869BBC8}"/>
              </a:ext>
            </a:extLst>
          </p:cNvPr>
          <p:cNvSpPr>
            <a:spLocks noGrp="1"/>
          </p:cNvSpPr>
          <p:nvPr>
            <p:ph type="title"/>
          </p:nvPr>
        </p:nvSpPr>
        <p:spPr/>
        <p:txBody>
          <a:bodyPr/>
          <a:lstStyle/>
          <a:p>
            <a:r>
              <a:rPr lang="sv-SE" sz="3600" dirty="0"/>
              <a:t>Övriga frågor:  </a:t>
            </a:r>
          </a:p>
        </p:txBody>
      </p:sp>
    </p:spTree>
    <p:extLst>
      <p:ext uri="{BB962C8B-B14F-4D97-AF65-F5344CB8AC3E}">
        <p14:creationId xmlns:p14="http://schemas.microsoft.com/office/powerpoint/2010/main" val="1103450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2D9722-5FE3-C32E-AC85-D5A12693A159}"/>
              </a:ext>
            </a:extLst>
          </p:cNvPr>
          <p:cNvSpPr>
            <a:spLocks noGrp="1"/>
          </p:cNvSpPr>
          <p:nvPr>
            <p:ph type="title"/>
          </p:nvPr>
        </p:nvSpPr>
        <p:spPr/>
        <p:txBody>
          <a:bodyPr/>
          <a:lstStyle/>
          <a:p>
            <a:r>
              <a:rPr lang="sv-SE" sz="3200" dirty="0"/>
              <a:t>Vilka cuper ska vi delta i 2025 :</a:t>
            </a:r>
          </a:p>
        </p:txBody>
      </p:sp>
      <p:sp>
        <p:nvSpPr>
          <p:cNvPr id="3" name="Platshållare för innehåll 2">
            <a:extLst>
              <a:ext uri="{FF2B5EF4-FFF2-40B4-BE49-F238E27FC236}">
                <a16:creationId xmlns:a16="http://schemas.microsoft.com/office/drawing/2014/main" id="{DDEA13F0-3AD8-503F-6A93-7AFB78FBCC8D}"/>
              </a:ext>
            </a:extLst>
          </p:cNvPr>
          <p:cNvSpPr>
            <a:spLocks noGrp="1"/>
          </p:cNvSpPr>
          <p:nvPr>
            <p:ph idx="1"/>
          </p:nvPr>
        </p:nvSpPr>
        <p:spPr/>
        <p:txBody>
          <a:bodyPr/>
          <a:lstStyle/>
          <a:p>
            <a:pPr marL="457200" indent="-457200">
              <a:buFont typeface="Arial" panose="020B0604020202020204" pitchFamily="34" charset="0"/>
              <a:buChar char="•"/>
            </a:pPr>
            <a:r>
              <a:rPr lang="sv-SE" dirty="0"/>
              <a:t>Serien 11 x11  </a:t>
            </a:r>
          </a:p>
          <a:p>
            <a:pPr marL="457200" indent="-457200">
              <a:buFont typeface="Arial" panose="020B0604020202020204" pitchFamily="34" charset="0"/>
              <a:buChar char="•"/>
            </a:pPr>
            <a:r>
              <a:rPr lang="sv-SE" dirty="0"/>
              <a:t>PSG 11x 11 </a:t>
            </a:r>
            <a:endParaRPr lang="sv-SE" sz="1800" dirty="0"/>
          </a:p>
          <a:p>
            <a:pPr marL="457200" indent="-457200">
              <a:buFont typeface="Arial" panose="020B0604020202020204" pitchFamily="34" charset="0"/>
              <a:buChar char="•"/>
            </a:pPr>
            <a:r>
              <a:rPr lang="sv-SE" sz="2800" dirty="0"/>
              <a:t>Gothia 2026 </a:t>
            </a:r>
          </a:p>
        </p:txBody>
      </p:sp>
    </p:spTree>
    <p:extLst>
      <p:ext uri="{BB962C8B-B14F-4D97-AF65-F5344CB8AC3E}">
        <p14:creationId xmlns:p14="http://schemas.microsoft.com/office/powerpoint/2010/main" val="90217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CCEB995-01E3-9220-151D-2F1EE16678C6}"/>
              </a:ext>
            </a:extLst>
          </p:cNvPr>
          <p:cNvSpPr>
            <a:spLocks noGrp="1"/>
          </p:cNvSpPr>
          <p:nvPr>
            <p:ph type="title"/>
          </p:nvPr>
        </p:nvSpPr>
        <p:spPr>
          <a:xfrm>
            <a:off x="630936" y="548640"/>
            <a:ext cx="2700645" cy="5431536"/>
          </a:xfrm>
        </p:spPr>
        <p:txBody>
          <a:bodyPr vert="horz" lIns="91440" tIns="45720" rIns="91440" bIns="45720" rtlCol="0" anchor="ctr">
            <a:normAutofit fontScale="90000"/>
          </a:bodyPr>
          <a:lstStyle/>
          <a:p>
            <a:pPr defTabSz="914400" eaLnBrk="1" hangingPunct="1">
              <a:lnSpc>
                <a:spcPct val="90000"/>
              </a:lnSpc>
            </a:pPr>
            <a:r>
              <a:rPr lang="sv-SE" sz="2200" u="sng" kern="1200" noProof="0" dirty="0">
                <a:solidFill>
                  <a:schemeClr val="tx1"/>
                </a:solidFill>
                <a:latin typeface="+mj-lt"/>
                <a:ea typeface="+mj-ea"/>
                <a:cs typeface="+mj-cs"/>
              </a:rPr>
              <a:t>SERIEN 2026</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Svartbjörnsbyns I</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Bodens BK FF</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Gammelstads IF Grön</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Gammelstads IF Vit</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Gällivare SK Vit</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Gällivare SK Röd</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Hedens IF</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IBFF/ÖIF</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IFK Arvidsjaur FK</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IFK Kalix</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IFK Luleå</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Kiruna FF</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Lira BK</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Luleå FC</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Luleå</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Piteå IF FF</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Storfors AIK</a:t>
            </a:r>
            <a:br>
              <a:rPr lang="sv-SE" sz="2200" kern="1200" noProof="0" dirty="0">
                <a:solidFill>
                  <a:schemeClr val="tx1"/>
                </a:solidFill>
                <a:latin typeface="+mj-lt"/>
                <a:ea typeface="+mj-ea"/>
                <a:cs typeface="+mj-cs"/>
              </a:rPr>
            </a:br>
            <a:r>
              <a:rPr lang="sv-SE" sz="2200" kern="1200" noProof="0" dirty="0">
                <a:solidFill>
                  <a:schemeClr val="tx1"/>
                </a:solidFill>
                <a:latin typeface="+mj-lt"/>
                <a:ea typeface="+mj-ea"/>
                <a:cs typeface="+mj-cs"/>
              </a:rPr>
              <a:t>Svartbjörnsbyns IF		</a:t>
            </a:r>
            <a:br>
              <a:rPr lang="sv-SE" sz="2200" kern="1200" noProof="0" dirty="0">
                <a:solidFill>
                  <a:schemeClr val="tx1"/>
                </a:solidFill>
                <a:latin typeface="+mj-lt"/>
                <a:ea typeface="+mj-ea"/>
                <a:cs typeface="+mj-cs"/>
              </a:rPr>
            </a:br>
            <a:br>
              <a:rPr lang="en-US" sz="2200" kern="1200" dirty="0">
                <a:solidFill>
                  <a:schemeClr val="tx1"/>
                </a:solidFill>
                <a:latin typeface="+mj-lt"/>
                <a:ea typeface="+mj-ea"/>
                <a:cs typeface="+mj-cs"/>
              </a:rPr>
            </a:br>
            <a:br>
              <a:rPr lang="en-US" sz="1500" kern="1200" dirty="0">
                <a:solidFill>
                  <a:schemeClr val="tx1"/>
                </a:solidFill>
                <a:latin typeface="+mj-lt"/>
                <a:ea typeface="+mj-ea"/>
                <a:cs typeface="+mj-cs"/>
              </a:rPr>
            </a:br>
            <a:endParaRPr lang="en-US" sz="1500" kern="1200" dirty="0">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sX0" fmla="*/ 0 w 4480560"/>
              <a:gd name="csY0" fmla="*/ 0 h 13716"/>
              <a:gd name="csX1" fmla="*/ 595274 w 4480560"/>
              <a:gd name="csY1" fmla="*/ 0 h 13716"/>
              <a:gd name="csX2" fmla="*/ 1100938 w 4480560"/>
              <a:gd name="csY2" fmla="*/ 0 h 13716"/>
              <a:gd name="csX3" fmla="*/ 1651406 w 4480560"/>
              <a:gd name="csY3" fmla="*/ 0 h 13716"/>
              <a:gd name="csX4" fmla="*/ 2336292 w 4480560"/>
              <a:gd name="csY4" fmla="*/ 0 h 13716"/>
              <a:gd name="csX5" fmla="*/ 2931566 w 4480560"/>
              <a:gd name="csY5" fmla="*/ 0 h 13716"/>
              <a:gd name="csX6" fmla="*/ 3482035 w 4480560"/>
              <a:gd name="csY6" fmla="*/ 0 h 13716"/>
              <a:gd name="csX7" fmla="*/ 4480560 w 4480560"/>
              <a:gd name="csY7" fmla="*/ 0 h 13716"/>
              <a:gd name="csX8" fmla="*/ 4480560 w 4480560"/>
              <a:gd name="csY8" fmla="*/ 13716 h 13716"/>
              <a:gd name="csX9" fmla="*/ 3840480 w 4480560"/>
              <a:gd name="csY9" fmla="*/ 13716 h 13716"/>
              <a:gd name="csX10" fmla="*/ 3290011 w 4480560"/>
              <a:gd name="csY10" fmla="*/ 13716 h 13716"/>
              <a:gd name="csX11" fmla="*/ 2560320 w 4480560"/>
              <a:gd name="csY11" fmla="*/ 13716 h 13716"/>
              <a:gd name="csX12" fmla="*/ 1965046 w 4480560"/>
              <a:gd name="csY12" fmla="*/ 13716 h 13716"/>
              <a:gd name="csX13" fmla="*/ 1459382 w 4480560"/>
              <a:gd name="csY13" fmla="*/ 13716 h 13716"/>
              <a:gd name="csX14" fmla="*/ 774497 w 4480560"/>
              <a:gd name="csY14" fmla="*/ 13716 h 13716"/>
              <a:gd name="csX15" fmla="*/ 0 w 4480560"/>
              <a:gd name="csY15" fmla="*/ 13716 h 13716"/>
              <a:gd name="csX16" fmla="*/ 0 w 4480560"/>
              <a:gd name="csY16"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7D27E79D-7527-0F81-B3E7-DDD522B4E529}"/>
              </a:ext>
            </a:extLst>
          </p:cNvPr>
          <p:cNvSpPr>
            <a:spLocks noGrp="1"/>
          </p:cNvSpPr>
          <p:nvPr>
            <p:ph type="body" sz="half" idx="2"/>
          </p:nvPr>
        </p:nvSpPr>
        <p:spPr>
          <a:xfrm>
            <a:off x="4053215" y="713232"/>
            <a:ext cx="4668251" cy="5431536"/>
          </a:xfrm>
        </p:spPr>
        <p:txBody>
          <a:bodyPr vert="horz" lIns="91440" tIns="45720" rIns="91440" bIns="45720" rtlCol="0" anchor="ctr">
            <a:normAutofit/>
          </a:bodyPr>
          <a:lstStyle/>
          <a:p>
            <a:pPr marL="457200" indent="-228600" defTabSz="914400" eaLnBrk="1" hangingPunct="1">
              <a:lnSpc>
                <a:spcPct val="90000"/>
              </a:lnSpc>
              <a:buFont typeface="Arial" panose="020B0604020202020204" pitchFamily="34" charset="0"/>
              <a:buChar char="•"/>
            </a:pPr>
            <a:endParaRPr lang="sv-SE" sz="1900" dirty="0">
              <a:solidFill>
                <a:schemeClr val="tx1"/>
              </a:solidFill>
            </a:endParaRPr>
          </a:p>
          <a:p>
            <a:pPr marL="457200" indent="-228600" defTabSz="914400" eaLnBrk="1" hangingPunct="1">
              <a:lnSpc>
                <a:spcPct val="90000"/>
              </a:lnSpc>
              <a:buFont typeface="Arial" panose="020B0604020202020204" pitchFamily="34" charset="0"/>
              <a:buChar char="•"/>
            </a:pPr>
            <a:r>
              <a:rPr lang="sv-SE" sz="1900" dirty="0">
                <a:solidFill>
                  <a:schemeClr val="tx1"/>
                </a:solidFill>
              </a:rPr>
              <a:t>18 anmälda lag </a:t>
            </a:r>
          </a:p>
          <a:p>
            <a:pPr marL="457200" indent="-228600" defTabSz="914400" eaLnBrk="1" hangingPunct="1">
              <a:lnSpc>
                <a:spcPct val="90000"/>
              </a:lnSpc>
              <a:buFont typeface="Arial" panose="020B0604020202020204" pitchFamily="34" charset="0"/>
              <a:buChar char="•"/>
            </a:pPr>
            <a:r>
              <a:rPr lang="sv-SE" sz="1900" noProof="0" dirty="0">
                <a:solidFill>
                  <a:schemeClr val="tx1"/>
                </a:solidFill>
              </a:rPr>
              <a:t>En enkel serie- vilket innebär att vi bara har ett möte per lag.</a:t>
            </a:r>
          </a:p>
          <a:p>
            <a:pPr marL="457200" indent="-228600" defTabSz="914400" eaLnBrk="1" hangingPunct="1">
              <a:lnSpc>
                <a:spcPct val="90000"/>
              </a:lnSpc>
              <a:buFont typeface="Arial" panose="020B0604020202020204" pitchFamily="34" charset="0"/>
              <a:buChar char="•"/>
            </a:pPr>
            <a:endParaRPr lang="en-US" sz="1900" dirty="0">
              <a:solidFill>
                <a:schemeClr val="tx1"/>
              </a:solidFill>
            </a:endParaRPr>
          </a:p>
        </p:txBody>
      </p:sp>
    </p:spTree>
    <p:extLst>
      <p:ext uri="{BB962C8B-B14F-4D97-AF65-F5344CB8AC3E}">
        <p14:creationId xmlns:p14="http://schemas.microsoft.com/office/powerpoint/2010/main" val="892201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EC0BDE0B-3687-EC18-177C-48610DFA7665}"/>
              </a:ext>
            </a:extLst>
          </p:cNvPr>
          <p:cNvSpPr>
            <a:spLocks noGrp="1" noChangeArrowheads="1"/>
          </p:cNvSpPr>
          <p:nvPr>
            <p:ph type="title"/>
          </p:nvPr>
        </p:nvSpPr>
        <p:spPr>
          <a:xfrm>
            <a:off x="612775" y="228600"/>
            <a:ext cx="8153400" cy="990600"/>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4400" u="sng"/>
              <a:t>Att spela inom föreningen</a:t>
            </a:r>
          </a:p>
        </p:txBody>
      </p:sp>
      <p:sp>
        <p:nvSpPr>
          <p:cNvPr id="6146" name="Rectangle 2">
            <a:extLst>
              <a:ext uri="{FF2B5EF4-FFF2-40B4-BE49-F238E27FC236}">
                <a16:creationId xmlns:a16="http://schemas.microsoft.com/office/drawing/2014/main" id="{7F479D4D-267F-9E82-EC26-4641B52F6B53}"/>
              </a:ext>
            </a:extLst>
          </p:cNvPr>
          <p:cNvSpPr>
            <a:spLocks noGrp="1" noChangeArrowheads="1"/>
          </p:cNvSpPr>
          <p:nvPr>
            <p:ph type="body" idx="1"/>
          </p:nvPr>
        </p:nvSpPr>
        <p:spPr>
          <a:xfrm>
            <a:off x="612775" y="1412875"/>
            <a:ext cx="8153400" cy="4319588"/>
          </a:xfrm>
          <a:ln>
            <a:solidFill>
              <a:schemeClr val="tx2"/>
            </a:solidFill>
          </a:ln>
        </p:spPr>
        <p:txBody>
          <a:bodyPr/>
          <a:lstStyle/>
          <a:p>
            <a:pPr marL="215900" indent="-215900" eaLnBrk="1" hangingPunct="1">
              <a:lnSpc>
                <a:spcPct val="100000"/>
              </a:lnSpc>
              <a:spcBef>
                <a:spcPts val="700"/>
              </a:spcBef>
              <a:buSzPct val="4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2000" b="1" dirty="0">
                <a:latin typeface="Tahoma" panose="020B0604030504040204" pitchFamily="34" charset="0"/>
                <a:cs typeface="Tahoma" panose="020B0604030504040204" pitchFamily="34" charset="0"/>
              </a:rPr>
              <a:t>Medlemsavgift 200kr/</a:t>
            </a:r>
            <a:r>
              <a:rPr lang="sv-SE" altLang="sv-SE" sz="2000" b="1" dirty="0" err="1">
                <a:latin typeface="Tahoma" panose="020B0604030504040204" pitchFamily="34" charset="0"/>
                <a:cs typeface="Tahoma" panose="020B0604030504040204" pitchFamily="34" charset="0"/>
              </a:rPr>
              <a:t>pp</a:t>
            </a:r>
            <a:r>
              <a:rPr lang="sv-SE" altLang="sv-SE" sz="2000" b="1" dirty="0">
                <a:latin typeface="Tahoma" panose="020B0604030504040204" pitchFamily="34" charset="0"/>
                <a:cs typeface="Tahoma" panose="020B0604030504040204" pitchFamily="34" charset="0"/>
              </a:rPr>
              <a:t> eller 500kr/familj (måste meddela kansliet</a:t>
            </a:r>
            <a:r>
              <a:rPr lang="sv-SE" altLang="sv-SE" sz="2000" dirty="0">
                <a:latin typeface="Tahoma" panose="020B0604030504040204" pitchFamily="34" charset="0"/>
                <a:cs typeface="Tahoma" panose="020B0604030504040204" pitchFamily="34" charset="0"/>
              </a:rPr>
              <a:t>).</a:t>
            </a:r>
          </a:p>
          <a:p>
            <a:pPr marL="215900" indent="-215900" eaLnBrk="1" hangingPunct="1">
              <a:lnSpc>
                <a:spcPct val="100000"/>
              </a:lnSpc>
              <a:spcBef>
                <a:spcPts val="700"/>
              </a:spcBef>
              <a:buSzPct val="4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2000" b="1" dirty="0">
                <a:highlight>
                  <a:srgbClr val="FFFF00"/>
                </a:highlight>
                <a:latin typeface="Tahoma" panose="020B0604030504040204" pitchFamily="34" charset="0"/>
                <a:cs typeface="Tahoma" panose="020B0604030504040204" pitchFamily="34" charset="0"/>
              </a:rPr>
              <a:t>Deltagaravgift </a:t>
            </a:r>
          </a:p>
          <a:p>
            <a:pPr marL="0" indent="0" eaLnBrk="1" hangingPunct="1">
              <a:lnSpc>
                <a:spcPct val="100000"/>
              </a:lnSpc>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sv-SE" altLang="sv-SE" sz="2400" dirty="0">
              <a:latin typeface="Tahoma" panose="020B0604030504040204" pitchFamily="34" charset="0"/>
              <a:cs typeface="Tahoma" panose="020B0604030504040204" pitchFamily="34" charset="0"/>
            </a:endParaRPr>
          </a:p>
          <a:p>
            <a:pPr marL="0" indent="0" eaLnBrk="1" hangingPunct="1">
              <a:lnSpc>
                <a:spcPct val="100000"/>
              </a:lnSpc>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dirty="0">
                <a:latin typeface="Tahoma" panose="020B0604030504040204" pitchFamily="34" charset="0"/>
                <a:cs typeface="Tahoma" panose="020B0604030504040204" pitchFamily="34" charset="0"/>
              </a:rPr>
              <a:t> </a:t>
            </a:r>
            <a:br>
              <a:rPr lang="sv-SE" altLang="sv-SE" dirty="0">
                <a:latin typeface="Tahoma" panose="020B0604030504040204" pitchFamily="34" charset="0"/>
                <a:cs typeface="Tahoma" panose="020B0604030504040204" pitchFamily="34" charset="0"/>
              </a:rPr>
            </a:br>
            <a:endParaRPr lang="sv-SE" altLang="sv-SE" dirty="0">
              <a:latin typeface="Tahoma" panose="020B0604030504040204" pitchFamily="34" charset="0"/>
              <a:cs typeface="Tahoma" panose="020B0604030504040204" pitchFamily="34" charset="0"/>
            </a:endParaRPr>
          </a:p>
          <a:p>
            <a:pPr marL="0" indent="0" eaLnBrk="1" hangingPunct="1">
              <a:lnSpc>
                <a:spcPct val="100000"/>
              </a:lnSpc>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2000" dirty="0">
                <a:latin typeface="Tahoma" panose="020B0604030504040204" pitchFamily="34" charset="0"/>
                <a:cs typeface="Tahoma" panose="020B0604030504040204" pitchFamily="34" charset="0"/>
              </a:rPr>
              <a:t>Mer info: </a:t>
            </a:r>
            <a:r>
              <a:rPr lang="sv-SE" altLang="sv-SE" sz="2000" b="1" dirty="0" err="1">
                <a:latin typeface="Tahoma" panose="020B0604030504040204" pitchFamily="34" charset="0"/>
                <a:cs typeface="Tahoma" panose="020B0604030504040204" pitchFamily="34" charset="0"/>
              </a:rPr>
              <a:t>www.laget.se</a:t>
            </a:r>
            <a:r>
              <a:rPr lang="sv-SE" altLang="sv-SE" sz="2000" b="1" dirty="0">
                <a:latin typeface="Tahoma" panose="020B0604030504040204" pitchFamily="34" charset="0"/>
                <a:cs typeface="Tahoma" panose="020B0604030504040204" pitchFamily="34" charset="0"/>
              </a:rPr>
              <a:t>/</a:t>
            </a:r>
            <a:r>
              <a:rPr lang="sv-SE" altLang="sv-SE" sz="2000" b="1" dirty="0" err="1">
                <a:latin typeface="Tahoma" panose="020B0604030504040204" pitchFamily="34" charset="0"/>
                <a:cs typeface="Tahoma" panose="020B0604030504040204" pitchFamily="34" charset="0"/>
              </a:rPr>
              <a:t>mssk</a:t>
            </a:r>
            <a:endParaRPr lang="sv-SE" altLang="sv-SE" sz="2000" b="1" dirty="0">
              <a:latin typeface="Tahoma" panose="020B0604030504040204" pitchFamily="34" charset="0"/>
              <a:cs typeface="Tahoma" panose="020B0604030504040204" pitchFamily="34" charset="0"/>
            </a:endParaRPr>
          </a:p>
          <a:p>
            <a:pPr marL="0" indent="0" eaLnBrk="1" hangingPunct="1">
              <a:lnSpc>
                <a:spcPct val="100000"/>
              </a:lnSpc>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en-US" altLang="sv-SE" dirty="0">
              <a:latin typeface="Tahoma" panose="020B0604030504040204" pitchFamily="34" charset="0"/>
              <a:cs typeface="Tahoma" panose="020B0604030504040204" pitchFamily="34" charset="0"/>
            </a:endParaRPr>
          </a:p>
        </p:txBody>
      </p:sp>
      <p:pic>
        <p:nvPicPr>
          <p:cNvPr id="4" name="Bildobjekt 3">
            <a:extLst>
              <a:ext uri="{FF2B5EF4-FFF2-40B4-BE49-F238E27FC236}">
                <a16:creationId xmlns:a16="http://schemas.microsoft.com/office/drawing/2014/main" id="{A68C7848-75E7-6376-45A1-165AFA47D403}"/>
              </a:ext>
            </a:extLst>
          </p:cNvPr>
          <p:cNvPicPr>
            <a:picLocks noChangeAspect="1"/>
          </p:cNvPicPr>
          <p:nvPr/>
        </p:nvPicPr>
        <p:blipFill>
          <a:blip r:embed="rId3"/>
          <a:stretch>
            <a:fillRect/>
          </a:stretch>
        </p:blipFill>
        <p:spPr>
          <a:xfrm>
            <a:off x="612775" y="2852936"/>
            <a:ext cx="8098768" cy="1747378"/>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00FBE67D-A2B7-796B-6C7A-67B905C64B8C}"/>
              </a:ext>
            </a:extLst>
          </p:cNvPr>
          <p:cNvSpPr>
            <a:spLocks noGrp="1" noChangeArrowheads="1"/>
          </p:cNvSpPr>
          <p:nvPr>
            <p:ph type="title"/>
          </p:nvPr>
        </p:nvSpPr>
        <p:spPr>
          <a:xfrm>
            <a:off x="612775" y="193675"/>
            <a:ext cx="8151813" cy="989013"/>
          </a:xfrm>
        </p:spPr>
        <p:txBody>
          <a:bodyPr/>
          <a:lstStyle/>
          <a:p>
            <a:pPr algn="ctr"/>
            <a:r>
              <a:rPr lang="sv-SE" altLang="sv-SE" sz="4400" u="sng">
                <a:cs typeface="Arial" panose="020B0604020202020204" pitchFamily="34" charset="0"/>
              </a:rPr>
              <a:t>Försäljning till föreningen!</a:t>
            </a:r>
          </a:p>
        </p:txBody>
      </p:sp>
      <p:sp>
        <p:nvSpPr>
          <p:cNvPr id="40962" name="Content Placeholder 2">
            <a:extLst>
              <a:ext uri="{FF2B5EF4-FFF2-40B4-BE49-F238E27FC236}">
                <a16:creationId xmlns:a16="http://schemas.microsoft.com/office/drawing/2014/main" id="{15F21055-2B10-5B82-0F4E-577277067BF4}"/>
              </a:ext>
            </a:extLst>
          </p:cNvPr>
          <p:cNvSpPr>
            <a:spLocks noGrp="1" noChangeArrowheads="1"/>
          </p:cNvSpPr>
          <p:nvPr>
            <p:ph idx="1"/>
          </p:nvPr>
        </p:nvSpPr>
        <p:spPr/>
        <p:txBody>
          <a:bodyPr/>
          <a:lstStyle/>
          <a:p>
            <a:pPr marL="457200" indent="-457200">
              <a:buFont typeface="Arial" panose="020B0604020202020204" pitchFamily="34" charset="0"/>
              <a:buChar char="•"/>
              <a:defRPr/>
            </a:pPr>
            <a:r>
              <a:rPr lang="sv-SE" altLang="sv-SE" dirty="0"/>
              <a:t>Olika försäljningar 2ggr/år höst/vår </a:t>
            </a:r>
          </a:p>
          <a:p>
            <a:pPr marL="457200" indent="-457200">
              <a:buFont typeface="Arial" panose="020B0604020202020204" pitchFamily="34" charset="0"/>
              <a:buChar char="•"/>
              <a:defRPr/>
            </a:pPr>
            <a:r>
              <a:rPr lang="sv-SE" altLang="sv-SE" dirty="0"/>
              <a:t>Här får föräldragruppen ansvara att delegera och fördela. Föräldragruppen fortsätter</a:t>
            </a:r>
          </a:p>
          <a:p>
            <a:pPr marL="457200" indent="-457200">
              <a:buFont typeface="Arial" panose="020B0604020202020204" pitchFamily="34" charset="0"/>
              <a:buChar char="•"/>
              <a:defRPr/>
            </a:pPr>
            <a:r>
              <a:rPr lang="sv-SE" altLang="sv-SE" dirty="0"/>
              <a:t>Budget vart ligger vi till</a:t>
            </a:r>
          </a:p>
          <a:p>
            <a:pPr marL="457200" indent="-457200">
              <a:buFont typeface="Arial" panose="020B0604020202020204" pitchFamily="34" charset="0"/>
              <a:buChar char="•"/>
              <a:defRPr/>
            </a:pPr>
            <a:endParaRPr lang="sv-SE" altLang="sv-SE" dirty="0"/>
          </a:p>
          <a:p>
            <a:pPr>
              <a:defRPr/>
            </a:pPr>
            <a:endParaRPr lang="sv-SE" altLang="sv-SE" dirty="0"/>
          </a:p>
          <a:p>
            <a:pPr>
              <a:defRPr/>
            </a:pPr>
            <a:endParaRPr lang="sv-SE" altLang="sv-S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latshållare för innehåll 3">
            <a:extLst>
              <a:ext uri="{FF2B5EF4-FFF2-40B4-BE49-F238E27FC236}">
                <a16:creationId xmlns:a16="http://schemas.microsoft.com/office/drawing/2014/main" id="{424F8677-694D-4A5B-91F2-B0536E79457B}"/>
              </a:ext>
            </a:extLst>
          </p:cNvPr>
          <p:cNvPicPr>
            <a:picLocks noGrp="1" noChangeAspect="1"/>
          </p:cNvPicPr>
          <p:nvPr>
            <p:ph idx="1"/>
          </p:nvPr>
        </p:nvPicPr>
        <p:blipFill>
          <a:blip r:embed="rId2"/>
          <a:stretch>
            <a:fillRect/>
          </a:stretch>
        </p:blipFill>
        <p:spPr>
          <a:xfrm>
            <a:off x="857955" y="643467"/>
            <a:ext cx="7428088" cy="5571066"/>
          </a:xfrm>
          <a:prstGeom prst="rect">
            <a:avLst/>
          </a:prstGeom>
          <a:noFill/>
        </p:spPr>
      </p:pic>
    </p:spTree>
    <p:extLst>
      <p:ext uri="{BB962C8B-B14F-4D97-AF65-F5344CB8AC3E}">
        <p14:creationId xmlns:p14="http://schemas.microsoft.com/office/powerpoint/2010/main" val="294589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0DD33E72-A530-36FF-B24D-2577F8B99D90}"/>
              </a:ext>
            </a:extLst>
          </p:cNvPr>
          <p:cNvPicPr>
            <a:picLocks noChangeAspect="1"/>
          </p:cNvPicPr>
          <p:nvPr/>
        </p:nvPicPr>
        <p:blipFill>
          <a:blip r:embed="rId2"/>
          <a:srcRect l="20075" t="11371" r="20863" b="9027"/>
          <a:stretch>
            <a:fillRect/>
          </a:stretch>
        </p:blipFill>
        <p:spPr>
          <a:xfrm>
            <a:off x="1115616" y="620688"/>
            <a:ext cx="6624736" cy="4946470"/>
          </a:xfrm>
          <a:prstGeom prst="rect">
            <a:avLst/>
          </a:prstGeom>
        </p:spPr>
      </p:pic>
    </p:spTree>
    <p:extLst>
      <p:ext uri="{BB962C8B-B14F-4D97-AF65-F5344CB8AC3E}">
        <p14:creationId xmlns:p14="http://schemas.microsoft.com/office/powerpoint/2010/main" val="1420990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5A4130-3126-374F-9E4D-0EFA892B8752}"/>
              </a:ext>
            </a:extLst>
          </p:cNvPr>
          <p:cNvSpPr>
            <a:spLocks noGrp="1"/>
          </p:cNvSpPr>
          <p:nvPr>
            <p:ph type="title"/>
          </p:nvPr>
        </p:nvSpPr>
        <p:spPr/>
        <p:txBody>
          <a:bodyPr/>
          <a:lstStyle/>
          <a:p>
            <a:r>
              <a:rPr lang="sv-SE" sz="4000" dirty="0"/>
              <a:t>PSG</a:t>
            </a:r>
          </a:p>
        </p:txBody>
      </p:sp>
      <p:sp>
        <p:nvSpPr>
          <p:cNvPr id="5" name="textruta 4">
            <a:extLst>
              <a:ext uri="{FF2B5EF4-FFF2-40B4-BE49-F238E27FC236}">
                <a16:creationId xmlns:a16="http://schemas.microsoft.com/office/drawing/2014/main" id="{7F703343-973A-1C90-94BA-9D3F9B3463BD}"/>
              </a:ext>
            </a:extLst>
          </p:cNvPr>
          <p:cNvSpPr txBox="1"/>
          <p:nvPr/>
        </p:nvSpPr>
        <p:spPr>
          <a:xfrm>
            <a:off x="827584" y="1720840"/>
            <a:ext cx="6402982" cy="3416320"/>
          </a:xfrm>
          <a:prstGeom prst="rect">
            <a:avLst/>
          </a:prstGeom>
          <a:noFill/>
        </p:spPr>
        <p:txBody>
          <a:bodyPr wrap="square">
            <a:spAutoFit/>
          </a:bodyPr>
          <a:lstStyle/>
          <a:p>
            <a:r>
              <a:rPr lang="sv-SE" sz="1800" dirty="0">
                <a:latin typeface="Arial"/>
                <a:ea typeface="Tahoma"/>
                <a:cs typeface="Arial"/>
              </a:rPr>
              <a:t>MSSK söker ansvarspersoner till PSG för</a:t>
            </a:r>
            <a:endParaRPr lang="sv-SE" sz="1800" dirty="0"/>
          </a:p>
          <a:p>
            <a:pPr marL="457200" indent="-457200">
              <a:buFont typeface="Arial" panose="02020603050405020304" pitchFamily="18" charset="0"/>
              <a:buChar char="•"/>
            </a:pPr>
            <a:r>
              <a:rPr lang="sv-SE" sz="1800" dirty="0">
                <a:latin typeface="Arial"/>
                <a:ea typeface="Tahoma"/>
                <a:cs typeface="Arial"/>
              </a:rPr>
              <a:t> Kiosk </a:t>
            </a:r>
          </a:p>
          <a:p>
            <a:pPr marL="457200" indent="-457200">
              <a:buFont typeface="Arial" panose="02020603050405020304" pitchFamily="18" charset="0"/>
              <a:buChar char="•"/>
            </a:pPr>
            <a:r>
              <a:rPr lang="sv-SE" sz="1800" dirty="0">
                <a:latin typeface="Arial"/>
                <a:ea typeface="Tahoma"/>
                <a:cs typeface="Arial"/>
              </a:rPr>
              <a:t> Matsal</a:t>
            </a:r>
          </a:p>
          <a:p>
            <a:pPr marL="457200" indent="-457200">
              <a:buFont typeface="Arial" panose="02020603050405020304" pitchFamily="18" charset="0"/>
              <a:buChar char="•"/>
            </a:pPr>
            <a:r>
              <a:rPr lang="sv-SE" sz="1800" dirty="0">
                <a:latin typeface="Arial"/>
                <a:ea typeface="Tahoma"/>
                <a:cs typeface="Arial"/>
              </a:rPr>
              <a:t> Logi</a:t>
            </a:r>
          </a:p>
          <a:p>
            <a:pPr marL="0" indent="0"/>
            <a:r>
              <a:rPr lang="sv-SE" sz="1800" dirty="0">
                <a:latin typeface="Arial"/>
                <a:ea typeface="Tahoma"/>
                <a:cs typeface="Arial"/>
              </a:rPr>
              <a:t>Detta är istället för de "vanliga" arbetspassen under PSG. Man jobbar fler timmar men man har mer frihet att se era barn spela. Men har man flera barn som spelar kan ju detta vara ett alternativ</a:t>
            </a:r>
          </a:p>
          <a:p>
            <a:pPr marL="0" indent="0"/>
            <a:r>
              <a:rPr lang="sv-SE" sz="1800" dirty="0">
                <a:latin typeface="Arial"/>
                <a:ea typeface="Tahoma"/>
                <a:cs typeface="Arial"/>
              </a:rPr>
              <a:t>För mer info, kontakta Andreas Jakobsson </a:t>
            </a:r>
            <a:r>
              <a:rPr lang="sv-SE" sz="1800" dirty="0">
                <a:latin typeface="Arial"/>
                <a:ea typeface="Tahoma"/>
                <a:cs typeface="Arial"/>
                <a:hlinkClick r:id="rId2"/>
              </a:rPr>
              <a:t>andreas.jakobsson@mssk.se</a:t>
            </a:r>
            <a:endParaRPr lang="sv-SE" sz="1800" dirty="0">
              <a:latin typeface="Arial"/>
              <a:ea typeface="Tahoma"/>
              <a:cs typeface="Arial"/>
            </a:endParaRPr>
          </a:p>
          <a:p>
            <a:pPr marL="0" indent="0"/>
            <a:r>
              <a:rPr lang="sv-SE" sz="1800" dirty="0">
                <a:latin typeface="Arial"/>
                <a:ea typeface="Tahoma"/>
                <a:cs typeface="Arial"/>
              </a:rPr>
              <a:t>Det kommer även att hållas att ett möte om PSG under våren.</a:t>
            </a:r>
          </a:p>
        </p:txBody>
      </p:sp>
    </p:spTree>
    <p:extLst>
      <p:ext uri="{BB962C8B-B14F-4D97-AF65-F5344CB8AC3E}">
        <p14:creationId xmlns:p14="http://schemas.microsoft.com/office/powerpoint/2010/main" val="3218704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4FB6BD-B535-5B50-D84C-CEFCA9E79F95}"/>
              </a:ext>
            </a:extLst>
          </p:cNvPr>
          <p:cNvSpPr>
            <a:spLocks noGrp="1"/>
          </p:cNvSpPr>
          <p:nvPr>
            <p:ph type="title"/>
          </p:nvPr>
        </p:nvSpPr>
        <p:spPr>
          <a:xfrm>
            <a:off x="612775" y="138112"/>
            <a:ext cx="8151813" cy="989013"/>
          </a:xfrm>
        </p:spPr>
        <p:txBody>
          <a:bodyPr/>
          <a:lstStyle/>
          <a:p>
            <a:r>
              <a:rPr lang="sv-SE" sz="6000" dirty="0"/>
              <a:t>Inför 2026</a:t>
            </a:r>
            <a:br>
              <a:rPr lang="sv-SE" sz="6000" dirty="0"/>
            </a:br>
            <a:endParaRPr lang="sv-SE" sz="4000" b="1" dirty="0"/>
          </a:p>
        </p:txBody>
      </p:sp>
      <p:sp>
        <p:nvSpPr>
          <p:cNvPr id="3" name="Platshållare för innehåll 2">
            <a:extLst>
              <a:ext uri="{FF2B5EF4-FFF2-40B4-BE49-F238E27FC236}">
                <a16:creationId xmlns:a16="http://schemas.microsoft.com/office/drawing/2014/main" id="{2FF78CB2-7EFA-BCA4-1619-1BF4FCEBC57B}"/>
              </a:ext>
            </a:extLst>
          </p:cNvPr>
          <p:cNvSpPr>
            <a:spLocks noGrp="1"/>
          </p:cNvSpPr>
          <p:nvPr>
            <p:ph idx="1"/>
          </p:nvPr>
        </p:nvSpPr>
        <p:spPr/>
        <p:txBody>
          <a:bodyPr/>
          <a:lstStyle/>
          <a:p>
            <a:pPr marL="457200" indent="-457200">
              <a:buFont typeface="Arial" panose="020B0604020202020204" pitchFamily="34" charset="0"/>
              <a:buChar char="•"/>
            </a:pPr>
            <a:r>
              <a:rPr lang="sv-SE" sz="2400" dirty="0"/>
              <a:t>Vem spelar vilka matcher , upplägget från förra året ligger kvar. </a:t>
            </a:r>
            <a:r>
              <a:rPr lang="sv-SE" sz="2400" dirty="0" err="1"/>
              <a:t>träningsmäng</a:t>
            </a:r>
            <a:endParaRPr lang="sv-SE" sz="2400" dirty="0"/>
          </a:p>
          <a:p>
            <a:pPr marL="457200" indent="-457200">
              <a:buFont typeface="Arial" panose="020B0604020202020204" pitchFamily="34" charset="0"/>
              <a:buChar char="•"/>
            </a:pPr>
            <a:r>
              <a:rPr lang="sv-SE" sz="2400" dirty="0"/>
              <a:t>Hur skapar vi bra miljö i laget , inställning, hur låter vi .</a:t>
            </a:r>
          </a:p>
          <a:p>
            <a:pPr marL="457200" indent="-457200">
              <a:buFont typeface="Arial" panose="020B0604020202020204" pitchFamily="34" charset="0"/>
              <a:buChar char="•"/>
            </a:pPr>
            <a:r>
              <a:rPr lang="sv-SE" sz="2400" dirty="0"/>
              <a:t> Diskussion : Vila inför match ? vad vilar man från ? Eget ansvar med träningen, att orka , sömn, kan komma men ta ett lugnare pass. Giltig frånvaro ?</a:t>
            </a:r>
          </a:p>
          <a:p>
            <a:pPr marL="457200" indent="-457200">
              <a:buFont typeface="Arial" panose="020B0604020202020204" pitchFamily="34" charset="0"/>
              <a:buChar char="•"/>
            </a:pPr>
            <a:r>
              <a:rPr lang="sv-SE" sz="2400" dirty="0"/>
              <a:t>Krav:  att man meddela i tid  och att man meddelar,  att man på plats för att starta träningen vid utsatta tiden </a:t>
            </a:r>
          </a:p>
          <a:p>
            <a:pPr marL="457200" indent="-457200">
              <a:buFont typeface="Arial" panose="020B0604020202020204" pitchFamily="34" charset="0"/>
              <a:buChar char="•"/>
            </a:pPr>
            <a:r>
              <a:rPr lang="sv-SE" sz="2400" dirty="0"/>
              <a:t>Information eget ansvar vem ska man fråga.</a:t>
            </a:r>
          </a:p>
        </p:txBody>
      </p:sp>
    </p:spTree>
    <p:extLst>
      <p:ext uri="{BB962C8B-B14F-4D97-AF65-F5344CB8AC3E}">
        <p14:creationId xmlns:p14="http://schemas.microsoft.com/office/powerpoint/2010/main" val="3966505954"/>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w Cen MT"/>
        <a:ea typeface="Microsoft YaHei"/>
        <a:cs typeface=""/>
      </a:majorFont>
      <a:minorFont>
        <a:latin typeface="Tw Cen MT"/>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9495</TotalTime>
  <Words>466</Words>
  <Application>Microsoft Office PowerPoint</Application>
  <PresentationFormat>Bildspel på skärmen (4:3)</PresentationFormat>
  <Paragraphs>54</Paragraphs>
  <Slides>12</Slides>
  <Notes>1</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12</vt:i4>
      </vt:variant>
    </vt:vector>
  </HeadingPairs>
  <TitlesOfParts>
    <vt:vector size="18" baseType="lpstr">
      <vt:lpstr>Arial</vt:lpstr>
      <vt:lpstr>Tahoma</vt:lpstr>
      <vt:lpstr>Times New Roman</vt:lpstr>
      <vt:lpstr>Tw Cen MT</vt:lpstr>
      <vt:lpstr>Wingdings</vt:lpstr>
      <vt:lpstr>Office Theme</vt:lpstr>
      <vt:lpstr>Välkomna till fotbollssäsongen 2026</vt:lpstr>
      <vt:lpstr>Vilka cuper ska vi delta i 2025 :</vt:lpstr>
      <vt:lpstr>SERIEN 2026 Svartbjörnsbyns I Bodens BK FF Gammelstads IF Grön Gammelstads IF Vit Gällivare SK Vit Gällivare SK Röd Hedens IF IBFF/ÖIF IFK Arvidsjaur FK IFK Kalix IFK Luleå Kiruna FF Lira BK Luleå FC Luleå Piteå IF FF Storfors AIK Svartbjörnsbyns IF     </vt:lpstr>
      <vt:lpstr>Att spela inom föreningen</vt:lpstr>
      <vt:lpstr>Försäljning till föreningen!</vt:lpstr>
      <vt:lpstr>PowerPoint-presentation</vt:lpstr>
      <vt:lpstr>PowerPoint-presentation</vt:lpstr>
      <vt:lpstr>PSG</vt:lpstr>
      <vt:lpstr>Inför 2026 </vt:lpstr>
      <vt:lpstr>Spelarenkäten </vt:lpstr>
      <vt:lpstr>Gothia </vt:lpstr>
      <vt:lpstr>Övriga frågor: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 klubben</dc:title>
  <dc:creator>Alexandra Renberg</dc:creator>
  <cp:lastModifiedBy>Linda Karlsson</cp:lastModifiedBy>
  <cp:revision>38</cp:revision>
  <cp:lastPrinted>1601-01-01T00:00:00Z</cp:lastPrinted>
  <dcterms:created xsi:type="dcterms:W3CDTF">1601-01-01T00:00:00Z</dcterms:created>
  <dcterms:modified xsi:type="dcterms:W3CDTF">2026-03-23T17:50:06Z</dcterms:modified>
</cp:coreProperties>
</file>