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256" r:id="rId3"/>
    <p:sldId id="264" r:id="rId4"/>
    <p:sldId id="258" r:id="rId5"/>
    <p:sldId id="259" r:id="rId6"/>
    <p:sldId id="268" r:id="rId7"/>
    <p:sldId id="261" r:id="rId8"/>
    <p:sldId id="262" r:id="rId9"/>
    <p:sldId id="267" r:id="rId10"/>
    <p:sldId id="269" r:id="rId11"/>
    <p:sldId id="263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06" autoAdjust="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FB41-86CF-464C-9E35-9932A71A3E43}" type="datetimeFigureOut">
              <a:rPr lang="sv-SE" smtClean="0"/>
              <a:t>2025-06-10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22F4F-4E78-49C8-BB0E-29881941B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23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A12C-3DEB-4AE2-9F13-CDD6E153E779}" type="datetimeFigureOut">
              <a:rPr lang="sv-SE" smtClean="0"/>
              <a:pPr/>
              <a:t>2025-06-10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0F8-3894-4A68-A5B5-C594379430F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9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50286" r="892" b="44647"/>
          <a:stretch/>
        </p:blipFill>
        <p:spPr>
          <a:xfrm flipH="1">
            <a:off x="-47819" y="6313275"/>
            <a:ext cx="9251092" cy="396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1470025"/>
          </a:xfrm>
        </p:spPr>
        <p:txBody>
          <a:bodyPr>
            <a:normAutofit/>
          </a:bodyPr>
          <a:lstStyle>
            <a:lvl1pPr>
              <a:defRPr sz="4800" b="1">
                <a:latin typeface="Gill Sans M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  <a:latin typeface="Gill Sans MT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  <p:sp>
        <p:nvSpPr>
          <p:cNvPr id="9" name="Platshållare för text 21"/>
          <p:cNvSpPr>
            <a:spLocks noGrp="1"/>
          </p:cNvSpPr>
          <p:nvPr>
            <p:ph type="body" sz="quarter" idx="13" hasCustomPrompt="1"/>
          </p:nvPr>
        </p:nvSpPr>
        <p:spPr>
          <a:xfrm>
            <a:off x="5786446" y="6357958"/>
            <a:ext cx="2643187" cy="285750"/>
          </a:xfrm>
        </p:spPr>
        <p:txBody>
          <a:bodyPr wrap="none">
            <a:noAutofit/>
          </a:bodyPr>
          <a:lstStyle>
            <a:lvl1pPr algn="r">
              <a:buNone/>
              <a:defRPr sz="14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sv-SE" dirty="0"/>
              <a:t>Ange namn på verksamheten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3" t="50380" r="185" b="44553"/>
          <a:stretch/>
        </p:blipFill>
        <p:spPr>
          <a:xfrm flipH="1">
            <a:off x="-4351" y="6309320"/>
            <a:ext cx="9251092" cy="396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7572428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600">
                <a:latin typeface="Gill Sans MT" pitchFamily="34" charset="0"/>
                <a:cs typeface="Times New Roman" pitchFamily="18" charset="0"/>
              </a:defRPr>
            </a:lvl3pPr>
            <a:lvl4pPr>
              <a:buNone/>
              <a:defRPr sz="1400">
                <a:latin typeface="Gill Sans MT" pitchFamily="34" charset="0"/>
                <a:cs typeface="Times New Roman" pitchFamily="18" charset="0"/>
              </a:defRPr>
            </a:lvl4pPr>
            <a:lvl5pPr>
              <a:defRPr sz="1400">
                <a:latin typeface="Gill Sans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86808" cy="1143000"/>
          </a:xfrm>
        </p:spPr>
        <p:txBody>
          <a:bodyPr>
            <a:normAutofit/>
          </a:bodyPr>
          <a:lstStyle>
            <a:lvl1pPr algn="l">
              <a:defRPr sz="4800" b="1">
                <a:latin typeface="Gill Sans M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22" name="Platshållare för text 21"/>
          <p:cNvSpPr>
            <a:spLocks noGrp="1"/>
          </p:cNvSpPr>
          <p:nvPr>
            <p:ph type="body" sz="quarter" idx="11" hasCustomPrompt="1"/>
          </p:nvPr>
        </p:nvSpPr>
        <p:spPr>
          <a:xfrm>
            <a:off x="5786446" y="6357958"/>
            <a:ext cx="2643187" cy="285750"/>
          </a:xfrm>
        </p:spPr>
        <p:txBody>
          <a:bodyPr wrap="none">
            <a:noAutofit/>
          </a:bodyPr>
          <a:lstStyle>
            <a:lvl1pPr algn="r">
              <a:buNone/>
              <a:defRPr sz="14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sv-SE" dirty="0"/>
              <a:t>Ange namn på verksamheten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50299" r="855" b="44634"/>
          <a:stretch/>
        </p:blipFill>
        <p:spPr>
          <a:xfrm flipH="1">
            <a:off x="-53546" y="6309320"/>
            <a:ext cx="9251092" cy="396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  <p:sp>
        <p:nvSpPr>
          <p:cNvPr id="10" name="Platshållare för text 21"/>
          <p:cNvSpPr>
            <a:spLocks noGrp="1"/>
          </p:cNvSpPr>
          <p:nvPr>
            <p:ph type="body" sz="quarter" idx="11" hasCustomPrompt="1"/>
          </p:nvPr>
        </p:nvSpPr>
        <p:spPr>
          <a:xfrm>
            <a:off x="5786446" y="6357958"/>
            <a:ext cx="2643187" cy="285750"/>
          </a:xfrm>
        </p:spPr>
        <p:txBody>
          <a:bodyPr wrap="none">
            <a:noAutofit/>
          </a:bodyPr>
          <a:lstStyle>
            <a:lvl1pPr algn="r">
              <a:buNone/>
              <a:defRPr sz="1400">
                <a:solidFill>
                  <a:schemeClr val="bg1"/>
                </a:solidFill>
                <a:latin typeface="Gill Sans MT" pitchFamily="34" charset="0"/>
              </a:defRPr>
            </a:lvl1pPr>
          </a:lstStyle>
          <a:p>
            <a:pPr lvl="0"/>
            <a:r>
              <a:rPr lang="sv-SE" dirty="0"/>
              <a:t>Ange namn på verksamheten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3429024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Rubrik 7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86808" cy="1143000"/>
          </a:xfrm>
        </p:spPr>
        <p:txBody>
          <a:bodyPr>
            <a:normAutofit/>
          </a:bodyPr>
          <a:lstStyle>
            <a:lvl1pPr algn="l">
              <a:defRPr sz="4800" b="1">
                <a:latin typeface="Gill Sans M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5031408" y="2362528"/>
            <a:ext cx="3429024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2025-06-10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ill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268463E-9829-25DD-580D-BA94B4EE22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4F34D46-3E8C-E1C6-412F-B395BE5A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>
                    <a:lumMod val="75000"/>
                  </a:schemeClr>
                </a:solidFill>
              </a:rPr>
              <a:t>Pitebor på stan</a:t>
            </a:r>
          </a:p>
        </p:txBody>
      </p:sp>
      <p:sp>
        <p:nvSpPr>
          <p:cNvPr id="6" name="Pratbubbla: oval 5">
            <a:extLst>
              <a:ext uri="{FF2B5EF4-FFF2-40B4-BE49-F238E27FC236}">
                <a16:creationId xmlns:a16="http://schemas.microsoft.com/office/drawing/2014/main" id="{06F14372-7C71-C64A-8691-2D2E5F8A677D}"/>
              </a:ext>
            </a:extLst>
          </p:cNvPr>
          <p:cNvSpPr/>
          <p:nvPr/>
        </p:nvSpPr>
        <p:spPr>
          <a:xfrm>
            <a:off x="1331640" y="2492896"/>
            <a:ext cx="1656184" cy="115212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Min kompis är jätte-ledsen och vågar inte åka hem…</a:t>
            </a:r>
          </a:p>
        </p:txBody>
      </p:sp>
      <p:sp>
        <p:nvSpPr>
          <p:cNvPr id="7" name="Pratbubbla: oval 6">
            <a:extLst>
              <a:ext uri="{FF2B5EF4-FFF2-40B4-BE49-F238E27FC236}">
                <a16:creationId xmlns:a16="http://schemas.microsoft.com/office/drawing/2014/main" id="{A301DD77-CBB9-883D-7EAC-9DE5FF3DB1D5}"/>
              </a:ext>
            </a:extLst>
          </p:cNvPr>
          <p:cNvSpPr/>
          <p:nvPr/>
        </p:nvSpPr>
        <p:spPr>
          <a:xfrm>
            <a:off x="3579340" y="2564904"/>
            <a:ext cx="1944216" cy="100811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Min pojkvän har hamnat i slagsmål, kan ni ringa Polisen?</a:t>
            </a:r>
          </a:p>
        </p:txBody>
      </p:sp>
      <p:sp>
        <p:nvSpPr>
          <p:cNvPr id="12" name="Pratbubbla: oval 11">
            <a:extLst>
              <a:ext uri="{FF2B5EF4-FFF2-40B4-BE49-F238E27FC236}">
                <a16:creationId xmlns:a16="http://schemas.microsoft.com/office/drawing/2014/main" id="{4F3A2903-CE51-A895-6061-D4EFE7760968}"/>
              </a:ext>
            </a:extLst>
          </p:cNvPr>
          <p:cNvSpPr/>
          <p:nvPr/>
        </p:nvSpPr>
        <p:spPr>
          <a:xfrm>
            <a:off x="2607232" y="4158209"/>
            <a:ext cx="1944216" cy="100811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Vad ska jag göra, alla mina vänner har åkt hem</a:t>
            </a:r>
          </a:p>
        </p:txBody>
      </p:sp>
      <p:sp>
        <p:nvSpPr>
          <p:cNvPr id="14" name="Pratbubbla: oval 13">
            <a:extLst>
              <a:ext uri="{FF2B5EF4-FFF2-40B4-BE49-F238E27FC236}">
                <a16:creationId xmlns:a16="http://schemas.microsoft.com/office/drawing/2014/main" id="{F48D443A-C175-149F-8E4D-5AD6E9C8F850}"/>
              </a:ext>
            </a:extLst>
          </p:cNvPr>
          <p:cNvSpPr/>
          <p:nvPr/>
        </p:nvSpPr>
        <p:spPr>
          <a:xfrm>
            <a:off x="5364088" y="3438128"/>
            <a:ext cx="1944216" cy="1008112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Min kompis är jättefull!! Vad ska jag göra?</a:t>
            </a:r>
          </a:p>
        </p:txBody>
      </p:sp>
    </p:spTree>
    <p:extLst>
      <p:ext uri="{BB962C8B-B14F-4D97-AF65-F5344CB8AC3E}">
        <p14:creationId xmlns:p14="http://schemas.microsoft.com/office/powerpoint/2010/main" val="3362721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24C3DA5-4F2F-C5D3-FED5-95848D7D0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/>
              <a:t> </a:t>
            </a:r>
            <a:r>
              <a:rPr lang="sv-SE" sz="1100" dirty="0"/>
              <a:t>FÄLTARE:                                             SOCIALA MEDIER:                                       BLÅ-HUSET:</a:t>
            </a:r>
            <a:br>
              <a:rPr lang="sv-SE" sz="1100" dirty="0"/>
            </a:br>
            <a:r>
              <a:rPr lang="sv-SE" sz="1100" dirty="0"/>
              <a:t> </a:t>
            </a:r>
            <a:r>
              <a:rPr lang="sv-SE" sz="1300" b="0" dirty="0"/>
              <a:t>Anna</a:t>
            </a:r>
            <a:r>
              <a:rPr lang="sv-SE" sz="1300" dirty="0"/>
              <a:t> </a:t>
            </a:r>
            <a:r>
              <a:rPr lang="sv-SE" sz="1300" b="0" i="0" dirty="0">
                <a:solidFill>
                  <a:srgbClr val="050505"/>
                </a:solidFill>
                <a:effectLst/>
              </a:rPr>
              <a:t>070-3399502                           INSTAGRAM: </a:t>
            </a:r>
            <a:r>
              <a:rPr lang="sv-SE" sz="1300" b="0" i="0" dirty="0" err="1">
                <a:solidFill>
                  <a:srgbClr val="050505"/>
                </a:solidFill>
                <a:effectLst/>
              </a:rPr>
              <a:t>faltarnapitea</a:t>
            </a:r>
            <a:r>
              <a:rPr lang="sv-SE" sz="1300" b="0" i="0" dirty="0">
                <a:solidFill>
                  <a:srgbClr val="050505"/>
                </a:solidFill>
                <a:effectLst/>
              </a:rPr>
              <a:t>                      Storgatan 19        </a:t>
            </a:r>
            <a:br>
              <a:rPr lang="sv-SE" sz="1300" b="0" i="0" dirty="0">
                <a:solidFill>
                  <a:srgbClr val="050505"/>
                </a:solidFill>
                <a:effectLst/>
              </a:rPr>
            </a:br>
            <a:r>
              <a:rPr lang="sv-SE" sz="1300" b="0" dirty="0">
                <a:solidFill>
                  <a:srgbClr val="050505"/>
                </a:solidFill>
              </a:rPr>
              <a:t> </a:t>
            </a:r>
            <a:r>
              <a:rPr lang="sv-SE" sz="1300" b="0" i="0" dirty="0">
                <a:solidFill>
                  <a:srgbClr val="050505"/>
                </a:solidFill>
                <a:effectLst/>
              </a:rPr>
              <a:t>Carlos 070-6199175                         FACEBOOK: </a:t>
            </a:r>
            <a:r>
              <a:rPr lang="sv-SE" sz="1300" b="0" i="0" dirty="0" err="1">
                <a:solidFill>
                  <a:srgbClr val="050505"/>
                </a:solidFill>
                <a:effectLst/>
              </a:rPr>
              <a:t>Fältarna</a:t>
            </a:r>
            <a:r>
              <a:rPr lang="sv-SE" sz="1300" b="0" i="0" dirty="0">
                <a:solidFill>
                  <a:srgbClr val="050505"/>
                </a:solidFill>
                <a:effectLst/>
              </a:rPr>
              <a:t> Piteå</a:t>
            </a:r>
            <a:br>
              <a:rPr lang="sv-SE" sz="1300" b="0" i="0" dirty="0">
                <a:solidFill>
                  <a:srgbClr val="050505"/>
                </a:solidFill>
                <a:effectLst/>
              </a:rPr>
            </a:br>
            <a:r>
              <a:rPr lang="sv-SE" sz="1300" b="0" i="0" dirty="0">
                <a:solidFill>
                  <a:srgbClr val="050505"/>
                </a:solidFill>
                <a:effectLst/>
              </a:rPr>
              <a:t> Anders 070-6199170</a:t>
            </a:r>
            <a:br>
              <a:rPr lang="sv-SE" sz="1300" b="0" i="0" dirty="0">
                <a:solidFill>
                  <a:srgbClr val="050505"/>
                </a:solidFill>
                <a:effectLst/>
              </a:rPr>
            </a:br>
            <a:r>
              <a:rPr lang="sv-SE" sz="1300" b="0" i="0" dirty="0">
                <a:solidFill>
                  <a:srgbClr val="050505"/>
                </a:solidFill>
                <a:effectLst/>
              </a:rPr>
              <a:t> Malin </a:t>
            </a:r>
            <a:r>
              <a:rPr lang="sv-SE" sz="13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070-639 55 53</a:t>
            </a:r>
            <a:br>
              <a:rPr lang="sv-SE" sz="1300" b="0" i="0" dirty="0">
                <a:solidFill>
                  <a:srgbClr val="050505"/>
                </a:solidFill>
                <a:effectLst/>
              </a:rPr>
            </a:br>
            <a:br>
              <a:rPr lang="sv-SE" sz="1300" dirty="0"/>
            </a:br>
            <a:endParaRPr lang="sv-SE" sz="13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77B0C7-E039-95E7-EEC8-CF42C2AE5A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Piteå Brottförebyggande Råd</a:t>
            </a:r>
          </a:p>
        </p:txBody>
      </p:sp>
      <p:pic>
        <p:nvPicPr>
          <p:cNvPr id="6" name="Platshållare för innehåll 5" descr="En bild som visar klädsel, Människoansikte, person, leende&#10;&#10;AI-genererat innehåll kan vara felaktigt.">
            <a:extLst>
              <a:ext uri="{FF2B5EF4-FFF2-40B4-BE49-F238E27FC236}">
                <a16:creationId xmlns:a16="http://schemas.microsoft.com/office/drawing/2014/main" id="{D473C7E6-7B81-BBEB-0F3C-5AE76E2023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3024336" cy="3758399"/>
          </a:xfrm>
        </p:spPr>
      </p:pic>
    </p:spTree>
    <p:extLst>
      <p:ext uri="{BB962C8B-B14F-4D97-AF65-F5344CB8AC3E}">
        <p14:creationId xmlns:p14="http://schemas.microsoft.com/office/powerpoint/2010/main" val="30472636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2729" y="1006803"/>
            <a:ext cx="8136904" cy="2160239"/>
          </a:xfrm>
        </p:spPr>
        <p:txBody>
          <a:bodyPr>
            <a:normAutofit/>
          </a:bodyPr>
          <a:lstStyle/>
          <a:p>
            <a:r>
              <a:rPr lang="sv-SE" dirty="0"/>
              <a:t>Pitebor på Stan</a:t>
            </a:r>
            <a:br>
              <a:rPr lang="sv-SE" dirty="0"/>
            </a:br>
            <a:r>
              <a:rPr lang="sv-SE" sz="2400" dirty="0"/>
              <a:t>Kultur, park och fritid  Piteå Kommun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51689" y="3033246"/>
            <a:ext cx="6400800" cy="17526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Pernilla.boman@pitea.se</a:t>
            </a:r>
          </a:p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070-380 27 20</a:t>
            </a:r>
          </a:p>
          <a:p>
            <a:r>
              <a:rPr lang="sv-S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www.pitea.se</a:t>
            </a:r>
          </a:p>
          <a:p>
            <a:endParaRPr lang="sv-S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Brottförebyggande råd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86239"/>
            <a:ext cx="1078992" cy="41148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89" y="5610467"/>
            <a:ext cx="896144" cy="55720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63" y="5540345"/>
            <a:ext cx="1901354" cy="658802"/>
          </a:xfrm>
          <a:prstGeom prst="rect">
            <a:avLst/>
          </a:prstGeom>
        </p:spPr>
      </p:pic>
      <p:pic>
        <p:nvPicPr>
          <p:cNvPr id="1026" name="Picture 2" descr="http://www.ed2016.se/wp-content/uploads/2016/01/Lansforsakringar_logotyp_RG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52" y="5791979"/>
            <a:ext cx="1612173" cy="30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7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142825" y="1097621"/>
            <a:ext cx="8286808" cy="1470025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Välkomna till 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- Pitebor på stan 2025 -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>
          <a:xfrm>
            <a:off x="3419871" y="4812457"/>
            <a:ext cx="4411985" cy="285750"/>
          </a:xfrm>
        </p:spPr>
        <p:txBody>
          <a:bodyPr>
            <a:noAutofit/>
          </a:bodyPr>
          <a:lstStyle/>
          <a:p>
            <a:r>
              <a:rPr lang="sv-SE" sz="2800" b="0" dirty="0">
                <a:solidFill>
                  <a:schemeClr val="tx1"/>
                </a:solidFill>
                <a:latin typeface="Gill Sans MT"/>
                <a:cs typeface="Gill Sans MT"/>
              </a:rPr>
              <a:t>Föreningar </a:t>
            </a:r>
            <a:r>
              <a:rPr lang="sv-SE" sz="2800" b="0" dirty="0" err="1">
                <a:solidFill>
                  <a:schemeClr val="tx1"/>
                </a:solidFill>
                <a:latin typeface="Gill Sans MT"/>
                <a:cs typeface="Gill Sans MT"/>
              </a:rPr>
              <a:t>nattvandrar</a:t>
            </a:r>
            <a:r>
              <a:rPr lang="sv-SE" sz="2800" b="0" dirty="0">
                <a:solidFill>
                  <a:schemeClr val="tx1"/>
                </a:solidFill>
                <a:latin typeface="Gill Sans MT"/>
                <a:cs typeface="Gill Sans MT"/>
              </a:rPr>
              <a:t> för att vara med och skapa trygga miljöer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</p:txBody>
      </p:sp>
      <p:pic>
        <p:nvPicPr>
          <p:cNvPr id="10" name="Bildobjekt 9" descr="En bild som visar klädsel, utomhus, byggnad, person&#10;&#10;Automatiskt genererad beskrivning">
            <a:extLst>
              <a:ext uri="{FF2B5EF4-FFF2-40B4-BE49-F238E27FC236}">
                <a16:creationId xmlns:a16="http://schemas.microsoft.com/office/drawing/2014/main" id="{88217CC3-A12E-6A65-F847-D9C29352E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14"/>
          <a:stretch/>
        </p:blipFill>
        <p:spPr>
          <a:xfrm>
            <a:off x="640756" y="2707446"/>
            <a:ext cx="2779115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A8A404B-6B1C-5463-94FE-67EDA94AE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91414"/>
            <a:ext cx="4572001" cy="1908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v-SE" sz="3200" dirty="0">
                <a:latin typeface="Gill Sans MT Condensed" panose="020B0506020104020203" pitchFamily="34" charset="0"/>
              </a:rPr>
              <a:t>Brottförebyggande arbete</a:t>
            </a:r>
          </a:p>
          <a:p>
            <a:r>
              <a:rPr lang="sv-SE" sz="3200" dirty="0">
                <a:latin typeface="Gill Sans MT Condensed" panose="020B0506020104020203" pitchFamily="34" charset="0"/>
              </a:rPr>
              <a:t>Pitebor på Stan</a:t>
            </a:r>
          </a:p>
          <a:p>
            <a:r>
              <a:rPr lang="sv-SE" sz="3200" dirty="0">
                <a:latin typeface="Gill Sans MT Condensed" panose="020B0506020104020203" pitchFamily="34" charset="0"/>
              </a:rPr>
              <a:t>Fler föräldrar ute på stan, målgrupp 12-18 år</a:t>
            </a:r>
          </a:p>
          <a:p>
            <a:r>
              <a:rPr lang="sv-SE" sz="3200" dirty="0" err="1">
                <a:latin typeface="Gill Sans MT Condensed" panose="020B0506020104020203" pitchFamily="34" charset="0"/>
              </a:rPr>
              <a:t>PiteBo</a:t>
            </a:r>
            <a:r>
              <a:rPr lang="sv-SE" sz="3200" dirty="0">
                <a:latin typeface="Gill Sans MT Condensed" panose="020B0506020104020203" pitchFamily="34" charset="0"/>
              </a:rPr>
              <a:t>- All ersättning</a:t>
            </a:r>
          </a:p>
          <a:p>
            <a:r>
              <a:rPr lang="sv-SE" sz="3200" dirty="0">
                <a:latin typeface="Gill Sans MT Condensed" panose="020B0506020104020203" pitchFamily="34" charset="0"/>
              </a:rPr>
              <a:t>Piteå Stadshotell- Fika och lokal</a:t>
            </a:r>
          </a:p>
          <a:p>
            <a:r>
              <a:rPr lang="sv-SE" sz="3200" dirty="0">
                <a:latin typeface="Gill Sans MT Condensed" panose="020B0506020104020203" pitchFamily="34" charset="0"/>
              </a:rPr>
              <a:t>Länsförsäkringar- Försäkring, jackor och västar</a:t>
            </a:r>
          </a:p>
          <a:p>
            <a:endParaRPr lang="sv-SE" sz="3200" dirty="0">
              <a:latin typeface="Gill Sans MT Condensed" panose="020B0506020104020203" pitchFamily="34" charset="0"/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2"/>
                </a:solidFill>
                <a:latin typeface="Gill Sans MT Condensed" panose="020B0506020104020203" pitchFamily="34" charset="0"/>
              </a:rPr>
              <a:t>Bakgrund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43173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0584" y="1526927"/>
            <a:ext cx="8286808" cy="1470025"/>
          </a:xfrm>
        </p:spPr>
        <p:txBody>
          <a:bodyPr>
            <a:normAutofit fontScale="90000"/>
          </a:bodyPr>
          <a:lstStyle/>
          <a:p>
            <a:r>
              <a:rPr lang="sv-SE" sz="4900" dirty="0">
                <a:solidFill>
                  <a:schemeClr val="tx2"/>
                </a:solidFill>
              </a:rPr>
              <a:t>Riktlinjer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91680" y="2589223"/>
            <a:ext cx="6120680" cy="208823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Erbjudandet till föreningar med LOK stöd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Lottning av pass/helger - önskemål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4 föräldrar per kväll ska vandra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Var motiverad! Ni behövs!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89666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286808" cy="1296144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2"/>
                </a:solidFill>
              </a:rPr>
              <a:t>När Var Hur</a:t>
            </a:r>
            <a:br>
              <a:rPr lang="sv-SE" dirty="0"/>
            </a:br>
            <a:r>
              <a:rPr lang="sv-SE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480920" cy="4896544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Fredag 13 juni tom Lördag 23 augusti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Ersättning 6 000 kr per helg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Klockan 22-02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Inför varje vandring samling på Stadshotellet.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Avslut på samma ställe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Stadshotellet har ingen personal i receptionen på natten. Däremot så tar man sig in med kod. Så dem som kommer på respektive helg kommer att få koden av receptionen innan dem går hem.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Jackor/Västar och mobil finns.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Utvärdering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3900" b="0" dirty="0">
                <a:solidFill>
                  <a:schemeClr val="tx1"/>
                </a:solidFill>
              </a:rPr>
              <a:t>Försäkring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3500" b="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algn="l"/>
            <a:endParaRPr lang="sv-SE" b="0" dirty="0">
              <a:solidFill>
                <a:schemeClr val="tx1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6301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064A03-B3F5-7E6B-0D74-47ECE85CE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596" y="404665"/>
            <a:ext cx="8391876" cy="1224135"/>
          </a:xfrm>
        </p:spPr>
        <p:txBody>
          <a:bodyPr/>
          <a:lstStyle/>
          <a:p>
            <a:r>
              <a:rPr lang="sv-SE" dirty="0"/>
              <a:t>Schema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C44480A-F9F5-8E6F-32C3-482C3FDB4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6FF42C-2590-72AE-E74C-2EE451D77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Brottförebyggande Råd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3795955-161E-EEF0-894C-2CDE66BF9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95780"/>
              </p:ext>
            </p:extLst>
          </p:nvPr>
        </p:nvGraphicFramePr>
        <p:xfrm>
          <a:off x="539552" y="1628798"/>
          <a:ext cx="7890082" cy="4413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180935343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582252488"/>
                    </a:ext>
                  </a:extLst>
                </a:gridCol>
                <a:gridCol w="2039868">
                  <a:extLst>
                    <a:ext uri="{9D8B030D-6E8A-4147-A177-3AD203B41FA5}">
                      <a16:colId xmlns:a16="http://schemas.microsoft.com/office/drawing/2014/main" val="4007774081"/>
                    </a:ext>
                  </a:extLst>
                </a:gridCol>
                <a:gridCol w="1033190">
                  <a:extLst>
                    <a:ext uri="{9D8B030D-6E8A-4147-A177-3AD203B41FA5}">
                      <a16:colId xmlns:a16="http://schemas.microsoft.com/office/drawing/2014/main" val="1558948588"/>
                    </a:ext>
                  </a:extLst>
                </a:gridCol>
                <a:gridCol w="1432648">
                  <a:extLst>
                    <a:ext uri="{9D8B030D-6E8A-4147-A177-3AD203B41FA5}">
                      <a16:colId xmlns:a16="http://schemas.microsoft.com/office/drawing/2014/main" val="143082215"/>
                    </a:ext>
                  </a:extLst>
                </a:gridCol>
              </a:tblGrid>
              <a:tr h="31654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Anmälan Pitebor på Stan sommaren 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Förening/Lag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Mailadress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Mobilnummer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Kontaktperson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34420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4217579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5790699"/>
                  </a:ext>
                </a:extLst>
              </a:tr>
              <a:tr h="342340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 Juni 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Norrfjärdens Karate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976246"/>
                  </a:ext>
                </a:extLst>
              </a:tr>
              <a:tr h="13641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15001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 Juni  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Rosvik brottning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826206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88977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4-5 Juli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 Norrsken P13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8774775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557150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18-19 Juli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 Norrsken F13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359336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934441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Onsdag o Torsdag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23-24 Juli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 PDOL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 Norrsken F11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78154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547480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Fredag o Lördag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25-26 Juli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 PDOL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Rosviks Karate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1215928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293305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Fredag o Lördag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25-26 Juli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C000"/>
                          </a:highlight>
                          <a:latin typeface="Calibri" panose="020F0502020204030204" pitchFamily="34" charset="0"/>
                        </a:rPr>
                        <a:t> PDOL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Rosviks hockey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4842352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478589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Fredag o Lördag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8-9 Augusti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MSSK F10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711120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440911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 Augusti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MSSK P11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899160"/>
                  </a:ext>
                </a:extLst>
              </a:tr>
              <a:tr h="183737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127662"/>
                  </a:ext>
                </a:extLst>
              </a:tr>
              <a:tr h="178415"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Fredag o Lördag </a:t>
                      </a:r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22-23 Augusti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Crusing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MSSK F11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308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7085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286808" cy="1470025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Kontaktpersoner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616824" cy="237626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Ser till att alla vandrare är på plats vid utsatt tid.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b="0" dirty="0">
                <a:solidFill>
                  <a:schemeClr val="tx1"/>
                </a:solidFill>
              </a:rPr>
              <a:t>Ansvarar för att rapportera och ta emot ändringar. Ändringar kan bestå av byte av helg, namn på vandrare osv. Kontaktperson meddelar ändringar till Pernilla.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b="0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85315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1131" y="836713"/>
            <a:ext cx="8286808" cy="936104"/>
          </a:xfrm>
        </p:spPr>
        <p:txBody>
          <a:bodyPr/>
          <a:lstStyle/>
          <a:p>
            <a:r>
              <a:rPr lang="sv-SE" dirty="0">
                <a:solidFill>
                  <a:schemeClr val="tx2"/>
                </a:solidFill>
              </a:rPr>
              <a:t>Regler för vandring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1772817"/>
            <a:ext cx="6696744" cy="4536503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Alkohol och drogfria vandringar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Gå alltid i grupp – jackor/västar obligatoriskt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Vid akuta fall - larma 112 Övrigt ring Polisen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Om något blir hotfullt eller obehagligt – gå därifrån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Inga förtroenden, lova ingenting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Inte bjuda på godis, fika 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>
                <a:solidFill>
                  <a:schemeClr val="tx1"/>
                </a:solidFill>
              </a:rPr>
              <a:t>Inget ”skvaller” </a:t>
            </a:r>
            <a:r>
              <a:rPr lang="sv-SE" sz="2200" b="0" dirty="0">
                <a:solidFill>
                  <a:schemeClr val="tx1"/>
                </a:solidFill>
              </a:rPr>
              <a:t>om vad du ser eller varit är med 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</a:rPr>
              <a:t>Lämna aldrig någon som är redlös eller mår dåligt- Ta kontakt med föräldrar i första hand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200" b="0" dirty="0">
                <a:solidFill>
                  <a:schemeClr val="tx1"/>
                </a:solidFill>
                <a:ea typeface="Calibri" panose="020F0502020204030204" pitchFamily="34" charset="0"/>
              </a:rPr>
              <a:t>N</a:t>
            </a:r>
            <a:r>
              <a:rPr lang="sv-SE" sz="2200" b="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attvandrarnas arbetsuppgift är att iaktta, larma vid fara, kontakta föräldrar vid behov, och vara ett stöd, inte agera vakt, polis som kan göra att du hamnar i fara.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v-SE" sz="2800" b="0" dirty="0">
              <a:solidFill>
                <a:schemeClr val="tx1"/>
              </a:solidFill>
            </a:endParaRPr>
          </a:p>
          <a:p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Brottsförebyggande råd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983168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AF2914-3C24-9E9D-1431-218AB19CF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71352C-DB98-6D98-84D8-709ADCE3A3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D7CB364-3C6B-66A3-08B6-C3AB151B1E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Piteå Brottförebyggande Råd</a:t>
            </a:r>
          </a:p>
        </p:txBody>
      </p:sp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DF0B41B1-51C2-6CBB-19C2-A5FF7C1B5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0" y="899759"/>
            <a:ext cx="8306959" cy="5058481"/>
          </a:xfrm>
          <a:prstGeom prst="rect">
            <a:avLst/>
          </a:prstGeom>
        </p:spPr>
      </p:pic>
      <p:pic>
        <p:nvPicPr>
          <p:cNvPr id="12" name="Bildobjekt 11" descr="En bild som visar karta&#10;&#10;Automatiskt genererad beskrivning">
            <a:extLst>
              <a:ext uri="{FF2B5EF4-FFF2-40B4-BE49-F238E27FC236}">
                <a16:creationId xmlns:a16="http://schemas.microsoft.com/office/drawing/2014/main" id="{59A3AF2B-9F89-6496-50C0-2504647E8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7" t="12186" r="11418" b="4723"/>
          <a:stretch/>
        </p:blipFill>
        <p:spPr bwMode="auto">
          <a:xfrm>
            <a:off x="420370" y="900112"/>
            <a:ext cx="8303260" cy="50577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50987B46-0DBE-25B2-04E5-2B5479E4F6E6}"/>
              </a:ext>
            </a:extLst>
          </p:cNvPr>
          <p:cNvSpPr/>
          <p:nvPr/>
        </p:nvSpPr>
        <p:spPr>
          <a:xfrm>
            <a:off x="2051720" y="1628800"/>
            <a:ext cx="3528392" cy="3888432"/>
          </a:xfrm>
          <a:prstGeom prst="rect">
            <a:avLst/>
          </a:prstGeom>
          <a:solidFill>
            <a:schemeClr val="bg1">
              <a:alpha val="5000"/>
            </a:scheme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7368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esentationsmall 2 Piteå kommun VIN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2 Piteå kommun VINRÖD.potx</Template>
  <TotalTime>4556</TotalTime>
  <Words>567</Words>
  <Application>Microsoft Office PowerPoint</Application>
  <PresentationFormat>Bildspel på skärmen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Aptos</vt:lpstr>
      <vt:lpstr>Arial</vt:lpstr>
      <vt:lpstr>Calibri</vt:lpstr>
      <vt:lpstr>Gill Sans MT</vt:lpstr>
      <vt:lpstr>Gill Sans MT Condensed</vt:lpstr>
      <vt:lpstr>GillSans</vt:lpstr>
      <vt:lpstr>Times New Roman</vt:lpstr>
      <vt:lpstr>Presentationsmall 2 Piteå kommun VINRÖD</vt:lpstr>
      <vt:lpstr>Pitebor på stan</vt:lpstr>
      <vt:lpstr>Välkomna till  - Pitebor på stan 2025 -</vt:lpstr>
      <vt:lpstr>Bakgrund</vt:lpstr>
      <vt:lpstr>Riktlinjer </vt:lpstr>
      <vt:lpstr>När Var Hur  </vt:lpstr>
      <vt:lpstr>Schema</vt:lpstr>
      <vt:lpstr>Kontaktpersoner</vt:lpstr>
      <vt:lpstr>Regler för vandring</vt:lpstr>
      <vt:lpstr>PowerPoint-presentation</vt:lpstr>
      <vt:lpstr> FÄLTARE:                                             SOCIALA MEDIER:                                       BLÅ-HUSET:  Anna 070-3399502                           INSTAGRAM: faltarnapitea                      Storgatan 19          Carlos 070-6199175                         FACEBOOK: Fältarna Piteå  Anders 070-6199170  Malin 070-639 55 53  </vt:lpstr>
      <vt:lpstr>Pitebor på Stan Kultur, park och fritid  Piteå Kommun</vt:lpstr>
    </vt:vector>
  </TitlesOfParts>
  <Company>Piteå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Johansson</dc:creator>
  <cp:keywords>Presentationer;Dokumentkommunövergripande mall;Microsoft PowerPoint;Piteå kommun;Presentation</cp:keywords>
  <cp:lastModifiedBy>Pernilla Boman</cp:lastModifiedBy>
  <cp:revision>85</cp:revision>
  <cp:lastPrinted>2024-06-12T06:33:36Z</cp:lastPrinted>
  <dcterms:created xsi:type="dcterms:W3CDTF">2013-08-29T09:16:42Z</dcterms:created>
  <dcterms:modified xsi:type="dcterms:W3CDTF">2025-06-10T06:14:45Z</dcterms:modified>
</cp:coreProperties>
</file>