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83" r:id="rId4"/>
    <p:sldId id="284" r:id="rId5"/>
    <p:sldId id="282" r:id="rId6"/>
    <p:sldId id="285" r:id="rId7"/>
    <p:sldId id="286" r:id="rId8"/>
    <p:sldId id="287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0769-4336-48DB-9C03-D7B2D814DD49}" type="datetimeFigureOut">
              <a:rPr lang="sv-SE" smtClean="0"/>
              <a:pPr/>
              <a:t>2020-03-06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5FFB-76F1-414C-8F6C-466216815E1E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9.gif" /><Relationship Id="rId2" Type="http://schemas.openxmlformats.org/officeDocument/2006/relationships/image" Target="../media/image4.w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pn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9.gif" /><Relationship Id="rId2" Type="http://schemas.openxmlformats.org/officeDocument/2006/relationships/image" Target="../media/image4.w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2.jpeg" /><Relationship Id="rId7" Type="http://schemas.openxmlformats.org/officeDocument/2006/relationships/image" Target="../media/image13.jpeg" /><Relationship Id="rId2" Type="http://schemas.openxmlformats.org/officeDocument/2006/relationships/image" Target="../media/image4.w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2.png" /><Relationship Id="rId4" Type="http://schemas.openxmlformats.org/officeDocument/2006/relationships/image" Target="../media/image9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gif" /><Relationship Id="rId5" Type="http://schemas.openxmlformats.org/officeDocument/2006/relationships/image" Target="../media/image16.png" /><Relationship Id="rId4" Type="http://schemas.openxmlformats.org/officeDocument/2006/relationships/image" Target="../media/image4.w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gif" /><Relationship Id="rId5" Type="http://schemas.openxmlformats.org/officeDocument/2006/relationships/image" Target="../media/image4.wmf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gif" /><Relationship Id="rId4" Type="http://schemas.openxmlformats.org/officeDocument/2006/relationships/image" Target="../media/image19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AB596D0-A26A-4A03-9BFE-7E292F7E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39">
            <a:off x="568550" y="2671657"/>
            <a:ext cx="3279147" cy="324331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8770" y="33000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v-SE" b="1" dirty="0"/>
            </a:br>
            <a:br>
              <a:rPr lang="sv-SE" b="1" dirty="0"/>
            </a:br>
            <a:br>
              <a:rPr lang="sv-SE" sz="1300" b="1" dirty="0"/>
            </a:br>
            <a:r>
              <a:rPr lang="sv-SE" sz="8000" b="1" dirty="0"/>
              <a:t>FÖRENINGSPROFIL</a:t>
            </a:r>
            <a:br>
              <a:rPr lang="sv-SE" sz="8000" b="1" dirty="0"/>
            </a:b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76075F-8F30-47C7-BA44-C20DCBA87ABA}"/>
              </a:ext>
            </a:extLst>
          </p:cNvPr>
          <p:cNvSpPr/>
          <p:nvPr/>
        </p:nvSpPr>
        <p:spPr>
          <a:xfrm>
            <a:off x="3653973" y="1646138"/>
            <a:ext cx="1759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b="1" dirty="0"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03D47EB-ADDB-4535-A650-E124C83CE2F9}"/>
              </a:ext>
            </a:extLst>
          </p:cNvPr>
          <p:cNvSpPr txBox="1"/>
          <p:nvPr/>
        </p:nvSpPr>
        <p:spPr>
          <a:xfrm>
            <a:off x="5374642" y="3393345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Klubberbjudanden för vecka 11</a:t>
            </a:r>
            <a:endParaRPr lang="sv-SE" sz="2400" b="1" dirty="0">
              <a:solidFill>
                <a:srgbClr val="FF0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016AED5-ADBE-4709-A07D-F39721F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750908"/>
            <a:ext cx="1153855" cy="7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DD3F46E-EA1C-4E19-A1FC-55469EF7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58" y="4509120"/>
            <a:ext cx="1820112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EEA85CD-AD46-4061-B177-5F7E83A4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66" y="6219717"/>
            <a:ext cx="792088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 err="1"/>
              <a:t>MSSK’s</a:t>
            </a:r>
            <a:r>
              <a:rPr lang="sv-SE" sz="2400" b="1" dirty="0"/>
              <a:t> KLUBBVECKA 9-15 MARS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FF9929D-40D1-4265-ADDE-8E066A3419A3}"/>
              </a:ext>
            </a:extLst>
          </p:cNvPr>
          <p:cNvSpPr/>
          <p:nvPr/>
        </p:nvSpPr>
        <p:spPr>
          <a:xfrm>
            <a:off x="827584" y="1079631"/>
            <a:ext cx="3168352" cy="2088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KLUBBVECKAN 2020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Prova ut och beställ utvalda klubbprodukter till extra rabatterade priser.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Som medlem i MSSK har du dessutom 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20% rabatt* </a:t>
            </a:r>
            <a:r>
              <a:rPr lang="sv-SE" sz="1200" dirty="0">
                <a:solidFill>
                  <a:schemeClr val="tx1"/>
                </a:solidFill>
              </a:rPr>
              <a:t>på </a:t>
            </a:r>
            <a:r>
              <a:rPr lang="sv-SE" sz="1200" dirty="0" err="1">
                <a:solidFill>
                  <a:schemeClr val="tx1"/>
                </a:solidFill>
              </a:rPr>
              <a:t>Sportringens</a:t>
            </a:r>
            <a:r>
              <a:rPr lang="sv-SE" sz="1200" dirty="0">
                <a:solidFill>
                  <a:schemeClr val="tx1"/>
                </a:solidFill>
              </a:rPr>
              <a:t> lagerförda sortiment under hela klubbveckan.</a:t>
            </a:r>
          </a:p>
          <a:p>
            <a:pPr algn="ctr"/>
            <a:r>
              <a:rPr lang="sv-SE" sz="1200" i="1" dirty="0"/>
              <a:t>*Gäller ej skidpaket eller rea-/ kampanjvaror.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775C50A-FF3E-4FEF-8E9D-7F8ED965537B}"/>
              </a:ext>
            </a:extLst>
          </p:cNvPr>
          <p:cNvSpPr/>
          <p:nvPr/>
        </p:nvSpPr>
        <p:spPr>
          <a:xfrm>
            <a:off x="4613256" y="4214764"/>
            <a:ext cx="3847176" cy="169277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1200" dirty="0"/>
          </a:p>
          <a:p>
            <a:pPr algn="ctr"/>
            <a:r>
              <a:rPr lang="sv-SE" sz="1600" b="1" dirty="0"/>
              <a:t>VÄLKOMMEN TILL SPORT</a:t>
            </a:r>
            <a:r>
              <a:rPr lang="sv-SE" sz="1600" b="1" dirty="0">
                <a:solidFill>
                  <a:srgbClr val="FF0329"/>
                </a:solidFill>
              </a:rPr>
              <a:t>RINGEN</a:t>
            </a:r>
            <a:r>
              <a:rPr lang="sv-SE" sz="1600" b="1" dirty="0"/>
              <a:t>!</a:t>
            </a:r>
          </a:p>
          <a:p>
            <a:pPr algn="ctr"/>
            <a:r>
              <a:rPr lang="sv-SE" sz="1600" dirty="0"/>
              <a:t>Vardagar  07-18</a:t>
            </a:r>
          </a:p>
          <a:p>
            <a:pPr algn="ctr"/>
            <a:r>
              <a:rPr lang="sv-SE" sz="1600" dirty="0"/>
              <a:t>Lördagar  10-15</a:t>
            </a:r>
          </a:p>
          <a:p>
            <a:pPr algn="ctr"/>
            <a:r>
              <a:rPr lang="sv-SE" sz="1600" dirty="0"/>
              <a:t>Söndagar  12-16</a:t>
            </a:r>
          </a:p>
          <a:p>
            <a:pPr algn="ctr"/>
            <a:endParaRPr lang="sv-SE" sz="1600" dirty="0"/>
          </a:p>
          <a:p>
            <a:pPr algn="ctr"/>
            <a:r>
              <a:rPr lang="sv-SE" sz="1200" dirty="0"/>
              <a:t>klubb.pitea@sportringen.se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2329F00-9DCC-43D0-BDE8-2306F85DB83C}"/>
              </a:ext>
            </a:extLst>
          </p:cNvPr>
          <p:cNvSpPr/>
          <p:nvPr/>
        </p:nvSpPr>
        <p:spPr>
          <a:xfrm>
            <a:off x="849056" y="3537655"/>
            <a:ext cx="3168352" cy="236988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>BETALNING OCH LEVERANS</a:t>
            </a:r>
          </a:p>
          <a:p>
            <a:r>
              <a:rPr lang="sv-SE" sz="1200" dirty="0"/>
              <a:t>Betalning sker vid beställningstillfället (</a:t>
            </a:r>
            <a:r>
              <a:rPr lang="sv-SE" sz="1200" dirty="0" err="1"/>
              <a:t>pga</a:t>
            </a:r>
            <a:r>
              <a:rPr lang="sv-SE" sz="1200" dirty="0"/>
              <a:t> att kläderna förädlas med unika tryck/brodyr). </a:t>
            </a:r>
          </a:p>
          <a:p>
            <a:endParaRPr lang="sv-SE" sz="1200" dirty="0"/>
          </a:p>
          <a:p>
            <a:r>
              <a:rPr lang="sv-SE" sz="1200" dirty="0"/>
              <a:t>Produkterna levereras ut till medlemmarna via föreningen eller lagansvarig.</a:t>
            </a:r>
          </a:p>
          <a:p>
            <a:endParaRPr lang="sv-SE" sz="1200" dirty="0"/>
          </a:p>
          <a:p>
            <a:r>
              <a:rPr lang="sv-SE" sz="1200" dirty="0"/>
              <a:t>Normal leveranstid är 4-5 veckor från det att beställningarna är skickade. Avvikelser i leveransen kan ske utifrån leverantörernas aktuella lagerstatus eller vid avvikande önskemål gällande trycken.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A5D15D7-3448-4292-98BD-AD283A13C567}"/>
              </a:ext>
            </a:extLst>
          </p:cNvPr>
          <p:cNvSpPr/>
          <p:nvPr/>
        </p:nvSpPr>
        <p:spPr>
          <a:xfrm>
            <a:off x="4504348" y="1632394"/>
            <a:ext cx="4464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Spelare och ledare kan när som helst under ordinarie öppettider prova ut och beställa de kläder och accessoarer som finns med i föreningsprofilen. Föreningsprofilen har tagits fram i samråd mellan föreningsansvariga och Sportringen. Eventuella avvikande önskemål om förändringar i profilen (personliga eller för enskilda lag) ska alltid godkännas av föreningsansvarig. </a:t>
            </a:r>
          </a:p>
          <a:p>
            <a:endParaRPr lang="sv-SE" sz="1200" dirty="0"/>
          </a:p>
          <a:p>
            <a:endParaRPr lang="sv-SE" sz="1200" b="1" dirty="0"/>
          </a:p>
          <a:p>
            <a:r>
              <a:rPr lang="sv-SE" sz="1600" b="1" u="sng" dirty="0">
                <a:solidFill>
                  <a:srgbClr val="FF0000"/>
                </a:solidFill>
              </a:rPr>
              <a:t>Viktigt att veta: </a:t>
            </a:r>
          </a:p>
          <a:p>
            <a:r>
              <a:rPr lang="sv-SE" sz="1200" b="1" dirty="0"/>
              <a:t>Sista dag för beställning är 15 mars!!</a:t>
            </a:r>
          </a:p>
          <a:p>
            <a:r>
              <a:rPr lang="sv-SE" sz="1200" dirty="0"/>
              <a:t>Eventuella efterbeställningar/kompletteringsbeställningar kan därefter göras tidigast i mitten av april.</a:t>
            </a:r>
          </a:p>
        </p:txBody>
      </p:sp>
      <p:sp>
        <p:nvSpPr>
          <p:cNvPr id="15" name="Båge 14"/>
          <p:cNvSpPr/>
          <p:nvPr/>
        </p:nvSpPr>
        <p:spPr>
          <a:xfrm rot="21354624">
            <a:off x="265626" y="1511208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508103" y="1146555"/>
            <a:ext cx="211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KLUBBVECKAN 2020</a:t>
            </a:r>
          </a:p>
        </p:txBody>
      </p:sp>
      <p:sp>
        <p:nvSpPr>
          <p:cNvPr id="19" name="Båge 18"/>
          <p:cNvSpPr/>
          <p:nvPr/>
        </p:nvSpPr>
        <p:spPr>
          <a:xfrm rot="21354624">
            <a:off x="4451202" y="1591919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7" descr="Sportringen_Logo_Red_neg_Blackbox_PMS.eps">
            <a:extLst>
              <a:ext uri="{FF2B5EF4-FFF2-40B4-BE49-F238E27FC236}">
                <a16:creationId xmlns:a16="http://schemas.microsoft.com/office/drawing/2014/main" id="{9E466BF7-5EE9-42D8-94F9-FCA5813F03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548" y="6219716"/>
            <a:ext cx="883389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74B03B6-F1BA-4D64-9ABD-A0FB6E6D9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21288"/>
            <a:ext cx="804798" cy="7960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1835696" y="2814219"/>
            <a:ext cx="3805116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1746917" y="1149701"/>
            <a:ext cx="451494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/>
              <a:t>TRÄNINGSPAKET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i="1" dirty="0"/>
              <a:t>Adidas CORE 18 TRAINING JSY,  PARMA II SHORTS WB &amp; MILANO SOCK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JR tröja och shorts: </a:t>
            </a:r>
            <a:r>
              <a:rPr lang="sv-SE" sz="1200" dirty="0">
                <a:latin typeface="+mn-lt"/>
                <a:cs typeface="+mn-cs"/>
              </a:rPr>
              <a:t>116/128/140/152/164</a:t>
            </a:r>
            <a:endParaRPr lang="sv-SE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SR tröja och shorts: S/M/L/XL/XXL </a:t>
            </a: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latin typeface="+mn-lt"/>
                <a:cs typeface="+mn-cs"/>
              </a:rPr>
              <a:t>STRL sockar: 28-30, 31-33, 34-36, 37-39, 40-42, 43-45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Träning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2928834" y="2899850"/>
            <a:ext cx="2711978" cy="299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PAKETPRIS</a:t>
            </a:r>
            <a:endParaRPr lang="sv-SE" sz="1200" b="1" dirty="0"/>
          </a:p>
          <a:p>
            <a:r>
              <a:rPr lang="sv-SE" sz="1200" b="1" dirty="0"/>
              <a:t>T-shirt + shorts + sockar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sz="3600" b="1" dirty="0">
                <a:solidFill>
                  <a:srgbClr val="FF0000"/>
                </a:solidFill>
              </a:rPr>
              <a:t>399kr</a:t>
            </a:r>
          </a:p>
          <a:p>
            <a:endParaRPr lang="sv-SE" sz="1100" i="1" dirty="0"/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endParaRPr lang="sv-SE" sz="1050" i="1" dirty="0"/>
          </a:p>
          <a:p>
            <a:pPr>
              <a:lnSpc>
                <a:spcPct val="150000"/>
              </a:lnSpc>
            </a:pPr>
            <a:r>
              <a:rPr lang="sv-SE" sz="1100" i="1" dirty="0"/>
              <a:t>Lös t-shirt JR 190kr, SR 210kr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 byxa JR &amp; SR 170kr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Lösa sockar 79kr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CA2E6D0-87C6-4F17-8A2B-D5AA5993ACE5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1401737" y="4506854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1413268" y="4512455"/>
            <a:ext cx="3268124" cy="448055"/>
            <a:chOff x="5011210" y="2170733"/>
            <a:chExt cx="3268124" cy="448055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20808" y="2170733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210" y="2186740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C1AD8DDE-36A8-4705-B499-4171600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657" y="3317941"/>
            <a:ext cx="140493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06DB5B72-B9C7-45B3-A2D0-2162F4008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12450"/>
          <a:stretch/>
        </p:blipFill>
        <p:spPr bwMode="auto">
          <a:xfrm>
            <a:off x="6300192" y="1022827"/>
            <a:ext cx="1582428" cy="2264781"/>
          </a:xfrm>
          <a:prstGeom prst="rect">
            <a:avLst/>
          </a:prstGeom>
          <a:noFill/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BE8EA1FD-8F84-4823-9EDB-833C02135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15046" y="4729247"/>
            <a:ext cx="1404938" cy="1404938"/>
          </a:xfrm>
          <a:prstGeom prst="rect">
            <a:avLst/>
          </a:prstGeom>
          <a:noFill/>
        </p:spPr>
      </p:pic>
      <p:pic>
        <p:nvPicPr>
          <p:cNvPr id="22" name="Picture 4" descr="http://www.cuponline.nu/graphics/logos/logotype_mssk.gif">
            <a:extLst>
              <a:ext uri="{FF2B5EF4-FFF2-40B4-BE49-F238E27FC236}">
                <a16:creationId xmlns:a16="http://schemas.microsoft.com/office/drawing/2014/main" id="{04A7D364-60B0-4C3E-93EB-2D2673B3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6234360"/>
            <a:ext cx="505582" cy="50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8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4642857" y="3187373"/>
            <a:ext cx="4065398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4966604" y="1110075"/>
            <a:ext cx="273630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/>
              <a:t>Adidas </a:t>
            </a:r>
            <a:r>
              <a:rPr lang="sv-SE" sz="1200" b="1" dirty="0" err="1"/>
              <a:t>Condivo</a:t>
            </a:r>
            <a:r>
              <a:rPr lang="sv-SE" sz="1200" b="1" dirty="0"/>
              <a:t> 20 </a:t>
            </a:r>
            <a:r>
              <a:rPr lang="sv-SE" sz="1200" b="1" dirty="0" err="1"/>
              <a:t>Training</a:t>
            </a:r>
            <a:r>
              <a:rPr lang="sv-SE" sz="1200" b="1" dirty="0"/>
              <a:t> Pant &amp; </a:t>
            </a:r>
            <a:r>
              <a:rPr lang="sv-SE" sz="1200" b="1" dirty="0" err="1"/>
              <a:t>Top</a:t>
            </a:r>
            <a:r>
              <a:rPr lang="sv-SE" sz="12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/>
              <a:t>Träningsset</a:t>
            </a:r>
            <a:r>
              <a:rPr lang="sv-SE" sz="1000" i="1" dirty="0"/>
              <a:t> i </a:t>
            </a:r>
            <a:r>
              <a:rPr lang="sv-SE" sz="1000" i="1" dirty="0" err="1"/>
              <a:t>Climacool</a:t>
            </a:r>
            <a:r>
              <a:rPr lang="sv-SE" sz="1000" i="1" dirty="0"/>
              <a:t>-material som ventilerar och leder bort värme och fukt. Tröjan har halv dragkedja, </a:t>
            </a:r>
            <a:r>
              <a:rPr lang="sv-SE" sz="1000" i="1" dirty="0" err="1"/>
              <a:t>sidofickor</a:t>
            </a:r>
            <a:r>
              <a:rPr lang="sv-SE" sz="1000" i="1" dirty="0"/>
              <a:t>, muddar och dragsko i nederkant. Byxa med sidofickor och dragkedja </a:t>
            </a:r>
          </a:p>
          <a:p>
            <a:pPr>
              <a:defRPr/>
            </a:pPr>
            <a:r>
              <a:rPr lang="sv-SE" sz="1000" i="1" dirty="0"/>
              <a:t>vid benslut. Olika storlekar kan kombineras.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i="1" dirty="0">
                <a:latin typeface="+mn-lt"/>
                <a:cs typeface="+mn-cs"/>
              </a:rPr>
              <a:t> 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986388" y="1110075"/>
            <a:ext cx="273630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Pant. (För ledaren)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</a:t>
            </a:r>
            <a:endParaRPr lang="sv-SE" sz="105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Overaller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2D9B93F-15B8-4E1C-8C51-8C0EBC00CA3D}"/>
              </a:ext>
            </a:extLst>
          </p:cNvPr>
          <p:cNvSpPr/>
          <p:nvPr/>
        </p:nvSpPr>
        <p:spPr>
          <a:xfrm rot="676942">
            <a:off x="7670230" y="1106387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4907434" y="3273004"/>
            <a:ext cx="2711978" cy="281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sz="1200" b="1" dirty="0"/>
              <a:t>Jacka + byxa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JR 750kr</a:t>
            </a:r>
          </a:p>
          <a:p>
            <a:r>
              <a:rPr lang="sv-SE" sz="1200" i="1" dirty="0"/>
              <a:t>(ord. pris 1 000kr)</a:t>
            </a:r>
          </a:p>
          <a:p>
            <a:endParaRPr lang="sv-SE" sz="1100" i="1" dirty="0"/>
          </a:p>
          <a:p>
            <a:r>
              <a:rPr lang="sv-SE" sz="3200" b="1" dirty="0">
                <a:solidFill>
                  <a:srgbClr val="FF0000"/>
                </a:solidFill>
              </a:rPr>
              <a:t>SR 850kr</a:t>
            </a:r>
          </a:p>
          <a:p>
            <a:r>
              <a:rPr lang="sv-SE" sz="1200" i="1" dirty="0"/>
              <a:t>(ord. pris 1 200kr)</a:t>
            </a:r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r>
              <a:rPr lang="sv-SE" sz="1050" i="1" dirty="0"/>
              <a:t>Lös tröja JR 430kr, SR 490kr</a:t>
            </a:r>
          </a:p>
          <a:p>
            <a:pPr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3314159" y="4635667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3320277" y="4646824"/>
            <a:ext cx="3262432" cy="432049"/>
            <a:chOff x="5011490" y="2028124"/>
            <a:chExt cx="3262432" cy="432049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5C2956B-FE2F-4064-9948-72695199CAB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1" name="Bildobjekt 30" descr="En bild som visar kläder, kostym, skjorta&#10;&#10;Automatiskt genererad beskrivning">
            <a:extLst>
              <a:ext uri="{FF2B5EF4-FFF2-40B4-BE49-F238E27FC236}">
                <a16:creationId xmlns:a16="http://schemas.microsoft.com/office/drawing/2014/main" id="{AE116344-196F-4141-9041-A67C233FE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16519" r="25850" b="17450"/>
          <a:stretch/>
        </p:blipFill>
        <p:spPr>
          <a:xfrm>
            <a:off x="7486597" y="1669497"/>
            <a:ext cx="1657403" cy="2215025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CFD53A60-76E9-4EB7-A1A6-6620A8B84B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26" t="30180" r="57151" b="-2944"/>
          <a:stretch/>
        </p:blipFill>
        <p:spPr>
          <a:xfrm>
            <a:off x="7486597" y="3894553"/>
            <a:ext cx="1392641" cy="2407098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FC82C46D-5159-43E5-BD00-1299E51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26" t="30180" r="57151" b="-2944"/>
          <a:stretch/>
        </p:blipFill>
        <p:spPr>
          <a:xfrm>
            <a:off x="395536" y="3888887"/>
            <a:ext cx="1392641" cy="2407098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3B04E9B1-D425-4EEE-8D75-08295A8AB7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75" t="24322" r="51186" b="2726"/>
          <a:stretch/>
        </p:blipFill>
        <p:spPr>
          <a:xfrm>
            <a:off x="411047" y="1531443"/>
            <a:ext cx="1575341" cy="2247945"/>
          </a:xfrm>
          <a:prstGeom prst="rect">
            <a:avLst/>
          </a:prstGeom>
        </p:spPr>
      </p:pic>
      <p:pic>
        <p:nvPicPr>
          <p:cNvPr id="47" name="Picture 4" descr="http://www.cuponline.nu/graphics/logos/logotype_mssk.gif">
            <a:extLst>
              <a:ext uri="{FF2B5EF4-FFF2-40B4-BE49-F238E27FC236}">
                <a16:creationId xmlns:a16="http://schemas.microsoft.com/office/drawing/2014/main" id="{D54C4D7A-204B-4A39-9252-08054E51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6234360"/>
            <a:ext cx="505582" cy="5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30" name="textruta 29"/>
          <p:cNvSpPr txBox="1"/>
          <p:nvPr/>
        </p:nvSpPr>
        <p:spPr>
          <a:xfrm>
            <a:off x="1829186" y="1110075"/>
            <a:ext cx="2736304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XS/S/M/L/XL/XXL</a:t>
            </a:r>
            <a:endParaRPr lang="sv-SE" sz="105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ledaren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B88B5060-4FAE-4921-90B7-196F34D4ED5A}"/>
              </a:ext>
            </a:extLst>
          </p:cNvPr>
          <p:cNvSpPr/>
          <p:nvPr/>
        </p:nvSpPr>
        <p:spPr>
          <a:xfrm>
            <a:off x="4724388" y="1029219"/>
            <a:ext cx="2078370" cy="2846933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LEDARPIKÉ ADIDAS CONDIVO </a:t>
            </a:r>
          </a:p>
          <a:p>
            <a:endParaRPr lang="sv-SE" sz="2000" b="1" i="1" dirty="0">
              <a:latin typeface="Calibri" pitchFamily="34" charset="0"/>
            </a:endParaRPr>
          </a:p>
          <a:p>
            <a:r>
              <a:rPr lang="sv-SE" sz="1000" i="1" dirty="0">
                <a:latin typeface="Calibri" pitchFamily="34" charset="0"/>
              </a:rPr>
              <a:t>Pikétröja i mjukt, lättviktstyg för överlägsen fuktavledning. </a:t>
            </a:r>
          </a:p>
          <a:p>
            <a:pPr algn="ctr"/>
            <a:endParaRPr lang="sv-SE" sz="1000" i="1" dirty="0">
              <a:latin typeface="Calibri" pitchFamily="34" charset="0"/>
            </a:endParaRPr>
          </a:p>
          <a:p>
            <a:pPr algn="ctr"/>
            <a:endParaRPr lang="sv-SE" sz="1200" b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349kr</a:t>
            </a:r>
          </a:p>
          <a:p>
            <a:pPr algn="ctr"/>
            <a:r>
              <a:rPr lang="sv-SE" sz="1200" i="1" dirty="0"/>
              <a:t> (ord. pris 399kr)</a:t>
            </a:r>
          </a:p>
          <a:p>
            <a:pPr algn="ctr"/>
            <a:endParaRPr lang="sv-SE" sz="16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XS/S/M/L/XL/XXL/XXXL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1A8D5A43-4EC2-4645-AB82-A059AB4A643F}"/>
              </a:ext>
            </a:extLst>
          </p:cNvPr>
          <p:cNvGrpSpPr/>
          <p:nvPr/>
        </p:nvGrpSpPr>
        <p:grpSpPr>
          <a:xfrm>
            <a:off x="3299461" y="2712739"/>
            <a:ext cx="3262432" cy="432049"/>
            <a:chOff x="5011490" y="2028124"/>
            <a:chExt cx="3262432" cy="432049"/>
          </a:xfrm>
        </p:grpSpPr>
        <p:sp>
          <p:nvSpPr>
            <p:cNvPr id="46" name="Båge 45">
              <a:extLst>
                <a:ext uri="{FF2B5EF4-FFF2-40B4-BE49-F238E27FC236}">
                  <a16:creationId xmlns:a16="http://schemas.microsoft.com/office/drawing/2014/main" id="{D494394B-78E8-4A5F-A6FF-EDA5A04D8232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Båge 46">
              <a:extLst>
                <a:ext uri="{FF2B5EF4-FFF2-40B4-BE49-F238E27FC236}">
                  <a16:creationId xmlns:a16="http://schemas.microsoft.com/office/drawing/2014/main" id="{54205AF1-AA34-43A8-8DAB-32242129EAB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3E0D6C27-66EB-4A44-9196-4830C8D94AF2}"/>
              </a:ext>
            </a:extLst>
          </p:cNvPr>
          <p:cNvSpPr/>
          <p:nvPr/>
        </p:nvSpPr>
        <p:spPr>
          <a:xfrm>
            <a:off x="4722468" y="4283194"/>
            <a:ext cx="2078370" cy="195438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Calibri" pitchFamily="34" charset="0"/>
              </a:rPr>
              <a:t>LEDARSHORTS </a:t>
            </a:r>
          </a:p>
          <a:p>
            <a:pPr algn="ctr"/>
            <a:r>
              <a:rPr lang="sv-SE" sz="2000" b="1" dirty="0">
                <a:latin typeface="Calibri" pitchFamily="34" charset="0"/>
              </a:rPr>
              <a:t>CONDIVO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299kr</a:t>
            </a:r>
          </a:p>
          <a:p>
            <a:pPr algn="ctr"/>
            <a:endParaRPr lang="sv-SE" sz="32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sp>
        <p:nvSpPr>
          <p:cNvPr id="35" name="Båge 34">
            <a:extLst>
              <a:ext uri="{FF2B5EF4-FFF2-40B4-BE49-F238E27FC236}">
                <a16:creationId xmlns:a16="http://schemas.microsoft.com/office/drawing/2014/main" id="{AD07B9A6-C38D-4F23-A668-32E270AD8B81}"/>
              </a:ext>
            </a:extLst>
          </p:cNvPr>
          <p:cNvSpPr/>
          <p:nvPr/>
        </p:nvSpPr>
        <p:spPr>
          <a:xfrm rot="21393690">
            <a:off x="3299460" y="5395751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Båge 35">
            <a:extLst>
              <a:ext uri="{FF2B5EF4-FFF2-40B4-BE49-F238E27FC236}">
                <a16:creationId xmlns:a16="http://schemas.microsoft.com/office/drawing/2014/main" id="{397C8DF8-0BD9-4123-9C56-6A4313B4B2B4}"/>
              </a:ext>
            </a:extLst>
          </p:cNvPr>
          <p:cNvSpPr/>
          <p:nvPr/>
        </p:nvSpPr>
        <p:spPr>
          <a:xfrm rot="21393690">
            <a:off x="3299459" y="542137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071BFDC-2BA9-4944-9717-0C05375CF94F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41" name="Picture 4" descr="http://www.cuponline.nu/graphics/logos/logotype_mssk.gif">
            <a:extLst>
              <a:ext uri="{FF2B5EF4-FFF2-40B4-BE49-F238E27FC236}">
                <a16:creationId xmlns:a16="http://schemas.microsoft.com/office/drawing/2014/main" id="{F7764BA7-7486-4DBC-B3F4-E029AA5C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34360"/>
            <a:ext cx="505582" cy="500527"/>
          </a:xfrm>
          <a:prstGeom prst="rect">
            <a:avLst/>
          </a:prstGeom>
          <a:noFill/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4E9C571F-64E4-485C-90AE-ED30D2CAF4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75" t="24322" r="51186" b="2726"/>
          <a:stretch/>
        </p:blipFill>
        <p:spPr>
          <a:xfrm>
            <a:off x="411047" y="1531443"/>
            <a:ext cx="1575341" cy="2247945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1E9D89E2-B68B-4C5C-A470-167D771351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26" t="30180" r="57151" b="-2944"/>
          <a:stretch/>
        </p:blipFill>
        <p:spPr>
          <a:xfrm>
            <a:off x="363314" y="3905537"/>
            <a:ext cx="1392641" cy="2407098"/>
          </a:xfrm>
          <a:prstGeom prst="rect">
            <a:avLst/>
          </a:prstGeom>
        </p:spPr>
      </p:pic>
      <p:pic>
        <p:nvPicPr>
          <p:cNvPr id="4" name="Bildobjekt 3" descr="En bild som visar skjorta&#10;&#10;Automatiskt genererad beskrivning">
            <a:extLst>
              <a:ext uri="{FF2B5EF4-FFF2-40B4-BE49-F238E27FC236}">
                <a16:creationId xmlns:a16="http://schemas.microsoft.com/office/drawing/2014/main" id="{63A34EAD-128E-43BE-AF00-3F9C7E4E62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2484" r="15350" b="3800"/>
          <a:stretch/>
        </p:blipFill>
        <p:spPr>
          <a:xfrm>
            <a:off x="7030376" y="1114472"/>
            <a:ext cx="1926444" cy="2642527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DBD2C7C9-0333-49E2-984C-D242235FD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033" r="14004"/>
          <a:stretch/>
        </p:blipFill>
        <p:spPr bwMode="auto">
          <a:xfrm>
            <a:off x="7127203" y="3979420"/>
            <a:ext cx="1516712" cy="20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1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ildresultat för ADIDAS CORE 18 RAIN JACKET">
            <a:extLst>
              <a:ext uri="{FF2B5EF4-FFF2-40B4-BE49-F238E27FC236}">
                <a16:creationId xmlns:a16="http://schemas.microsoft.com/office/drawing/2014/main" id="{07DBC3AF-D9F4-41B5-B292-BB03908B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97" y="1068598"/>
            <a:ext cx="2960863" cy="2960863"/>
          </a:xfrm>
          <a:prstGeom prst="rect">
            <a:avLst/>
          </a:prstGeom>
          <a:noFill/>
        </p:spPr>
      </p:pic>
      <p:sp>
        <p:nvSpPr>
          <p:cNvPr id="19" name="Rektangel 10">
            <a:extLst>
              <a:ext uri="{FF2B5EF4-FFF2-40B4-BE49-F238E27FC236}">
                <a16:creationId xmlns:a16="http://schemas.microsoft.com/office/drawing/2014/main" id="{E192D325-CB86-4A15-A36C-4662C452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21" y="4123098"/>
            <a:ext cx="251998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349kr / SR 389kr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RAIN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Regnjacka med justerbar luva och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r>
              <a:rPr lang="sv-SE" sz="1200" b="1" dirty="0">
                <a:latin typeface="Calibri" pitchFamily="34" charset="0"/>
              </a:rPr>
              <a:t>Kompletterande regnbyxa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JR 249kr /SR 349kr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-1318" y="1009615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Jackor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www.stadiumteamsales.se/img/2017/10/20/5105157.png">
            <a:extLst>
              <a:ext uri="{FF2B5EF4-FFF2-40B4-BE49-F238E27FC236}">
                <a16:creationId xmlns:a16="http://schemas.microsoft.com/office/drawing/2014/main" id="{CA955FF7-C1B1-4338-A4E1-2BFE26A4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2957" y="1128506"/>
            <a:ext cx="2707132" cy="2900499"/>
          </a:xfrm>
          <a:prstGeom prst="rect">
            <a:avLst/>
          </a:prstGeom>
          <a:noFill/>
        </p:spPr>
      </p:pic>
      <p:sp>
        <p:nvSpPr>
          <p:cNvPr id="21" name="Rektangel 10">
            <a:extLst>
              <a:ext uri="{FF2B5EF4-FFF2-40B4-BE49-F238E27FC236}">
                <a16:creationId xmlns:a16="http://schemas.microsoft.com/office/drawing/2014/main" id="{6034E37C-DC17-4A9A-A7F3-CA995FA3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094" y="4123098"/>
            <a:ext cx="251998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799kr / SR 899kr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STD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Vadderat och vattenavvisande plagg med huva. Invändiga muddar i </a:t>
            </a:r>
            <a:r>
              <a:rPr lang="sv-SE" sz="1200" dirty="0" err="1">
                <a:latin typeface="Calibri" pitchFamily="34" charset="0"/>
              </a:rPr>
              <a:t>ärmslut</a:t>
            </a:r>
            <a:r>
              <a:rPr lang="sv-SE" sz="1200" dirty="0">
                <a:latin typeface="Calibri" pitchFamily="34" charset="0"/>
              </a:rPr>
              <a:t>,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E0CA44C-2B8E-4456-8562-EBFEE4F25229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17" name="Picture 4" descr="http://www.cuponline.nu/graphics/logos/logotype_mssk.gif">
            <a:extLst>
              <a:ext uri="{FF2B5EF4-FFF2-40B4-BE49-F238E27FC236}">
                <a16:creationId xmlns:a16="http://schemas.microsoft.com/office/drawing/2014/main" id="{CFECD591-7ECD-433B-89C4-EA29810B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55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49596E0-4834-4966-B90A-5CE07822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6" y="1274515"/>
            <a:ext cx="3088481" cy="308848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A44E412-B79D-41EB-B2B9-08FE456CE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15" y="1274515"/>
            <a:ext cx="2873730" cy="2873730"/>
          </a:xfrm>
          <a:prstGeom prst="rect">
            <a:avLst/>
          </a:prstGeom>
        </p:spPr>
      </p:pic>
      <p:sp>
        <p:nvSpPr>
          <p:cNvPr id="24577" name="Rektangel 10"/>
          <p:cNvSpPr>
            <a:spLocks noChangeArrowheads="1"/>
          </p:cNvSpPr>
          <p:nvPr/>
        </p:nvSpPr>
        <p:spPr bwMode="auto">
          <a:xfrm>
            <a:off x="899889" y="4228366"/>
            <a:ext cx="32602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TRAININGBAG </a:t>
            </a:r>
          </a:p>
          <a:p>
            <a:pPr algn="ctr"/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Storsäljaren med reglerbar axelrem. Bottennitar och fint sidofack med dragkedja. 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349kr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430kr)</a:t>
            </a:r>
            <a:endParaRPr lang="sv-SE" sz="1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4968464" y="4382254"/>
            <a:ext cx="330952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BACKPACK</a:t>
            </a:r>
          </a:p>
          <a:p>
            <a:pPr algn="ctr"/>
            <a:endParaRPr lang="sv-SE" sz="14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Stort huvudfack samt mindre frontfack. Fina tryckytor och bra storlek. 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289kr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380kr)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196655" y="1439198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50kr/väska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Väskor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B6B66012-7FF3-420D-BAED-1746D9C88241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17" name="Picture 4" descr="http://www.cuponline.nu/graphics/logos/logotype_mssk.gif">
            <a:extLst>
              <a:ext uri="{FF2B5EF4-FFF2-40B4-BE49-F238E27FC236}">
                <a16:creationId xmlns:a16="http://schemas.microsoft.com/office/drawing/2014/main" id="{8564322D-C630-4815-9988-E62F16FC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755576" y="2109305"/>
            <a:ext cx="3309521" cy="160043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MSSK MÖSSA</a:t>
            </a:r>
          </a:p>
          <a:p>
            <a:pPr algn="ctr"/>
            <a:r>
              <a:rPr lang="sv-SE" sz="1200" dirty="0"/>
              <a:t>Slät och tunn </a:t>
            </a:r>
            <a:r>
              <a:rPr lang="sv-SE" sz="1200" dirty="0" err="1"/>
              <a:t>bomullsmössa</a:t>
            </a:r>
            <a:r>
              <a:rPr lang="sv-SE" sz="1200" dirty="0"/>
              <a:t> i dubbla tyglager.</a:t>
            </a:r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7200" b="1" dirty="0">
                <a:solidFill>
                  <a:srgbClr val="FF0000"/>
                </a:solidFill>
                <a:latin typeface="Calibri" pitchFamily="34" charset="0"/>
              </a:rPr>
              <a:t>99kr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Mössa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02C6A9F-1082-4663-916A-965A1226E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12563" r="36080" b="12058"/>
          <a:stretch/>
        </p:blipFill>
        <p:spPr>
          <a:xfrm>
            <a:off x="4355976" y="1052737"/>
            <a:ext cx="3168352" cy="5805264"/>
          </a:xfrm>
          <a:prstGeom prst="rect">
            <a:avLst/>
          </a:prstGeom>
        </p:spPr>
      </p:pic>
      <p:pic>
        <p:nvPicPr>
          <p:cNvPr id="9" name="Picture 4" descr="http://www.cuponline.nu/graphics/logos/logotype_mssk.gif">
            <a:extLst>
              <a:ext uri="{FF2B5EF4-FFF2-40B4-BE49-F238E27FC236}">
                <a16:creationId xmlns:a16="http://schemas.microsoft.com/office/drawing/2014/main" id="{0A775140-97C2-4A01-AE50-D6BB560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093296"/>
            <a:ext cx="648072" cy="641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81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840</Words>
  <Application>Microsoft Office PowerPoint</Application>
  <PresentationFormat>Bildspel på skärmen (4:3)</PresentationFormat>
  <Paragraphs>194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   FÖRENINGSPROFIL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</dc:creator>
  <cp:lastModifiedBy>Richard Lindqvist</cp:lastModifiedBy>
  <cp:revision>40</cp:revision>
  <dcterms:created xsi:type="dcterms:W3CDTF">2018-03-08T09:31:43Z</dcterms:created>
  <dcterms:modified xsi:type="dcterms:W3CDTF">2020-03-06T20:25:12Z</dcterms:modified>
</cp:coreProperties>
</file>