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363" r:id="rId5"/>
    <p:sldId id="371" r:id="rId6"/>
    <p:sldId id="259" r:id="rId7"/>
    <p:sldId id="366" r:id="rId8"/>
    <p:sldId id="261" r:id="rId9"/>
    <p:sldId id="262" r:id="rId10"/>
    <p:sldId id="263" r:id="rId11"/>
    <p:sldId id="267" r:id="rId12"/>
    <p:sldId id="344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9" r:id="rId33"/>
    <p:sldId id="308" r:id="rId34"/>
    <p:sldId id="373" r:id="rId35"/>
    <p:sldId id="374" r:id="rId36"/>
    <p:sldId id="375" r:id="rId37"/>
    <p:sldId id="376" r:id="rId38"/>
    <p:sldId id="361" r:id="rId39"/>
    <p:sldId id="352" r:id="rId40"/>
    <p:sldId id="355" r:id="rId41"/>
    <p:sldId id="359" r:id="rId42"/>
    <p:sldId id="353" r:id="rId43"/>
    <p:sldId id="354" r:id="rId44"/>
    <p:sldId id="357" r:id="rId45"/>
    <p:sldId id="345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40" r:id="rId57"/>
    <p:sldId id="331" r:id="rId58"/>
    <p:sldId id="332" r:id="rId59"/>
    <p:sldId id="333" r:id="rId60"/>
    <p:sldId id="341" r:id="rId61"/>
    <p:sldId id="348" r:id="rId62"/>
    <p:sldId id="347" r:id="rId63"/>
    <p:sldId id="334" r:id="rId64"/>
    <p:sldId id="350" r:id="rId65"/>
    <p:sldId id="349" r:id="rId66"/>
    <p:sldId id="335" r:id="rId67"/>
    <p:sldId id="351" r:id="rId68"/>
    <p:sldId id="336" r:id="rId69"/>
    <p:sldId id="337" r:id="rId70"/>
    <p:sldId id="338" r:id="rId71"/>
    <p:sldId id="339" r:id="rId72"/>
    <p:sldId id="311" r:id="rId73"/>
    <p:sldId id="312" r:id="rId74"/>
    <p:sldId id="313" r:id="rId75"/>
    <p:sldId id="314" r:id="rId76"/>
    <p:sldId id="315" r:id="rId77"/>
    <p:sldId id="316" r:id="rId78"/>
    <p:sldId id="317" r:id="rId79"/>
    <p:sldId id="318" r:id="rId80"/>
    <p:sldId id="319" r:id="rId81"/>
    <p:sldId id="266" r:id="rId82"/>
    <p:sldId id="362" r:id="rId83"/>
    <p:sldId id="360" r:id="rId84"/>
    <p:sldId id="310" r:id="rId85"/>
    <p:sldId id="260" r:id="rId86"/>
    <p:sldId id="364" r:id="rId87"/>
    <p:sldId id="343" r:id="rId88"/>
    <p:sldId id="268" r:id="rId89"/>
    <p:sldId id="269" r:id="rId90"/>
    <p:sldId id="270" r:id="rId91"/>
    <p:sldId id="271" r:id="rId92"/>
    <p:sldId id="272" r:id="rId93"/>
    <p:sldId id="273" r:id="rId94"/>
    <p:sldId id="274" r:id="rId95"/>
    <p:sldId id="275" r:id="rId96"/>
    <p:sldId id="276" r:id="rId97"/>
    <p:sldId id="277" r:id="rId98"/>
    <p:sldId id="278" r:id="rId99"/>
    <p:sldId id="279" r:id="rId100"/>
    <p:sldId id="281" r:id="rId101"/>
    <p:sldId id="282" r:id="rId102"/>
    <p:sldId id="283" r:id="rId103"/>
    <p:sldId id="285" r:id="rId104"/>
    <p:sldId id="284" r:id="rId105"/>
    <p:sldId id="287" r:id="rId106"/>
    <p:sldId id="288" r:id="rId107"/>
    <p:sldId id="286" r:id="rId108"/>
    <p:sldId id="365" r:id="rId109"/>
    <p:sldId id="367" r:id="rId110"/>
    <p:sldId id="368" r:id="rId111"/>
    <p:sldId id="369" r:id="rId112"/>
    <p:sldId id="370" r:id="rId113"/>
    <p:sldId id="372" r:id="rId1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624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4850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5691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4008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5449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777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4032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8829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83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04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60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559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3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73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0916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482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057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3493DA0-60A7-417E-BC11-7A8A2072B666}" type="datetimeFigureOut">
              <a:rPr lang="sv-SE" smtClean="0"/>
              <a:t>2024-04-05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B12F-8A70-4E35-9453-C339BCB7FAA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7491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spelformen-5-mot-5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spelformen-5-mot-5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spelformen-5-mot-5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spelformen-7-mot-7/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spelformen-7-mot-7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spelformen-7-mot-7/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spelformen-7-mot-7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matchledaren/beslutsfattande-och-agerande/kroppssprak/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matchledaren/beslutsfattande-och-agerande/avstand-och-murhantering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matchledaren/beslutsfattande-och-agerande/varningsprocedur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spelformen-7-mot-7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utbildning.sisuforlag.se/fotboll/tranare/domare/domarutbildning-barn-och-ungdom/matchledaren/beslutsfattande-och-agerande/varningsprocedur/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isuforlag.se/fotboll/tranare/domare/domarutbildning-barn-och-ungdom/matchledaren/rorelse/" TargetMode="External"/><Relationship Id="rId2" Type="http://schemas.openxmlformats.org/officeDocument/2006/relationships/hyperlink" Target="https://utbildning.sisuforlag.se/fotboll/tranare/domare/domarutbildning-barn-och-ungdom/spelformen-7-mot-7/" TargetMode="Externa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2F0C-CCD5-FBC9-3651-010D3FE2D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000" dirty="0"/>
              <a:t>Domare</a:t>
            </a:r>
            <a:br>
              <a:rPr lang="sv-SE" dirty="0"/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A764D-27D5-76CE-BC5B-1788B9B68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800" dirty="0"/>
              <a:t>5 mot 5, 7 mot 7, (3 mot 3)</a:t>
            </a:r>
          </a:p>
        </p:txBody>
      </p:sp>
    </p:spTree>
    <p:extLst>
      <p:ext uri="{BB962C8B-B14F-4D97-AF65-F5344CB8AC3E}">
        <p14:creationId xmlns:p14="http://schemas.microsoft.com/office/powerpoint/2010/main" val="1482377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318A-815E-CAF1-4328-4DED4DFC5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vara domare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8E7DB-4AAD-ECB4-7988-D9FBA804D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behöver du ha koll på innan match?</a:t>
            </a:r>
          </a:p>
          <a:p>
            <a:pPr lvl="1"/>
            <a:r>
              <a:rPr lang="sv-SE" dirty="0"/>
              <a:t>Utrustning</a:t>
            </a:r>
          </a:p>
          <a:p>
            <a:pPr lvl="1"/>
            <a:r>
              <a:rPr lang="sv-SE" dirty="0"/>
              <a:t>Färger, lagen</a:t>
            </a:r>
          </a:p>
          <a:p>
            <a:pPr lvl="1"/>
            <a:r>
              <a:rPr lang="sv-SE" dirty="0"/>
              <a:t>Regler</a:t>
            </a:r>
          </a:p>
        </p:txBody>
      </p:sp>
    </p:spTree>
    <p:extLst>
      <p:ext uri="{BB962C8B-B14F-4D97-AF65-F5344CB8AC3E}">
        <p14:creationId xmlns:p14="http://schemas.microsoft.com/office/powerpoint/2010/main" val="20857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10: Mål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6" y="2066986"/>
            <a:ext cx="9841353" cy="4195481"/>
          </a:xfrm>
        </p:spPr>
        <p:txBody>
          <a:bodyPr/>
          <a:lstStyle/>
          <a:p>
            <a:r>
              <a:rPr lang="sv-SE" dirty="0"/>
              <a:t>Mål: när hela bollen passerat mållinjen mellan stolparna och under ribban</a:t>
            </a:r>
          </a:p>
          <a:p>
            <a:pPr lvl="1"/>
            <a:r>
              <a:rPr lang="sv-SE" dirty="0"/>
              <a:t>Om inte laget som gjort mål gjort något regelbrott i samband med målet</a:t>
            </a:r>
          </a:p>
          <a:p>
            <a:pPr lvl="1"/>
            <a:endParaRPr lang="sv-SE" dirty="0"/>
          </a:p>
          <a:p>
            <a:r>
              <a:rPr lang="sv-SE" dirty="0"/>
              <a:t>Domartecken vid mål: domaren pekar tydligt mot mittpunkten med armen</a:t>
            </a:r>
          </a:p>
          <a:p>
            <a:r>
              <a:rPr lang="sv-SE" dirty="0"/>
              <a:t>Domaren behöver inte blåsa i pipan om bollen är tydligt inne i mål</a:t>
            </a:r>
          </a:p>
          <a:p>
            <a:r>
              <a:rPr lang="sv-SE" dirty="0"/>
              <a:t>Domaren kan förtydliga med en signal om bollen är inne i mål men studsar ut igen</a:t>
            </a:r>
          </a:p>
          <a:p>
            <a:endParaRPr lang="sv-SE" dirty="0"/>
          </a:p>
          <a:p>
            <a:r>
              <a:rPr lang="sv-SE" dirty="0"/>
              <a:t>Om domaren ger signal för mål innan hela bollen har passerat mållinjen ska spelet återupptas med nedsläpp</a:t>
            </a:r>
          </a:p>
        </p:txBody>
      </p:sp>
    </p:spTree>
    <p:extLst>
      <p:ext uri="{BB962C8B-B14F-4D97-AF65-F5344CB8AC3E}">
        <p14:creationId xmlns:p14="http://schemas.microsoft.com/office/powerpoint/2010/main" val="324345772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11: Offside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Används inte vid spel  3 mot 3</a:t>
            </a:r>
          </a:p>
        </p:txBody>
      </p:sp>
    </p:spTree>
    <p:extLst>
      <p:ext uri="{BB962C8B-B14F-4D97-AF65-F5344CB8AC3E}">
        <p14:creationId xmlns:p14="http://schemas.microsoft.com/office/powerpoint/2010/main" val="9913135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7" y="1954444"/>
            <a:ext cx="10713550" cy="4671439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Domaren kan bara döma frispark för regelbrott som sker när bollen är i spel</a:t>
            </a:r>
          </a:p>
          <a:p>
            <a:r>
              <a:rPr lang="sv-SE" dirty="0"/>
              <a:t>Domaren dömer frispark när en spelare gör något oaktsamt mot en spelare i andra laget, ex.</a:t>
            </a:r>
          </a:p>
          <a:p>
            <a:pPr lvl="1"/>
            <a:r>
              <a:rPr lang="sv-SE" dirty="0"/>
              <a:t>Hoppa mot en spelare</a:t>
            </a:r>
          </a:p>
          <a:p>
            <a:pPr lvl="1"/>
            <a:r>
              <a:rPr lang="sv-SE" dirty="0"/>
              <a:t>Sparka/försöka sparka en spelare</a:t>
            </a:r>
          </a:p>
          <a:p>
            <a:pPr lvl="1"/>
            <a:r>
              <a:rPr lang="sv-SE" dirty="0"/>
              <a:t>Knuffa en spelare</a:t>
            </a:r>
          </a:p>
          <a:p>
            <a:pPr lvl="1"/>
            <a:r>
              <a:rPr lang="sv-SE" dirty="0"/>
              <a:t>Slå/försöka slå en spelare</a:t>
            </a:r>
          </a:p>
          <a:p>
            <a:pPr lvl="1"/>
            <a:r>
              <a:rPr lang="sv-SE" dirty="0"/>
              <a:t>Fälla/försöka fälla en spelare</a:t>
            </a:r>
          </a:p>
          <a:p>
            <a:pPr lvl="1"/>
            <a:r>
              <a:rPr lang="sv-SE" dirty="0"/>
              <a:t>Tackla med foten</a:t>
            </a:r>
          </a:p>
          <a:p>
            <a:pPr lvl="1"/>
            <a:r>
              <a:rPr lang="sv-SE" dirty="0"/>
              <a:t>Avsiktligt röra vid bollen med handen eller armen</a:t>
            </a:r>
          </a:p>
          <a:p>
            <a:pPr lvl="1"/>
            <a:r>
              <a:rPr lang="sv-SE" dirty="0"/>
              <a:t>Hålla fast en spelare</a:t>
            </a:r>
          </a:p>
          <a:p>
            <a:pPr lvl="1"/>
            <a:r>
              <a:rPr lang="sv-SE" dirty="0"/>
              <a:t>Spela på ett farligt sätt</a:t>
            </a:r>
          </a:p>
          <a:p>
            <a:pPr lvl="1"/>
            <a:r>
              <a:rPr lang="sv-SE" dirty="0"/>
              <a:t>Hindra en motståndares förflyttning</a:t>
            </a:r>
          </a:p>
          <a:p>
            <a:pPr lvl="1"/>
            <a:r>
              <a:rPr lang="sv-SE" dirty="0"/>
              <a:t>Hålla sig fast i sargen eller nätet</a:t>
            </a:r>
          </a:p>
          <a:p>
            <a:r>
              <a:rPr lang="sv-SE" dirty="0"/>
              <a:t>Varningar eller utvisningar används inte</a:t>
            </a:r>
          </a:p>
          <a:p>
            <a:r>
              <a:rPr lang="sv-SE" dirty="0"/>
              <a:t>En spelare som inte följer reglerna ska bytas ut av ledaren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76965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13: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63383" cy="4195481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Domaren dömer frispark för det ena laget när en spelare i andra laget bryter mot en regel</a:t>
            </a:r>
          </a:p>
          <a:p>
            <a:r>
              <a:rPr lang="sv-SE" dirty="0"/>
              <a:t>Spelet sätts igång genom att en spelare driver eller passar bollen på marken</a:t>
            </a:r>
          </a:p>
          <a:p>
            <a:r>
              <a:rPr lang="sv-SE" dirty="0"/>
              <a:t>Mål kan inte göras direkt på frispark</a:t>
            </a:r>
          </a:p>
          <a:p>
            <a:r>
              <a:rPr lang="sv-SE" dirty="0"/>
              <a:t>Spelare får inte driva bollen och skjuta mot mål (måste passa först)</a:t>
            </a:r>
          </a:p>
          <a:p>
            <a:r>
              <a:rPr lang="sv-SE" dirty="0"/>
              <a:t>Bollen får inte petas till medspelare som skjuter bollen direkt mot mål</a:t>
            </a:r>
          </a:p>
          <a:p>
            <a:r>
              <a:rPr lang="sv-SE" dirty="0"/>
              <a:t>Frisparken slås om ifall en spelare slår bollen direkt mot det andra lagets mål, om frisparken slås på fel sätt</a:t>
            </a:r>
          </a:p>
          <a:p>
            <a:r>
              <a:rPr lang="sv-SE" dirty="0"/>
              <a:t>Frisparken tas om ifall spelaren driver bollen in i eget eller motståndarnas mål</a:t>
            </a:r>
          </a:p>
          <a:p>
            <a:r>
              <a:rPr lang="sv-SE" dirty="0"/>
              <a:t>Vid frispark närmre än tre meter från målet ska bollen flyttas rakt bakåt</a:t>
            </a:r>
          </a:p>
          <a:p>
            <a:r>
              <a:rPr lang="sv-SE" dirty="0"/>
              <a:t>Avstånd till andra lagets spelare ska vara minst tre meter</a:t>
            </a:r>
          </a:p>
          <a:p>
            <a:pPr lvl="1"/>
            <a:r>
              <a:rPr lang="sv-SE" dirty="0"/>
              <a:t>Domaren uppmanar motståndarna att backa</a:t>
            </a:r>
          </a:p>
          <a:p>
            <a:pPr lvl="1"/>
            <a:r>
              <a:rPr lang="sv-SE" dirty="0"/>
              <a:t>Om motståndaren står för nära och rör bollen ska frisparken tas om</a:t>
            </a:r>
          </a:p>
        </p:txBody>
      </p:sp>
    </p:spTree>
    <p:extLst>
      <p:ext uri="{BB962C8B-B14F-4D97-AF65-F5344CB8AC3E}">
        <p14:creationId xmlns:p14="http://schemas.microsoft.com/office/powerpoint/2010/main" val="67780039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14: Straffspark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Används inte i 3 mot 3</a:t>
            </a:r>
          </a:p>
        </p:txBody>
      </p:sp>
    </p:spTree>
    <p:extLst>
      <p:ext uri="{BB962C8B-B14F-4D97-AF65-F5344CB8AC3E}">
        <p14:creationId xmlns:p14="http://schemas.microsoft.com/office/powerpoint/2010/main" val="182594854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15: Sidlinjespark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39826" cy="4195481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Domaren dömer </a:t>
            </a:r>
            <a:r>
              <a:rPr lang="sv-SE" dirty="0" err="1"/>
              <a:t>sidlinjesspark</a:t>
            </a:r>
            <a:r>
              <a:rPr lang="sv-SE" dirty="0"/>
              <a:t> till ena laget om det andra laget slår bollen över sidlinjen (längs marken eller i luften)</a:t>
            </a:r>
          </a:p>
          <a:p>
            <a:r>
              <a:rPr lang="sv-SE" dirty="0"/>
              <a:t>Mål kan inte göras direkt från sidlinjespark</a:t>
            </a:r>
          </a:p>
          <a:p>
            <a:r>
              <a:rPr lang="sv-SE" dirty="0"/>
              <a:t>Slidlinjesparken slås om ifall</a:t>
            </a:r>
          </a:p>
          <a:p>
            <a:pPr lvl="1"/>
            <a:r>
              <a:rPr lang="sv-SE" dirty="0"/>
              <a:t>Bollen slås i mål</a:t>
            </a:r>
          </a:p>
          <a:p>
            <a:pPr lvl="1"/>
            <a:r>
              <a:rPr lang="sv-SE" dirty="0"/>
              <a:t>Bollen slås mot mål</a:t>
            </a:r>
          </a:p>
          <a:p>
            <a:pPr lvl="1"/>
            <a:r>
              <a:rPr lang="sv-SE" dirty="0"/>
              <a:t>Spelare driver och skjuter mot mål</a:t>
            </a:r>
          </a:p>
          <a:p>
            <a:pPr lvl="1"/>
            <a:r>
              <a:rPr lang="sv-SE" dirty="0"/>
              <a:t>Bollen petas till motståndare som skjuter mot mål</a:t>
            </a:r>
          </a:p>
          <a:p>
            <a:pPr lvl="1"/>
            <a:r>
              <a:rPr lang="sv-SE" dirty="0"/>
              <a:t>Spelaren driver bollen in i eget eller motståndarnas mål</a:t>
            </a:r>
          </a:p>
          <a:p>
            <a:r>
              <a:rPr lang="sv-SE" dirty="0"/>
              <a:t>Spelet sätts igång genom att spelaren driver eller passar bollen längs marken</a:t>
            </a:r>
          </a:p>
          <a:p>
            <a:r>
              <a:rPr lang="sv-SE" dirty="0"/>
              <a:t>Motståndarna ska ha minst tre meters avstånd</a:t>
            </a:r>
          </a:p>
          <a:p>
            <a:pPr lvl="1"/>
            <a:r>
              <a:rPr lang="sv-SE" dirty="0"/>
              <a:t>Domaren uppmanar spelarna att backa</a:t>
            </a:r>
          </a:p>
          <a:p>
            <a:pPr lvl="1"/>
            <a:r>
              <a:rPr lang="sv-SE" dirty="0"/>
              <a:t>Om bollen tar på en motståndare som stått inom tre meter tas sidlinjesparken om</a:t>
            </a:r>
          </a:p>
        </p:txBody>
      </p:sp>
    </p:spTree>
    <p:extLst>
      <p:ext uri="{BB962C8B-B14F-4D97-AF65-F5344CB8AC3E}">
        <p14:creationId xmlns:p14="http://schemas.microsoft.com/office/powerpoint/2010/main" val="291529748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16: </a:t>
            </a:r>
            <a:r>
              <a:rPr lang="sv-SE" sz="3200" dirty="0" err="1"/>
              <a:t>Mållinjesspark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Domaren dömer mållinjespark om hela bollen passerat mållinjen utan att det blivit mål (förlängda mållinjen/kortlinjen)</a:t>
            </a:r>
          </a:p>
          <a:p>
            <a:r>
              <a:rPr lang="sv-SE" dirty="0"/>
              <a:t>I spelformen 3 mot 3 finns ingen målvakt</a:t>
            </a:r>
          </a:p>
          <a:p>
            <a:r>
              <a:rPr lang="sv-SE" dirty="0"/>
              <a:t>Bollen sätts igång genom passning på marken eller att en spelare driver bollen</a:t>
            </a:r>
          </a:p>
        </p:txBody>
      </p:sp>
    </p:spTree>
    <p:extLst>
      <p:ext uri="{BB962C8B-B14F-4D97-AF65-F5344CB8AC3E}">
        <p14:creationId xmlns:p14="http://schemas.microsoft.com/office/powerpoint/2010/main" val="235086074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17: Hörnspark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91519" cy="4601100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När bollen passerat mållinjen (på marken eller i luften) efter att den rört vid en spelare i det försvarande laget (när bollen inte går i mål)</a:t>
            </a:r>
          </a:p>
          <a:p>
            <a:r>
              <a:rPr lang="sv-SE" dirty="0"/>
              <a:t>Mål kan inte göras direkt på hörnspark</a:t>
            </a:r>
          </a:p>
          <a:p>
            <a:r>
              <a:rPr lang="sv-SE" dirty="0"/>
              <a:t>Hörnan slås om ifall</a:t>
            </a:r>
          </a:p>
          <a:p>
            <a:pPr lvl="1"/>
            <a:r>
              <a:rPr lang="sv-SE" dirty="0"/>
              <a:t>Bollen slås direkt mot mål</a:t>
            </a:r>
          </a:p>
          <a:p>
            <a:pPr lvl="1"/>
            <a:r>
              <a:rPr lang="sv-SE" dirty="0"/>
              <a:t>Bollen slås i eget mål</a:t>
            </a:r>
          </a:p>
          <a:p>
            <a:pPr lvl="1"/>
            <a:r>
              <a:rPr lang="sv-SE" dirty="0"/>
              <a:t>Spelaren driver bollen och skjuter direkt mot mål</a:t>
            </a:r>
          </a:p>
          <a:p>
            <a:pPr lvl="1"/>
            <a:r>
              <a:rPr lang="sv-SE" dirty="0"/>
              <a:t>Bollen petas till en medspelare som skjuter direkt mot mål</a:t>
            </a:r>
          </a:p>
          <a:p>
            <a:pPr lvl="1"/>
            <a:r>
              <a:rPr lang="sv-SE" dirty="0"/>
              <a:t>Spelaren driver bollen in i eget eller motståndarnas mål</a:t>
            </a:r>
          </a:p>
          <a:p>
            <a:r>
              <a:rPr lang="sv-SE" dirty="0"/>
              <a:t>Spelet sätts igång genom att spelaren driver eller passar bollen</a:t>
            </a:r>
          </a:p>
          <a:p>
            <a:r>
              <a:rPr lang="sv-SE" dirty="0"/>
              <a:t>Motståndarna ska ha minst tre meters avstånd</a:t>
            </a:r>
          </a:p>
          <a:p>
            <a:pPr lvl="1"/>
            <a:r>
              <a:rPr lang="sv-SE" dirty="0"/>
              <a:t>Domaren uppmanar spelarna att backa</a:t>
            </a:r>
          </a:p>
          <a:p>
            <a:pPr lvl="1"/>
            <a:r>
              <a:rPr lang="sv-SE" dirty="0"/>
              <a:t>Om bollen tar på en spelare som står för nära tas hörnsparken om</a:t>
            </a:r>
          </a:p>
        </p:txBody>
      </p:sp>
    </p:spTree>
    <p:extLst>
      <p:ext uri="{BB962C8B-B14F-4D97-AF65-F5344CB8AC3E}">
        <p14:creationId xmlns:p14="http://schemas.microsoft.com/office/powerpoint/2010/main" val="379811791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76849-2524-0187-B4BF-2174FC923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90583-171E-7015-F852-DB3D0A553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237064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0B88-A056-6494-55F7-E1A24F861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 eller matchledare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8E67F-8D50-BFFC-DC26-14D8844D2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Viktigt med en lärandemiljö</a:t>
            </a:r>
          </a:p>
          <a:p>
            <a:r>
              <a:rPr lang="sv-SE" dirty="0"/>
              <a:t>Gör om tills det blir rätt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B0ECD9-EFAD-755F-0728-4FF207E7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37854"/>
            <a:ext cx="89916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2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67147-71F6-512E-E9C7-39BB56ED2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Spelformer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89021-E392-03DB-B848-0B8650BCF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3 mot 3 (6-7 år)</a:t>
            </a:r>
          </a:p>
          <a:p>
            <a:r>
              <a:rPr lang="sv-SE" dirty="0"/>
              <a:t>5 mot 5 (8-9 år)</a:t>
            </a:r>
          </a:p>
          <a:p>
            <a:r>
              <a:rPr lang="sv-SE" dirty="0"/>
              <a:t>7 mot 7 (10-12 år)</a:t>
            </a:r>
          </a:p>
          <a:p>
            <a:r>
              <a:rPr lang="sv-SE" dirty="0"/>
              <a:t>9 mot 9 (13-14 år)</a:t>
            </a:r>
          </a:p>
          <a:p>
            <a:r>
              <a:rPr lang="sv-SE" dirty="0"/>
              <a:t>11 mot 11 (15-19 år)</a:t>
            </a:r>
          </a:p>
        </p:txBody>
      </p:sp>
    </p:spTree>
    <p:extLst>
      <p:ext uri="{BB962C8B-B14F-4D97-AF65-F5344CB8AC3E}">
        <p14:creationId xmlns:p14="http://schemas.microsoft.com/office/powerpoint/2010/main" val="402632100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A6104-75EA-A97B-1065-0F7F99000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DF021-19EB-6DCF-B47A-164BF5FD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60B4D6-E552-AEB7-928D-7BFB65F6B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603" y="1948142"/>
            <a:ext cx="84772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9295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40C6D-4824-66F1-5D54-8DD978F4A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0D06-2292-0936-F4E2-F737BD5D1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EFFBF-DF1F-DC3B-A3F1-A0D9BCAF0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166" y="1828399"/>
            <a:ext cx="78390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110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111F-6C46-7E5E-C6D4-AF022F216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77E07-5148-3711-0E74-0FF79172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2ED95-2C8B-EFA1-210D-11144F7BC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1171575"/>
            <a:ext cx="102203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702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3FB8-6C34-1449-7792-C344AE17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87654-265B-281B-13E4-2582121B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2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2F0C-CCD5-FBC9-3651-010D3FE2D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000" dirty="0"/>
              <a:t>5 mot 5</a:t>
            </a:r>
            <a:br>
              <a:rPr lang="sv-SE" dirty="0"/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A764D-27D5-76CE-BC5B-1788B9B68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hlinkClick r:id="rId2"/>
              </a:rPr>
              <a:t>Spelformen 5 mot 5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2292298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Regler som inte används vid spel 5 mot 5</a:t>
            </a:r>
          </a:p>
          <a:p>
            <a:pPr lvl="1"/>
            <a:r>
              <a:rPr lang="sv-SE" dirty="0"/>
              <a:t>Regel 6: Övriga matchfunktionärer</a:t>
            </a:r>
          </a:p>
          <a:p>
            <a:pPr lvl="1"/>
            <a:r>
              <a:rPr lang="sv-SE" dirty="0"/>
              <a:t>Regel 11: Offside</a:t>
            </a:r>
          </a:p>
          <a:p>
            <a:pPr lvl="1"/>
            <a:r>
              <a:rPr lang="sv-SE" dirty="0"/>
              <a:t>Regel 14: Straffspark</a:t>
            </a:r>
          </a:p>
          <a:p>
            <a:pPr lvl="1"/>
            <a:endParaRPr lang="sv-SE" dirty="0"/>
          </a:p>
          <a:p>
            <a:r>
              <a:rPr lang="sv-SE" dirty="0"/>
              <a:t>Det finns inget straffområde</a:t>
            </a:r>
          </a:p>
          <a:p>
            <a:endParaRPr lang="sv-SE" dirty="0"/>
          </a:p>
          <a:p>
            <a:r>
              <a:rPr lang="sv-SE" dirty="0"/>
              <a:t>Målvakten får ta bollen med händerna i närheten av eget mål</a:t>
            </a:r>
          </a:p>
          <a:p>
            <a:r>
              <a:rPr lang="sv-SE" dirty="0"/>
              <a:t>Sarg eller nät får användas runt planen</a:t>
            </a:r>
          </a:p>
        </p:txBody>
      </p:sp>
    </p:spTree>
    <p:extLst>
      <p:ext uri="{BB962C8B-B14F-4D97-AF65-F5344CB8AC3E}">
        <p14:creationId xmlns:p14="http://schemas.microsoft.com/office/powerpoint/2010/main" val="4191763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734B-FAD2-B68B-908C-837E8FD4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1: Spelplanen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D25E-3DEC-FBBA-0376-4A7598F85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Planyta</a:t>
            </a:r>
            <a:r>
              <a:rPr lang="sv-SE" dirty="0"/>
              <a:t>: </a:t>
            </a:r>
          </a:p>
          <a:p>
            <a:pPr lvl="1"/>
            <a:r>
              <a:rPr lang="sv-SE" dirty="0"/>
              <a:t>30 x 15-20 m med linjer, koner eller sarg som avgränsning</a:t>
            </a:r>
          </a:p>
          <a:p>
            <a:pPr lvl="1"/>
            <a:r>
              <a:rPr lang="sv-SE" dirty="0"/>
              <a:t>Mittlinje markerad</a:t>
            </a:r>
          </a:p>
          <a:p>
            <a:pPr lvl="2"/>
            <a:r>
              <a:rPr lang="sv-SE" dirty="0"/>
              <a:t>Används som retreatlinje</a:t>
            </a:r>
          </a:p>
          <a:p>
            <a:pPr lvl="1"/>
            <a:r>
              <a:rPr lang="sv-SE" dirty="0"/>
              <a:t>Målet max 3 x 1,5-2 m</a:t>
            </a:r>
          </a:p>
          <a:p>
            <a:pPr lvl="2"/>
            <a:r>
              <a:rPr lang="sv-SE" dirty="0"/>
              <a:t>Målen ska vara förankrade i marken så att de inte välter</a:t>
            </a:r>
          </a:p>
          <a:p>
            <a:pPr lvl="1"/>
            <a:r>
              <a:rPr lang="sv-SE" dirty="0"/>
              <a:t>Straffområde markeras inte på planen</a:t>
            </a:r>
          </a:p>
          <a:p>
            <a:pPr lvl="2"/>
            <a:r>
              <a:rPr lang="sv-SE" dirty="0"/>
              <a:t>Målvakten får ta bollen med händerna nära det egna målet</a:t>
            </a:r>
          </a:p>
          <a:p>
            <a:pPr lvl="3"/>
            <a:r>
              <a:rPr lang="sv-SE" dirty="0"/>
              <a:t>Fem meter åt sidan eller framåt från stolparna</a:t>
            </a:r>
          </a:p>
          <a:p>
            <a:pPr lvl="2"/>
            <a:r>
              <a:rPr lang="sv-SE" dirty="0"/>
              <a:t>Om målvakten tar bollen med händer långt från målet visar domaren var målvakten får ta bollen med händerna och målvakten får göra om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2288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2: Bollen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Bollstorlek 3 ska användas</a:t>
            </a:r>
          </a:p>
        </p:txBody>
      </p:sp>
      <p:pic>
        <p:nvPicPr>
          <p:cNvPr id="4" name="Picture 3" descr="A soccer ball on the field line">
            <a:extLst>
              <a:ext uri="{FF2B5EF4-FFF2-40B4-BE49-F238E27FC236}">
                <a16:creationId xmlns:a16="http://schemas.microsoft.com/office/drawing/2014/main" id="{B7AA8341-5754-821D-5FB1-F8FAC6EF8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2904381"/>
            <a:ext cx="4533900" cy="302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E6E3FB-EB46-BDD7-2592-C13B1B997059}"/>
              </a:ext>
            </a:extLst>
          </p:cNvPr>
          <p:cNvSpPr txBox="1"/>
          <p:nvPr/>
        </p:nvSpPr>
        <p:spPr>
          <a:xfrm flipH="1">
            <a:off x="10231693" y="4566853"/>
            <a:ext cx="149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Storlek 3</a:t>
            </a:r>
          </a:p>
        </p:txBody>
      </p:sp>
    </p:spTree>
    <p:extLst>
      <p:ext uri="{BB962C8B-B14F-4D97-AF65-F5344CB8AC3E}">
        <p14:creationId xmlns:p14="http://schemas.microsoft.com/office/powerpoint/2010/main" val="361269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3: Spelarna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55753" cy="4572965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Match: </a:t>
            </a:r>
          </a:p>
          <a:p>
            <a:pPr lvl="1"/>
            <a:r>
              <a:rPr lang="sv-SE" dirty="0"/>
              <a:t>Spelas mellan två lag</a:t>
            </a:r>
          </a:p>
          <a:p>
            <a:pPr lvl="1"/>
            <a:r>
              <a:rPr lang="sv-SE" dirty="0"/>
              <a:t>Varje lag har en målvakt och fyra utespelare</a:t>
            </a:r>
          </a:p>
          <a:p>
            <a:pPr lvl="1"/>
            <a:r>
              <a:rPr lang="sv-SE" dirty="0"/>
              <a:t>Minimum fyra spelare per lag</a:t>
            </a:r>
          </a:p>
          <a:p>
            <a:pPr lvl="1"/>
            <a:r>
              <a:rPr lang="sv-SE" dirty="0"/>
              <a:t>Vid underläge med fyra eller fler mål får det lag som ligger under spela med fem utespelare tills ställningen är lika</a:t>
            </a:r>
          </a:p>
          <a:p>
            <a:pPr lvl="1"/>
            <a:r>
              <a:rPr lang="sv-SE" dirty="0"/>
              <a:t>Byte av målvakt</a:t>
            </a:r>
          </a:p>
          <a:p>
            <a:pPr lvl="2"/>
            <a:r>
              <a:rPr lang="sv-SE" dirty="0"/>
              <a:t>Får göras när som helst om domaren får veta innan bytet görs</a:t>
            </a:r>
          </a:p>
          <a:p>
            <a:pPr lvl="2"/>
            <a:r>
              <a:rPr lang="sv-SE" dirty="0"/>
              <a:t>Alla spelare kan byta med målvakten</a:t>
            </a:r>
          </a:p>
          <a:p>
            <a:pPr lvl="2"/>
            <a:r>
              <a:rPr lang="sv-SE" dirty="0"/>
              <a:t>Görs under ett spelavbrott</a:t>
            </a:r>
          </a:p>
          <a:p>
            <a:pPr lvl="1"/>
            <a:r>
              <a:rPr lang="sv-SE" dirty="0"/>
              <a:t>Avbytare: fyra avbytare rekommenderas</a:t>
            </a:r>
          </a:p>
          <a:p>
            <a:pPr lvl="2"/>
            <a:r>
              <a:rPr lang="sv-SE" dirty="0"/>
              <a:t>Byte får göras när som helst</a:t>
            </a:r>
          </a:p>
          <a:p>
            <a:pPr lvl="2"/>
            <a:r>
              <a:rPr lang="sv-SE" dirty="0"/>
              <a:t>Byte sker nära mittlinjen</a:t>
            </a:r>
          </a:p>
          <a:p>
            <a:pPr lvl="2"/>
            <a:r>
              <a:rPr lang="sv-SE" dirty="0"/>
              <a:t>En ny spelare får inte kliva in på planen innan spelaren som ska byta klivit av</a:t>
            </a:r>
          </a:p>
          <a:p>
            <a:pPr lvl="1"/>
            <a:r>
              <a:rPr lang="sv-SE" dirty="0"/>
              <a:t>Om något blir fel blåser domaren av spelet och startar spelet igen med nedsläpp vid mittlinjen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4199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4: Spelarnas utrustning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46263" cy="4195481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Ingen farlig utrustning (för sig själv eller andra)</a:t>
            </a:r>
          </a:p>
          <a:p>
            <a:pPr lvl="1"/>
            <a:r>
              <a:rPr lang="sv-SE" dirty="0"/>
              <a:t>Alla smycken (halsband, ringar, armband, </a:t>
            </a:r>
            <a:r>
              <a:rPr lang="sv-SE" dirty="0" err="1"/>
              <a:t>öronringar</a:t>
            </a:r>
            <a:r>
              <a:rPr lang="sv-SE" dirty="0"/>
              <a:t>, läderband, gummiband </a:t>
            </a:r>
            <a:r>
              <a:rPr lang="sv-SE" dirty="0" err="1"/>
              <a:t>etc</a:t>
            </a:r>
            <a:r>
              <a:rPr lang="sv-SE" dirty="0"/>
              <a:t>) är förbjudna</a:t>
            </a:r>
          </a:p>
          <a:p>
            <a:pPr lvl="2"/>
            <a:r>
              <a:rPr lang="sv-SE" dirty="0"/>
              <a:t>Undantag: </a:t>
            </a:r>
            <a:r>
              <a:rPr lang="sv-SE" dirty="0" err="1"/>
              <a:t>läkörhängen</a:t>
            </a:r>
            <a:r>
              <a:rPr lang="sv-SE" dirty="0"/>
              <a:t> (nytagna hål)</a:t>
            </a:r>
          </a:p>
          <a:p>
            <a:pPr lvl="2"/>
            <a:endParaRPr lang="sv-SE" dirty="0"/>
          </a:p>
          <a:p>
            <a:r>
              <a:rPr lang="sv-SE" dirty="0"/>
              <a:t>Spelaren måste ha på sig</a:t>
            </a:r>
          </a:p>
          <a:p>
            <a:pPr lvl="1"/>
            <a:r>
              <a:rPr lang="sv-SE" dirty="0"/>
              <a:t>Tröja</a:t>
            </a:r>
          </a:p>
          <a:p>
            <a:pPr lvl="1"/>
            <a:r>
              <a:rPr lang="sv-SE" dirty="0"/>
              <a:t>Byxa</a:t>
            </a:r>
          </a:p>
          <a:p>
            <a:pPr lvl="1"/>
            <a:r>
              <a:rPr lang="sv-SE" dirty="0"/>
              <a:t>Strumpor</a:t>
            </a:r>
          </a:p>
          <a:p>
            <a:pPr lvl="1"/>
            <a:r>
              <a:rPr lang="sv-SE" dirty="0"/>
              <a:t>Benskydd (ska täckas av strumporna)</a:t>
            </a:r>
          </a:p>
          <a:p>
            <a:pPr lvl="1"/>
            <a:r>
              <a:rPr lang="sv-SE" dirty="0"/>
              <a:t>Skor</a:t>
            </a:r>
          </a:p>
          <a:p>
            <a:pPr lvl="1"/>
            <a:endParaRPr lang="sv-SE" dirty="0"/>
          </a:p>
          <a:p>
            <a:r>
              <a:rPr lang="sv-SE" dirty="0"/>
              <a:t>Lagen ska spela i olika färger på matchkläder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6605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5: Domaren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Matchen leds av en eller två domare som ser till att spelreglerna följs.</a:t>
            </a:r>
          </a:p>
          <a:p>
            <a:endParaRPr lang="sv-SE" dirty="0"/>
          </a:p>
          <a:p>
            <a:r>
              <a:rPr lang="sv-SE" dirty="0"/>
              <a:t>Domarens beslut gäller och ska respekteras av spelare, ledare och publik.</a:t>
            </a:r>
          </a:p>
          <a:p>
            <a:endParaRPr lang="sv-SE" dirty="0"/>
          </a:p>
          <a:p>
            <a:r>
              <a:rPr lang="sv-SE" dirty="0"/>
              <a:t>Domaren får ändra ett beslut innan spelet blåses igång igen.</a:t>
            </a:r>
          </a:p>
          <a:p>
            <a:pPr lvl="1"/>
            <a:r>
              <a:rPr lang="sv-SE" dirty="0"/>
              <a:t>Spelare och ledare får inte påverka domaren att ändra beslut.</a:t>
            </a:r>
          </a:p>
        </p:txBody>
      </p:sp>
    </p:spTree>
    <p:extLst>
      <p:ext uri="{BB962C8B-B14F-4D97-AF65-F5344CB8AC3E}">
        <p14:creationId xmlns:p14="http://schemas.microsoft.com/office/powerpoint/2010/main" val="263355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6: Övriga matchfunktionärer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Regeln används inte i 5 mot 5</a:t>
            </a:r>
          </a:p>
        </p:txBody>
      </p:sp>
    </p:spTree>
    <p:extLst>
      <p:ext uri="{BB962C8B-B14F-4D97-AF65-F5344CB8AC3E}">
        <p14:creationId xmlns:p14="http://schemas.microsoft.com/office/powerpoint/2010/main" val="186354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62BED-C49F-96DB-56C7-FAB25501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utbildning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AE9E-D4D4-8920-12AA-B2C7EEE2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  <a:p>
            <a:r>
              <a:rPr lang="sv-SE" dirty="0"/>
              <a:t>Mål med kursen</a:t>
            </a:r>
          </a:p>
          <a:p>
            <a:r>
              <a:rPr lang="sv-SE" dirty="0"/>
              <a:t>Att vara domare</a:t>
            </a:r>
          </a:p>
          <a:p>
            <a:r>
              <a:rPr lang="sv-SE" dirty="0"/>
              <a:t>Att vara matchledare</a:t>
            </a:r>
          </a:p>
          <a:p>
            <a:r>
              <a:rPr lang="sv-SE" dirty="0"/>
              <a:t>5 mot 5</a:t>
            </a:r>
          </a:p>
          <a:p>
            <a:r>
              <a:rPr lang="sv-SE" dirty="0"/>
              <a:t>7 mot 7</a:t>
            </a:r>
          </a:p>
          <a:p>
            <a:r>
              <a:rPr lang="sv-SE" dirty="0"/>
              <a:t>(3 mot 3)</a:t>
            </a:r>
          </a:p>
        </p:txBody>
      </p:sp>
    </p:spTree>
    <p:extLst>
      <p:ext uri="{BB962C8B-B14F-4D97-AF65-F5344CB8AC3E}">
        <p14:creationId xmlns:p14="http://schemas.microsoft.com/office/powerpoint/2010/main" val="973221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7: Speltiden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Speltid: </a:t>
            </a:r>
          </a:p>
          <a:p>
            <a:pPr lvl="1"/>
            <a:r>
              <a:rPr lang="sv-SE" dirty="0"/>
              <a:t>3 x 10 minuter vid sammandrag</a:t>
            </a:r>
          </a:p>
          <a:p>
            <a:pPr lvl="1"/>
            <a:r>
              <a:rPr lang="sv-SE" dirty="0"/>
              <a:t>3 x 15 minuter vid enskild match</a:t>
            </a:r>
          </a:p>
          <a:p>
            <a:r>
              <a:rPr lang="sv-SE" dirty="0"/>
              <a:t>Paus: max fem minuter mellan perioderna</a:t>
            </a:r>
          </a:p>
          <a:p>
            <a:r>
              <a:rPr lang="sv-SE" dirty="0"/>
              <a:t>Domaren avgör om någon tid ska läggas till och hur många minuter</a:t>
            </a:r>
          </a:p>
          <a:p>
            <a:r>
              <a:rPr lang="sv-SE" dirty="0"/>
              <a:t>Lagen behöver inte byta sida</a:t>
            </a:r>
          </a:p>
        </p:txBody>
      </p:sp>
    </p:spTree>
    <p:extLst>
      <p:ext uri="{BB962C8B-B14F-4D97-AF65-F5344CB8AC3E}">
        <p14:creationId xmlns:p14="http://schemas.microsoft.com/office/powerpoint/2010/main" val="953158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Varje period startar med avspark</a:t>
            </a:r>
          </a:p>
          <a:p>
            <a:r>
              <a:rPr lang="sv-SE" dirty="0"/>
              <a:t>Slantsingling avgör vilket lag som får välja boll eller sida</a:t>
            </a:r>
          </a:p>
          <a:p>
            <a:r>
              <a:rPr lang="sv-SE" dirty="0"/>
              <a:t>Lag som väljer boll gör avspark period 1 och period 3</a:t>
            </a:r>
          </a:p>
          <a:p>
            <a:r>
              <a:rPr lang="sv-SE" dirty="0"/>
              <a:t>Lag som väljer sida gör avspark period 2 </a:t>
            </a:r>
          </a:p>
          <a:p>
            <a:r>
              <a:rPr lang="sv-SE" dirty="0"/>
              <a:t>Lagen får byta sida inför ny period (måste inte)</a:t>
            </a:r>
          </a:p>
          <a:p>
            <a:r>
              <a:rPr lang="sv-SE" dirty="0"/>
              <a:t>Efter mål gör det andra laget avspark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006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Vid avspark</a:t>
            </a:r>
          </a:p>
          <a:p>
            <a:pPr lvl="1"/>
            <a:r>
              <a:rPr lang="sv-SE" dirty="0"/>
              <a:t>Alla spelare utom den som tar avsparken ska vara på egen planhalva</a:t>
            </a:r>
          </a:p>
          <a:p>
            <a:pPr lvl="1"/>
            <a:r>
              <a:rPr lang="sv-SE" dirty="0"/>
              <a:t>Bollen ska ligga still på mittpunkten</a:t>
            </a:r>
          </a:p>
          <a:p>
            <a:pPr lvl="1"/>
            <a:r>
              <a:rPr lang="sv-SE" dirty="0"/>
              <a:t>Domaren ger signal</a:t>
            </a:r>
          </a:p>
          <a:p>
            <a:pPr lvl="1"/>
            <a:r>
              <a:rPr lang="sv-SE" dirty="0"/>
              <a:t>Spelet sätts igång genom att spelaren driver eller passar på marken</a:t>
            </a:r>
          </a:p>
          <a:p>
            <a:pPr lvl="1"/>
            <a:r>
              <a:rPr lang="sv-SE" dirty="0"/>
              <a:t>Bollen är i spel när spelaren har sparkat på den och bollen tydligt rör sig</a:t>
            </a:r>
          </a:p>
          <a:p>
            <a:pPr lvl="1"/>
            <a:r>
              <a:rPr lang="sv-SE" dirty="0"/>
              <a:t>Mål kan inte göras direkt vid avspark</a:t>
            </a:r>
          </a:p>
          <a:p>
            <a:pPr lvl="1"/>
            <a:r>
              <a:rPr lang="sv-SE" dirty="0"/>
              <a:t>Motståndarna ska vara minst fem meter från bollen</a:t>
            </a:r>
          </a:p>
          <a:p>
            <a:pPr lvl="1"/>
            <a:r>
              <a:rPr lang="sv-SE" dirty="0"/>
              <a:t>Blir något fel tas avsparken om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3060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10572873" cy="4195481"/>
          </a:xfrm>
        </p:spPr>
        <p:txBody>
          <a:bodyPr/>
          <a:lstStyle/>
          <a:p>
            <a:r>
              <a:rPr lang="sv-SE" dirty="0"/>
              <a:t>Nedsläpp</a:t>
            </a:r>
          </a:p>
          <a:p>
            <a:pPr lvl="1"/>
            <a:r>
              <a:rPr lang="sv-SE" dirty="0"/>
              <a:t>Domaren släpper bollen på mittlinjen till en spelare i det lag som senast rörde bollen, oavsett var spelet stoppades</a:t>
            </a:r>
          </a:p>
          <a:p>
            <a:pPr lvl="1"/>
            <a:r>
              <a:rPr lang="sv-SE" dirty="0"/>
              <a:t>Bollen är i spel när den vidrör marken</a:t>
            </a:r>
          </a:p>
          <a:p>
            <a:pPr lvl="1"/>
            <a:r>
              <a:rPr lang="sv-SE" dirty="0"/>
              <a:t>Alla övriga spelare ska vara minst fem meter från bollen tills den är i spel</a:t>
            </a:r>
          </a:p>
          <a:p>
            <a:pPr lvl="1"/>
            <a:r>
              <a:rPr lang="sv-SE" dirty="0"/>
              <a:t>Om något blir fel tas nedsläppet om</a:t>
            </a:r>
          </a:p>
          <a:p>
            <a:r>
              <a:rPr lang="sv-SE" dirty="0"/>
              <a:t>Skadad spelare</a:t>
            </a:r>
          </a:p>
          <a:p>
            <a:pPr lvl="1"/>
            <a:r>
              <a:rPr lang="sv-SE" dirty="0"/>
              <a:t>Domaren stoppar spelet direkt (oavsett om det är frispark eller inte)</a:t>
            </a:r>
          </a:p>
          <a:p>
            <a:pPr lvl="1"/>
            <a:r>
              <a:rPr lang="sv-SE" dirty="0"/>
              <a:t>Ledare får komma in när domaren ger tecken</a:t>
            </a:r>
          </a:p>
          <a:p>
            <a:pPr lvl="1"/>
            <a:r>
              <a:rPr lang="sv-SE" dirty="0"/>
              <a:t>Spelet sätts igång igen genom nedsläpp på mittlinjen eller med en frispark där förseelsen begicks</a:t>
            </a:r>
          </a:p>
        </p:txBody>
      </p:sp>
    </p:spTree>
    <p:extLst>
      <p:ext uri="{BB962C8B-B14F-4D97-AF65-F5344CB8AC3E}">
        <p14:creationId xmlns:p14="http://schemas.microsoft.com/office/powerpoint/2010/main" val="13346450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9: Bollen i och ur spel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Bollen är ur spel när</a:t>
            </a:r>
          </a:p>
          <a:p>
            <a:pPr lvl="1"/>
            <a:r>
              <a:rPr lang="sv-SE" dirty="0"/>
              <a:t>Hela bollen passerat mållinjen eller sidlinjen</a:t>
            </a:r>
          </a:p>
          <a:p>
            <a:pPr lvl="1"/>
            <a:r>
              <a:rPr lang="sv-SE" dirty="0"/>
              <a:t>Domaren har stoppat spelet</a:t>
            </a:r>
          </a:p>
          <a:p>
            <a:pPr lvl="1"/>
            <a:endParaRPr lang="sv-SE" dirty="0"/>
          </a:p>
          <a:p>
            <a:r>
              <a:rPr lang="sv-SE" dirty="0"/>
              <a:t>Om bollen är fastlåst länge vid sargen kan domare blåsa av spelet och sätta igång igen med nedsläpp vid mittlinjen</a:t>
            </a:r>
          </a:p>
        </p:txBody>
      </p:sp>
    </p:spTree>
    <p:extLst>
      <p:ext uri="{BB962C8B-B14F-4D97-AF65-F5344CB8AC3E}">
        <p14:creationId xmlns:p14="http://schemas.microsoft.com/office/powerpoint/2010/main" val="176468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10: Mål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6" y="2066986"/>
            <a:ext cx="9841353" cy="4195481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Mål: när hela bollen passerat mållinjen mellan stolparna och under ribban</a:t>
            </a:r>
          </a:p>
          <a:p>
            <a:pPr lvl="1"/>
            <a:r>
              <a:rPr lang="sv-SE" dirty="0"/>
              <a:t>Om inte laget som gjort mål gjort något regelbrott i samband med målet</a:t>
            </a:r>
          </a:p>
          <a:p>
            <a:pPr lvl="1"/>
            <a:endParaRPr lang="sv-SE" dirty="0"/>
          </a:p>
          <a:p>
            <a:r>
              <a:rPr lang="sv-SE" dirty="0"/>
              <a:t>Domartecken vid mål: domaren pekar tydligt mot mittpunkten med armen</a:t>
            </a:r>
          </a:p>
          <a:p>
            <a:r>
              <a:rPr lang="sv-SE" dirty="0"/>
              <a:t>Domaren behöver inte blåsa i pipan om bollen är tydligt inne i mål</a:t>
            </a:r>
          </a:p>
          <a:p>
            <a:r>
              <a:rPr lang="sv-SE" dirty="0"/>
              <a:t>Domaren kan förtydliga med en signal om bollen är inne i mål men studsar ut igen</a:t>
            </a:r>
          </a:p>
          <a:p>
            <a:r>
              <a:rPr lang="sv-SE" dirty="0"/>
              <a:t>Om målvakten kastar bollen direkt i det andra lagets mål döms målvaktsutkast</a:t>
            </a:r>
          </a:p>
          <a:p>
            <a:endParaRPr lang="sv-SE" dirty="0"/>
          </a:p>
          <a:p>
            <a:r>
              <a:rPr lang="sv-SE" dirty="0"/>
              <a:t>Om domaren ger signal för mål innan hela bollen har passerat mållinjen ska spelet återupptas med nedsläpp</a:t>
            </a:r>
          </a:p>
        </p:txBody>
      </p:sp>
    </p:spTree>
    <p:extLst>
      <p:ext uri="{BB962C8B-B14F-4D97-AF65-F5344CB8AC3E}">
        <p14:creationId xmlns:p14="http://schemas.microsoft.com/office/powerpoint/2010/main" val="2261703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11: Offside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Används inte vid spel 5 mot 5</a:t>
            </a:r>
          </a:p>
        </p:txBody>
      </p:sp>
    </p:spTree>
    <p:extLst>
      <p:ext uri="{BB962C8B-B14F-4D97-AF65-F5344CB8AC3E}">
        <p14:creationId xmlns:p14="http://schemas.microsoft.com/office/powerpoint/2010/main" val="681535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7" y="1954444"/>
            <a:ext cx="10713550" cy="4671439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Domaren kan bara döma frispark för regelbrott som sker när bollen är i spel</a:t>
            </a:r>
          </a:p>
          <a:p>
            <a:r>
              <a:rPr lang="sv-SE" dirty="0"/>
              <a:t>Domaren dömer frispark när en spelare gör något oaktsamt mot en spelare i andra laget, ex.</a:t>
            </a:r>
          </a:p>
          <a:p>
            <a:pPr lvl="1"/>
            <a:r>
              <a:rPr lang="sv-SE" dirty="0"/>
              <a:t>Hoppa mot en spelare</a:t>
            </a:r>
          </a:p>
          <a:p>
            <a:pPr lvl="1"/>
            <a:r>
              <a:rPr lang="sv-SE" dirty="0"/>
              <a:t>Sparka/försöka sparka en spelare</a:t>
            </a:r>
          </a:p>
          <a:p>
            <a:pPr lvl="1"/>
            <a:r>
              <a:rPr lang="sv-SE" dirty="0"/>
              <a:t>Knuffa en spelare</a:t>
            </a:r>
          </a:p>
          <a:p>
            <a:pPr lvl="1"/>
            <a:r>
              <a:rPr lang="sv-SE" dirty="0"/>
              <a:t>Slå/försöka slå en spelare</a:t>
            </a:r>
          </a:p>
          <a:p>
            <a:pPr lvl="1"/>
            <a:r>
              <a:rPr lang="sv-SE" dirty="0"/>
              <a:t>Fälla/försöka fälla en spelare</a:t>
            </a:r>
          </a:p>
          <a:p>
            <a:pPr lvl="1"/>
            <a:r>
              <a:rPr lang="sv-SE" dirty="0"/>
              <a:t>Tackla med foten</a:t>
            </a:r>
          </a:p>
          <a:p>
            <a:pPr lvl="1"/>
            <a:r>
              <a:rPr lang="sv-SE" dirty="0"/>
              <a:t>Avsiktligt röra vid bollen med handen eller armen</a:t>
            </a:r>
          </a:p>
          <a:p>
            <a:pPr lvl="1"/>
            <a:r>
              <a:rPr lang="sv-SE" dirty="0"/>
              <a:t>Hålla fast en spelare</a:t>
            </a:r>
          </a:p>
          <a:p>
            <a:pPr lvl="1"/>
            <a:r>
              <a:rPr lang="sv-SE" dirty="0"/>
              <a:t>Spela på ett farligt sätt</a:t>
            </a:r>
          </a:p>
          <a:p>
            <a:pPr lvl="1"/>
            <a:r>
              <a:rPr lang="sv-SE" dirty="0"/>
              <a:t>Hindra en motståndares förflyttning</a:t>
            </a:r>
          </a:p>
          <a:p>
            <a:pPr lvl="1"/>
            <a:r>
              <a:rPr lang="sv-SE" dirty="0"/>
              <a:t>Hålla sig fast i sargen eller nätet</a:t>
            </a:r>
          </a:p>
          <a:p>
            <a:r>
              <a:rPr lang="sv-SE" dirty="0"/>
              <a:t>Varningar eller utvisningar används inte</a:t>
            </a:r>
          </a:p>
          <a:p>
            <a:r>
              <a:rPr lang="sv-SE" dirty="0"/>
              <a:t>En spelare som inte följer reglerna ska bytas ut av ledaren</a:t>
            </a:r>
          </a:p>
          <a:p>
            <a:pPr lvl="1"/>
            <a:endParaRPr lang="sv-S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206E5-EDE7-107E-43B2-45D7D64528C8}"/>
              </a:ext>
            </a:extLst>
          </p:cNvPr>
          <p:cNvSpPr txBox="1"/>
          <p:nvPr/>
        </p:nvSpPr>
        <p:spPr>
          <a:xfrm>
            <a:off x="7593496" y="379012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Ojust spel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014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13: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63383" cy="4195481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Domaren dömer frispark för det ena laget när en spelare i andra laget bryter mot en regel</a:t>
            </a:r>
          </a:p>
          <a:p>
            <a:r>
              <a:rPr lang="sv-SE" dirty="0"/>
              <a:t>Spelet sätts igång genom att en spelare driver eller passar bollen på marken</a:t>
            </a:r>
          </a:p>
          <a:p>
            <a:r>
              <a:rPr lang="sv-SE" dirty="0"/>
              <a:t>Mål kan inte göras direkt på frispark</a:t>
            </a:r>
          </a:p>
          <a:p>
            <a:r>
              <a:rPr lang="sv-SE" dirty="0"/>
              <a:t>Spelare får inte driva bollen och skjuta mot mål (måste passa först)</a:t>
            </a:r>
          </a:p>
          <a:p>
            <a:r>
              <a:rPr lang="sv-SE" dirty="0"/>
              <a:t>Bollen får inte petas till medspelare som skjuter bollen direkt mot mål</a:t>
            </a:r>
          </a:p>
          <a:p>
            <a:r>
              <a:rPr lang="sv-SE" dirty="0"/>
              <a:t>Frisparken slås om ifall en spelare slår bollen direkt mot det andra lagets mål, om frisparken slås på fel sätt</a:t>
            </a:r>
          </a:p>
          <a:p>
            <a:r>
              <a:rPr lang="sv-SE" dirty="0"/>
              <a:t>Frisparken tas om ifall spelaren driver bollen in i eget eller motståndarnas mål</a:t>
            </a:r>
          </a:p>
          <a:p>
            <a:r>
              <a:rPr lang="sv-SE" dirty="0"/>
              <a:t>Vid frispark närmre än fem meter från målet ska bollen flyttas rakt bakåt</a:t>
            </a:r>
          </a:p>
          <a:p>
            <a:r>
              <a:rPr lang="sv-SE" dirty="0"/>
              <a:t>Avstånd till andra lagets spelare ska vara minst fem meter</a:t>
            </a:r>
          </a:p>
          <a:p>
            <a:pPr lvl="1"/>
            <a:r>
              <a:rPr lang="sv-SE" dirty="0"/>
              <a:t>Domaren uppmanar motståndarna att backa</a:t>
            </a:r>
          </a:p>
          <a:p>
            <a:pPr lvl="1"/>
            <a:r>
              <a:rPr lang="sv-SE" dirty="0"/>
              <a:t>Om motståndaren står för nära och rör bollen ska frisparken tas om</a:t>
            </a:r>
          </a:p>
        </p:txBody>
      </p:sp>
    </p:spTree>
    <p:extLst>
      <p:ext uri="{BB962C8B-B14F-4D97-AF65-F5344CB8AC3E}">
        <p14:creationId xmlns:p14="http://schemas.microsoft.com/office/powerpoint/2010/main" val="1622853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14: Straffspark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Används inte i 5 mot 5</a:t>
            </a:r>
          </a:p>
        </p:txBody>
      </p:sp>
    </p:spTree>
    <p:extLst>
      <p:ext uri="{BB962C8B-B14F-4D97-AF65-F5344CB8AC3E}">
        <p14:creationId xmlns:p14="http://schemas.microsoft.com/office/powerpoint/2010/main" val="240045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D15F-E75D-21ED-B0AC-81EE03A0C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98B8B-EBE7-C740-264F-C48EFFBD7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Varför går du domarutbildning?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42" name="Picture 2" descr="Ung domare - Örebro Län">
            <a:extLst>
              <a:ext uri="{FF2B5EF4-FFF2-40B4-BE49-F238E27FC236}">
                <a16:creationId xmlns:a16="http://schemas.microsoft.com/office/drawing/2014/main" id="{D11228F7-1A4E-263F-B6B2-BB5BD96EE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954" y="3052690"/>
            <a:ext cx="4763546" cy="266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618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15: Sidlinjespark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39826" cy="4195481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Domaren dömer </a:t>
            </a:r>
            <a:r>
              <a:rPr lang="sv-SE" dirty="0" err="1"/>
              <a:t>sidlinjesspark</a:t>
            </a:r>
            <a:r>
              <a:rPr lang="sv-SE" dirty="0"/>
              <a:t> till ena laget om det andra laget slår bollen över sidlinjen (längs marken eller i luften)</a:t>
            </a:r>
          </a:p>
          <a:p>
            <a:r>
              <a:rPr lang="sv-SE" dirty="0"/>
              <a:t>Mål kan inte göras direkt från sidlinjespark</a:t>
            </a:r>
          </a:p>
          <a:p>
            <a:r>
              <a:rPr lang="sv-SE" dirty="0"/>
              <a:t>Slidlinjesparken slås om ifall</a:t>
            </a:r>
          </a:p>
          <a:p>
            <a:pPr lvl="1"/>
            <a:r>
              <a:rPr lang="sv-SE" dirty="0"/>
              <a:t>Bollen slås i mål</a:t>
            </a:r>
          </a:p>
          <a:p>
            <a:pPr lvl="1"/>
            <a:r>
              <a:rPr lang="sv-SE" dirty="0"/>
              <a:t>Bollen slås mot mål</a:t>
            </a:r>
          </a:p>
          <a:p>
            <a:pPr lvl="1"/>
            <a:r>
              <a:rPr lang="sv-SE" dirty="0"/>
              <a:t>Spelare driver och skjuter mot mål</a:t>
            </a:r>
          </a:p>
          <a:p>
            <a:pPr lvl="1"/>
            <a:r>
              <a:rPr lang="sv-SE" dirty="0"/>
              <a:t>Bollen petas till motståndare som skjuter mot mål</a:t>
            </a:r>
          </a:p>
          <a:p>
            <a:pPr lvl="1"/>
            <a:r>
              <a:rPr lang="sv-SE" dirty="0"/>
              <a:t>Spelaren driver bollen in i eget eller motståndarnas mål</a:t>
            </a:r>
          </a:p>
          <a:p>
            <a:r>
              <a:rPr lang="sv-SE" dirty="0"/>
              <a:t>Spelet sätts igång genom att spelaren driver eller passar bollen längs marken</a:t>
            </a:r>
          </a:p>
          <a:p>
            <a:r>
              <a:rPr lang="sv-SE" dirty="0"/>
              <a:t>Motståndarna ska ha minst fem meters avstånd</a:t>
            </a:r>
          </a:p>
          <a:p>
            <a:pPr lvl="1"/>
            <a:r>
              <a:rPr lang="sv-SE" dirty="0"/>
              <a:t>Domaren uppmanar spelarna att backa</a:t>
            </a:r>
          </a:p>
          <a:p>
            <a:pPr lvl="1"/>
            <a:r>
              <a:rPr lang="sv-SE" dirty="0"/>
              <a:t>Om bollen tar på en motståndare som stått inom fem meter tas sidlinjesparken om</a:t>
            </a:r>
          </a:p>
        </p:txBody>
      </p:sp>
    </p:spTree>
    <p:extLst>
      <p:ext uri="{BB962C8B-B14F-4D97-AF65-F5344CB8AC3E}">
        <p14:creationId xmlns:p14="http://schemas.microsoft.com/office/powerpoint/2010/main" val="41447843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606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16: Målvaktsutkast/retreatlinje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Domaren dömer målvaktsutkast om hela bollen passerat mållinjen utan att det blivit mål (förlängda mållinjen/kortlinjen)</a:t>
            </a:r>
          </a:p>
          <a:p>
            <a:r>
              <a:rPr lang="sv-SE" dirty="0"/>
              <a:t>Spelet sätts igång genom att målvakten rullar ut bollen</a:t>
            </a:r>
          </a:p>
          <a:p>
            <a:r>
              <a:rPr lang="sv-SE" dirty="0"/>
              <a:t>Målvakten får rulla bollen till sig själv och sen slå en passning</a:t>
            </a:r>
          </a:p>
          <a:p>
            <a:r>
              <a:rPr lang="sv-SE" dirty="0"/>
              <a:t>Bollen är i spel när den lämnat målvaktens händer</a:t>
            </a:r>
          </a:p>
          <a:p>
            <a:r>
              <a:rPr lang="sv-SE" dirty="0"/>
              <a:t>Målvakten får ta upp bollen när en medspelare passar bollen (vid sidlinjespark och i spelet)</a:t>
            </a:r>
          </a:p>
          <a:p>
            <a:r>
              <a:rPr lang="sv-SE" dirty="0"/>
              <a:t>Mål kan inte göras direkt på målvaktsutkast</a:t>
            </a:r>
          </a:p>
          <a:p>
            <a:r>
              <a:rPr lang="sv-SE" dirty="0"/>
              <a:t>Vid fel målvaktsutkast får målvakten göra om</a:t>
            </a:r>
          </a:p>
        </p:txBody>
      </p:sp>
    </p:spTree>
    <p:extLst>
      <p:ext uri="{BB962C8B-B14F-4D97-AF65-F5344CB8AC3E}">
        <p14:creationId xmlns:p14="http://schemas.microsoft.com/office/powerpoint/2010/main" val="2755854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606" cy="1400530"/>
          </a:xfrm>
        </p:spPr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16: Målvaktsutkast/retreatlinje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77451" cy="4195481"/>
          </a:xfrm>
        </p:spPr>
        <p:txBody>
          <a:bodyPr/>
          <a:lstStyle/>
          <a:p>
            <a:r>
              <a:rPr lang="sv-SE" dirty="0"/>
              <a:t>När ena lagets målvakt har bollen (vid målvaktsutkast, räddning, </a:t>
            </a:r>
            <a:r>
              <a:rPr lang="sv-SE" dirty="0" err="1"/>
              <a:t>hemåtspel</a:t>
            </a:r>
            <a:r>
              <a:rPr lang="sv-SE" dirty="0"/>
              <a:t>) ska andra lagets spelare backa till egen planhalva (retreatlinjen) och stanna tills bollen lämnat målvaktens händer</a:t>
            </a:r>
          </a:p>
          <a:p>
            <a:r>
              <a:rPr lang="sv-SE" dirty="0"/>
              <a:t>Domaren uppmanar spelarna att backa</a:t>
            </a:r>
          </a:p>
          <a:p>
            <a:r>
              <a:rPr lang="sv-SE" dirty="0"/>
              <a:t>Om en spelare som står för nära, rör bollen eller stör spelet får målvakten sätta igång spelet igen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A8F10-5BD2-B890-8C65-4BC3FF69E073}"/>
              </a:ext>
            </a:extLst>
          </p:cNvPr>
          <p:cNvSpPr txBox="1"/>
          <p:nvPr/>
        </p:nvSpPr>
        <p:spPr>
          <a:xfrm>
            <a:off x="2928730" y="5380383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Retreatlinjen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4853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5 mot 5</a:t>
            </a:r>
            <a:br>
              <a:rPr lang="sv-SE" dirty="0"/>
            </a:br>
            <a:r>
              <a:rPr lang="sv-SE" sz="3200" dirty="0"/>
              <a:t>Regel 17: Hörnspark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91519" cy="4601100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När bollen passerat mållinjen (på marken eller i luften) efter att den rört vid en spelare i det försvarande laget (när bollen inte går i mål)</a:t>
            </a:r>
          </a:p>
          <a:p>
            <a:r>
              <a:rPr lang="sv-SE" dirty="0"/>
              <a:t>Mål kan inte göras direkt på hörnspark</a:t>
            </a:r>
          </a:p>
          <a:p>
            <a:r>
              <a:rPr lang="sv-SE" dirty="0"/>
              <a:t>Hörnan slås om ifall</a:t>
            </a:r>
          </a:p>
          <a:p>
            <a:pPr lvl="1"/>
            <a:r>
              <a:rPr lang="sv-SE" dirty="0"/>
              <a:t>Bollen slås direkt mot mål</a:t>
            </a:r>
          </a:p>
          <a:p>
            <a:pPr lvl="1"/>
            <a:r>
              <a:rPr lang="sv-SE" dirty="0"/>
              <a:t>Bollen slås i eget mål</a:t>
            </a:r>
          </a:p>
          <a:p>
            <a:pPr lvl="1"/>
            <a:r>
              <a:rPr lang="sv-SE" dirty="0"/>
              <a:t>Spelaren driver bollen och skjuter direkt mot mål</a:t>
            </a:r>
          </a:p>
          <a:p>
            <a:pPr lvl="1"/>
            <a:r>
              <a:rPr lang="sv-SE" dirty="0"/>
              <a:t>Bollen petas till en medspelare som skjuter direkt mot mål</a:t>
            </a:r>
          </a:p>
          <a:p>
            <a:pPr lvl="1"/>
            <a:r>
              <a:rPr lang="sv-SE" dirty="0"/>
              <a:t>Spelaren driver bollen in i eget eller motståndarnas mål</a:t>
            </a:r>
          </a:p>
          <a:p>
            <a:r>
              <a:rPr lang="sv-SE" dirty="0"/>
              <a:t>Spelet sätts igång genom att spelaren driver eller passar bollen</a:t>
            </a:r>
          </a:p>
          <a:p>
            <a:r>
              <a:rPr lang="sv-SE" dirty="0"/>
              <a:t>Motståndarna ska ha </a:t>
            </a:r>
            <a:r>
              <a:rPr lang="sv-SE"/>
              <a:t>minst fem </a:t>
            </a:r>
            <a:r>
              <a:rPr lang="sv-SE" dirty="0"/>
              <a:t>meters avstånd</a:t>
            </a:r>
          </a:p>
          <a:p>
            <a:pPr lvl="1"/>
            <a:r>
              <a:rPr lang="sv-SE" dirty="0"/>
              <a:t>Domaren uppmanar spelarna att backa</a:t>
            </a:r>
          </a:p>
          <a:p>
            <a:pPr lvl="1"/>
            <a:r>
              <a:rPr lang="sv-SE" dirty="0"/>
              <a:t>Om bollen tar på en spelare som står för nära tas hörnsparken om</a:t>
            </a:r>
          </a:p>
        </p:txBody>
      </p:sp>
    </p:spTree>
    <p:extLst>
      <p:ext uri="{BB962C8B-B14F-4D97-AF65-F5344CB8AC3E}">
        <p14:creationId xmlns:p14="http://schemas.microsoft.com/office/powerpoint/2010/main" val="4179812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5355-30C2-6439-EB41-37880F9D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regler 5 mot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692A-8AD8-D886-9CC7-7F6AE1EF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Regel 12 – Ojuste spel och olämpligt uppträdande</a:t>
            </a:r>
          </a:p>
          <a:p>
            <a:pPr lvl="1"/>
            <a:r>
              <a:rPr lang="sv-SE" dirty="0"/>
              <a:t>Varning och utvisning används inte</a:t>
            </a:r>
          </a:p>
          <a:p>
            <a:pPr lvl="1"/>
            <a:r>
              <a:rPr lang="sv-SE" dirty="0"/>
              <a:t>Om en spelare beter sig olämpligt får hen byta med en annan spelare</a:t>
            </a:r>
          </a:p>
          <a:p>
            <a:pPr lvl="2"/>
            <a:r>
              <a:rPr lang="sv-SE" dirty="0"/>
              <a:t>Ledarna behöver ta stort ansvar</a:t>
            </a:r>
          </a:p>
          <a:p>
            <a:pPr lvl="2"/>
            <a:r>
              <a:rPr lang="sv-SE" dirty="0"/>
              <a:t>Prata med ledarna före matchen. Kom överens om att alla ska bidra till bra stämning och förutsättningar</a:t>
            </a:r>
          </a:p>
          <a:p>
            <a:r>
              <a:rPr lang="sv-SE" dirty="0"/>
              <a:t>Målvaktsutkast</a:t>
            </a:r>
          </a:p>
          <a:p>
            <a:pPr lvl="1"/>
            <a:r>
              <a:rPr lang="sv-SE" dirty="0"/>
              <a:t>Om bollen går över förlängda mållinjen och det var anfallande lag som senast rörde bollen dömer du målvaktsutkast.</a:t>
            </a:r>
          </a:p>
          <a:p>
            <a:pPr lvl="1"/>
            <a:r>
              <a:rPr lang="sv-SE" dirty="0"/>
              <a:t>Målvakten sätter igång spelet genom att rulla ut  bollen</a:t>
            </a:r>
          </a:p>
          <a:p>
            <a:pPr lvl="1"/>
            <a:r>
              <a:rPr lang="sv-SE" dirty="0"/>
              <a:t>Målvakten får rulla eller lägga ner bollen till sig själv och slå en passning längs marken</a:t>
            </a:r>
          </a:p>
          <a:p>
            <a:pPr lvl="1"/>
            <a:r>
              <a:rPr lang="sv-SE" dirty="0"/>
              <a:t>Bollen är i spel när den lämnat målvaktens händer</a:t>
            </a:r>
            <a:endParaRPr lang="sv-SE" b="0" i="0" dirty="0">
              <a:solidFill>
                <a:srgbClr val="1F1F1F"/>
              </a:solidFill>
              <a:effectLst/>
              <a:highlight>
                <a:srgbClr val="FFFFFF"/>
              </a:highlight>
              <a:latin typeface="Stag Sans"/>
            </a:endParaRP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385753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5355-30C2-6439-EB41-37880F9D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regler 5 mot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692A-8AD8-D886-9CC7-7F6AE1EF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Hörnspark</a:t>
            </a:r>
          </a:p>
          <a:p>
            <a:pPr lvl="1"/>
            <a:r>
              <a:rPr lang="sv-SE" dirty="0"/>
              <a:t>Slås från hörnet där långlinjen och kortlinjen möts</a:t>
            </a:r>
          </a:p>
          <a:p>
            <a:pPr lvl="1"/>
            <a:r>
              <a:rPr lang="sv-SE" dirty="0"/>
              <a:t>Bollen ska passas efter marken</a:t>
            </a:r>
          </a:p>
          <a:p>
            <a:pPr lvl="1"/>
            <a:r>
              <a:rPr lang="sv-SE" dirty="0"/>
              <a:t>Spelaren får inte göra mål direkt från hörnspark</a:t>
            </a:r>
          </a:p>
          <a:p>
            <a:pPr lvl="2"/>
            <a:r>
              <a:rPr lang="sv-SE" dirty="0"/>
              <a:t>Om det händer ska hörnsparken tas om</a:t>
            </a:r>
          </a:p>
          <a:p>
            <a:r>
              <a:rPr lang="sv-SE" dirty="0"/>
              <a:t>Straffspark/straffområde</a:t>
            </a:r>
          </a:p>
          <a:p>
            <a:pPr lvl="1"/>
            <a:r>
              <a:rPr lang="sv-SE" dirty="0"/>
              <a:t>Det finns inget straffområde, därför kan du inte döma straffspark</a:t>
            </a:r>
          </a:p>
          <a:p>
            <a:pPr lvl="1"/>
            <a:r>
              <a:rPr lang="sv-SE" dirty="0"/>
              <a:t>Målvakten får ta bollen med händerna i närheten av målet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80960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5355-30C2-6439-EB41-37880F9D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regler 5 mot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692A-8AD8-D886-9CC7-7F6AE1EF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Frispark</a:t>
            </a:r>
          </a:p>
          <a:p>
            <a:pPr lvl="1"/>
            <a:r>
              <a:rPr lang="sv-SE" dirty="0"/>
              <a:t>Spelet startas genom att en spelare passar bollen på marken</a:t>
            </a:r>
          </a:p>
          <a:p>
            <a:pPr lvl="1"/>
            <a:r>
              <a:rPr lang="sv-SE" dirty="0"/>
              <a:t>Spelaren får inte skjuta direkt i mål</a:t>
            </a:r>
          </a:p>
          <a:p>
            <a:pPr lvl="2"/>
            <a:r>
              <a:rPr lang="sv-SE" dirty="0"/>
              <a:t>Om det händer tas frisparken om</a:t>
            </a:r>
          </a:p>
          <a:p>
            <a:r>
              <a:rPr lang="sv-SE" dirty="0"/>
              <a:t>Sidlinjespark</a:t>
            </a:r>
          </a:p>
          <a:p>
            <a:pPr lvl="1"/>
            <a:r>
              <a:rPr lang="sv-SE" dirty="0"/>
              <a:t>Spel 5 mot 5 kan spelas med eller utan sarg</a:t>
            </a:r>
          </a:p>
          <a:p>
            <a:pPr lvl="1"/>
            <a:r>
              <a:rPr lang="sv-SE" dirty="0"/>
              <a:t>Om bollen går över sidlinjen eller sargen ska du inte döma inkast</a:t>
            </a:r>
          </a:p>
          <a:p>
            <a:pPr lvl="1"/>
            <a:r>
              <a:rPr lang="sv-SE" dirty="0"/>
              <a:t>Spelet start genom en sidlinjespark där bollen passerade linjen</a:t>
            </a:r>
          </a:p>
          <a:p>
            <a:pPr lvl="1"/>
            <a:r>
              <a:rPr lang="sv-SE" dirty="0"/>
              <a:t>Spelet sätts igång genom att passa eller driva bollen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24362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F5355-30C2-6439-EB41-37880F9DC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regler 5 mot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1692A-8AD8-D886-9CC7-7F6AE1EF6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Retreatlinje</a:t>
            </a:r>
          </a:p>
          <a:p>
            <a:pPr lvl="1"/>
            <a:r>
              <a:rPr lang="sv-SE" dirty="0"/>
              <a:t>När målvakten har bollen under kontroll i sina händer ska motståndarna backa till sin egen mittlinje.</a:t>
            </a:r>
          </a:p>
          <a:p>
            <a:pPr lvl="1"/>
            <a:r>
              <a:rPr lang="sv-SE" dirty="0"/>
              <a:t>Domaren kan behöva säga till</a:t>
            </a:r>
          </a:p>
          <a:p>
            <a:pPr lvl="1"/>
            <a:r>
              <a:rPr lang="sv-SE" dirty="0"/>
              <a:t>Retreatlinjen=mittlinjen</a:t>
            </a:r>
          </a:p>
          <a:p>
            <a:r>
              <a:rPr lang="sv-SE" dirty="0"/>
              <a:t>Underläge med mer än fyra mål</a:t>
            </a:r>
          </a:p>
          <a:p>
            <a:pPr lvl="1"/>
            <a:r>
              <a:rPr lang="sv-SE" dirty="0"/>
              <a:t>Vid underläge med fyra mål eller fler får laget som ligger under spela med sex spelare tills ställningen är lika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78805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Direkt frispark</a:t>
            </a:r>
          </a:p>
          <a:p>
            <a:r>
              <a:rPr lang="sv-SE" dirty="0"/>
              <a:t>Indirekt frispark</a:t>
            </a:r>
          </a:p>
          <a:p>
            <a:r>
              <a:rPr lang="sv-SE" dirty="0"/>
              <a:t>Fördel</a:t>
            </a:r>
          </a:p>
          <a:p>
            <a:r>
              <a:rPr lang="sv-SE" dirty="0"/>
              <a:t>Inkast</a:t>
            </a:r>
          </a:p>
          <a:p>
            <a:r>
              <a:rPr lang="sv-SE" dirty="0"/>
              <a:t>Hörna</a:t>
            </a:r>
          </a:p>
          <a:p>
            <a:r>
              <a:rPr lang="sv-SE" dirty="0"/>
              <a:t>Inspark</a:t>
            </a:r>
          </a:p>
          <a:p>
            <a:r>
              <a:rPr lang="sv-SE" dirty="0"/>
              <a:t>Straffspark</a:t>
            </a:r>
          </a:p>
          <a:p>
            <a:r>
              <a:rPr lang="sv-SE" dirty="0"/>
              <a:t>Offside, varning och utvisning</a:t>
            </a:r>
          </a:p>
        </p:txBody>
      </p:sp>
    </p:spTree>
    <p:extLst>
      <p:ext uri="{BB962C8B-B14F-4D97-AF65-F5344CB8AC3E}">
        <p14:creationId xmlns:p14="http://schemas.microsoft.com/office/powerpoint/2010/main" val="2296454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Direkt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A089CC-514F-25BE-0E36-A509B3A02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57" t="30431" r="39808" b="9312"/>
          <a:stretch/>
        </p:blipFill>
        <p:spPr bwMode="auto">
          <a:xfrm>
            <a:off x="3254326" y="2052918"/>
            <a:ext cx="3779520" cy="439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1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4236-A188-3D3A-FB64-7F182891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Kursens mål</a:t>
            </a:r>
            <a:br>
              <a:rPr lang="sv-SE" dirty="0"/>
            </a:br>
            <a:r>
              <a:rPr lang="sv-SE" sz="3600" dirty="0"/>
              <a:t>Efter kursen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5F2AC-56E1-929E-67D4-90F1EDC24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Får du döma matcher 5 mot 5, 7 mot 7 (3 mot 3)</a:t>
            </a:r>
          </a:p>
          <a:p>
            <a:r>
              <a:rPr lang="sv-SE" dirty="0"/>
              <a:t>Har du kunskap om spelformer och regler för 5 mot 5 och 7 mot 7</a:t>
            </a:r>
          </a:p>
          <a:p>
            <a:r>
              <a:rPr lang="sv-SE" dirty="0"/>
              <a:t>Har du lärt dig domartecken</a:t>
            </a:r>
          </a:p>
          <a:p>
            <a:r>
              <a:rPr lang="sv-SE" dirty="0"/>
              <a:t>Hur man är som domare?</a:t>
            </a:r>
          </a:p>
          <a:p>
            <a:pPr lvl="1"/>
            <a:r>
              <a:rPr lang="sv-SE" dirty="0"/>
              <a:t>Domare/matchledare</a:t>
            </a:r>
          </a:p>
          <a:p>
            <a:r>
              <a:rPr lang="sv-SE" dirty="0"/>
              <a:t>Förståelse för rollen som domare</a:t>
            </a:r>
          </a:p>
          <a:p>
            <a:r>
              <a:rPr lang="sv-SE" dirty="0"/>
              <a:t>Intresse av att döma matcher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92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Indirekt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D4DFC6-B26F-9E23-606A-54962F937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23" t="27703" r="40818" b="10503"/>
          <a:stretch/>
        </p:blipFill>
        <p:spPr bwMode="auto">
          <a:xfrm>
            <a:off x="3685734" y="2052918"/>
            <a:ext cx="3432518" cy="437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838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Inspark</a:t>
            </a:r>
            <a:endParaRPr lang="sv-SE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30E38F9-06ED-B95B-3829-C14160FEF1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0" t="30513" r="42838" b="9444"/>
          <a:stretch/>
        </p:blipFill>
        <p:spPr bwMode="auto">
          <a:xfrm>
            <a:off x="4079630" y="1473762"/>
            <a:ext cx="3390315" cy="507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82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Inkast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A88106-049B-842E-5A91-965948D8E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3" t="30833" r="42981" b="9936"/>
          <a:stretch/>
        </p:blipFill>
        <p:spPr bwMode="auto">
          <a:xfrm>
            <a:off x="4008033" y="1813015"/>
            <a:ext cx="3137097" cy="46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74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Hörna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780F4EA-2E47-6BD1-A344-09991E7BB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30" t="31089" r="43125" b="9167"/>
          <a:stretch/>
        </p:blipFill>
        <p:spPr bwMode="auto">
          <a:xfrm>
            <a:off x="3370702" y="2053606"/>
            <a:ext cx="2861285" cy="42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58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E02EF-537C-56E2-8A62-92B1E0EC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Domarens tecken</a:t>
            </a:r>
            <a:br>
              <a:rPr lang="sv-SE" dirty="0"/>
            </a:br>
            <a:r>
              <a:rPr lang="sv-SE" sz="3200" dirty="0"/>
              <a:t>Straffspark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CA3F2-FA2F-FE88-BD33-B1860816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A67BC84-788E-9CCD-895A-4A93A1EADC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30833" r="43269" b="9423"/>
          <a:stretch/>
        </p:blipFill>
        <p:spPr bwMode="auto">
          <a:xfrm>
            <a:off x="4099473" y="1793632"/>
            <a:ext cx="3229793" cy="485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992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2F0C-CCD5-FBC9-3651-010D3FE2D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000" dirty="0"/>
              <a:t>7 mot 7</a:t>
            </a:r>
            <a:br>
              <a:rPr lang="sv-SE" dirty="0"/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A764D-27D5-76CE-BC5B-1788B9B68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800" dirty="0">
                <a:hlinkClick r:id="rId2"/>
              </a:rPr>
              <a:t>Spelformen 7 mot 7</a:t>
            </a:r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1188693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734B-FAD2-B68B-908C-837E8FD4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1: Spelplanen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D25E-3DEC-FBBA-0376-4A7598F85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10361856" cy="4195481"/>
          </a:xfrm>
        </p:spPr>
        <p:txBody>
          <a:bodyPr>
            <a:normAutofit/>
          </a:bodyPr>
          <a:lstStyle/>
          <a:p>
            <a:r>
              <a:rPr lang="sv-SE" dirty="0" err="1"/>
              <a:t>Planyta</a:t>
            </a:r>
            <a:r>
              <a:rPr lang="sv-SE" dirty="0"/>
              <a:t>: Max 50-55 x 30-35 meter.</a:t>
            </a:r>
          </a:p>
          <a:p>
            <a:r>
              <a:rPr lang="sv-SE" dirty="0"/>
              <a:t>Straffområdet: sju meter från vardera målstolpe och sju meter framåt i planen</a:t>
            </a:r>
          </a:p>
          <a:p>
            <a:pPr lvl="1"/>
            <a:r>
              <a:rPr lang="sv-SE" dirty="0"/>
              <a:t>Avgränsat med linjer eller koner</a:t>
            </a:r>
          </a:p>
          <a:p>
            <a:r>
              <a:rPr lang="sv-SE" dirty="0"/>
              <a:t>Liten 7 mot 7-plan: 50 x 30 meter (10-11 år)</a:t>
            </a:r>
          </a:p>
          <a:p>
            <a:r>
              <a:rPr lang="sv-SE" dirty="0"/>
              <a:t>Stor 7 mot 7-plan: 55 x 35 meter (12 år)</a:t>
            </a:r>
          </a:p>
          <a:p>
            <a:r>
              <a:rPr lang="sv-SE" dirty="0"/>
              <a:t>Målet 5 x 2 m</a:t>
            </a:r>
          </a:p>
          <a:p>
            <a:pPr lvl="1"/>
            <a:r>
              <a:rPr lang="sv-SE" dirty="0"/>
              <a:t>Förankrade i marken så att de inte välter</a:t>
            </a:r>
          </a:p>
          <a:p>
            <a:pPr lvl="1"/>
            <a:r>
              <a:rPr lang="sv-SE" dirty="0"/>
              <a:t>Retreatlinje</a:t>
            </a:r>
          </a:p>
          <a:p>
            <a:pPr lvl="2"/>
            <a:r>
              <a:rPr lang="sv-SE" dirty="0"/>
              <a:t>Markerad på varje planhalva, sju meter från mittlinjen</a:t>
            </a:r>
          </a:p>
          <a:p>
            <a:pPr lvl="2"/>
            <a:r>
              <a:rPr lang="sv-SE" dirty="0"/>
              <a:t>Höga koner vid sidan av planen eller platta koner på planen</a:t>
            </a:r>
          </a:p>
          <a:p>
            <a:pPr lvl="1"/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9921C-CEE0-C67F-E5F5-4231D3D46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5465" y="2871081"/>
            <a:ext cx="4285664" cy="255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0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2: Bollen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918"/>
            <a:ext cx="8946541" cy="4195481"/>
          </a:xfrm>
        </p:spPr>
        <p:txBody>
          <a:bodyPr/>
          <a:lstStyle/>
          <a:p>
            <a:r>
              <a:rPr lang="sv-SE" dirty="0"/>
              <a:t>Bollstorlek 4 ska användas</a:t>
            </a:r>
          </a:p>
        </p:txBody>
      </p:sp>
      <p:pic>
        <p:nvPicPr>
          <p:cNvPr id="5" name="Picture 4" descr="A soccer ball on the field line">
            <a:extLst>
              <a:ext uri="{FF2B5EF4-FFF2-40B4-BE49-F238E27FC236}">
                <a16:creationId xmlns:a16="http://schemas.microsoft.com/office/drawing/2014/main" id="{E55BC991-5E48-428F-DCFC-4FAD3D96D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2904381"/>
            <a:ext cx="4533900" cy="3022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1A8B9A-2A81-B06A-B7D5-FD06CB90092F}"/>
              </a:ext>
            </a:extLst>
          </p:cNvPr>
          <p:cNvSpPr txBox="1"/>
          <p:nvPr/>
        </p:nvSpPr>
        <p:spPr>
          <a:xfrm flipH="1">
            <a:off x="10231693" y="4566853"/>
            <a:ext cx="149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Storlek 4</a:t>
            </a:r>
          </a:p>
        </p:txBody>
      </p:sp>
    </p:spTree>
    <p:extLst>
      <p:ext uri="{BB962C8B-B14F-4D97-AF65-F5344CB8AC3E}">
        <p14:creationId xmlns:p14="http://schemas.microsoft.com/office/powerpoint/2010/main" val="22155958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3: Spelarna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55753" cy="4572965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Match: </a:t>
            </a:r>
          </a:p>
          <a:p>
            <a:pPr lvl="1"/>
            <a:r>
              <a:rPr lang="sv-SE" dirty="0"/>
              <a:t>Spelas mellan två lag</a:t>
            </a:r>
          </a:p>
          <a:p>
            <a:pPr lvl="1"/>
            <a:r>
              <a:rPr lang="sv-SE" dirty="0"/>
              <a:t>Varje lag har en målvakt och sex utespelare</a:t>
            </a:r>
          </a:p>
          <a:p>
            <a:pPr lvl="1"/>
            <a:r>
              <a:rPr lang="sv-SE" b="1" dirty="0"/>
              <a:t>Minimum fem spelare per lag</a:t>
            </a:r>
          </a:p>
          <a:p>
            <a:pPr lvl="1"/>
            <a:r>
              <a:rPr lang="sv-SE" b="1" dirty="0"/>
              <a:t>Vid underläge med fyra eller fler mål får det lag som ligger under spela med sju utespelare tills ställningen är lika</a:t>
            </a:r>
          </a:p>
          <a:p>
            <a:pPr lvl="1"/>
            <a:r>
              <a:rPr lang="sv-SE" dirty="0"/>
              <a:t>Byte av målvakt</a:t>
            </a:r>
          </a:p>
          <a:p>
            <a:pPr lvl="2"/>
            <a:r>
              <a:rPr lang="sv-SE" dirty="0"/>
              <a:t>Får göras när som helst om domaren får veta innan bytet görs</a:t>
            </a:r>
          </a:p>
          <a:p>
            <a:pPr lvl="2"/>
            <a:r>
              <a:rPr lang="sv-SE" dirty="0"/>
              <a:t>Alla spelare kan byta med målvakten</a:t>
            </a:r>
          </a:p>
          <a:p>
            <a:pPr lvl="2"/>
            <a:r>
              <a:rPr lang="sv-SE" dirty="0"/>
              <a:t>Görs under ett spelavbrott</a:t>
            </a:r>
          </a:p>
          <a:p>
            <a:pPr lvl="1"/>
            <a:r>
              <a:rPr lang="sv-SE" dirty="0"/>
              <a:t>Avbytare: tre avbytare rekommenderas</a:t>
            </a:r>
          </a:p>
          <a:p>
            <a:pPr lvl="2"/>
            <a:r>
              <a:rPr lang="sv-SE" dirty="0"/>
              <a:t>Byte får göras när som helst, men gärna i en paus</a:t>
            </a:r>
          </a:p>
          <a:p>
            <a:pPr lvl="2"/>
            <a:r>
              <a:rPr lang="sv-SE" dirty="0"/>
              <a:t>Byte sker nära mittlinjen</a:t>
            </a:r>
          </a:p>
          <a:p>
            <a:pPr lvl="2"/>
            <a:r>
              <a:rPr lang="sv-SE" dirty="0"/>
              <a:t>En ny spelare får inte kliva in på planen innan spelaren som ska byta klivit av</a:t>
            </a:r>
          </a:p>
          <a:p>
            <a:pPr lvl="1"/>
            <a:r>
              <a:rPr lang="sv-SE" dirty="0"/>
              <a:t>Om något blir fel blåser domaren av spelet och startar spelet igen med nedsläpp</a:t>
            </a: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38234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4: Spelarnas utrustning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46263" cy="4195481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Ingen farlig utrustning (för sig själv eller andra)</a:t>
            </a:r>
          </a:p>
          <a:p>
            <a:pPr lvl="1"/>
            <a:r>
              <a:rPr lang="sv-SE" dirty="0"/>
              <a:t>Alla smycken (halsband, ringar, armband, </a:t>
            </a:r>
            <a:r>
              <a:rPr lang="sv-SE" dirty="0" err="1"/>
              <a:t>öronringar</a:t>
            </a:r>
            <a:r>
              <a:rPr lang="sv-SE" dirty="0"/>
              <a:t>, läderband, gummiband </a:t>
            </a:r>
            <a:r>
              <a:rPr lang="sv-SE" dirty="0" err="1"/>
              <a:t>etc</a:t>
            </a:r>
            <a:r>
              <a:rPr lang="sv-SE" dirty="0"/>
              <a:t>) är förbjudna</a:t>
            </a:r>
          </a:p>
          <a:p>
            <a:pPr lvl="2"/>
            <a:r>
              <a:rPr lang="sv-SE" dirty="0"/>
              <a:t>Undantag: </a:t>
            </a:r>
            <a:r>
              <a:rPr lang="sv-SE" dirty="0" err="1"/>
              <a:t>läkörhängen</a:t>
            </a:r>
            <a:r>
              <a:rPr lang="sv-SE" dirty="0"/>
              <a:t> (nytagna hål)</a:t>
            </a:r>
          </a:p>
          <a:p>
            <a:pPr lvl="2"/>
            <a:endParaRPr lang="sv-SE" dirty="0"/>
          </a:p>
          <a:p>
            <a:r>
              <a:rPr lang="sv-SE" dirty="0"/>
              <a:t>Spelaren måste ha på sig</a:t>
            </a:r>
          </a:p>
          <a:p>
            <a:pPr lvl="1"/>
            <a:r>
              <a:rPr lang="sv-SE" dirty="0"/>
              <a:t>Tröja</a:t>
            </a:r>
          </a:p>
          <a:p>
            <a:pPr lvl="1"/>
            <a:r>
              <a:rPr lang="sv-SE" dirty="0"/>
              <a:t>Byxa</a:t>
            </a:r>
          </a:p>
          <a:p>
            <a:pPr lvl="1"/>
            <a:r>
              <a:rPr lang="sv-SE" dirty="0"/>
              <a:t>Strumpor</a:t>
            </a:r>
          </a:p>
          <a:p>
            <a:pPr lvl="1"/>
            <a:r>
              <a:rPr lang="sv-SE" dirty="0"/>
              <a:t>Benskydd (ska täckas av strumporna)</a:t>
            </a:r>
          </a:p>
          <a:p>
            <a:pPr lvl="1"/>
            <a:r>
              <a:rPr lang="sv-SE" dirty="0"/>
              <a:t>Skor</a:t>
            </a:r>
          </a:p>
          <a:p>
            <a:pPr lvl="1"/>
            <a:endParaRPr lang="sv-SE" dirty="0"/>
          </a:p>
          <a:p>
            <a:r>
              <a:rPr lang="sv-SE" dirty="0"/>
              <a:t>Lagen ska spela i olika färger på matchkläder</a:t>
            </a:r>
          </a:p>
          <a:p>
            <a:r>
              <a:rPr lang="sv-SE" dirty="0"/>
              <a:t>Målvaktens kläder ska skilja sig från övriga spelares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35149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1F546-1D04-F6E9-A7A6-ECF46BD5D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Viktigt med självstudier</a:t>
            </a:r>
            <a:br>
              <a:rPr lang="sv-SE" dirty="0"/>
            </a:br>
            <a:r>
              <a:rPr lang="sv-SE" sz="3200" dirty="0"/>
              <a:t>Vad behöver du träna på?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D267B-583D-9B86-9CD9-2D33E00BC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C00926-0D88-29FB-173D-1D0D2206D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94"/>
          <a:stretch/>
        </p:blipFill>
        <p:spPr>
          <a:xfrm>
            <a:off x="6641107" y="2731233"/>
            <a:ext cx="3016347" cy="28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79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5: Domaren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Matchen leds av </a:t>
            </a:r>
            <a:r>
              <a:rPr lang="sv-SE" b="1" dirty="0"/>
              <a:t>en eller två domare </a:t>
            </a:r>
            <a:r>
              <a:rPr lang="sv-SE" dirty="0"/>
              <a:t>som ser till att spelreglerna följs</a:t>
            </a:r>
          </a:p>
          <a:p>
            <a:endParaRPr lang="sv-SE" dirty="0"/>
          </a:p>
          <a:p>
            <a:r>
              <a:rPr lang="sv-SE" dirty="0"/>
              <a:t>Domarens beslut gäller och ska respekteras av spelare, ledare och publik.</a:t>
            </a:r>
          </a:p>
          <a:p>
            <a:endParaRPr lang="sv-SE" dirty="0"/>
          </a:p>
          <a:p>
            <a:r>
              <a:rPr lang="sv-SE" dirty="0"/>
              <a:t>Domaren får ändra ett beslut innan spelet blåses igång igen.</a:t>
            </a:r>
          </a:p>
          <a:p>
            <a:pPr lvl="1"/>
            <a:r>
              <a:rPr lang="sv-SE" dirty="0"/>
              <a:t>Spelare och ledare får inte påverka domaren att ändra beslut.</a:t>
            </a:r>
          </a:p>
        </p:txBody>
      </p:sp>
    </p:spTree>
    <p:extLst>
      <p:ext uri="{BB962C8B-B14F-4D97-AF65-F5344CB8AC3E}">
        <p14:creationId xmlns:p14="http://schemas.microsoft.com/office/powerpoint/2010/main" val="1543237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6: Övriga matchfunktionärer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Regeln används inte i 7 mot 7</a:t>
            </a:r>
          </a:p>
        </p:txBody>
      </p:sp>
    </p:spTree>
    <p:extLst>
      <p:ext uri="{BB962C8B-B14F-4D97-AF65-F5344CB8AC3E}">
        <p14:creationId xmlns:p14="http://schemas.microsoft.com/office/powerpoint/2010/main" val="28831747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7: Speltiden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Speltid: </a:t>
            </a:r>
          </a:p>
          <a:p>
            <a:pPr lvl="1"/>
            <a:r>
              <a:rPr lang="sv-SE" dirty="0"/>
              <a:t>3 x 20 minuter vid enskild match</a:t>
            </a:r>
          </a:p>
          <a:p>
            <a:pPr lvl="1"/>
            <a:r>
              <a:rPr lang="sv-SE" dirty="0"/>
              <a:t>3 x 15 minuter vid sammandrag</a:t>
            </a:r>
          </a:p>
          <a:p>
            <a:pPr lvl="1"/>
            <a:r>
              <a:rPr lang="sv-SE" dirty="0"/>
              <a:t>Paus: max fem minuter mellan perioderna</a:t>
            </a:r>
          </a:p>
          <a:p>
            <a:r>
              <a:rPr lang="sv-SE" dirty="0"/>
              <a:t>Domaren avgör om någon tid ska läggas till och hur många minuter</a:t>
            </a:r>
          </a:p>
          <a:p>
            <a:r>
              <a:rPr lang="sv-SE" dirty="0"/>
              <a:t>Lagen behöver inte byta sida</a:t>
            </a:r>
          </a:p>
        </p:txBody>
      </p:sp>
    </p:spTree>
    <p:extLst>
      <p:ext uri="{BB962C8B-B14F-4D97-AF65-F5344CB8AC3E}">
        <p14:creationId xmlns:p14="http://schemas.microsoft.com/office/powerpoint/2010/main" val="2041681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10010165" cy="4195481"/>
          </a:xfrm>
        </p:spPr>
        <p:txBody>
          <a:bodyPr/>
          <a:lstStyle/>
          <a:p>
            <a:r>
              <a:rPr lang="sv-SE" dirty="0"/>
              <a:t>Varje period startar med avspark</a:t>
            </a:r>
          </a:p>
          <a:p>
            <a:r>
              <a:rPr lang="sv-SE" dirty="0"/>
              <a:t>Slantsingling avgör vilket lag som får välja boll eller sida</a:t>
            </a:r>
          </a:p>
          <a:p>
            <a:r>
              <a:rPr lang="sv-SE" dirty="0"/>
              <a:t>Lag som väljer boll gör avspark period 1 och period 3</a:t>
            </a:r>
          </a:p>
          <a:p>
            <a:r>
              <a:rPr lang="sv-SE" dirty="0"/>
              <a:t>Lag som väljer sida gör avspark period 2 </a:t>
            </a:r>
          </a:p>
          <a:p>
            <a:r>
              <a:rPr lang="sv-SE" dirty="0"/>
              <a:t>Lagen får byta sida inför ny period (måste inte)</a:t>
            </a:r>
          </a:p>
          <a:p>
            <a:r>
              <a:rPr lang="sv-SE" dirty="0"/>
              <a:t>Efter mål gör det andra laget avspark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6293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Vid avspark</a:t>
            </a:r>
          </a:p>
          <a:p>
            <a:pPr lvl="1"/>
            <a:r>
              <a:rPr lang="sv-SE" dirty="0"/>
              <a:t>Alla spelare utom den som tar avsparken ska vara på egen planhalva</a:t>
            </a:r>
          </a:p>
          <a:p>
            <a:pPr lvl="1"/>
            <a:r>
              <a:rPr lang="sv-SE" dirty="0"/>
              <a:t>Bollen ska ligga still på mittpunkten</a:t>
            </a:r>
          </a:p>
          <a:p>
            <a:pPr lvl="1"/>
            <a:r>
              <a:rPr lang="sv-SE" dirty="0"/>
              <a:t>Domaren ger signal</a:t>
            </a:r>
          </a:p>
          <a:p>
            <a:pPr lvl="1"/>
            <a:r>
              <a:rPr lang="sv-SE" dirty="0"/>
              <a:t>Bollen är i spel när spelaren har sparkat på den och bollen tydligt rör sig</a:t>
            </a:r>
          </a:p>
          <a:p>
            <a:pPr lvl="1"/>
            <a:r>
              <a:rPr lang="sv-SE" dirty="0"/>
              <a:t>Mål kan göras direkt från avspark</a:t>
            </a:r>
          </a:p>
          <a:p>
            <a:pPr lvl="1"/>
            <a:r>
              <a:rPr lang="sv-SE" dirty="0"/>
              <a:t>Motståndarna ska vara minst sju meter från bollen</a:t>
            </a:r>
          </a:p>
          <a:p>
            <a:pPr lvl="1"/>
            <a:r>
              <a:rPr lang="sv-SE" dirty="0"/>
              <a:t>Blir något fel tas avsparken om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3665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600" dirty="0"/>
              <a:t>Regel 8: Spelets start och återupptagande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624" y="2064434"/>
            <a:ext cx="10572873" cy="4340848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Nedsläpp</a:t>
            </a:r>
          </a:p>
          <a:p>
            <a:pPr lvl="1"/>
            <a:r>
              <a:rPr lang="sv-SE" dirty="0"/>
              <a:t>Domaren släpper bollen till en spelare i det lag som senast rörde bollen på den plats den var när spelet stoppades</a:t>
            </a:r>
          </a:p>
          <a:p>
            <a:pPr lvl="1"/>
            <a:r>
              <a:rPr lang="sv-SE" dirty="0"/>
              <a:t>Om spelet stoppades när bollen är i straffområdet släpps bollen till målvakten på straffområdeslinjen</a:t>
            </a:r>
          </a:p>
          <a:p>
            <a:pPr lvl="1"/>
            <a:r>
              <a:rPr lang="sv-SE" dirty="0"/>
              <a:t>Bollen är i spel när den vidrör marken</a:t>
            </a:r>
          </a:p>
          <a:p>
            <a:pPr lvl="1"/>
            <a:r>
              <a:rPr lang="sv-SE" dirty="0"/>
              <a:t>Alla övriga spelare ska vara minst sju meter från bollen tills den är i spel</a:t>
            </a:r>
          </a:p>
          <a:p>
            <a:pPr lvl="1"/>
            <a:r>
              <a:rPr lang="sv-SE" dirty="0"/>
              <a:t>Om något blir fel tas nedsläppet om</a:t>
            </a:r>
          </a:p>
          <a:p>
            <a:r>
              <a:rPr lang="sv-SE" dirty="0"/>
              <a:t>Skadad spelare</a:t>
            </a:r>
          </a:p>
          <a:p>
            <a:pPr lvl="1"/>
            <a:r>
              <a:rPr lang="sv-SE" dirty="0"/>
              <a:t>Domaren stoppar spelet direkt (oavsett om det är frispark eller inte)</a:t>
            </a:r>
          </a:p>
          <a:p>
            <a:pPr lvl="1"/>
            <a:r>
              <a:rPr lang="sv-SE" dirty="0"/>
              <a:t>Ledare får komma in när domaren ger tecken</a:t>
            </a:r>
          </a:p>
          <a:p>
            <a:pPr lvl="1"/>
            <a:r>
              <a:rPr lang="sv-SE" dirty="0"/>
              <a:t>Spelet sätts igång igen genom nedsläpp där bollen var när domaren blåste av eller med en frispark där förseelsen begicks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059011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9: Bollen i och ur spel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10572873" cy="4340848"/>
          </a:xfrm>
        </p:spPr>
        <p:txBody>
          <a:bodyPr>
            <a:normAutofit/>
          </a:bodyPr>
          <a:lstStyle/>
          <a:p>
            <a:r>
              <a:rPr lang="sv-SE" dirty="0"/>
              <a:t>När är bollen ur spel?</a:t>
            </a:r>
          </a:p>
          <a:p>
            <a:pPr lvl="1"/>
            <a:r>
              <a:rPr lang="sv-SE" dirty="0"/>
              <a:t>När hela bollen har passerat mållinjen eller sidlinjen (på marken eller i luften)</a:t>
            </a:r>
          </a:p>
          <a:p>
            <a:pPr lvl="1"/>
            <a:r>
              <a:rPr lang="sv-SE" dirty="0"/>
              <a:t>När domaren har stoppat spelet</a:t>
            </a:r>
          </a:p>
        </p:txBody>
      </p:sp>
    </p:spTree>
    <p:extLst>
      <p:ext uri="{BB962C8B-B14F-4D97-AF65-F5344CB8AC3E}">
        <p14:creationId xmlns:p14="http://schemas.microsoft.com/office/powerpoint/2010/main" val="1876215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10: Mål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906" y="2066986"/>
            <a:ext cx="9841353" cy="4195481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Mål: när hela bollen passerat mållinjen mellan stolparna och under ribban</a:t>
            </a:r>
          </a:p>
          <a:p>
            <a:pPr lvl="1"/>
            <a:r>
              <a:rPr lang="sv-SE" dirty="0"/>
              <a:t>Om inte laget som gjort mål gjort något regelbrott i samband med målet</a:t>
            </a:r>
          </a:p>
          <a:p>
            <a:pPr lvl="1"/>
            <a:endParaRPr lang="sv-SE" dirty="0"/>
          </a:p>
          <a:p>
            <a:r>
              <a:rPr lang="sv-SE" dirty="0"/>
              <a:t>Domartecken vid mål: domaren pekar tydligt mot mittpunkten med armen</a:t>
            </a:r>
          </a:p>
          <a:p>
            <a:r>
              <a:rPr lang="sv-SE" dirty="0"/>
              <a:t>Domaren behöver inte blåsa i pipan om bollen är tydligt inne i mål</a:t>
            </a:r>
          </a:p>
          <a:p>
            <a:r>
              <a:rPr lang="sv-SE" dirty="0"/>
              <a:t>Domaren kan förtydliga med en signal om bollen är inne i mål men studsar ut igen</a:t>
            </a:r>
          </a:p>
          <a:p>
            <a:r>
              <a:rPr lang="sv-SE" dirty="0"/>
              <a:t>Om målvakten kastar bollen direkt i det andra lagets mål döms målvaktsutkast</a:t>
            </a:r>
          </a:p>
          <a:p>
            <a:endParaRPr lang="sv-SE" dirty="0"/>
          </a:p>
          <a:p>
            <a:r>
              <a:rPr lang="sv-SE" dirty="0"/>
              <a:t>Om domaren ger signal för mål innan hela bollen har passerat mållinjen ska spelet återupptas med nedsläpp</a:t>
            </a:r>
          </a:p>
        </p:txBody>
      </p:sp>
    </p:spTree>
    <p:extLst>
      <p:ext uri="{BB962C8B-B14F-4D97-AF65-F5344CB8AC3E}">
        <p14:creationId xmlns:p14="http://schemas.microsoft.com/office/powerpoint/2010/main" val="25915576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11: Offside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Används inte vid spel 7 mot 7</a:t>
            </a:r>
          </a:p>
        </p:txBody>
      </p:sp>
    </p:spTree>
    <p:extLst>
      <p:ext uri="{BB962C8B-B14F-4D97-AF65-F5344CB8AC3E}">
        <p14:creationId xmlns:p14="http://schemas.microsoft.com/office/powerpoint/2010/main" val="637752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7" y="1954444"/>
            <a:ext cx="10713550" cy="4671439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Domaren kan bara döma direkt och indirekt frispark samt straffspark för regelbrott som sker när bollen är i spel</a:t>
            </a:r>
          </a:p>
          <a:p>
            <a:r>
              <a:rPr lang="sv-SE" dirty="0"/>
              <a:t>Direkt frispark</a:t>
            </a:r>
          </a:p>
          <a:p>
            <a:pPr lvl="1"/>
            <a:r>
              <a:rPr lang="sv-SE" dirty="0"/>
              <a:t>Domaren dömer direkt frispark  om en spelare bryter mot en regel och gör något oaktsamt, vårdslöst eller med överdriven kraft mot en spelare i andra laget, ex.</a:t>
            </a:r>
          </a:p>
          <a:p>
            <a:pPr lvl="2"/>
            <a:r>
              <a:rPr lang="sv-SE" dirty="0"/>
              <a:t>Angripa en spelare med överkroppen</a:t>
            </a:r>
          </a:p>
          <a:p>
            <a:pPr lvl="2"/>
            <a:r>
              <a:rPr lang="sv-SE" dirty="0"/>
              <a:t>Hoppa mot en spelare</a:t>
            </a:r>
          </a:p>
          <a:p>
            <a:pPr lvl="2"/>
            <a:r>
              <a:rPr lang="sv-SE" dirty="0"/>
              <a:t>Sparka/försöka sparka en spelare</a:t>
            </a:r>
          </a:p>
          <a:p>
            <a:pPr lvl="2"/>
            <a:r>
              <a:rPr lang="sv-SE" dirty="0"/>
              <a:t>Knuffa en spelare</a:t>
            </a:r>
          </a:p>
          <a:p>
            <a:pPr lvl="2"/>
            <a:r>
              <a:rPr lang="sv-SE" dirty="0"/>
              <a:t>Slå/försöka slå en spelare (även skallning)</a:t>
            </a:r>
          </a:p>
          <a:p>
            <a:pPr lvl="2"/>
            <a:r>
              <a:rPr lang="sv-SE" dirty="0"/>
              <a:t>Fälla/försöka fälla en spelare</a:t>
            </a:r>
          </a:p>
          <a:p>
            <a:pPr lvl="2"/>
            <a:r>
              <a:rPr lang="sv-SE" dirty="0"/>
              <a:t>Tackla med foten</a:t>
            </a:r>
          </a:p>
          <a:p>
            <a:pPr lvl="2"/>
            <a:r>
              <a:rPr lang="sv-SE" dirty="0"/>
              <a:t>Avsiktligt röra vid bollen med handen eller armen</a:t>
            </a:r>
          </a:p>
          <a:p>
            <a:pPr lvl="2"/>
            <a:r>
              <a:rPr lang="sv-SE" dirty="0"/>
              <a:t>Hålla fast en spelare</a:t>
            </a:r>
          </a:p>
          <a:p>
            <a:pPr lvl="2"/>
            <a:r>
              <a:rPr lang="sv-SE" dirty="0"/>
              <a:t>Hindra en motståndares förflyttning</a:t>
            </a:r>
          </a:p>
          <a:p>
            <a:pPr lvl="2"/>
            <a:r>
              <a:rPr lang="sv-SE" dirty="0"/>
              <a:t>Bita en spelare</a:t>
            </a:r>
          </a:p>
          <a:p>
            <a:pPr lvl="2"/>
            <a:r>
              <a:rPr lang="sv-SE" dirty="0"/>
              <a:t>Angripa  målvakten när den har bollen under kontroll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93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F184-FF52-7252-C3AE-129EB275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är en bra domare?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56D0-87D4-C861-974F-375D0738B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Skillnad på domare och matchledare?</a:t>
            </a:r>
          </a:p>
        </p:txBody>
      </p:sp>
      <p:pic>
        <p:nvPicPr>
          <p:cNvPr id="12290" name="Picture 2" descr="Jonas Eriksson avslöjar: Så fuskar spelarna med utrustningen | Cafe.se">
            <a:extLst>
              <a:ext uri="{FF2B5EF4-FFF2-40B4-BE49-F238E27FC236}">
                <a16:creationId xmlns:a16="http://schemas.microsoft.com/office/drawing/2014/main" id="{D5E44A53-F15F-1997-BE8A-17BCE375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153" y="1332913"/>
            <a:ext cx="4026687" cy="22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6CC0EF-7A7B-2D85-0D16-7D1C646A2E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992" b="16966"/>
          <a:stretch/>
        </p:blipFill>
        <p:spPr>
          <a:xfrm>
            <a:off x="7358153" y="3628670"/>
            <a:ext cx="4026687" cy="299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6" y="1954444"/>
            <a:ext cx="10868295" cy="4671439"/>
          </a:xfrm>
        </p:spPr>
        <p:txBody>
          <a:bodyPr>
            <a:normAutofit fontScale="85000" lnSpcReduction="20000"/>
          </a:bodyPr>
          <a:lstStyle/>
          <a:p>
            <a:r>
              <a:rPr lang="sv-SE" dirty="0"/>
              <a:t>Varningar eller utvisningar används (vanligtvis) inte</a:t>
            </a:r>
          </a:p>
          <a:p>
            <a:r>
              <a:rPr lang="sv-SE" dirty="0"/>
              <a:t>En spelare som inte följer reglerna ska bytas ut av ledaren</a:t>
            </a:r>
          </a:p>
          <a:p>
            <a:endParaRPr lang="sv-SE" sz="900" dirty="0"/>
          </a:p>
          <a:p>
            <a:r>
              <a:rPr lang="sv-SE" dirty="0"/>
              <a:t>Oaktsamhet</a:t>
            </a:r>
          </a:p>
          <a:p>
            <a:pPr lvl="1"/>
            <a:r>
              <a:rPr lang="sv-SE" dirty="0"/>
              <a:t>När en spelare inte är uppmärksam, inte är försiktig eller tar hänsyn till andra när spelaren försöker vinna bollen. Domaren dömer då frispark.</a:t>
            </a:r>
          </a:p>
          <a:p>
            <a:endParaRPr lang="sv-SE" sz="900" dirty="0"/>
          </a:p>
          <a:p>
            <a:r>
              <a:rPr lang="sv-SE" dirty="0"/>
              <a:t>Vårdslöshet</a:t>
            </a:r>
          </a:p>
          <a:p>
            <a:pPr lvl="1"/>
            <a:r>
              <a:rPr lang="sv-SE" dirty="0"/>
              <a:t>När en spelare gör något och struntar i riskerna för en motspelare. Domaren ska då varna spelaren.</a:t>
            </a:r>
          </a:p>
          <a:p>
            <a:pPr lvl="1"/>
            <a:endParaRPr lang="sv-SE" sz="900" dirty="0"/>
          </a:p>
          <a:p>
            <a:r>
              <a:rPr lang="sv-SE" dirty="0"/>
              <a:t>Utfört med överdriven kraft</a:t>
            </a:r>
          </a:p>
          <a:p>
            <a:pPr lvl="1"/>
            <a:r>
              <a:rPr lang="sv-SE" dirty="0"/>
              <a:t>När en spelare använder mer kraft än vad som behövs och på så vis kan skada motspelare. </a:t>
            </a:r>
            <a:br>
              <a:rPr lang="sv-SE" dirty="0"/>
            </a:br>
            <a:r>
              <a:rPr lang="sv-SE" dirty="0"/>
              <a:t>Domaren ska då visa ut spelaren.</a:t>
            </a:r>
          </a:p>
          <a:p>
            <a:endParaRPr lang="sv-SE" sz="900" dirty="0"/>
          </a:p>
          <a:p>
            <a:r>
              <a:rPr lang="sv-SE" dirty="0"/>
              <a:t>Varning och utvisning</a:t>
            </a:r>
          </a:p>
          <a:p>
            <a:pPr lvl="1"/>
            <a:r>
              <a:rPr lang="sv-SE" dirty="0"/>
              <a:t>Grundregeln är att varning och utvisning inte bör tillämpas</a:t>
            </a:r>
          </a:p>
          <a:p>
            <a:endParaRPr lang="sv-SE" dirty="0"/>
          </a:p>
          <a:p>
            <a:endParaRPr lang="sv-SE" dirty="0"/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35918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6" y="1954444"/>
            <a:ext cx="10868295" cy="4671439"/>
          </a:xfrm>
        </p:spPr>
        <p:txBody>
          <a:bodyPr>
            <a:normAutofit/>
          </a:bodyPr>
          <a:lstStyle/>
          <a:p>
            <a:r>
              <a:rPr lang="sv-SE" dirty="0"/>
              <a:t>Målvakten har bollen under kontroll när</a:t>
            </a:r>
          </a:p>
          <a:p>
            <a:pPr lvl="1"/>
            <a:r>
              <a:rPr lang="sv-SE" dirty="0"/>
              <a:t>Bollen är mellan händerna eller en hand och någon annan yta (ex marken eller kroppen)</a:t>
            </a:r>
          </a:p>
          <a:p>
            <a:pPr lvl="1"/>
            <a:r>
              <a:rPr lang="sv-SE" dirty="0"/>
              <a:t>Målvakten håller bollen med utsträckt öppen hand</a:t>
            </a:r>
          </a:p>
          <a:p>
            <a:pPr lvl="1"/>
            <a:r>
              <a:rPr lang="sv-SE" dirty="0"/>
              <a:t>Målvakten studsar bollen mot marken eller kastar upp den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20774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12: Otillåtet spel och olämpligt uppträdande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566" y="1954444"/>
            <a:ext cx="10868295" cy="4671439"/>
          </a:xfrm>
        </p:spPr>
        <p:txBody>
          <a:bodyPr>
            <a:normAutofit/>
          </a:bodyPr>
          <a:lstStyle/>
          <a:p>
            <a:r>
              <a:rPr lang="sv-SE" dirty="0"/>
              <a:t>Indirekt frispark</a:t>
            </a:r>
          </a:p>
          <a:p>
            <a:pPr lvl="1"/>
            <a:r>
              <a:rPr lang="sv-SE" dirty="0"/>
              <a:t>Om en spelare inte respekterar domarens beslut (med gester eller ord)</a:t>
            </a:r>
          </a:p>
          <a:p>
            <a:pPr lvl="1"/>
            <a:r>
              <a:rPr lang="sv-SE" dirty="0"/>
              <a:t>Om målvakten tar upp bollen med händerna om en medspelare spelat eller kastat bollen (inkast) till målvakten</a:t>
            </a:r>
          </a:p>
          <a:p>
            <a:pPr lvl="1"/>
            <a:r>
              <a:rPr lang="sv-SE" dirty="0"/>
              <a:t>Om ett lag gör ett felaktigt byte</a:t>
            </a:r>
          </a:p>
          <a:p>
            <a:pPr lvl="1"/>
            <a:r>
              <a:rPr lang="sv-SE" dirty="0"/>
              <a:t>Om en spelare rör vid bollen vid två tillfällen innan någon annan spelare rört bollen vid avspark, inkast, hörna, frispark eller straffspark</a:t>
            </a:r>
          </a:p>
        </p:txBody>
      </p:sp>
    </p:spTree>
    <p:extLst>
      <p:ext uri="{BB962C8B-B14F-4D97-AF65-F5344CB8AC3E}">
        <p14:creationId xmlns:p14="http://schemas.microsoft.com/office/powerpoint/2010/main" val="3972951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13: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69820" cy="419548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Domaren dömer direkt eller indirekt frispark för det ena laget när en spelare i andra laget bryter mot en regel när bollen är i spel</a:t>
            </a:r>
          </a:p>
          <a:p>
            <a:r>
              <a:rPr lang="sv-SE" dirty="0"/>
              <a:t>Indirekt frispark</a:t>
            </a:r>
          </a:p>
          <a:p>
            <a:pPr lvl="1"/>
            <a:r>
              <a:rPr lang="sv-SE" dirty="0"/>
              <a:t>Domaren höjer armen över huvudet</a:t>
            </a:r>
          </a:p>
          <a:p>
            <a:pPr lvl="1"/>
            <a:r>
              <a:rPr lang="sv-SE" dirty="0"/>
              <a:t>Indirekt frispark tas om </a:t>
            </a:r>
          </a:p>
          <a:p>
            <a:pPr lvl="2"/>
            <a:r>
              <a:rPr lang="sv-SE" dirty="0"/>
              <a:t>ifall domaren glömt visa att frisparken är indirekt och bollen går direkt i mål</a:t>
            </a:r>
          </a:p>
          <a:p>
            <a:r>
              <a:rPr lang="sv-SE" dirty="0"/>
              <a:t>När bollen går i mål</a:t>
            </a:r>
          </a:p>
          <a:p>
            <a:pPr lvl="1"/>
            <a:r>
              <a:rPr lang="sv-SE" dirty="0"/>
              <a:t>Domaren dömer mål om bollen vid direkt frispark går direkt i motståndarlagets mål</a:t>
            </a:r>
          </a:p>
          <a:p>
            <a:pPr lvl="1"/>
            <a:r>
              <a:rPr lang="sv-SE" dirty="0"/>
              <a:t>Domaren dömer inspark om bollen vid indirekt frispark slås direkt i motståndarlagets mål</a:t>
            </a:r>
          </a:p>
          <a:p>
            <a:pPr lvl="1"/>
            <a:r>
              <a:rPr lang="sv-SE" dirty="0"/>
              <a:t>Domaren dömer hörnspark om bollen vid direkt eller indirekt frispark slås direkt in i eget mål</a:t>
            </a:r>
          </a:p>
        </p:txBody>
      </p:sp>
    </p:spTree>
    <p:extLst>
      <p:ext uri="{BB962C8B-B14F-4D97-AF65-F5344CB8AC3E}">
        <p14:creationId xmlns:p14="http://schemas.microsoft.com/office/powerpoint/2010/main" val="39810225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13: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69820" cy="4195481"/>
          </a:xfrm>
        </p:spPr>
        <p:txBody>
          <a:bodyPr>
            <a:normAutofit/>
          </a:bodyPr>
          <a:lstStyle/>
          <a:p>
            <a:r>
              <a:rPr lang="sv-SE" dirty="0"/>
              <a:t>Frisparken slås från den plats där regelbrottet inträffade</a:t>
            </a:r>
          </a:p>
          <a:p>
            <a:pPr lvl="1"/>
            <a:r>
              <a:rPr lang="sv-SE" dirty="0"/>
              <a:t>Undantag</a:t>
            </a:r>
          </a:p>
          <a:p>
            <a:pPr lvl="2"/>
            <a:r>
              <a:rPr lang="sv-SE" dirty="0"/>
              <a:t>Direkt frispark i det andra lagets straffområde. Då döms straffspark</a:t>
            </a:r>
          </a:p>
          <a:p>
            <a:pPr lvl="2"/>
            <a:r>
              <a:rPr lang="sv-SE" dirty="0"/>
              <a:t>Indirekt frispark i eget straffområde. Bollen läggs på valfri plats i straffområdet</a:t>
            </a:r>
          </a:p>
          <a:p>
            <a:pPr lvl="2"/>
            <a:r>
              <a:rPr lang="sv-SE" dirty="0"/>
              <a:t>Indirekt frispark i det andra lagets straffområde. Bollen läggs då på straffområdeslinjen</a:t>
            </a:r>
          </a:p>
          <a:p>
            <a:pPr lvl="2"/>
            <a:endParaRPr lang="sv-SE" dirty="0"/>
          </a:p>
          <a:p>
            <a:r>
              <a:rPr lang="sv-SE" dirty="0"/>
              <a:t>Bollen</a:t>
            </a:r>
          </a:p>
          <a:p>
            <a:pPr lvl="1"/>
            <a:r>
              <a:rPr lang="sv-SE" dirty="0"/>
              <a:t>Ska ligga still</a:t>
            </a:r>
          </a:p>
          <a:p>
            <a:pPr lvl="1"/>
            <a:r>
              <a:rPr lang="sv-SE" dirty="0"/>
              <a:t>Får inte vidröras två gånger av spelaren som slog frisparken innan den rört vid någon annan. Domaren dömer då indirekt frispark.</a:t>
            </a:r>
          </a:p>
          <a:p>
            <a:pPr lvl="1"/>
            <a:r>
              <a:rPr lang="sv-SE" dirty="0"/>
              <a:t>Är i spel när en spelare sparkat den och bollen tydligt rör sig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388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13: Frispark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63383" cy="4195481"/>
          </a:xfrm>
        </p:spPr>
        <p:txBody>
          <a:bodyPr>
            <a:normAutofit/>
          </a:bodyPr>
          <a:lstStyle/>
          <a:p>
            <a:r>
              <a:rPr lang="sv-SE" dirty="0"/>
              <a:t>Avstånd till andra lagets spelare ska vara minst sju meter</a:t>
            </a:r>
          </a:p>
          <a:p>
            <a:pPr lvl="1"/>
            <a:r>
              <a:rPr lang="sv-SE" dirty="0"/>
              <a:t>Domaren uppmanar motståndarna att backa men spelet får sättas igång ändå</a:t>
            </a:r>
          </a:p>
          <a:p>
            <a:pPr lvl="1"/>
            <a:endParaRPr lang="sv-SE" dirty="0"/>
          </a:p>
          <a:p>
            <a:r>
              <a:rPr lang="sv-SE" dirty="0"/>
              <a:t>Mur</a:t>
            </a:r>
          </a:p>
          <a:p>
            <a:pPr lvl="1"/>
            <a:r>
              <a:rPr lang="sv-SE" dirty="0"/>
              <a:t>När tre eller fler spelare i det försvarande laget bildar en mur måste spelare i det anfallande laget vara minst 1 m från muren till dess att bollen är i spel</a:t>
            </a:r>
          </a:p>
        </p:txBody>
      </p:sp>
    </p:spTree>
    <p:extLst>
      <p:ext uri="{BB962C8B-B14F-4D97-AF65-F5344CB8AC3E}">
        <p14:creationId xmlns:p14="http://schemas.microsoft.com/office/powerpoint/2010/main" val="16202167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14: Straffspark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60331" cy="4195481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När en spelare gör ett regelbrott inom eget straffområde som bestraffas med direkt frispark</a:t>
            </a:r>
          </a:p>
          <a:p>
            <a:r>
              <a:rPr lang="sv-SE" dirty="0"/>
              <a:t>Mål får göras direkt på straffspark</a:t>
            </a:r>
          </a:p>
          <a:p>
            <a:r>
              <a:rPr lang="sv-SE" dirty="0"/>
              <a:t>Bollen måste ligga still på straffpunkten</a:t>
            </a:r>
          </a:p>
          <a:p>
            <a:r>
              <a:rPr lang="sv-SE" dirty="0"/>
              <a:t>Det ska tydligt framgå vem som ska slå straffen</a:t>
            </a:r>
          </a:p>
          <a:p>
            <a:r>
              <a:rPr lang="sv-SE" dirty="0"/>
              <a:t>Målvakten måste ha minst en fot på mållinjen mellan målstolparna och vara vänd mot straffsparksläggaren</a:t>
            </a:r>
          </a:p>
          <a:p>
            <a:r>
              <a:rPr lang="sv-SE" dirty="0"/>
              <a:t>Övriga spelare ska vara</a:t>
            </a:r>
          </a:p>
          <a:p>
            <a:pPr lvl="1"/>
            <a:r>
              <a:rPr lang="sv-SE" dirty="0"/>
              <a:t>Bakom straffpunkten</a:t>
            </a:r>
          </a:p>
          <a:p>
            <a:pPr lvl="1"/>
            <a:r>
              <a:rPr lang="sv-SE" dirty="0"/>
              <a:t>På spelplanen</a:t>
            </a:r>
          </a:p>
          <a:p>
            <a:pPr lvl="1"/>
            <a:r>
              <a:rPr lang="sv-SE" dirty="0"/>
              <a:t>Utanför straffområdet</a:t>
            </a:r>
          </a:p>
          <a:p>
            <a:pPr lvl="1"/>
            <a:r>
              <a:rPr lang="sv-SE" dirty="0"/>
              <a:t>Minst sju meter från bollen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D66499-01F6-E589-2664-CD275942B22C}"/>
              </a:ext>
            </a:extLst>
          </p:cNvPr>
          <p:cNvSpPr txBox="1"/>
          <p:nvPr/>
        </p:nvSpPr>
        <p:spPr>
          <a:xfrm>
            <a:off x="7010400" y="4956313"/>
            <a:ext cx="1337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Straffspark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730772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14: Straffspark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60331" cy="4195481"/>
          </a:xfrm>
        </p:spPr>
        <p:txBody>
          <a:bodyPr>
            <a:normAutofit/>
          </a:bodyPr>
          <a:lstStyle/>
          <a:p>
            <a:r>
              <a:rPr lang="sv-SE" dirty="0"/>
              <a:t>Bollen måste spelas framåt</a:t>
            </a:r>
          </a:p>
          <a:p>
            <a:r>
              <a:rPr lang="sv-SE" dirty="0"/>
              <a:t>Spelaren får inte röra bollen två gånger</a:t>
            </a:r>
          </a:p>
          <a:p>
            <a:pPr lvl="1"/>
            <a:r>
              <a:rPr lang="sv-SE" dirty="0"/>
              <a:t>Indirekt frispark</a:t>
            </a:r>
          </a:p>
          <a:p>
            <a:r>
              <a:rPr lang="sv-SE" dirty="0"/>
              <a:t>Straffsparken ska slås om</a:t>
            </a:r>
          </a:p>
          <a:p>
            <a:pPr lvl="1"/>
            <a:r>
              <a:rPr lang="sv-SE" dirty="0"/>
              <a:t>Om målvakten rör sig framåt för tidigt och räddar bollen</a:t>
            </a:r>
          </a:p>
        </p:txBody>
      </p:sp>
    </p:spTree>
    <p:extLst>
      <p:ext uri="{BB962C8B-B14F-4D97-AF65-F5344CB8AC3E}">
        <p14:creationId xmlns:p14="http://schemas.microsoft.com/office/powerpoint/2010/main" val="7244221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15: Inkast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39826" cy="4643304"/>
          </a:xfrm>
        </p:spPr>
        <p:txBody>
          <a:bodyPr>
            <a:normAutofit fontScale="77500" lnSpcReduction="20000"/>
          </a:bodyPr>
          <a:lstStyle/>
          <a:p>
            <a:r>
              <a:rPr lang="sv-SE" dirty="0"/>
              <a:t>Domaren dömer inkast till ena laget om det andra laget slår bollen över sidlinjen (längs marken eller i luften)</a:t>
            </a:r>
          </a:p>
          <a:p>
            <a:r>
              <a:rPr lang="sv-SE" dirty="0"/>
              <a:t>Kastaren ska</a:t>
            </a:r>
          </a:p>
          <a:p>
            <a:pPr lvl="1"/>
            <a:r>
              <a:rPr lang="sv-SE" dirty="0"/>
              <a:t>Stå och vara vänd mot spelplanen</a:t>
            </a:r>
          </a:p>
          <a:p>
            <a:pPr lvl="1"/>
            <a:r>
              <a:rPr lang="sv-SE" dirty="0"/>
              <a:t>Ha båda fötterna på eller utanför sidlinjen</a:t>
            </a:r>
          </a:p>
          <a:p>
            <a:pPr lvl="1"/>
            <a:r>
              <a:rPr lang="sv-SE" dirty="0"/>
              <a:t>Kasta bollen med båda händerna bakom och över huvudet</a:t>
            </a:r>
          </a:p>
          <a:p>
            <a:pPr lvl="1"/>
            <a:r>
              <a:rPr lang="sv-SE" dirty="0"/>
              <a:t>Kasta från samma plats där bollen gick ut över sidlinjen</a:t>
            </a:r>
          </a:p>
          <a:p>
            <a:r>
              <a:rPr lang="sv-SE" dirty="0"/>
              <a:t>Felaktigt inkast ska tas om</a:t>
            </a:r>
          </a:p>
          <a:p>
            <a:r>
              <a:rPr lang="sv-SE" dirty="0"/>
              <a:t>Kastaren får inte röra bollen innan någon annan rört den</a:t>
            </a:r>
          </a:p>
          <a:p>
            <a:pPr lvl="1"/>
            <a:r>
              <a:rPr lang="sv-SE" dirty="0"/>
              <a:t>Indirekt frispark</a:t>
            </a:r>
          </a:p>
          <a:p>
            <a:r>
              <a:rPr lang="sv-SE" dirty="0"/>
              <a:t>Mål kan inte göras direkt från inkast. Om bollen går direkt</a:t>
            </a:r>
          </a:p>
          <a:p>
            <a:pPr lvl="1"/>
            <a:r>
              <a:rPr lang="sv-SE" dirty="0"/>
              <a:t>I andra lagets mål döms målvaktsutkast</a:t>
            </a:r>
          </a:p>
          <a:p>
            <a:pPr lvl="1"/>
            <a:r>
              <a:rPr lang="sv-SE" dirty="0"/>
              <a:t>I eget mål döms hörnspark</a:t>
            </a:r>
          </a:p>
          <a:p>
            <a:r>
              <a:rPr lang="sv-SE" dirty="0"/>
              <a:t>Målvakten får inte ta bollen med händerna om bollen kastas från en medspelare</a:t>
            </a:r>
          </a:p>
          <a:p>
            <a:pPr lvl="1"/>
            <a:r>
              <a:rPr lang="sv-SE" dirty="0"/>
              <a:t>Indirekt frispark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369999-0831-B4B0-0EA1-339C5644F864}"/>
              </a:ext>
            </a:extLst>
          </p:cNvPr>
          <p:cNvSpPr txBox="1"/>
          <p:nvPr/>
        </p:nvSpPr>
        <p:spPr>
          <a:xfrm>
            <a:off x="8945217" y="380337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Inkast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43709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606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16: Målvaktsutkast/retreatlinje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375925" cy="4195481"/>
          </a:xfrm>
        </p:spPr>
        <p:txBody>
          <a:bodyPr/>
          <a:lstStyle/>
          <a:p>
            <a:r>
              <a:rPr lang="sv-SE" dirty="0"/>
              <a:t>Domaren dömer målvaktsutkast om hela bollen passerat mållinjen utan att det blivit mål (förlängda mållinjen/kortlinjen)</a:t>
            </a:r>
          </a:p>
          <a:p>
            <a:r>
              <a:rPr lang="sv-SE" dirty="0"/>
              <a:t>Spelet sätts igång genom att målvakten rullar eller kastar ut bollen</a:t>
            </a:r>
          </a:p>
          <a:p>
            <a:pPr lvl="1"/>
            <a:r>
              <a:rPr lang="sv-SE" dirty="0"/>
              <a:t>Inga utsparkar i spel 7 mot 7</a:t>
            </a:r>
          </a:p>
          <a:p>
            <a:r>
              <a:rPr lang="sv-SE" dirty="0"/>
              <a:t>Målvakten får alltid lägga ned bollen till sig själv och sen slå en passning</a:t>
            </a:r>
          </a:p>
          <a:p>
            <a:r>
              <a:rPr lang="sv-SE" dirty="0"/>
              <a:t>Bollen är i spel när den lämnat målvaktens händer</a:t>
            </a:r>
          </a:p>
          <a:p>
            <a:r>
              <a:rPr lang="sv-SE" dirty="0"/>
              <a:t>Målvakten får ta inte upp bollen när en medspelare passar bollen (vid inkast och i spelet)</a:t>
            </a:r>
          </a:p>
          <a:p>
            <a:r>
              <a:rPr lang="sv-SE" dirty="0"/>
              <a:t>Mål kan inte göras direkt på målvaktsutkast</a:t>
            </a:r>
          </a:p>
          <a:p>
            <a:r>
              <a:rPr lang="sv-SE" dirty="0"/>
              <a:t>Vid fel målvaktsutkast får målvakten göra om</a:t>
            </a:r>
          </a:p>
        </p:txBody>
      </p:sp>
    </p:spTree>
    <p:extLst>
      <p:ext uri="{BB962C8B-B14F-4D97-AF65-F5344CB8AC3E}">
        <p14:creationId xmlns:p14="http://schemas.microsoft.com/office/powerpoint/2010/main" val="501147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0817-9D79-5245-EAEF-08B34611E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Kunskaper och egenskaper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A6B3-0AB8-89B4-F8FD-CC2324B40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031366" cy="4195481"/>
          </a:xfrm>
        </p:spPr>
        <p:txBody>
          <a:bodyPr/>
          <a:lstStyle/>
          <a:p>
            <a:r>
              <a:rPr lang="sv-SE" dirty="0"/>
              <a:t>Kan reglerna</a:t>
            </a:r>
          </a:p>
          <a:p>
            <a:endParaRPr lang="sv-SE" dirty="0"/>
          </a:p>
          <a:p>
            <a:r>
              <a:rPr lang="sv-SE" dirty="0"/>
              <a:t>Engagerad</a:t>
            </a:r>
          </a:p>
          <a:p>
            <a:endParaRPr lang="sv-SE" dirty="0"/>
          </a:p>
          <a:p>
            <a:r>
              <a:rPr lang="sv-SE" dirty="0"/>
              <a:t>Lugn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4F6192-988C-D3EC-7456-74E0315DCF49}"/>
              </a:ext>
            </a:extLst>
          </p:cNvPr>
          <p:cNvSpPr txBox="1">
            <a:spLocks/>
          </p:cNvSpPr>
          <p:nvPr/>
        </p:nvSpPr>
        <p:spPr>
          <a:xfrm>
            <a:off x="8375374" y="2052918"/>
            <a:ext cx="303136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v-SE" dirty="0"/>
              <a:t>Stil och profil</a:t>
            </a:r>
          </a:p>
          <a:p>
            <a:endParaRPr lang="sv-SE" dirty="0"/>
          </a:p>
          <a:p>
            <a:r>
              <a:rPr lang="sv-SE" dirty="0" err="1"/>
              <a:t>Ordningssam</a:t>
            </a:r>
            <a:endParaRPr lang="sv-SE" dirty="0"/>
          </a:p>
          <a:p>
            <a:endParaRPr lang="sv-SE" dirty="0"/>
          </a:p>
          <a:p>
            <a:r>
              <a:rPr lang="sv-SE" dirty="0"/>
              <a:t>Modig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544E88-814E-91F9-5949-1377F5763CAE}"/>
              </a:ext>
            </a:extLst>
          </p:cNvPr>
          <p:cNvSpPr txBox="1">
            <a:spLocks/>
          </p:cNvSpPr>
          <p:nvPr/>
        </p:nvSpPr>
        <p:spPr>
          <a:xfrm>
            <a:off x="4580317" y="2052917"/>
            <a:ext cx="303136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v-SE" dirty="0"/>
              <a:t>Rättvis</a:t>
            </a:r>
          </a:p>
          <a:p>
            <a:endParaRPr lang="sv-SE" dirty="0"/>
          </a:p>
          <a:p>
            <a:r>
              <a:rPr lang="sv-SE" dirty="0"/>
              <a:t>Trevlig</a:t>
            </a:r>
          </a:p>
          <a:p>
            <a:endParaRPr lang="sv-SE" dirty="0"/>
          </a:p>
          <a:p>
            <a:r>
              <a:rPr lang="sv-SE" dirty="0"/>
              <a:t>Tydlig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5278004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1606" cy="1400530"/>
          </a:xfrm>
        </p:spPr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16: Målvaktsutkast/retreatlinje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77451" cy="4195481"/>
          </a:xfrm>
        </p:spPr>
        <p:txBody>
          <a:bodyPr/>
          <a:lstStyle/>
          <a:p>
            <a:r>
              <a:rPr lang="sv-SE" dirty="0"/>
              <a:t>När ena lagets målvakt har bollen i händerna ska andra lagets spelare backa till retreatlinjen och stanna tills bollen är i spel (=har lämnat målvaktens händer)</a:t>
            </a:r>
          </a:p>
          <a:p>
            <a:r>
              <a:rPr lang="sv-SE" dirty="0"/>
              <a:t>Domaren uppmanar spelarna att backa</a:t>
            </a:r>
          </a:p>
          <a:p>
            <a:r>
              <a:rPr lang="sv-SE" dirty="0"/>
              <a:t>Om en spelare som står för nära rör bollen eller stör spelet får målvakten sätta igång spelet igen</a:t>
            </a:r>
          </a:p>
          <a:p>
            <a:pPr lvl="1"/>
            <a:r>
              <a:rPr lang="sv-SE" dirty="0"/>
              <a:t>Domaren blåser av, uppmanar spelare i försvarande lag att backa. Sen kan målvakten sätt igång spelet igen.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1060D-13FD-287B-6EA6-21A1C9E13014}"/>
              </a:ext>
            </a:extLst>
          </p:cNvPr>
          <p:cNvSpPr txBox="1"/>
          <p:nvPr/>
        </p:nvSpPr>
        <p:spPr>
          <a:xfrm>
            <a:off x="3962400" y="5658678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Retreatlinje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1784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7 mot 7</a:t>
            </a:r>
            <a:br>
              <a:rPr lang="sv-SE" dirty="0"/>
            </a:br>
            <a:r>
              <a:rPr lang="sv-SE" sz="3200" dirty="0"/>
              <a:t>Regel 17: Hörnspark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91519" cy="4601100"/>
          </a:xfrm>
        </p:spPr>
        <p:txBody>
          <a:bodyPr>
            <a:normAutofit/>
          </a:bodyPr>
          <a:lstStyle/>
          <a:p>
            <a:r>
              <a:rPr lang="sv-SE" dirty="0"/>
              <a:t>När bollen passerat mållinjen (på marken eller i luften) efter att den rört vid en spelare i det försvarande laget (när bollen inte går i mål)</a:t>
            </a:r>
          </a:p>
          <a:p>
            <a:r>
              <a:rPr lang="sv-SE" dirty="0"/>
              <a:t>Mål kan göras direkt på hörnspark</a:t>
            </a:r>
          </a:p>
          <a:p>
            <a:r>
              <a:rPr lang="sv-SE" dirty="0"/>
              <a:t>Bollen ska ligga still</a:t>
            </a:r>
          </a:p>
          <a:p>
            <a:r>
              <a:rPr lang="sv-SE" dirty="0"/>
              <a:t>Hörnmarkering (kon, flagga) får inte flyttas</a:t>
            </a:r>
          </a:p>
          <a:p>
            <a:r>
              <a:rPr lang="sv-SE" dirty="0"/>
              <a:t>Motståndarna ska ha minst sju meters avstånd</a:t>
            </a:r>
          </a:p>
          <a:p>
            <a:pPr lvl="1"/>
            <a:r>
              <a:rPr lang="sv-SE" dirty="0"/>
              <a:t>Domaren uppmanar spelarna att backa</a:t>
            </a:r>
          </a:p>
          <a:p>
            <a:r>
              <a:rPr lang="sv-SE" dirty="0"/>
              <a:t>Felaktigt slagen hörna ska slås om</a:t>
            </a:r>
          </a:p>
        </p:txBody>
      </p:sp>
    </p:spTree>
    <p:extLst>
      <p:ext uri="{BB962C8B-B14F-4D97-AF65-F5344CB8AC3E}">
        <p14:creationId xmlns:p14="http://schemas.microsoft.com/office/powerpoint/2010/main" val="30622575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7A3C9-9DE3-1500-C723-26529F4B3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Rollen som domare/matchledare</a:t>
            </a:r>
            <a:br>
              <a:rPr lang="sv-SE" dirty="0"/>
            </a:br>
            <a:r>
              <a:rPr lang="sv-SE" dirty="0"/>
              <a:t>Att leda matchen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A0207-A742-D191-17A3-2CE4D491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Matchen spelas med rätt </a:t>
            </a:r>
            <a:r>
              <a:rPr lang="sv-SE" dirty="0" err="1"/>
              <a:t>bollstorlek</a:t>
            </a:r>
            <a:endParaRPr lang="sv-SE" dirty="0"/>
          </a:p>
          <a:p>
            <a:r>
              <a:rPr lang="sv-SE" dirty="0"/>
              <a:t>Matchen startar i tid</a:t>
            </a:r>
          </a:p>
          <a:p>
            <a:r>
              <a:rPr lang="sv-SE" dirty="0"/>
              <a:t>Spelarna följer reglerna</a:t>
            </a:r>
          </a:p>
          <a:p>
            <a:r>
              <a:rPr lang="sv-SE" dirty="0"/>
              <a:t>(Kontrollera att laguppställningarna lämnas in i rätt tid)</a:t>
            </a:r>
          </a:p>
        </p:txBody>
      </p:sp>
    </p:spTree>
    <p:extLst>
      <p:ext uri="{BB962C8B-B14F-4D97-AF65-F5344CB8AC3E}">
        <p14:creationId xmlns:p14="http://schemas.microsoft.com/office/powerpoint/2010/main" val="7672504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2559B-0018-DD76-EF82-02CF99027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Beslutsfattande och agerande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CE70B-54D2-8D95-CB23-64596E24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97956" cy="4195481"/>
          </a:xfrm>
        </p:spPr>
        <p:txBody>
          <a:bodyPr/>
          <a:lstStyle/>
          <a:p>
            <a:r>
              <a:rPr lang="sv-SE" dirty="0"/>
              <a:t>Våga ta beslut</a:t>
            </a:r>
          </a:p>
          <a:p>
            <a:r>
              <a:rPr lang="sv-SE" dirty="0"/>
              <a:t>Var bestämd och tydlig</a:t>
            </a:r>
          </a:p>
          <a:p>
            <a:r>
              <a:rPr lang="sv-SE" dirty="0"/>
              <a:t>Ta beslut utifrån din egen uppfattning</a:t>
            </a:r>
          </a:p>
          <a:p>
            <a:r>
              <a:rPr lang="sv-SE" dirty="0"/>
              <a:t>Var konsekvent </a:t>
            </a:r>
          </a:p>
          <a:p>
            <a:pPr lvl="1"/>
            <a:r>
              <a:rPr lang="sv-SE" dirty="0"/>
              <a:t>Döm lika för bägge lagen i liknande situationer</a:t>
            </a:r>
          </a:p>
          <a:p>
            <a:pPr lvl="1"/>
            <a:r>
              <a:rPr lang="sv-SE" dirty="0"/>
              <a:t>Döm lika för liknande situationer oavsett matchminut</a:t>
            </a:r>
          </a:p>
          <a:p>
            <a:pPr lvl="1"/>
            <a:r>
              <a:rPr lang="sv-SE" dirty="0"/>
              <a:t>Döm lika för liknande situationer oavsett var regelbrott sker (ex innanför och utanför straffområdet)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36798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B720-2D6A-614F-CC9C-06E56861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Kroppsspråk</a:t>
            </a:r>
            <a:br>
              <a:rPr lang="sv-SE" dirty="0"/>
            </a:b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5CE1B-6688-ADE2-61AD-D42C20DC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rör du dig?</a:t>
            </a:r>
          </a:p>
          <a:p>
            <a:r>
              <a:rPr lang="sv-SE" dirty="0"/>
              <a:t>Hur står du?</a:t>
            </a:r>
          </a:p>
          <a:p>
            <a:r>
              <a:rPr lang="sv-SE" dirty="0"/>
              <a:t>Vilken hållning har du?</a:t>
            </a:r>
          </a:p>
          <a:p>
            <a:r>
              <a:rPr lang="sv-SE" dirty="0"/>
              <a:t>Vart har du blicken?</a:t>
            </a:r>
          </a:p>
          <a:p>
            <a:endParaRPr lang="sv-SE" dirty="0"/>
          </a:p>
          <a:p>
            <a:r>
              <a:rPr lang="sv-SE" dirty="0"/>
              <a:t>Läs spelarnas kroppsspråk</a:t>
            </a:r>
          </a:p>
          <a:p>
            <a:endParaRPr lang="sv-SE" dirty="0"/>
          </a:p>
          <a:p>
            <a:r>
              <a:rPr lang="sv-SE" dirty="0">
                <a:hlinkClick r:id="rId2"/>
              </a:rPr>
              <a:t>Video kroppsspråk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313348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CC4C8-EA7C-2266-5556-8051EAA3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Avstånd och murhantering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C860-639F-D74A-F029-5340D5473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Spelarna ska ställa sig på rätt avstånd</a:t>
            </a:r>
          </a:p>
          <a:p>
            <a:pPr lvl="1"/>
            <a:r>
              <a:rPr lang="sv-SE" dirty="0"/>
              <a:t>Stega ut avståndet om det behövs</a:t>
            </a:r>
          </a:p>
          <a:p>
            <a:pPr lvl="1"/>
            <a:r>
              <a:rPr lang="sv-SE" dirty="0"/>
              <a:t>Tala om att du ska blåsa igång spelet</a:t>
            </a:r>
          </a:p>
          <a:p>
            <a:r>
              <a:rPr lang="sv-SE" dirty="0"/>
              <a:t>Placera dig bra</a:t>
            </a:r>
          </a:p>
          <a:p>
            <a:r>
              <a:rPr lang="sv-SE" dirty="0"/>
              <a:t>Blås klarsignal så att frisparken kan slås</a:t>
            </a:r>
          </a:p>
          <a:p>
            <a:endParaRPr lang="sv-SE" dirty="0"/>
          </a:p>
          <a:p>
            <a:r>
              <a:rPr lang="sv-SE" dirty="0">
                <a:hlinkClick r:id="rId2"/>
              </a:rPr>
              <a:t>Video avstånd och murhantering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43734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98A13-A318-1CE2-637B-503D69E49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ge varning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26335-5B44-5F1E-01AA-45253B7FA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38300" cy="4195481"/>
          </a:xfrm>
        </p:spPr>
        <p:txBody>
          <a:bodyPr/>
          <a:lstStyle/>
          <a:p>
            <a:r>
              <a:rPr lang="sv-SE" dirty="0"/>
              <a:t>Gult/rött kort = Tydligt för medspelare, motspelare, ledare och publik spelare blir varnad eller visas ut</a:t>
            </a:r>
          </a:p>
          <a:p>
            <a:r>
              <a:rPr lang="sv-SE" dirty="0"/>
              <a:t>Viktig att markera tydligt vilken spelare som blir varnad/visas ut</a:t>
            </a:r>
          </a:p>
          <a:p>
            <a:r>
              <a:rPr lang="sv-SE" dirty="0"/>
              <a:t>Viktigt att spelare förstår varför den varnas/visas ut</a:t>
            </a:r>
          </a:p>
          <a:p>
            <a:pPr lvl="1"/>
            <a:r>
              <a:rPr lang="sv-SE" dirty="0"/>
              <a:t>Lugna ner spelaren om det behövs</a:t>
            </a:r>
          </a:p>
          <a:p>
            <a:r>
              <a:rPr lang="sv-SE" dirty="0"/>
              <a:t>Avvakta med att blåsa om bollföraren fortsatt kan ta sig loss ur situationen, tala om för spelare att en varning väntar och dela ut varningen vid nästa spelavbrott</a:t>
            </a:r>
          </a:p>
          <a:p>
            <a:endParaRPr lang="sv-SE" dirty="0"/>
          </a:p>
          <a:p>
            <a:r>
              <a:rPr lang="sv-SE" dirty="0">
                <a:hlinkClick r:id="rId2"/>
              </a:rPr>
              <a:t>Video Varning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15491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F1366-51A0-C834-92D0-C8BB904B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Straffspark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B677-DFA8-80E5-BEB5-0BF23225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 konsekvent!</a:t>
            </a:r>
          </a:p>
          <a:p>
            <a:pPr lvl="1"/>
            <a:r>
              <a:rPr lang="sv-SE" dirty="0"/>
              <a:t>Regelbrott som ger frispark utanför straffområdet ska ge straffspark innanför straffområdet</a:t>
            </a:r>
          </a:p>
          <a:p>
            <a:pPr lvl="1"/>
            <a:r>
              <a:rPr lang="sv-SE" dirty="0"/>
              <a:t>Ge ett säkert intryck</a:t>
            </a:r>
          </a:p>
          <a:p>
            <a:pPr lvl="2"/>
            <a:r>
              <a:rPr lang="sv-SE" dirty="0"/>
              <a:t>Straffspark är ett viktigt beslut</a:t>
            </a:r>
          </a:p>
          <a:p>
            <a:pPr lvl="1"/>
            <a:r>
              <a:rPr lang="sv-SE" dirty="0"/>
              <a:t>Var nära situationen</a:t>
            </a:r>
          </a:p>
          <a:p>
            <a:pPr lvl="2"/>
            <a:r>
              <a:rPr lang="sv-SE" dirty="0"/>
              <a:t>Större förtroende från spelarna om du är nära </a:t>
            </a:r>
          </a:p>
          <a:p>
            <a:pPr lvl="2"/>
            <a:endParaRPr lang="sv-SE" dirty="0"/>
          </a:p>
          <a:p>
            <a:r>
              <a:rPr lang="sv-SE" dirty="0">
                <a:hlinkClick r:id="rId2"/>
              </a:rPr>
              <a:t>Länk straffspark 7 mot 7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99081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B9F5-4A1F-90CF-2749-C2767B8E2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B825A-E83C-3C71-A9E3-95CF34888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Döm mål när hela bollen passerat mållinjen, i luften eller på marken</a:t>
            </a:r>
          </a:p>
          <a:p>
            <a:r>
              <a:rPr lang="sv-SE" dirty="0"/>
              <a:t>Peka med handen mot mittpunkten</a:t>
            </a:r>
          </a:p>
          <a:p>
            <a:r>
              <a:rPr lang="sv-SE" dirty="0"/>
              <a:t>Du behöver inte blåsa</a:t>
            </a:r>
          </a:p>
          <a:p>
            <a:endParaRPr lang="sv-SE" dirty="0"/>
          </a:p>
          <a:p>
            <a:r>
              <a:rPr lang="sv-SE" dirty="0"/>
              <a:t>Mål väcker känslor</a:t>
            </a:r>
          </a:p>
          <a:p>
            <a:pPr lvl="1"/>
            <a:r>
              <a:rPr lang="sv-SE" dirty="0"/>
              <a:t>Hur kan du hantera olika situationer?</a:t>
            </a:r>
          </a:p>
          <a:p>
            <a:endParaRPr lang="sv-SE" dirty="0"/>
          </a:p>
          <a:p>
            <a:r>
              <a:rPr lang="sv-SE" dirty="0">
                <a:hlinkClick r:id="rId2"/>
              </a:rPr>
              <a:t>Video Mål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2616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9EC8E-DFF3-D6A4-765F-79164131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Missnöjda spelare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55B51-4A34-D4E0-02B8-E3E379E9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11691" cy="4195481"/>
          </a:xfrm>
        </p:spPr>
        <p:txBody>
          <a:bodyPr>
            <a:normAutofit lnSpcReduction="10000"/>
          </a:bodyPr>
          <a:lstStyle/>
          <a:p>
            <a:r>
              <a:rPr lang="sv-SE" dirty="0"/>
              <a:t>Var beredd på reaktioner både när du väljer att blåsa och när du väljer att inte blåsa</a:t>
            </a:r>
          </a:p>
          <a:p>
            <a:r>
              <a:rPr lang="sv-SE" dirty="0"/>
              <a:t>Var tydlig och visa med kroppsspråket att du är säker på ditt beslut</a:t>
            </a:r>
          </a:p>
          <a:p>
            <a:r>
              <a:rPr lang="sv-SE" dirty="0"/>
              <a:t>Spelare kan känna sig orättvist behandlade</a:t>
            </a:r>
          </a:p>
          <a:p>
            <a:pPr lvl="1"/>
            <a:r>
              <a:rPr lang="sv-SE" dirty="0"/>
              <a:t>Var tydlig, trevlig och respektfull</a:t>
            </a:r>
          </a:p>
          <a:p>
            <a:pPr lvl="1"/>
            <a:r>
              <a:rPr lang="sv-SE" dirty="0"/>
              <a:t>Dra en gräns för vad du accepterar</a:t>
            </a:r>
          </a:p>
          <a:p>
            <a:endParaRPr lang="sv-SE" dirty="0"/>
          </a:p>
          <a:p>
            <a:r>
              <a:rPr lang="sv-SE" dirty="0"/>
              <a:t>Hur bemöter du en spelare som är arg på dig på grund av ett beslut som du har fattat? </a:t>
            </a:r>
          </a:p>
          <a:p>
            <a:r>
              <a:rPr lang="sv-SE" dirty="0"/>
              <a:t>Vad får en spelare säga och göra när hen är arg, besviken eller upprörd? Var går gränsen för dig?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990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0D16-52B3-BC8F-AFF7-75C4FFBB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vara domare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96DDA-58F1-23A1-0EC5-BD0699F54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kan vara svårt?</a:t>
            </a:r>
          </a:p>
          <a:p>
            <a:endParaRPr lang="sv-SE" dirty="0"/>
          </a:p>
          <a:p>
            <a:r>
              <a:rPr lang="sv-SE" dirty="0"/>
              <a:t>Vad kan vara enkelt?</a:t>
            </a:r>
          </a:p>
          <a:p>
            <a:endParaRPr lang="sv-SE" dirty="0"/>
          </a:p>
          <a:p>
            <a:r>
              <a:rPr lang="sv-SE" dirty="0"/>
              <a:t>Vad finns att göra så att det blir enklare att vara domare?</a:t>
            </a:r>
          </a:p>
        </p:txBody>
      </p:sp>
    </p:spTree>
    <p:extLst>
      <p:ext uri="{BB962C8B-B14F-4D97-AF65-F5344CB8AC3E}">
        <p14:creationId xmlns:p14="http://schemas.microsoft.com/office/powerpoint/2010/main" val="400582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6BFA-D4CF-DFB9-4892-13E97CB2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Rörelse och placering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BA767-B86C-E125-F040-D645CF95B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Viktigt att röra sig rätt och ha rätt placering</a:t>
            </a:r>
          </a:p>
          <a:p>
            <a:r>
              <a:rPr lang="sv-SE" dirty="0"/>
              <a:t>5-10 m ifrån situationen är ett bra avstånd</a:t>
            </a:r>
          </a:p>
          <a:p>
            <a:r>
              <a:rPr lang="sv-SE" dirty="0"/>
              <a:t>Hitta rätt vinkel så att du ser ordentligt</a:t>
            </a:r>
          </a:p>
          <a:p>
            <a:endParaRPr lang="sv-SE" dirty="0"/>
          </a:p>
          <a:p>
            <a:r>
              <a:rPr lang="sv-SE" dirty="0"/>
              <a:t>Rör dig hela tiden så att du har ett bra bedömningsavstånd</a:t>
            </a:r>
          </a:p>
          <a:p>
            <a:r>
              <a:rPr lang="sv-SE" dirty="0"/>
              <a:t>Var nära spelet</a:t>
            </a:r>
          </a:p>
          <a:p>
            <a:r>
              <a:rPr lang="sv-SE" dirty="0"/>
              <a:t>Ändra tempo om spelet ändrar tempo</a:t>
            </a:r>
          </a:p>
        </p:txBody>
      </p:sp>
    </p:spTree>
    <p:extLst>
      <p:ext uri="{BB962C8B-B14F-4D97-AF65-F5344CB8AC3E}">
        <p14:creationId xmlns:p14="http://schemas.microsoft.com/office/powerpoint/2010/main" val="35528136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54D2-27D4-CB23-1399-90955E57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Rörelse och placering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2924F-0420-F756-3368-06860F4BD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hlinkClick r:id="rId2"/>
              </a:rPr>
              <a:t>Spelformen 7 mot 7 (sisuforlag.se)</a:t>
            </a:r>
            <a:endParaRPr lang="sv-SE" dirty="0"/>
          </a:p>
          <a:p>
            <a:r>
              <a:rPr lang="sv-SE" dirty="0"/>
              <a:t>Film 7 mot 7</a:t>
            </a:r>
          </a:p>
          <a:p>
            <a:r>
              <a:rPr lang="sv-SE" dirty="0"/>
              <a:t>Retreatlinje 7 mot 7</a:t>
            </a:r>
          </a:p>
          <a:p>
            <a:r>
              <a:rPr lang="sv-SE" dirty="0"/>
              <a:t>Inkast</a:t>
            </a:r>
          </a:p>
          <a:p>
            <a:r>
              <a:rPr lang="sv-SE" dirty="0"/>
              <a:t>Straffspark 7 mot 7</a:t>
            </a:r>
          </a:p>
          <a:p>
            <a:endParaRPr lang="sv-SE" dirty="0">
              <a:hlinkClick r:id="rId3"/>
            </a:endParaRPr>
          </a:p>
          <a:p>
            <a:r>
              <a:rPr lang="sv-SE" dirty="0">
                <a:hlinkClick r:id="rId3"/>
              </a:rPr>
              <a:t>Rörelse och placering (sisuforlag.se)</a:t>
            </a:r>
            <a:endParaRPr lang="sv-SE" dirty="0"/>
          </a:p>
          <a:p>
            <a:r>
              <a:rPr lang="sv-SE" dirty="0"/>
              <a:t>Tempoväxling</a:t>
            </a:r>
          </a:p>
          <a:p>
            <a:r>
              <a:rPr lang="sv-SE" dirty="0"/>
              <a:t>Tvådomarsystem 7 mot 7</a:t>
            </a:r>
          </a:p>
          <a:p>
            <a:r>
              <a:rPr lang="sv-SE" dirty="0"/>
              <a:t>Utgångsposition</a:t>
            </a:r>
          </a:p>
          <a:p>
            <a:r>
              <a:rPr lang="sv-SE" dirty="0"/>
              <a:t>Rörelse, placering och vinklar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27371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18D79-6772-0255-094F-22D6CB18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4AF49-B4DA-FB4C-B096-3B852BB623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51620" y="3121223"/>
            <a:ext cx="1034778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3400" dirty="0"/>
              <a:t>Vad kan du göra för att bli en bra domare?</a:t>
            </a:r>
          </a:p>
        </p:txBody>
      </p:sp>
    </p:spTree>
    <p:extLst>
      <p:ext uri="{BB962C8B-B14F-4D97-AF65-F5344CB8AC3E}">
        <p14:creationId xmlns:p14="http://schemas.microsoft.com/office/powerpoint/2010/main" val="86331925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DBC0-5D80-D47B-8DFC-F67074F7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Tänk på!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FFB5-869E-CA1F-540A-ECA2E02E7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Inspektera planen och hälsa på ledarna</a:t>
            </a:r>
          </a:p>
          <a:p>
            <a:r>
              <a:rPr lang="sv-SE" dirty="0"/>
              <a:t>Kläder och utrustning</a:t>
            </a:r>
          </a:p>
          <a:p>
            <a:r>
              <a:rPr lang="sv-SE" dirty="0"/>
              <a:t>Intryck, du är en förebild!</a:t>
            </a:r>
          </a:p>
          <a:p>
            <a:r>
              <a:rPr lang="sv-SE" dirty="0"/>
              <a:t>Engagemang – hjälpa och visa!</a:t>
            </a:r>
          </a:p>
          <a:p>
            <a:r>
              <a:rPr lang="sv-SE" dirty="0"/>
              <a:t>Mod – Våga blåsa!</a:t>
            </a:r>
          </a:p>
          <a:p>
            <a:r>
              <a:rPr lang="sv-SE" dirty="0"/>
              <a:t>Föräldrar finns av alla karaktärer</a:t>
            </a:r>
          </a:p>
          <a:p>
            <a:r>
              <a:rPr lang="sv-SE" dirty="0"/>
              <a:t>Ta hjälp om det behövs</a:t>
            </a:r>
          </a:p>
        </p:txBody>
      </p:sp>
    </p:spTree>
    <p:extLst>
      <p:ext uri="{BB962C8B-B14F-4D97-AF65-F5344CB8AC3E}">
        <p14:creationId xmlns:p14="http://schemas.microsoft.com/office/powerpoint/2010/main" val="9008698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69CB-4765-E021-C82C-D9FBA123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03B36-3B4B-4A2C-F535-9B3260A07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 i tid</a:t>
            </a:r>
          </a:p>
          <a:p>
            <a:r>
              <a:rPr lang="sv-SE" dirty="0"/>
              <a:t>Var förbered</a:t>
            </a:r>
          </a:p>
          <a:p>
            <a:r>
              <a:rPr lang="sv-SE" dirty="0"/>
              <a:t>Rätt utrustning</a:t>
            </a:r>
          </a:p>
          <a:p>
            <a:r>
              <a:rPr lang="sv-SE" dirty="0"/>
              <a:t>Hälsa på ledarna till båda lagen</a:t>
            </a:r>
          </a:p>
          <a:p>
            <a:r>
              <a:rPr lang="sv-SE" dirty="0"/>
              <a:t>Stil och profil</a:t>
            </a:r>
          </a:p>
          <a:p>
            <a:r>
              <a:rPr lang="sv-SE" dirty="0"/>
              <a:t>Bra visselpipa</a:t>
            </a:r>
          </a:p>
        </p:txBody>
      </p:sp>
    </p:spTree>
    <p:extLst>
      <p:ext uri="{BB962C8B-B14F-4D97-AF65-F5344CB8AC3E}">
        <p14:creationId xmlns:p14="http://schemas.microsoft.com/office/powerpoint/2010/main" val="260793342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E004-2C1D-FFC5-1A57-0A8E57E17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6000" dirty="0"/>
              <a:t>VAR MODIG!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7866C-7CC8-5C5F-4A0A-1A7A57EE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7200" dirty="0"/>
              <a:t>			LYCKA TILL!</a:t>
            </a:r>
          </a:p>
        </p:txBody>
      </p:sp>
    </p:spTree>
    <p:extLst>
      <p:ext uri="{BB962C8B-B14F-4D97-AF65-F5344CB8AC3E}">
        <p14:creationId xmlns:p14="http://schemas.microsoft.com/office/powerpoint/2010/main" val="2453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FA477-4676-6F15-35DD-EBB5EEA58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F20C1-9F6B-BEA8-4923-960A86460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828637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2F0C-CCD5-FBC9-3651-010D3FE2DC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8000" dirty="0"/>
              <a:t>3 mot 3</a:t>
            </a:r>
            <a:br>
              <a:rPr lang="sv-SE" dirty="0"/>
            </a:br>
            <a:endParaRPr lang="sv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EA764D-27D5-76CE-BC5B-1788B9B68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sz="4800" dirty="0"/>
          </a:p>
        </p:txBody>
      </p:sp>
    </p:spTree>
    <p:extLst>
      <p:ext uri="{BB962C8B-B14F-4D97-AF65-F5344CB8AC3E}">
        <p14:creationId xmlns:p14="http://schemas.microsoft.com/office/powerpoint/2010/main" val="33993795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88F42-454F-1994-5588-50384297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EC785-192A-0A10-DBD7-6FFAB14D9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Regler som inte används för spelformen 3 mot 3</a:t>
            </a:r>
          </a:p>
          <a:p>
            <a:pPr lvl="1"/>
            <a:r>
              <a:rPr lang="sv-SE" dirty="0"/>
              <a:t>Regel 6: Övriga matchfunktionärer</a:t>
            </a:r>
          </a:p>
          <a:p>
            <a:pPr lvl="1"/>
            <a:r>
              <a:rPr lang="sv-SE" dirty="0"/>
              <a:t>Regel 11: Offside</a:t>
            </a:r>
          </a:p>
          <a:p>
            <a:pPr lvl="1"/>
            <a:r>
              <a:rPr lang="sv-SE" dirty="0"/>
              <a:t>Regel 14: Straffspark (alltså finns inget straffområde)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Ingen målvakt i spel 3 mot 3</a:t>
            </a:r>
          </a:p>
        </p:txBody>
      </p:sp>
    </p:spTree>
    <p:extLst>
      <p:ext uri="{BB962C8B-B14F-4D97-AF65-F5344CB8AC3E}">
        <p14:creationId xmlns:p14="http://schemas.microsoft.com/office/powerpoint/2010/main" val="42717211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0734B-FAD2-B68B-908C-837E8FD4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1: Spelplanen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D25E-3DEC-FBBA-0376-4A7598F85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Planyta</a:t>
            </a:r>
            <a:r>
              <a:rPr lang="sv-SE" dirty="0"/>
              <a:t>: </a:t>
            </a:r>
          </a:p>
          <a:p>
            <a:pPr lvl="1"/>
            <a:r>
              <a:rPr lang="sv-SE" dirty="0"/>
              <a:t>15 x 10 m med sarg</a:t>
            </a:r>
          </a:p>
          <a:p>
            <a:pPr lvl="1"/>
            <a:r>
              <a:rPr lang="sv-SE" dirty="0"/>
              <a:t>15 x 12 m utan sarg/nät (linjer/koner)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Mittlinje markerad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Målet max 1,60 x 1,15 m</a:t>
            </a:r>
          </a:p>
        </p:txBody>
      </p:sp>
    </p:spTree>
    <p:extLst>
      <p:ext uri="{BB962C8B-B14F-4D97-AF65-F5344CB8AC3E}">
        <p14:creationId xmlns:p14="http://schemas.microsoft.com/office/powerpoint/2010/main" val="3060467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8BA76-2920-3024-8490-76C7CB84F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Din roll som domare/matchledare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95B62-86E9-E792-B2C3-27E8D41C8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Hjälp spelarna</a:t>
            </a:r>
          </a:p>
          <a:p>
            <a:pPr lvl="1"/>
            <a:r>
              <a:rPr lang="sv-SE" dirty="0"/>
              <a:t>Lär dem om regler och spelet</a:t>
            </a:r>
          </a:p>
          <a:p>
            <a:pPr lvl="1"/>
            <a:r>
              <a:rPr lang="sv-SE" dirty="0"/>
              <a:t>Förklara vad som är rätt och fel</a:t>
            </a:r>
          </a:p>
          <a:p>
            <a:pPr lvl="1"/>
            <a:r>
              <a:rPr lang="sv-SE" dirty="0"/>
              <a:t>Förklara varför du blåser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488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2: Bollen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Vid 3 mot 3-spel används storlek 3 på bollen</a:t>
            </a:r>
          </a:p>
        </p:txBody>
      </p:sp>
      <p:pic>
        <p:nvPicPr>
          <p:cNvPr id="4" name="Picture 3" descr="A soccer ball on the field line">
            <a:extLst>
              <a:ext uri="{FF2B5EF4-FFF2-40B4-BE49-F238E27FC236}">
                <a16:creationId xmlns:a16="http://schemas.microsoft.com/office/drawing/2014/main" id="{A062DEE7-C9B7-210A-089C-BF2F2FA7D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82" y="2904381"/>
            <a:ext cx="4533900" cy="3022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2B83E0-7C71-70A1-72E7-88FC8EAB8022}"/>
              </a:ext>
            </a:extLst>
          </p:cNvPr>
          <p:cNvSpPr txBox="1"/>
          <p:nvPr/>
        </p:nvSpPr>
        <p:spPr>
          <a:xfrm flipH="1">
            <a:off x="10231693" y="4566853"/>
            <a:ext cx="149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Storlek 3</a:t>
            </a:r>
          </a:p>
        </p:txBody>
      </p:sp>
    </p:spTree>
    <p:extLst>
      <p:ext uri="{BB962C8B-B14F-4D97-AF65-F5344CB8AC3E}">
        <p14:creationId xmlns:p14="http://schemas.microsoft.com/office/powerpoint/2010/main" val="13533221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3: Spelarna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755753" cy="4195481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Match: </a:t>
            </a:r>
          </a:p>
          <a:p>
            <a:pPr lvl="1"/>
            <a:r>
              <a:rPr lang="sv-SE" dirty="0"/>
              <a:t>Två lag</a:t>
            </a:r>
          </a:p>
          <a:p>
            <a:pPr lvl="1"/>
            <a:r>
              <a:rPr lang="sv-SE" dirty="0"/>
              <a:t>Tre utespelare per lag</a:t>
            </a:r>
          </a:p>
          <a:p>
            <a:pPr lvl="1"/>
            <a:r>
              <a:rPr lang="sv-SE" dirty="0"/>
              <a:t>Ingen målvakt</a:t>
            </a:r>
          </a:p>
          <a:p>
            <a:pPr lvl="1"/>
            <a:r>
              <a:rPr lang="sv-SE" dirty="0"/>
              <a:t>Minimum tre spelare per lag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Vid underläge med fyra eller fler mål får det lag som ligger under spela med fyra spelare tills ställningen är lika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Avbytare: tre rekommenderas</a:t>
            </a:r>
          </a:p>
          <a:p>
            <a:pPr lvl="1"/>
            <a:endParaRPr lang="sv-SE" dirty="0"/>
          </a:p>
          <a:p>
            <a:pPr lvl="1"/>
            <a:r>
              <a:rPr lang="sv-SE" dirty="0"/>
              <a:t>Om något blir fel blåser domaren av spelet och startar igen med nedsläpp på mittlinjen.</a:t>
            </a:r>
          </a:p>
        </p:txBody>
      </p:sp>
    </p:spTree>
    <p:extLst>
      <p:ext uri="{BB962C8B-B14F-4D97-AF65-F5344CB8AC3E}">
        <p14:creationId xmlns:p14="http://schemas.microsoft.com/office/powerpoint/2010/main" val="333912142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4: Spelarnas utrustning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446263" cy="4195481"/>
          </a:xfrm>
        </p:spPr>
        <p:txBody>
          <a:bodyPr>
            <a:normAutofit fontScale="85000" lnSpcReduction="10000"/>
          </a:bodyPr>
          <a:lstStyle/>
          <a:p>
            <a:r>
              <a:rPr lang="sv-SE" dirty="0"/>
              <a:t>Ingen farlig utrustning (för sig själv eller andra)</a:t>
            </a:r>
          </a:p>
          <a:p>
            <a:pPr lvl="1"/>
            <a:r>
              <a:rPr lang="sv-SE" dirty="0"/>
              <a:t>Alla smycken (halsband, ringar, armband, </a:t>
            </a:r>
            <a:r>
              <a:rPr lang="sv-SE" dirty="0" err="1"/>
              <a:t>öronringar</a:t>
            </a:r>
            <a:r>
              <a:rPr lang="sv-SE" dirty="0"/>
              <a:t>, läderband, gummiband </a:t>
            </a:r>
            <a:r>
              <a:rPr lang="sv-SE" dirty="0" err="1"/>
              <a:t>etc</a:t>
            </a:r>
            <a:r>
              <a:rPr lang="sv-SE" dirty="0"/>
              <a:t>) är förbjudna</a:t>
            </a:r>
          </a:p>
          <a:p>
            <a:pPr lvl="2"/>
            <a:r>
              <a:rPr lang="sv-SE" dirty="0"/>
              <a:t>Undantag: </a:t>
            </a:r>
            <a:r>
              <a:rPr lang="sv-SE" dirty="0" err="1"/>
              <a:t>läkörhängen</a:t>
            </a:r>
            <a:r>
              <a:rPr lang="sv-SE" dirty="0"/>
              <a:t> (nytagna hål)</a:t>
            </a:r>
          </a:p>
          <a:p>
            <a:pPr lvl="2"/>
            <a:endParaRPr lang="sv-SE" dirty="0"/>
          </a:p>
          <a:p>
            <a:r>
              <a:rPr lang="sv-SE" dirty="0"/>
              <a:t>Spelaren måste ha på sig</a:t>
            </a:r>
          </a:p>
          <a:p>
            <a:pPr lvl="1"/>
            <a:r>
              <a:rPr lang="sv-SE" dirty="0"/>
              <a:t>Tröja</a:t>
            </a:r>
          </a:p>
          <a:p>
            <a:pPr lvl="1"/>
            <a:r>
              <a:rPr lang="sv-SE" dirty="0"/>
              <a:t>Byxa</a:t>
            </a:r>
          </a:p>
          <a:p>
            <a:pPr lvl="1"/>
            <a:r>
              <a:rPr lang="sv-SE" dirty="0"/>
              <a:t>Strumpor</a:t>
            </a:r>
          </a:p>
          <a:p>
            <a:pPr lvl="1"/>
            <a:r>
              <a:rPr lang="sv-SE" dirty="0"/>
              <a:t>Benskydd (ska täckas av strumporna)</a:t>
            </a:r>
          </a:p>
          <a:p>
            <a:pPr lvl="1"/>
            <a:r>
              <a:rPr lang="sv-SE" dirty="0"/>
              <a:t>Skor</a:t>
            </a:r>
          </a:p>
          <a:p>
            <a:pPr lvl="1"/>
            <a:endParaRPr lang="sv-SE" dirty="0"/>
          </a:p>
          <a:p>
            <a:r>
              <a:rPr lang="sv-SE" dirty="0"/>
              <a:t>Lagen ska spela i olika färger på matchkläder</a:t>
            </a:r>
          </a:p>
          <a:p>
            <a:pPr marL="45720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35638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5: Domaren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domare (matchledare) leder matchen och ser till att spelreglerna följs</a:t>
            </a:r>
          </a:p>
          <a:p>
            <a:endParaRPr lang="sv-SE" dirty="0"/>
          </a:p>
          <a:p>
            <a:r>
              <a:rPr lang="sv-SE" dirty="0"/>
              <a:t>Domarens beslut gäller och ska respekteras av spelare, ledare och publik</a:t>
            </a:r>
          </a:p>
          <a:p>
            <a:endParaRPr lang="sv-SE" dirty="0"/>
          </a:p>
          <a:p>
            <a:r>
              <a:rPr lang="sv-SE" dirty="0"/>
              <a:t>Domaren får ändra ett beslut innan spelet blåses igång igen</a:t>
            </a:r>
          </a:p>
          <a:p>
            <a:pPr lvl="1"/>
            <a:r>
              <a:rPr lang="sv-SE" dirty="0"/>
              <a:t>Spelare och ledare får inte påverka domaren att ändra beslut</a:t>
            </a:r>
          </a:p>
        </p:txBody>
      </p:sp>
    </p:spTree>
    <p:extLst>
      <p:ext uri="{BB962C8B-B14F-4D97-AF65-F5344CB8AC3E}">
        <p14:creationId xmlns:p14="http://schemas.microsoft.com/office/powerpoint/2010/main" val="5604328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6: Övriga matchfunktionärer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Regeln används inte i 3 mot 3</a:t>
            </a:r>
          </a:p>
        </p:txBody>
      </p:sp>
    </p:spTree>
    <p:extLst>
      <p:ext uri="{BB962C8B-B14F-4D97-AF65-F5344CB8AC3E}">
        <p14:creationId xmlns:p14="http://schemas.microsoft.com/office/powerpoint/2010/main" val="63778899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7: Speltiden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Speltid: 4 x 3 minuter</a:t>
            </a:r>
          </a:p>
          <a:p>
            <a:r>
              <a:rPr lang="sv-SE" dirty="0"/>
              <a:t>Paus: max tre minuter mellan perioderna</a:t>
            </a:r>
          </a:p>
          <a:p>
            <a:r>
              <a:rPr lang="sv-SE" dirty="0"/>
              <a:t>Domaren avgör om någon tid ska läggas till och hur många minuter</a:t>
            </a:r>
          </a:p>
          <a:p>
            <a:r>
              <a:rPr lang="sv-SE" dirty="0"/>
              <a:t>Lagen behöver inte byta sida</a:t>
            </a:r>
          </a:p>
        </p:txBody>
      </p:sp>
    </p:spTree>
    <p:extLst>
      <p:ext uri="{BB962C8B-B14F-4D97-AF65-F5344CB8AC3E}">
        <p14:creationId xmlns:p14="http://schemas.microsoft.com/office/powerpoint/2010/main" val="253680343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Varje period startar med avspark</a:t>
            </a:r>
          </a:p>
          <a:p>
            <a:r>
              <a:rPr lang="sv-SE" dirty="0"/>
              <a:t>Slantsingling avgör vilket lag som får välja boll eller sida</a:t>
            </a:r>
          </a:p>
          <a:p>
            <a:r>
              <a:rPr lang="sv-SE" dirty="0"/>
              <a:t>Lag som väljer boll gör avspark period 1 och period 3</a:t>
            </a:r>
          </a:p>
          <a:p>
            <a:r>
              <a:rPr lang="sv-SE" dirty="0"/>
              <a:t>Lag som väljer sida gör avspark period 2 och 4</a:t>
            </a:r>
          </a:p>
          <a:p>
            <a:r>
              <a:rPr lang="sv-SE" dirty="0"/>
              <a:t>Lagen får byta sida inför ny period (måste inte)</a:t>
            </a:r>
          </a:p>
          <a:p>
            <a:r>
              <a:rPr lang="sv-SE" dirty="0"/>
              <a:t>Efter mål gör det andra laget avspark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306987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Vid avspark</a:t>
            </a:r>
          </a:p>
          <a:p>
            <a:pPr lvl="1"/>
            <a:r>
              <a:rPr lang="sv-SE" dirty="0"/>
              <a:t>Alla spelare utom den som tar avsparken ska vara på egen planhalva</a:t>
            </a:r>
          </a:p>
          <a:p>
            <a:pPr lvl="1"/>
            <a:r>
              <a:rPr lang="sv-SE" dirty="0"/>
              <a:t>Bollen ska ligga still på mittpunkten</a:t>
            </a:r>
          </a:p>
          <a:p>
            <a:pPr lvl="1"/>
            <a:r>
              <a:rPr lang="sv-SE" dirty="0"/>
              <a:t>Domaren ger signal</a:t>
            </a:r>
          </a:p>
          <a:p>
            <a:pPr lvl="1"/>
            <a:r>
              <a:rPr lang="sv-SE" dirty="0"/>
              <a:t>Spelet sätts igång genom att spelaren driver eller passar på marken</a:t>
            </a:r>
          </a:p>
          <a:p>
            <a:pPr lvl="1"/>
            <a:r>
              <a:rPr lang="sv-SE" dirty="0"/>
              <a:t>Bollen är i spel när spelaren har sparkat på den och bollen tydligt rör sig</a:t>
            </a:r>
          </a:p>
          <a:p>
            <a:pPr lvl="1"/>
            <a:r>
              <a:rPr lang="sv-SE" dirty="0"/>
              <a:t>Mål kan inte göras direkt vid avspark</a:t>
            </a:r>
          </a:p>
          <a:p>
            <a:pPr lvl="1"/>
            <a:r>
              <a:rPr lang="sv-SE" dirty="0"/>
              <a:t>Motståndarna ska vara minst tre meter från bollen</a:t>
            </a:r>
          </a:p>
          <a:p>
            <a:pPr lvl="1"/>
            <a:r>
              <a:rPr lang="sv-SE" dirty="0"/>
              <a:t>Blir något fel tas avsparken om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7515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8: Spelets start och återupptagande</a:t>
            </a:r>
            <a:br>
              <a:rPr lang="sv-SE" sz="3200" dirty="0"/>
            </a:br>
            <a:r>
              <a:rPr lang="sv-SE" sz="3200" dirty="0"/>
              <a:t>Avspark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10178977" cy="4195481"/>
          </a:xfrm>
        </p:spPr>
        <p:txBody>
          <a:bodyPr/>
          <a:lstStyle/>
          <a:p>
            <a:r>
              <a:rPr lang="sv-SE" dirty="0"/>
              <a:t>Nedsläpp</a:t>
            </a:r>
          </a:p>
          <a:p>
            <a:pPr lvl="1"/>
            <a:r>
              <a:rPr lang="sv-SE" dirty="0"/>
              <a:t>Domaren släpper bollen på mittlinjen till en spelare i det lag som senast rörde bollen, oavsett var spelet stoppades</a:t>
            </a:r>
          </a:p>
          <a:p>
            <a:pPr lvl="1"/>
            <a:r>
              <a:rPr lang="sv-SE" dirty="0"/>
              <a:t>Bollen är i spel när den vidrör marken</a:t>
            </a:r>
          </a:p>
          <a:p>
            <a:pPr lvl="1"/>
            <a:r>
              <a:rPr lang="sv-SE" dirty="0"/>
              <a:t>Alla övriga spelare ska vara minst tre meter från bollen tills den är i spel</a:t>
            </a:r>
          </a:p>
          <a:p>
            <a:pPr lvl="1"/>
            <a:r>
              <a:rPr lang="sv-SE" dirty="0"/>
              <a:t>Om något blir fel tas nedsläppet om</a:t>
            </a:r>
          </a:p>
          <a:p>
            <a:r>
              <a:rPr lang="sv-SE" dirty="0"/>
              <a:t>Skadad spelare</a:t>
            </a:r>
          </a:p>
          <a:p>
            <a:pPr lvl="1"/>
            <a:r>
              <a:rPr lang="sv-SE" dirty="0"/>
              <a:t>Domaren stoppar spelet direkt</a:t>
            </a:r>
          </a:p>
          <a:p>
            <a:pPr lvl="1"/>
            <a:r>
              <a:rPr lang="sv-SE" dirty="0"/>
              <a:t>Ledare får komma in när domaren ger tecken</a:t>
            </a:r>
          </a:p>
          <a:p>
            <a:pPr lvl="1"/>
            <a:r>
              <a:rPr lang="sv-SE" dirty="0"/>
              <a:t>Spelet sätts igång igen genom nedsläpp på mittlinjen</a:t>
            </a:r>
          </a:p>
        </p:txBody>
      </p:sp>
    </p:spTree>
    <p:extLst>
      <p:ext uri="{BB962C8B-B14F-4D97-AF65-F5344CB8AC3E}">
        <p14:creationId xmlns:p14="http://schemas.microsoft.com/office/powerpoint/2010/main" val="358373571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989A-2C1D-6964-A02D-17057D54A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1409901" cy="1400530"/>
          </a:xfrm>
        </p:spPr>
        <p:txBody>
          <a:bodyPr/>
          <a:lstStyle/>
          <a:p>
            <a:r>
              <a:rPr lang="sv-SE" dirty="0"/>
              <a:t>Regler 3 mot 3</a:t>
            </a:r>
            <a:br>
              <a:rPr lang="sv-SE" dirty="0"/>
            </a:br>
            <a:r>
              <a:rPr lang="sv-SE" sz="3200" dirty="0"/>
              <a:t>Regel 9: Bollen i och ur spel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AF02-CDA7-844A-A878-E6E233A57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517152"/>
            <a:ext cx="8946541" cy="4195481"/>
          </a:xfrm>
        </p:spPr>
        <p:txBody>
          <a:bodyPr/>
          <a:lstStyle/>
          <a:p>
            <a:r>
              <a:rPr lang="sv-SE" dirty="0"/>
              <a:t>Bollen är ur spel när</a:t>
            </a:r>
          </a:p>
          <a:p>
            <a:pPr lvl="1"/>
            <a:r>
              <a:rPr lang="sv-SE" dirty="0"/>
              <a:t>Hela bollen passerat mållinjen eller sidlinjen</a:t>
            </a:r>
          </a:p>
          <a:p>
            <a:pPr lvl="1"/>
            <a:r>
              <a:rPr lang="sv-SE" dirty="0"/>
              <a:t>Domaren har stoppat spelet</a:t>
            </a:r>
          </a:p>
          <a:p>
            <a:pPr lvl="1"/>
            <a:endParaRPr lang="sv-SE" dirty="0"/>
          </a:p>
          <a:p>
            <a:r>
              <a:rPr lang="sv-SE" dirty="0"/>
              <a:t>Om bollen är fastlåst länge vid sargen kan domare blåsa av spelet och sätta igång igen med nedsläpp vid mittlinjen</a:t>
            </a:r>
          </a:p>
        </p:txBody>
      </p:sp>
    </p:spTree>
    <p:extLst>
      <p:ext uri="{BB962C8B-B14F-4D97-AF65-F5344CB8AC3E}">
        <p14:creationId xmlns:p14="http://schemas.microsoft.com/office/powerpoint/2010/main" val="1068666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58793</TotalTime>
  <Words>6020</Words>
  <Application>Microsoft Office PowerPoint</Application>
  <PresentationFormat>Widescreen</PresentationFormat>
  <Paragraphs>810</Paragraphs>
  <Slides>113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113</vt:i4>
      </vt:variant>
    </vt:vector>
  </HeadingPairs>
  <TitlesOfParts>
    <vt:vector size="118" baseType="lpstr">
      <vt:lpstr>Arial</vt:lpstr>
      <vt:lpstr>Century Gothic</vt:lpstr>
      <vt:lpstr>Stag Sans</vt:lpstr>
      <vt:lpstr>Wingdings 3</vt:lpstr>
      <vt:lpstr>Ion</vt:lpstr>
      <vt:lpstr>Domare </vt:lpstr>
      <vt:lpstr>Dagens utbildning</vt:lpstr>
      <vt:lpstr>Presentation</vt:lpstr>
      <vt:lpstr>Kursens mål Efter kursen</vt:lpstr>
      <vt:lpstr>Viktigt med självstudier Vad behöver du träna på?</vt:lpstr>
      <vt:lpstr>Hur är en bra domare?</vt:lpstr>
      <vt:lpstr>Kunskaper och egenskaper </vt:lpstr>
      <vt:lpstr>Att vara domare</vt:lpstr>
      <vt:lpstr>Din roll som domare/matchledare</vt:lpstr>
      <vt:lpstr>Att vara domare</vt:lpstr>
      <vt:lpstr>Spelformer</vt:lpstr>
      <vt:lpstr>5 mot 5 </vt:lpstr>
      <vt:lpstr>Regler 5 mot 5 </vt:lpstr>
      <vt:lpstr>Regler 5 mot 5 Regel 1: Spelplanen</vt:lpstr>
      <vt:lpstr>Regler 5 mot 5 Regel 2: Bollen</vt:lpstr>
      <vt:lpstr>Regler 5 mot 5 Regel 3: Spelarna</vt:lpstr>
      <vt:lpstr>Regler 5 mot 5 Regel 4: Spelarnas utrustning</vt:lpstr>
      <vt:lpstr>Regler 5 mot 5 Regel 5: Domaren</vt:lpstr>
      <vt:lpstr>Regler 5 mot 5 Regel 6: Övriga matchfunktionärer</vt:lpstr>
      <vt:lpstr>Regler 5 mot 5 Regel 7: Speltiden</vt:lpstr>
      <vt:lpstr>Regler 5 mot 5 Regel 8: Spelets start och återupptagande Avspark</vt:lpstr>
      <vt:lpstr>Regler 5 mot 5 Regel 8: Spelets start och återupptagande Avspark</vt:lpstr>
      <vt:lpstr>Regler 5 mot 5 Regel 8: Spelets start och återupptagande Avspark</vt:lpstr>
      <vt:lpstr>Regler 5 mot 5 Regel 9: Bollen i och ur spel</vt:lpstr>
      <vt:lpstr>Regler 5 mot 5 Regel 10: Mål</vt:lpstr>
      <vt:lpstr>Regler 5 mot 5 Regel 11: Offside</vt:lpstr>
      <vt:lpstr>Regler 5 mot 5 Regel 12: Otillåtet spel och olämpligt uppträdande</vt:lpstr>
      <vt:lpstr>Regler 5 mot 5 Regel 13: Frispark</vt:lpstr>
      <vt:lpstr>Regler 5 mot 5 Regel 14: Straffspark</vt:lpstr>
      <vt:lpstr>Regler 5 mot 5 Regel 15: Sidlinjespark</vt:lpstr>
      <vt:lpstr>Regler 5 mot 5 Regel 16: Målvaktsutkast/retreatlinje</vt:lpstr>
      <vt:lpstr>Regler 5 mot 5 Regel 16: Målvaktsutkast/retreatlinje</vt:lpstr>
      <vt:lpstr>Regler 5 mot 5 Regel 17: Hörnspark</vt:lpstr>
      <vt:lpstr>Sammanfattning regler 5 mot 5</vt:lpstr>
      <vt:lpstr>Sammanfattning regler 5 mot 5</vt:lpstr>
      <vt:lpstr>Sammanfattning regler 5 mot 5</vt:lpstr>
      <vt:lpstr>Sammanfattning regler 5 mot 5</vt:lpstr>
      <vt:lpstr>Domarens tecken </vt:lpstr>
      <vt:lpstr>Domarens tecken Direkt frispark</vt:lpstr>
      <vt:lpstr>Domarens tecken Indirekt frispark</vt:lpstr>
      <vt:lpstr>Domarens tecken Inspark</vt:lpstr>
      <vt:lpstr>Domarens tecken Inkast</vt:lpstr>
      <vt:lpstr>Domarens tecken Hörna</vt:lpstr>
      <vt:lpstr>Domarens tecken Straffspark</vt:lpstr>
      <vt:lpstr>7 mot 7 </vt:lpstr>
      <vt:lpstr>Regler 7 mot 7 Regel 1: Spelplanen</vt:lpstr>
      <vt:lpstr>Regler 7 mot 7 Regel 2: Bollen</vt:lpstr>
      <vt:lpstr>Regler 7 mot 7 Regel 3: Spelarna</vt:lpstr>
      <vt:lpstr>Regler 7 mot 7 Regel 4: Spelarnas utrustning</vt:lpstr>
      <vt:lpstr>Regler 7 mot 7 Regel 5: Domaren</vt:lpstr>
      <vt:lpstr>Regler 7 mot 7 Regel 6: Övriga matchfunktionärer</vt:lpstr>
      <vt:lpstr>Regler 7 mot 7 Regel 7: Speltiden</vt:lpstr>
      <vt:lpstr>Regler 7 mot 7 Regel 8: Spelets start och återupptagande Avspark</vt:lpstr>
      <vt:lpstr>Regler 7 mot 7 Regel 8: Spelets start och återupptagande Avspark</vt:lpstr>
      <vt:lpstr>Regler 7 mot 7 Regel 8: Spelets start och återupptagande</vt:lpstr>
      <vt:lpstr>Regler 7 mot 7 Regel 9: Bollen i och ur spel</vt:lpstr>
      <vt:lpstr>Regler 7 mot 7 Regel 10: Mål</vt:lpstr>
      <vt:lpstr>Regler 7 mot 7 Regel 11: Offside</vt:lpstr>
      <vt:lpstr>Regler 7 mot 7 Regel 12: Otillåtet spel och olämpligt uppträdande</vt:lpstr>
      <vt:lpstr>Regler 7 mot 7 Regel 12: Otillåtet spel och olämpligt uppträdande</vt:lpstr>
      <vt:lpstr>Regler 7 mot 7 Regel 12: Otillåtet spel och olämpligt uppträdande</vt:lpstr>
      <vt:lpstr>Regler 7 mot 7 Regel 12: Otillåtet spel och olämpligt uppträdande</vt:lpstr>
      <vt:lpstr>Regler 7 mot 7 Regel 13: Frispark</vt:lpstr>
      <vt:lpstr>Regler 7 mot 7 Regel 13: Frispark</vt:lpstr>
      <vt:lpstr>Regler 7 mot 7 Regel 13: Frispark</vt:lpstr>
      <vt:lpstr>Regler 7 mot 7 Regel 14: Straffspark</vt:lpstr>
      <vt:lpstr>Regler 7 mot 7 Regel 14: Straffspark</vt:lpstr>
      <vt:lpstr>Regler 7 mot 7 Regel 15: Inkast</vt:lpstr>
      <vt:lpstr>Regler 7 mot 7 Regel 16: Målvaktsutkast/retreatlinje</vt:lpstr>
      <vt:lpstr>Regler 7 mot 7 Regel 16: Målvaktsutkast/retreatlinje</vt:lpstr>
      <vt:lpstr>Regler 7 mot 7 Regel 17: Hörnspark</vt:lpstr>
      <vt:lpstr>Rollen som domare/matchledare Att leda matchen</vt:lpstr>
      <vt:lpstr>Beslutsfattande och agerande</vt:lpstr>
      <vt:lpstr>Kroppsspråk </vt:lpstr>
      <vt:lpstr>Avstånd och murhantering</vt:lpstr>
      <vt:lpstr>Att ge varning</vt:lpstr>
      <vt:lpstr>Straffspark</vt:lpstr>
      <vt:lpstr>Mål</vt:lpstr>
      <vt:lpstr>Missnöjda spelare</vt:lpstr>
      <vt:lpstr>Rörelse och placering</vt:lpstr>
      <vt:lpstr>Rörelse och placering</vt:lpstr>
      <vt:lpstr>PowerPoint Presentation</vt:lpstr>
      <vt:lpstr>Tänk på!</vt:lpstr>
      <vt:lpstr>Tips</vt:lpstr>
      <vt:lpstr>VAR MODIG!</vt:lpstr>
      <vt:lpstr>PowerPoint Presentation</vt:lpstr>
      <vt:lpstr>3 mot 3 </vt:lpstr>
      <vt:lpstr>Regler 3 mot 3</vt:lpstr>
      <vt:lpstr>Regler 3 mot 3 Regel 1: Spelplanen</vt:lpstr>
      <vt:lpstr>Regler 3 mot 3 Regel 2: Bollen</vt:lpstr>
      <vt:lpstr>Regler 3 mot 3 Regel 3: Spelarna</vt:lpstr>
      <vt:lpstr>Regler 3 mot 3 Regel 4: Spelarnas utrustning</vt:lpstr>
      <vt:lpstr>Regler 3 mot 3 Regel 5: Domaren</vt:lpstr>
      <vt:lpstr>Regler 3 mot 3 Regel 6: Övriga matchfunktionärer</vt:lpstr>
      <vt:lpstr>Regler 3 mot 3 Regel 7: Speltiden</vt:lpstr>
      <vt:lpstr>Regler 3 mot 3 Regel 8: Spelets start och återupptagande Avspark</vt:lpstr>
      <vt:lpstr>Regler 3 mot 3 Regel 8: Spelets start och återupptagande Avspark</vt:lpstr>
      <vt:lpstr>Regler 3 mot 3 Regel 8: Spelets start och återupptagande Avspark</vt:lpstr>
      <vt:lpstr>Regler 3 mot 3 Regel 9: Bollen i och ur spel</vt:lpstr>
      <vt:lpstr>Regler 3 mot 3 Regel 10: Mål</vt:lpstr>
      <vt:lpstr>Regler 3 mot 3 Regel 11: Offside</vt:lpstr>
      <vt:lpstr>Regler 3 mot 3 Regel 12: Otillåtet spel och olämpligt uppträdande</vt:lpstr>
      <vt:lpstr>Regler 3 mot 3 Regel 13: Frispark</vt:lpstr>
      <vt:lpstr>Regler 3 mot 3 Regel 14: Straffspark</vt:lpstr>
      <vt:lpstr>Regler 3 mot 3 Regel 15: Sidlinjespark</vt:lpstr>
      <vt:lpstr>Regler 3 mot 3 Regel 16: Mållinjesspark</vt:lpstr>
      <vt:lpstr>Regler 3 mot 3 Regel 17: Hörnspark</vt:lpstr>
      <vt:lpstr>PowerPoint Presentation</vt:lpstr>
      <vt:lpstr>Domare eller matchledare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Domare</dc:title>
  <dc:creator>Ingrid Ericson</dc:creator>
  <cp:lastModifiedBy>Ingrid Ericson</cp:lastModifiedBy>
  <cp:revision>23</cp:revision>
  <dcterms:created xsi:type="dcterms:W3CDTF">2023-02-28T19:40:54Z</dcterms:created>
  <dcterms:modified xsi:type="dcterms:W3CDTF">2024-04-08T22:50:47Z</dcterms:modified>
</cp:coreProperties>
</file>