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345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40" r:id="rId15"/>
    <p:sldId id="331" r:id="rId16"/>
    <p:sldId id="332" r:id="rId17"/>
    <p:sldId id="333" r:id="rId18"/>
    <p:sldId id="341" r:id="rId19"/>
    <p:sldId id="348" r:id="rId20"/>
    <p:sldId id="347" r:id="rId21"/>
    <p:sldId id="334" r:id="rId22"/>
    <p:sldId id="350" r:id="rId23"/>
    <p:sldId id="349" r:id="rId24"/>
    <p:sldId id="335" r:id="rId25"/>
    <p:sldId id="351" r:id="rId26"/>
    <p:sldId id="336" r:id="rId27"/>
    <p:sldId id="337" r:id="rId28"/>
    <p:sldId id="338" r:id="rId29"/>
    <p:sldId id="339" r:id="rId30"/>
    <p:sldId id="361" r:id="rId31"/>
    <p:sldId id="352" r:id="rId32"/>
    <p:sldId id="355" r:id="rId33"/>
    <p:sldId id="359" r:id="rId34"/>
    <p:sldId id="353" r:id="rId35"/>
    <p:sldId id="354" r:id="rId36"/>
    <p:sldId id="35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24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85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69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0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44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777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03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82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3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0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6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59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3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3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91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82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05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493DA0-60A7-417E-BC11-7A8A2072B666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491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2F0C-CCD5-FBC9-3651-010D3FE2D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000" dirty="0"/>
              <a:t>Spelregler</a:t>
            </a:r>
            <a:br>
              <a:rPr lang="sv-SE" dirty="0"/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A764D-27D5-76CE-BC5B-1788B9B68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7 </a:t>
            </a:r>
            <a:r>
              <a:rPr lang="sv-SE" sz="4800"/>
              <a:t>mot 7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48237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7: Speltiden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Speltid: </a:t>
            </a:r>
          </a:p>
          <a:p>
            <a:pPr lvl="1"/>
            <a:r>
              <a:rPr lang="sv-SE" dirty="0"/>
              <a:t>3 x 20 minuter vid enskild match</a:t>
            </a:r>
          </a:p>
          <a:p>
            <a:pPr lvl="1"/>
            <a:r>
              <a:rPr lang="sv-SE" dirty="0"/>
              <a:t>3 x 15 minuter vid sammandrag</a:t>
            </a:r>
          </a:p>
          <a:p>
            <a:pPr lvl="1"/>
            <a:r>
              <a:rPr lang="sv-SE" dirty="0"/>
              <a:t>Paus: max fem minuter mellan perioderna</a:t>
            </a:r>
          </a:p>
          <a:p>
            <a:r>
              <a:rPr lang="sv-SE" dirty="0"/>
              <a:t>Domaren avgör om någon tid ska läggas till och hur många minuter</a:t>
            </a:r>
          </a:p>
          <a:p>
            <a:r>
              <a:rPr lang="sv-SE" dirty="0"/>
              <a:t>Lagen behöver inte byta sida</a:t>
            </a:r>
          </a:p>
        </p:txBody>
      </p:sp>
    </p:spTree>
    <p:extLst>
      <p:ext uri="{BB962C8B-B14F-4D97-AF65-F5344CB8AC3E}">
        <p14:creationId xmlns:p14="http://schemas.microsoft.com/office/powerpoint/2010/main" val="101721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10010165" cy="4195481"/>
          </a:xfrm>
        </p:spPr>
        <p:txBody>
          <a:bodyPr/>
          <a:lstStyle/>
          <a:p>
            <a:r>
              <a:rPr lang="sv-SE" dirty="0"/>
              <a:t>Varje period startar med avspark</a:t>
            </a:r>
          </a:p>
          <a:p>
            <a:r>
              <a:rPr lang="sv-SE" dirty="0"/>
              <a:t>Slantsingling avgör vilket lag som får välja boll eller sida</a:t>
            </a:r>
          </a:p>
          <a:p>
            <a:r>
              <a:rPr lang="sv-SE" dirty="0"/>
              <a:t>Lag som väljer boll gör avspark period 1 och period 3</a:t>
            </a:r>
          </a:p>
          <a:p>
            <a:r>
              <a:rPr lang="sv-SE" dirty="0"/>
              <a:t>Lag som väljer sida gör avspark period 2 </a:t>
            </a:r>
          </a:p>
          <a:p>
            <a:r>
              <a:rPr lang="sv-SE" dirty="0"/>
              <a:t>Lagen får byta sida inför ny period (måste inte)</a:t>
            </a:r>
          </a:p>
          <a:p>
            <a:r>
              <a:rPr lang="sv-SE" dirty="0"/>
              <a:t>Efter mål gör det andra laget avspark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17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Vid avspark</a:t>
            </a:r>
          </a:p>
          <a:p>
            <a:pPr lvl="1"/>
            <a:r>
              <a:rPr lang="sv-SE" dirty="0"/>
              <a:t>Alla spelare utom den som tar avsparken ska vara på egen planhalva</a:t>
            </a:r>
          </a:p>
          <a:p>
            <a:pPr lvl="1"/>
            <a:r>
              <a:rPr lang="sv-SE" dirty="0"/>
              <a:t>Bollen ska ligga still på mittpunkten</a:t>
            </a:r>
          </a:p>
          <a:p>
            <a:pPr lvl="1"/>
            <a:r>
              <a:rPr lang="sv-SE" dirty="0"/>
              <a:t>Domaren ger signal</a:t>
            </a:r>
          </a:p>
          <a:p>
            <a:pPr lvl="1"/>
            <a:r>
              <a:rPr lang="sv-SE" dirty="0"/>
              <a:t>Spelet sätts igång genom att spelaren driver eller passar på marken</a:t>
            </a:r>
          </a:p>
          <a:p>
            <a:pPr lvl="1"/>
            <a:r>
              <a:rPr lang="sv-SE" dirty="0"/>
              <a:t>Bollen är i spel när spelaren har sparkat på den och bollen tydligt rör sig</a:t>
            </a:r>
          </a:p>
          <a:p>
            <a:pPr lvl="1"/>
            <a:r>
              <a:rPr lang="sv-SE" dirty="0"/>
              <a:t>Mål kan göras direkt från avspark</a:t>
            </a:r>
          </a:p>
          <a:p>
            <a:pPr lvl="1"/>
            <a:r>
              <a:rPr lang="sv-SE" dirty="0"/>
              <a:t>Motståndarna ska vara minst sju meter från bollen</a:t>
            </a:r>
          </a:p>
          <a:p>
            <a:pPr lvl="1"/>
            <a:r>
              <a:rPr lang="sv-SE" dirty="0"/>
              <a:t>Blir något fel tas avsparken 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662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600" dirty="0"/>
              <a:t>Regel 8: Spelets start och återupptagande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24" y="2064434"/>
            <a:ext cx="10572873" cy="434084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Nedsläpp</a:t>
            </a:r>
          </a:p>
          <a:p>
            <a:pPr lvl="1"/>
            <a:r>
              <a:rPr lang="sv-SE" dirty="0"/>
              <a:t>Domaren släpper bollen till en spelare i det lag som senast rörde bollen på den plats den var när spelet stoppades</a:t>
            </a:r>
          </a:p>
          <a:p>
            <a:pPr lvl="1"/>
            <a:r>
              <a:rPr lang="sv-SE" dirty="0"/>
              <a:t>Om spelet stoppades när bollen är i straffområdet släpps bollen till målvakten på straffområdeslinjen</a:t>
            </a:r>
          </a:p>
          <a:p>
            <a:pPr lvl="1"/>
            <a:r>
              <a:rPr lang="sv-SE" dirty="0"/>
              <a:t>Bollen är i spel när den vidrör marken</a:t>
            </a:r>
          </a:p>
          <a:p>
            <a:pPr lvl="1"/>
            <a:r>
              <a:rPr lang="sv-SE" dirty="0"/>
              <a:t>Alla övriga spelare ska vara minst sju meter från bollen tills den är i spel</a:t>
            </a:r>
          </a:p>
          <a:p>
            <a:pPr lvl="1"/>
            <a:r>
              <a:rPr lang="sv-SE" dirty="0"/>
              <a:t>Om något blir fel tas nedsläppet om</a:t>
            </a:r>
          </a:p>
          <a:p>
            <a:r>
              <a:rPr lang="sv-SE" dirty="0"/>
              <a:t>Skadad spelare</a:t>
            </a:r>
          </a:p>
          <a:p>
            <a:pPr lvl="1"/>
            <a:r>
              <a:rPr lang="sv-SE" dirty="0"/>
              <a:t>Domaren stoppar spelet direkt (oavsett om det är frispark eller inte)</a:t>
            </a:r>
          </a:p>
          <a:p>
            <a:pPr lvl="1"/>
            <a:r>
              <a:rPr lang="sv-SE" dirty="0"/>
              <a:t>Ledare får komma in när domaren ger tecken</a:t>
            </a:r>
          </a:p>
          <a:p>
            <a:pPr lvl="1"/>
            <a:r>
              <a:rPr lang="sv-SE" dirty="0"/>
              <a:t>Spelet sätts igång igen genom nedsläpp där bollen var när domaren blåste av eller med en frispark där förseelsen begicks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071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9: Bollen i och ur spel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10572873" cy="4340848"/>
          </a:xfrm>
        </p:spPr>
        <p:txBody>
          <a:bodyPr>
            <a:normAutofit/>
          </a:bodyPr>
          <a:lstStyle/>
          <a:p>
            <a:r>
              <a:rPr lang="sv-SE" dirty="0"/>
              <a:t>När är bollen ur spel?</a:t>
            </a:r>
          </a:p>
          <a:p>
            <a:pPr lvl="1"/>
            <a:r>
              <a:rPr lang="sv-SE" dirty="0"/>
              <a:t>När hela bollen har passerat mållinjen eller sidlinjen (på marken eller i luften)</a:t>
            </a:r>
          </a:p>
          <a:p>
            <a:pPr lvl="1"/>
            <a:r>
              <a:rPr lang="sv-SE" dirty="0"/>
              <a:t>När domaren har stoppat spelet</a:t>
            </a:r>
          </a:p>
        </p:txBody>
      </p:sp>
    </p:spTree>
    <p:extLst>
      <p:ext uri="{BB962C8B-B14F-4D97-AF65-F5344CB8AC3E}">
        <p14:creationId xmlns:p14="http://schemas.microsoft.com/office/powerpoint/2010/main" val="61931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10: Mål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6" y="2066986"/>
            <a:ext cx="9841353" cy="419548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Mål: när hela bollen passerat mållinjen mellan stolparna och under ribban</a:t>
            </a:r>
          </a:p>
          <a:p>
            <a:pPr lvl="1"/>
            <a:r>
              <a:rPr lang="sv-SE" dirty="0"/>
              <a:t>Om inte laget som gjort mål gjort något regelbrott i samband med målet</a:t>
            </a:r>
          </a:p>
          <a:p>
            <a:pPr lvl="1"/>
            <a:endParaRPr lang="sv-SE" dirty="0"/>
          </a:p>
          <a:p>
            <a:r>
              <a:rPr lang="sv-SE" dirty="0"/>
              <a:t>Domartecken vid mål: domaren pekar tydligt mot mittpunkten med armen</a:t>
            </a:r>
          </a:p>
          <a:p>
            <a:r>
              <a:rPr lang="sv-SE" dirty="0"/>
              <a:t>Domaren behöver inte blåsa i pipan om bollen är tydligt inne i mål</a:t>
            </a:r>
          </a:p>
          <a:p>
            <a:r>
              <a:rPr lang="sv-SE" dirty="0"/>
              <a:t>Domaren kan förtydliga med en signal om bollen är inne i mål men studsar ut igen</a:t>
            </a:r>
          </a:p>
          <a:p>
            <a:r>
              <a:rPr lang="sv-SE" dirty="0"/>
              <a:t>Om målvakten kastar bollen direkt i det andra lagets mål döms målvaktsutkast</a:t>
            </a:r>
          </a:p>
          <a:p>
            <a:endParaRPr lang="sv-SE" dirty="0"/>
          </a:p>
          <a:p>
            <a:r>
              <a:rPr lang="sv-SE" dirty="0"/>
              <a:t>Om domaren ger signal för mål innan hela bollen har passerat mållinjen ska spelet återupptas med nedsläpp</a:t>
            </a:r>
          </a:p>
        </p:txBody>
      </p:sp>
    </p:spTree>
    <p:extLst>
      <p:ext uri="{BB962C8B-B14F-4D97-AF65-F5344CB8AC3E}">
        <p14:creationId xmlns:p14="http://schemas.microsoft.com/office/powerpoint/2010/main" val="165687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11: Offside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Används inte vid spel 7 mot 7</a:t>
            </a:r>
          </a:p>
        </p:txBody>
      </p:sp>
    </p:spTree>
    <p:extLst>
      <p:ext uri="{BB962C8B-B14F-4D97-AF65-F5344CB8AC3E}">
        <p14:creationId xmlns:p14="http://schemas.microsoft.com/office/powerpoint/2010/main" val="71470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7" y="1954444"/>
            <a:ext cx="10713550" cy="4671439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Domaren kan bara döma direkt och indirekt frispark samt straffspark för regelbrott som sker när bollen är i spel</a:t>
            </a:r>
          </a:p>
          <a:p>
            <a:r>
              <a:rPr lang="sv-SE" dirty="0"/>
              <a:t>Direkt frispark</a:t>
            </a:r>
          </a:p>
          <a:p>
            <a:pPr lvl="1"/>
            <a:r>
              <a:rPr lang="sv-SE" dirty="0"/>
              <a:t>Domaren dömer direkt frispark  om en spelare bryter mot en regel och gör något oaktsamt, vårdslöst eller med överdriven kraft mot en spelare i andra laget, ex.</a:t>
            </a:r>
          </a:p>
          <a:p>
            <a:pPr lvl="2"/>
            <a:r>
              <a:rPr lang="sv-SE" dirty="0"/>
              <a:t>Angripa en spelare med överkroppen</a:t>
            </a:r>
          </a:p>
          <a:p>
            <a:pPr lvl="2"/>
            <a:r>
              <a:rPr lang="sv-SE" dirty="0"/>
              <a:t>Hoppa mot en spelare</a:t>
            </a:r>
          </a:p>
          <a:p>
            <a:pPr lvl="2"/>
            <a:r>
              <a:rPr lang="sv-SE" dirty="0"/>
              <a:t>Sparka/försöka sparka en spelare</a:t>
            </a:r>
          </a:p>
          <a:p>
            <a:pPr lvl="2"/>
            <a:r>
              <a:rPr lang="sv-SE" dirty="0"/>
              <a:t>Knuffa en spelare</a:t>
            </a:r>
          </a:p>
          <a:p>
            <a:pPr lvl="2"/>
            <a:r>
              <a:rPr lang="sv-SE" dirty="0"/>
              <a:t>Slå/försöka slå en spelare (även skallning)</a:t>
            </a:r>
          </a:p>
          <a:p>
            <a:pPr lvl="2"/>
            <a:r>
              <a:rPr lang="sv-SE" dirty="0"/>
              <a:t>Fälla/försöka fälla en spelare</a:t>
            </a:r>
          </a:p>
          <a:p>
            <a:pPr lvl="2"/>
            <a:r>
              <a:rPr lang="sv-SE" dirty="0"/>
              <a:t>Tackla med foten</a:t>
            </a:r>
          </a:p>
          <a:p>
            <a:pPr lvl="2"/>
            <a:r>
              <a:rPr lang="sv-SE" dirty="0"/>
              <a:t>Avsiktligt röra vid bollen med handen eller armen</a:t>
            </a:r>
          </a:p>
          <a:p>
            <a:pPr lvl="2"/>
            <a:r>
              <a:rPr lang="sv-SE" dirty="0"/>
              <a:t>Hålla fast en spelare</a:t>
            </a:r>
          </a:p>
          <a:p>
            <a:pPr lvl="2"/>
            <a:r>
              <a:rPr lang="sv-SE" dirty="0"/>
              <a:t>Hindra en motståndares förflyttning</a:t>
            </a:r>
          </a:p>
          <a:p>
            <a:pPr lvl="2"/>
            <a:r>
              <a:rPr lang="sv-SE" dirty="0"/>
              <a:t>Bita en spelare</a:t>
            </a:r>
          </a:p>
          <a:p>
            <a:pPr lvl="2"/>
            <a:r>
              <a:rPr lang="sv-SE" dirty="0"/>
              <a:t>Angripa  målvakten när den har bollen under kontroll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498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6" y="1954444"/>
            <a:ext cx="10868295" cy="4671439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Varningar eller utvisningar används inte</a:t>
            </a:r>
          </a:p>
          <a:p>
            <a:r>
              <a:rPr lang="sv-SE" dirty="0"/>
              <a:t>En spelare som inte följer reglerna ska bytas ut av ledaren</a:t>
            </a:r>
          </a:p>
          <a:p>
            <a:endParaRPr lang="sv-SE" sz="900" dirty="0"/>
          </a:p>
          <a:p>
            <a:r>
              <a:rPr lang="sv-SE" dirty="0"/>
              <a:t>Oaktsamhet</a:t>
            </a:r>
          </a:p>
          <a:p>
            <a:pPr lvl="1"/>
            <a:r>
              <a:rPr lang="sv-SE" dirty="0"/>
              <a:t>När en spelare inte är uppmärksam, inte är försiktig eller tar hänsyn till andra när spelaren försöker vinna bollen. Domaren dömer då frispark.</a:t>
            </a:r>
          </a:p>
          <a:p>
            <a:endParaRPr lang="sv-SE" sz="900" dirty="0"/>
          </a:p>
          <a:p>
            <a:r>
              <a:rPr lang="sv-SE" dirty="0"/>
              <a:t>Vårdslöshet</a:t>
            </a:r>
          </a:p>
          <a:p>
            <a:pPr lvl="1"/>
            <a:r>
              <a:rPr lang="sv-SE" dirty="0"/>
              <a:t>När en spelare gör något och struntar i riskerna för en motspelare. Domaren ska då varna spelaren.</a:t>
            </a:r>
          </a:p>
          <a:p>
            <a:pPr lvl="1"/>
            <a:endParaRPr lang="sv-SE" sz="900" dirty="0"/>
          </a:p>
          <a:p>
            <a:r>
              <a:rPr lang="sv-SE" dirty="0"/>
              <a:t>Utfört med överdriven kraft</a:t>
            </a:r>
            <a:br>
              <a:rPr lang="sv-SE" dirty="0"/>
            </a:br>
            <a:r>
              <a:rPr lang="sv-SE" dirty="0"/>
              <a:t>	När en spelare använder mer kraft än vad som behövs och på så vis kan skada motspelare. Domaren ska då visa ut spelaren.</a:t>
            </a:r>
          </a:p>
          <a:p>
            <a:endParaRPr lang="sv-SE" sz="900" dirty="0"/>
          </a:p>
          <a:p>
            <a:r>
              <a:rPr lang="sv-SE" dirty="0"/>
              <a:t>Varning och utvisning</a:t>
            </a:r>
          </a:p>
          <a:p>
            <a:pPr lvl="1"/>
            <a:r>
              <a:rPr lang="sv-SE" dirty="0"/>
              <a:t>Grundregeln är att varning och utvisning inte bör tillämpas</a:t>
            </a:r>
          </a:p>
          <a:p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39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6" y="1954444"/>
            <a:ext cx="10868295" cy="4671439"/>
          </a:xfrm>
        </p:spPr>
        <p:txBody>
          <a:bodyPr>
            <a:normAutofit/>
          </a:bodyPr>
          <a:lstStyle/>
          <a:p>
            <a:r>
              <a:rPr lang="sv-SE" dirty="0"/>
              <a:t>Målvakten har bollen under kontroll när</a:t>
            </a:r>
          </a:p>
          <a:p>
            <a:pPr lvl="1"/>
            <a:r>
              <a:rPr lang="sv-SE" dirty="0"/>
              <a:t>Bollen är mellan händerna eller en hand och någon annan yta (ex marken eller kroppen)</a:t>
            </a:r>
          </a:p>
          <a:p>
            <a:pPr lvl="1"/>
            <a:r>
              <a:rPr lang="sv-SE" dirty="0"/>
              <a:t>Målvakten håller bollen med utsträckt öppen hand</a:t>
            </a:r>
          </a:p>
          <a:p>
            <a:pPr lvl="1"/>
            <a:r>
              <a:rPr lang="sv-SE" dirty="0"/>
              <a:t>Målvakten studsar bollen mot marken eller kastar upp den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26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7147-71F6-512E-E9C7-39BB56ED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9021-E392-03DB-B848-0B8650BC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 mot 3 (6-7 år)</a:t>
            </a:r>
          </a:p>
          <a:p>
            <a:r>
              <a:rPr lang="sv-SE" dirty="0"/>
              <a:t>5 mot 5 (8-9 år)</a:t>
            </a:r>
          </a:p>
          <a:p>
            <a:r>
              <a:rPr lang="sv-SE" dirty="0"/>
              <a:t>7 mot 7 (10-12 år)</a:t>
            </a:r>
          </a:p>
          <a:p>
            <a:r>
              <a:rPr lang="sv-SE" dirty="0"/>
              <a:t>9 mot 9 (13-14 år)</a:t>
            </a:r>
          </a:p>
          <a:p>
            <a:r>
              <a:rPr lang="sv-SE" dirty="0"/>
              <a:t>11 mot 11 (15-19 år)</a:t>
            </a:r>
          </a:p>
        </p:txBody>
      </p:sp>
    </p:spTree>
    <p:extLst>
      <p:ext uri="{BB962C8B-B14F-4D97-AF65-F5344CB8AC3E}">
        <p14:creationId xmlns:p14="http://schemas.microsoft.com/office/powerpoint/2010/main" val="402632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6" y="1954444"/>
            <a:ext cx="10868295" cy="4671439"/>
          </a:xfrm>
        </p:spPr>
        <p:txBody>
          <a:bodyPr>
            <a:normAutofit/>
          </a:bodyPr>
          <a:lstStyle/>
          <a:p>
            <a:r>
              <a:rPr lang="sv-SE" dirty="0"/>
              <a:t>Indirekt frispark</a:t>
            </a:r>
          </a:p>
          <a:p>
            <a:pPr lvl="1"/>
            <a:r>
              <a:rPr lang="sv-SE" dirty="0"/>
              <a:t>Om en spelare inte respekterar domarens beslut (med gester eller ord)</a:t>
            </a:r>
          </a:p>
          <a:p>
            <a:pPr lvl="1"/>
            <a:r>
              <a:rPr lang="sv-SE" dirty="0"/>
              <a:t>Om målvakten tar upp bollen med händerna om en medspelare spelat eller kastat bollen (inkast) till målvakten</a:t>
            </a:r>
          </a:p>
          <a:p>
            <a:pPr lvl="1"/>
            <a:r>
              <a:rPr lang="sv-SE" dirty="0"/>
              <a:t>Om ett lag gör ett felaktigt byta</a:t>
            </a:r>
          </a:p>
          <a:p>
            <a:pPr lvl="1"/>
            <a:r>
              <a:rPr lang="sv-SE" dirty="0"/>
              <a:t>Om en spelare rör vid bollen vid två tillfällen innan någon annan spelare rört bollen vid avspark, inkast, hörna, frispark eller straffspark</a:t>
            </a:r>
          </a:p>
        </p:txBody>
      </p:sp>
    </p:spTree>
    <p:extLst>
      <p:ext uri="{BB962C8B-B14F-4D97-AF65-F5344CB8AC3E}">
        <p14:creationId xmlns:p14="http://schemas.microsoft.com/office/powerpoint/2010/main" val="137794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69820" cy="419548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Domaren dömer direkt eller indirekt frispark för det ena laget när en spelare i andra laget bryter mot en regel när bollen är i spel</a:t>
            </a:r>
          </a:p>
          <a:p>
            <a:r>
              <a:rPr lang="sv-SE" dirty="0"/>
              <a:t>Indirekt frispark</a:t>
            </a:r>
          </a:p>
          <a:p>
            <a:pPr lvl="1"/>
            <a:r>
              <a:rPr lang="sv-SE" dirty="0"/>
              <a:t>Domaren höjer armen över huvudet</a:t>
            </a:r>
          </a:p>
          <a:p>
            <a:pPr lvl="1"/>
            <a:r>
              <a:rPr lang="sv-SE" dirty="0"/>
              <a:t>Indirekt frispark tas om </a:t>
            </a:r>
          </a:p>
          <a:p>
            <a:pPr lvl="2"/>
            <a:r>
              <a:rPr lang="sv-SE" dirty="0"/>
              <a:t>ifall domaren glömt visa att frisparken är indirekt och bollen går direkt i mål</a:t>
            </a:r>
          </a:p>
          <a:p>
            <a:r>
              <a:rPr lang="sv-SE" dirty="0"/>
              <a:t>När bollen går i mål</a:t>
            </a:r>
          </a:p>
          <a:p>
            <a:pPr lvl="1"/>
            <a:r>
              <a:rPr lang="sv-SE" dirty="0"/>
              <a:t>Domaren dömer mål om bollen vid direkt frispark går direkt i motståndarlagets mål</a:t>
            </a:r>
          </a:p>
          <a:p>
            <a:pPr lvl="1"/>
            <a:r>
              <a:rPr lang="sv-SE" dirty="0"/>
              <a:t>Domaren dömer inspark om bollen vid indirekt frispark slås direkt i motståndarlagets mål</a:t>
            </a:r>
          </a:p>
          <a:p>
            <a:pPr lvl="1"/>
            <a:r>
              <a:rPr lang="sv-SE" dirty="0"/>
              <a:t>Domaren dömer hörnspark om bollen vid direkt eller indirekt frispark slås direkt in i eget mål</a:t>
            </a:r>
          </a:p>
        </p:txBody>
      </p:sp>
    </p:spTree>
    <p:extLst>
      <p:ext uri="{BB962C8B-B14F-4D97-AF65-F5344CB8AC3E}">
        <p14:creationId xmlns:p14="http://schemas.microsoft.com/office/powerpoint/2010/main" val="287486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69820" cy="4195481"/>
          </a:xfrm>
        </p:spPr>
        <p:txBody>
          <a:bodyPr>
            <a:normAutofit/>
          </a:bodyPr>
          <a:lstStyle/>
          <a:p>
            <a:r>
              <a:rPr lang="sv-SE" dirty="0"/>
              <a:t>Frisparken slås från den plats där regelbrottet inträffade</a:t>
            </a:r>
          </a:p>
          <a:p>
            <a:pPr lvl="1"/>
            <a:r>
              <a:rPr lang="sv-SE" dirty="0"/>
              <a:t>Undantag</a:t>
            </a:r>
          </a:p>
          <a:p>
            <a:pPr lvl="2"/>
            <a:r>
              <a:rPr lang="sv-SE" dirty="0"/>
              <a:t>Direkt frispark i det andra lagets straffområde. Då döms straffspark.</a:t>
            </a:r>
          </a:p>
          <a:p>
            <a:pPr lvl="2"/>
            <a:r>
              <a:rPr lang="sv-SE" dirty="0"/>
              <a:t>Indirekt frispark i eget straffområde. Bollen läggs på valfri plats i straffområdet.</a:t>
            </a:r>
          </a:p>
          <a:p>
            <a:pPr lvl="2"/>
            <a:r>
              <a:rPr lang="sv-SE" dirty="0"/>
              <a:t>Indirekt frispark i det andra lagets straffområde. Bollen läggs då på straffområdeslinjen.</a:t>
            </a:r>
          </a:p>
          <a:p>
            <a:pPr lvl="2"/>
            <a:endParaRPr lang="sv-SE" dirty="0"/>
          </a:p>
          <a:p>
            <a:r>
              <a:rPr lang="sv-SE" dirty="0"/>
              <a:t>Bollen</a:t>
            </a:r>
          </a:p>
          <a:p>
            <a:pPr lvl="1"/>
            <a:r>
              <a:rPr lang="sv-SE" dirty="0"/>
              <a:t>Ska ligga still</a:t>
            </a:r>
          </a:p>
          <a:p>
            <a:pPr lvl="1"/>
            <a:r>
              <a:rPr lang="sv-SE" dirty="0"/>
              <a:t>Får inte vidröras två gånger av spelaren som slog frisparken innan den rört vid någon annan. Domaren dömer då indirekt frispark.</a:t>
            </a:r>
          </a:p>
          <a:p>
            <a:pPr lvl="1"/>
            <a:r>
              <a:rPr lang="sv-SE" dirty="0"/>
              <a:t>Är i spel när en spelare sparkat den och bollen tydligt rör sig.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46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63383" cy="4195481"/>
          </a:xfrm>
        </p:spPr>
        <p:txBody>
          <a:bodyPr>
            <a:normAutofit/>
          </a:bodyPr>
          <a:lstStyle/>
          <a:p>
            <a:r>
              <a:rPr lang="sv-SE" dirty="0"/>
              <a:t>Avstånd till andra lagets spelare ska vara minst sju meter</a:t>
            </a:r>
          </a:p>
          <a:p>
            <a:pPr lvl="1"/>
            <a:r>
              <a:rPr lang="sv-SE" dirty="0"/>
              <a:t>Domaren uppmanar motståndarna att backa men spelet får sättas igång ändå</a:t>
            </a:r>
          </a:p>
          <a:p>
            <a:pPr lvl="1"/>
            <a:endParaRPr lang="sv-SE" dirty="0"/>
          </a:p>
          <a:p>
            <a:r>
              <a:rPr lang="sv-SE" dirty="0"/>
              <a:t>Mur</a:t>
            </a:r>
          </a:p>
          <a:p>
            <a:pPr lvl="1"/>
            <a:r>
              <a:rPr lang="sv-SE" dirty="0"/>
              <a:t>När tre eller fler spelare i det försvarande laget bildar en mur måste spelare i det anfallande laget vara minst 1 m från muren till dess att bolen är i spel.</a:t>
            </a:r>
          </a:p>
        </p:txBody>
      </p:sp>
    </p:spTree>
    <p:extLst>
      <p:ext uri="{BB962C8B-B14F-4D97-AF65-F5344CB8AC3E}">
        <p14:creationId xmlns:p14="http://schemas.microsoft.com/office/powerpoint/2010/main" val="25049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14: 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60331" cy="419548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När en spelare gör ett regelbrott inom eget straffområde som bestraffas med direkt frispark</a:t>
            </a:r>
          </a:p>
          <a:p>
            <a:r>
              <a:rPr lang="sv-SE" dirty="0"/>
              <a:t>Mål får göras direkt på straffspark</a:t>
            </a:r>
          </a:p>
          <a:p>
            <a:r>
              <a:rPr lang="sv-SE" dirty="0"/>
              <a:t>Bollen måste ligga still på straffpunkten</a:t>
            </a:r>
          </a:p>
          <a:p>
            <a:r>
              <a:rPr lang="sv-SE" dirty="0"/>
              <a:t>Det ska tydligt framgå vem som ska slå straffen</a:t>
            </a:r>
          </a:p>
          <a:p>
            <a:r>
              <a:rPr lang="sv-SE" dirty="0"/>
              <a:t>Målvakten måste ha minst en fot på mållinjen mellan målstolparna och vara vänd mot straffsparksläggaren</a:t>
            </a:r>
          </a:p>
          <a:p>
            <a:r>
              <a:rPr lang="sv-SE" dirty="0"/>
              <a:t>Övriga spelare ska vara</a:t>
            </a:r>
          </a:p>
          <a:p>
            <a:pPr lvl="1"/>
            <a:r>
              <a:rPr lang="sv-SE" dirty="0"/>
              <a:t>Bakom straffpunkten</a:t>
            </a:r>
          </a:p>
          <a:p>
            <a:pPr lvl="1"/>
            <a:r>
              <a:rPr lang="sv-SE" dirty="0"/>
              <a:t>På spelplanen</a:t>
            </a:r>
          </a:p>
          <a:p>
            <a:pPr lvl="1"/>
            <a:r>
              <a:rPr lang="sv-SE" dirty="0"/>
              <a:t>Utanför straffområdet</a:t>
            </a:r>
          </a:p>
          <a:p>
            <a:pPr lvl="1"/>
            <a:r>
              <a:rPr lang="sv-SE" dirty="0"/>
              <a:t>Minst sju meter från bollen</a:t>
            </a:r>
          </a:p>
        </p:txBody>
      </p:sp>
    </p:spTree>
    <p:extLst>
      <p:ext uri="{BB962C8B-B14F-4D97-AF65-F5344CB8AC3E}">
        <p14:creationId xmlns:p14="http://schemas.microsoft.com/office/powerpoint/2010/main" val="193479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14: 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60331" cy="4195481"/>
          </a:xfrm>
        </p:spPr>
        <p:txBody>
          <a:bodyPr>
            <a:normAutofit/>
          </a:bodyPr>
          <a:lstStyle/>
          <a:p>
            <a:r>
              <a:rPr lang="sv-SE" dirty="0"/>
              <a:t>Bollen måste spelas framåt</a:t>
            </a:r>
          </a:p>
          <a:p>
            <a:r>
              <a:rPr lang="sv-SE" dirty="0"/>
              <a:t>Spelaren får inte röra bollen två gånger</a:t>
            </a:r>
          </a:p>
          <a:p>
            <a:pPr lvl="1"/>
            <a:r>
              <a:rPr lang="sv-SE" dirty="0"/>
              <a:t>Indirekt frispark</a:t>
            </a:r>
          </a:p>
          <a:p>
            <a:r>
              <a:rPr lang="sv-SE" dirty="0"/>
              <a:t>Straffsparken ska slås om</a:t>
            </a:r>
          </a:p>
          <a:p>
            <a:pPr lvl="1"/>
            <a:r>
              <a:rPr lang="sv-SE" dirty="0"/>
              <a:t>Om målvakten rör sig framåt för tidigt och räddar bollen</a:t>
            </a:r>
          </a:p>
        </p:txBody>
      </p:sp>
    </p:spTree>
    <p:extLst>
      <p:ext uri="{BB962C8B-B14F-4D97-AF65-F5344CB8AC3E}">
        <p14:creationId xmlns:p14="http://schemas.microsoft.com/office/powerpoint/2010/main" val="68878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15: Inkast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39826" cy="4643304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Domaren dömer inkast till ena laget om det andra laget slår bollen över sidlinjen (längs marken eller i luften)</a:t>
            </a:r>
          </a:p>
          <a:p>
            <a:r>
              <a:rPr lang="sv-SE" dirty="0"/>
              <a:t>Kastaren ska</a:t>
            </a:r>
          </a:p>
          <a:p>
            <a:pPr lvl="1"/>
            <a:r>
              <a:rPr lang="sv-SE" dirty="0"/>
              <a:t>Stå och vara vänd mot spelplanen</a:t>
            </a:r>
          </a:p>
          <a:p>
            <a:pPr lvl="1"/>
            <a:r>
              <a:rPr lang="sv-SE" dirty="0"/>
              <a:t>Ha båda fötterna på eller utanför sidlinjen</a:t>
            </a:r>
          </a:p>
          <a:p>
            <a:pPr lvl="1"/>
            <a:r>
              <a:rPr lang="sv-SE" dirty="0"/>
              <a:t>Kasta bollen med båda händerna bakom och över huvudet</a:t>
            </a:r>
          </a:p>
          <a:p>
            <a:pPr lvl="1"/>
            <a:r>
              <a:rPr lang="sv-SE" dirty="0"/>
              <a:t>Kasta från samma plats där bollen gick ut över sidlinjen</a:t>
            </a:r>
          </a:p>
          <a:p>
            <a:r>
              <a:rPr lang="sv-SE" dirty="0"/>
              <a:t>Felaktigt inkast ska tas om</a:t>
            </a:r>
          </a:p>
          <a:p>
            <a:r>
              <a:rPr lang="sv-SE" dirty="0"/>
              <a:t>Kastaren får inte röra bollen innan någon annan rört den</a:t>
            </a:r>
          </a:p>
          <a:p>
            <a:pPr lvl="1"/>
            <a:r>
              <a:rPr lang="sv-SE" dirty="0"/>
              <a:t>Indirekt frispark</a:t>
            </a:r>
          </a:p>
          <a:p>
            <a:r>
              <a:rPr lang="sv-SE" dirty="0"/>
              <a:t>Mål kan inte göras direkt från inkast. Om bollen går direkt</a:t>
            </a:r>
          </a:p>
          <a:p>
            <a:pPr lvl="1"/>
            <a:r>
              <a:rPr lang="sv-SE" dirty="0"/>
              <a:t>I andra lagets mål döms målvaktsutkast</a:t>
            </a:r>
          </a:p>
          <a:p>
            <a:pPr lvl="1"/>
            <a:r>
              <a:rPr lang="sv-SE" dirty="0"/>
              <a:t>I eget mål döms hörnspark</a:t>
            </a:r>
          </a:p>
          <a:p>
            <a:r>
              <a:rPr lang="sv-SE" dirty="0"/>
              <a:t>Målvakten får inte ta bollen med händerna om bollen kastas från en medspelare</a:t>
            </a:r>
          </a:p>
          <a:p>
            <a:pPr lvl="1"/>
            <a:r>
              <a:rPr lang="sv-SE" dirty="0"/>
              <a:t>Indirekt frispark</a:t>
            </a:r>
          </a:p>
        </p:txBody>
      </p:sp>
    </p:spTree>
    <p:extLst>
      <p:ext uri="{BB962C8B-B14F-4D97-AF65-F5344CB8AC3E}">
        <p14:creationId xmlns:p14="http://schemas.microsoft.com/office/powerpoint/2010/main" val="2326691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606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16: Målvaktsutkast/retreatlinje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75925" cy="4195481"/>
          </a:xfrm>
        </p:spPr>
        <p:txBody>
          <a:bodyPr/>
          <a:lstStyle/>
          <a:p>
            <a:r>
              <a:rPr lang="sv-SE" dirty="0"/>
              <a:t>Domaren dömer målvaktsutkast om hela bollen passerat mållinjen utan att det blivit mål (förlängda mållinjen/kortlinjen)</a:t>
            </a:r>
          </a:p>
          <a:p>
            <a:r>
              <a:rPr lang="sv-SE" dirty="0"/>
              <a:t>Spelet sätts igång genom att målvakten rullar eller kastar ut bollen</a:t>
            </a:r>
          </a:p>
          <a:p>
            <a:r>
              <a:rPr lang="sv-SE" dirty="0"/>
              <a:t>Målvakten får alltid lägga ned bollen till sig själv och sen slå en passning</a:t>
            </a:r>
          </a:p>
          <a:p>
            <a:r>
              <a:rPr lang="sv-SE" dirty="0"/>
              <a:t>Bollen är i spel när den lämnat målvaktens händer</a:t>
            </a:r>
          </a:p>
          <a:p>
            <a:r>
              <a:rPr lang="sv-SE" dirty="0"/>
              <a:t>Målvakten får ta inte upp bollen när en medspelare passar bollen (vid inkast och i spelet)</a:t>
            </a:r>
          </a:p>
          <a:p>
            <a:r>
              <a:rPr lang="sv-SE" dirty="0"/>
              <a:t>Mål kan inte göras direkt på målvaktsutkast</a:t>
            </a:r>
          </a:p>
          <a:p>
            <a:r>
              <a:rPr lang="sv-SE" dirty="0"/>
              <a:t>Vid fel målvaktsutkast får målvakten göra om</a:t>
            </a:r>
          </a:p>
        </p:txBody>
      </p:sp>
    </p:spTree>
    <p:extLst>
      <p:ext uri="{BB962C8B-B14F-4D97-AF65-F5344CB8AC3E}">
        <p14:creationId xmlns:p14="http://schemas.microsoft.com/office/powerpoint/2010/main" val="4199652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606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16: Målvaktsutkast/retreatlinje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77451" cy="4195481"/>
          </a:xfrm>
        </p:spPr>
        <p:txBody>
          <a:bodyPr/>
          <a:lstStyle/>
          <a:p>
            <a:r>
              <a:rPr lang="sv-SE" dirty="0"/>
              <a:t>När ena lagets målvakt har bollen i händerna ska andra lagets spelare backa till retreatlinjen och stanna tills bollen är i spel (=har lämnat målvaktens händer)</a:t>
            </a:r>
          </a:p>
          <a:p>
            <a:r>
              <a:rPr lang="sv-SE" dirty="0"/>
              <a:t>Domaren uppmanar spelarna att backa</a:t>
            </a:r>
          </a:p>
          <a:p>
            <a:r>
              <a:rPr lang="sv-SE" dirty="0"/>
              <a:t>Om en spelare som står för nära rör bollen eller stör spelet får målvakten sätta igång spelet igen</a:t>
            </a:r>
          </a:p>
        </p:txBody>
      </p:sp>
    </p:spTree>
    <p:extLst>
      <p:ext uri="{BB962C8B-B14F-4D97-AF65-F5344CB8AC3E}">
        <p14:creationId xmlns:p14="http://schemas.microsoft.com/office/powerpoint/2010/main" val="1153336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17: Hörnspark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91519" cy="4601100"/>
          </a:xfrm>
        </p:spPr>
        <p:txBody>
          <a:bodyPr>
            <a:normAutofit/>
          </a:bodyPr>
          <a:lstStyle/>
          <a:p>
            <a:r>
              <a:rPr lang="sv-SE" dirty="0"/>
              <a:t>När bollen passerat mållinjen (på marken eller i luften) efter att den rört vid en spelare i det försvarande laget (när bollen inte går i mål)</a:t>
            </a:r>
          </a:p>
          <a:p>
            <a:r>
              <a:rPr lang="sv-SE" dirty="0"/>
              <a:t>Mål kan göras direkt på hörnspark</a:t>
            </a:r>
          </a:p>
          <a:p>
            <a:r>
              <a:rPr lang="sv-SE" dirty="0"/>
              <a:t>Bollen ska ligga still</a:t>
            </a:r>
          </a:p>
          <a:p>
            <a:r>
              <a:rPr lang="sv-SE" dirty="0"/>
              <a:t>Hörnmarkering (kon, flagga) får inte flyttas</a:t>
            </a:r>
          </a:p>
          <a:p>
            <a:r>
              <a:rPr lang="sv-SE" dirty="0"/>
              <a:t>Motståndarna ska ha minst sju meters avstånd</a:t>
            </a:r>
          </a:p>
          <a:p>
            <a:pPr lvl="1"/>
            <a:r>
              <a:rPr lang="sv-SE" dirty="0"/>
              <a:t>Domaren uppmanar spelarna att backa</a:t>
            </a:r>
          </a:p>
          <a:p>
            <a:r>
              <a:rPr lang="sv-SE" dirty="0"/>
              <a:t>Felaktigt slagen hörna ska slås om</a:t>
            </a:r>
          </a:p>
        </p:txBody>
      </p:sp>
    </p:spTree>
    <p:extLst>
      <p:ext uri="{BB962C8B-B14F-4D97-AF65-F5344CB8AC3E}">
        <p14:creationId xmlns:p14="http://schemas.microsoft.com/office/powerpoint/2010/main" val="93695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2F0C-CCD5-FBC9-3651-010D3FE2D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000" dirty="0"/>
              <a:t>7 mot 7</a:t>
            </a:r>
            <a:br>
              <a:rPr lang="sv-SE" dirty="0"/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A764D-27D5-76CE-BC5B-1788B9B68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724148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Direkt frispark</a:t>
            </a:r>
          </a:p>
          <a:p>
            <a:r>
              <a:rPr lang="sv-SE" dirty="0"/>
              <a:t>Indirekt frispark</a:t>
            </a:r>
          </a:p>
          <a:p>
            <a:r>
              <a:rPr lang="sv-SE" dirty="0"/>
              <a:t>Fördel</a:t>
            </a:r>
          </a:p>
          <a:p>
            <a:r>
              <a:rPr lang="sv-SE" dirty="0"/>
              <a:t>Inkast</a:t>
            </a:r>
          </a:p>
          <a:p>
            <a:r>
              <a:rPr lang="sv-SE" dirty="0"/>
              <a:t>Hörna</a:t>
            </a:r>
          </a:p>
          <a:p>
            <a:r>
              <a:rPr lang="sv-SE" dirty="0"/>
              <a:t>Inspark</a:t>
            </a:r>
          </a:p>
          <a:p>
            <a:r>
              <a:rPr lang="sv-SE" dirty="0"/>
              <a:t>Straffspark</a:t>
            </a:r>
          </a:p>
          <a:p>
            <a:r>
              <a:rPr lang="sv-SE" dirty="0"/>
              <a:t>Offside, varning och utvisning</a:t>
            </a:r>
          </a:p>
        </p:txBody>
      </p:sp>
    </p:spTree>
    <p:extLst>
      <p:ext uri="{BB962C8B-B14F-4D97-AF65-F5344CB8AC3E}">
        <p14:creationId xmlns:p14="http://schemas.microsoft.com/office/powerpoint/2010/main" val="63613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Direkt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A089CC-514F-25BE-0E36-A509B3A02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7" t="30431" r="39808" b="9312"/>
          <a:stretch/>
        </p:blipFill>
        <p:spPr bwMode="auto">
          <a:xfrm>
            <a:off x="3254326" y="2052918"/>
            <a:ext cx="3779520" cy="43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0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Indirekt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D4DFC6-B26F-9E23-606A-54962F937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27703" r="40818" b="10503"/>
          <a:stretch/>
        </p:blipFill>
        <p:spPr bwMode="auto">
          <a:xfrm>
            <a:off x="3685734" y="2052918"/>
            <a:ext cx="3432518" cy="43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98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Inspark</a:t>
            </a:r>
            <a:endParaRPr lang="sv-S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30E38F9-06ED-B95B-3829-C14160FEF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0" t="30513" r="42838" b="9444"/>
          <a:stretch/>
        </p:blipFill>
        <p:spPr bwMode="auto">
          <a:xfrm>
            <a:off x="4079630" y="1473762"/>
            <a:ext cx="3390315" cy="50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64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Inkast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A88106-049B-842E-5A91-965948D8E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30833" r="42981" b="9936"/>
          <a:stretch/>
        </p:blipFill>
        <p:spPr bwMode="auto">
          <a:xfrm>
            <a:off x="4008033" y="1813015"/>
            <a:ext cx="3137097" cy="46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4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Hörna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80F4EA-2E47-6BD1-A344-09991E7BB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t="31089" r="43125" b="9167"/>
          <a:stretch/>
        </p:blipFill>
        <p:spPr bwMode="auto">
          <a:xfrm>
            <a:off x="3370702" y="2053606"/>
            <a:ext cx="2861285" cy="42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47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67BC84-788E-9CCD-895A-4A93A1EAD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0833" r="43269" b="9423"/>
          <a:stretch/>
        </p:blipFill>
        <p:spPr bwMode="auto">
          <a:xfrm>
            <a:off x="4099473" y="1793632"/>
            <a:ext cx="3229793" cy="48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734B-FAD2-B68B-908C-837E8FD4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1: Spelplanen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D25E-3DEC-FBBA-0376-4A7598F8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10361856" cy="4195481"/>
          </a:xfrm>
        </p:spPr>
        <p:txBody>
          <a:bodyPr>
            <a:normAutofit/>
          </a:bodyPr>
          <a:lstStyle/>
          <a:p>
            <a:r>
              <a:rPr lang="sv-SE" dirty="0" err="1"/>
              <a:t>Planyta</a:t>
            </a:r>
            <a:r>
              <a:rPr lang="sv-SE" dirty="0"/>
              <a:t>: Max 50-55 x 30-35 meter.</a:t>
            </a:r>
          </a:p>
          <a:p>
            <a:r>
              <a:rPr lang="sv-SE" dirty="0"/>
              <a:t>Straffområdet: sju meter från vardera målstolpe och sju meter framåt i planen</a:t>
            </a:r>
          </a:p>
          <a:p>
            <a:pPr lvl="1"/>
            <a:r>
              <a:rPr lang="sv-SE" dirty="0"/>
              <a:t>Avgränsat med linjer eller koner</a:t>
            </a:r>
          </a:p>
          <a:p>
            <a:r>
              <a:rPr lang="sv-SE" dirty="0"/>
              <a:t>Liten 7 mot 7-plan: 50 x 30 meter (10-11 år)</a:t>
            </a:r>
          </a:p>
          <a:p>
            <a:r>
              <a:rPr lang="sv-SE" dirty="0"/>
              <a:t>Stor 7 mot 7-plan: 55 x 35 meter (12 år)</a:t>
            </a:r>
          </a:p>
          <a:p>
            <a:r>
              <a:rPr lang="sv-SE" dirty="0"/>
              <a:t>Målet 5 x 2 m</a:t>
            </a:r>
          </a:p>
          <a:p>
            <a:pPr lvl="1"/>
            <a:r>
              <a:rPr lang="sv-SE" dirty="0"/>
              <a:t>Förankrade i marken så att de inte välter</a:t>
            </a:r>
          </a:p>
          <a:p>
            <a:pPr lvl="1"/>
            <a:r>
              <a:rPr lang="sv-SE" dirty="0"/>
              <a:t>Retreatlinje</a:t>
            </a:r>
          </a:p>
          <a:p>
            <a:pPr lvl="2"/>
            <a:r>
              <a:rPr lang="sv-SE" dirty="0"/>
              <a:t>Markerad på varje planhalva, sju meter från mittlinjen</a:t>
            </a:r>
          </a:p>
          <a:p>
            <a:pPr lvl="2"/>
            <a:r>
              <a:rPr lang="sv-SE" dirty="0"/>
              <a:t>Höga koner vid sidan av planen eller platta koner på planen</a:t>
            </a:r>
          </a:p>
          <a:p>
            <a:pPr lvl="1"/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9921C-CEE0-C67F-E5F5-4231D3D4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465" y="2871081"/>
            <a:ext cx="4285664" cy="25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2: Bollen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8946541" cy="4195481"/>
          </a:xfrm>
        </p:spPr>
        <p:txBody>
          <a:bodyPr/>
          <a:lstStyle/>
          <a:p>
            <a:r>
              <a:rPr lang="sv-SE" dirty="0"/>
              <a:t>Bollstorlek 4 ska användas</a:t>
            </a:r>
          </a:p>
        </p:txBody>
      </p:sp>
      <p:pic>
        <p:nvPicPr>
          <p:cNvPr id="5" name="Picture 4" descr="A soccer ball on the field line">
            <a:extLst>
              <a:ext uri="{FF2B5EF4-FFF2-40B4-BE49-F238E27FC236}">
                <a16:creationId xmlns:a16="http://schemas.microsoft.com/office/drawing/2014/main" id="{E55BC991-5E48-428F-DCFC-4FAD3D96D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904381"/>
            <a:ext cx="4533900" cy="302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A8B9A-2A81-B06A-B7D5-FD06CB90092F}"/>
              </a:ext>
            </a:extLst>
          </p:cNvPr>
          <p:cNvSpPr txBox="1"/>
          <p:nvPr/>
        </p:nvSpPr>
        <p:spPr>
          <a:xfrm flipH="1">
            <a:off x="10231693" y="4566853"/>
            <a:ext cx="149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Storlek 4</a:t>
            </a:r>
          </a:p>
        </p:txBody>
      </p:sp>
    </p:spTree>
    <p:extLst>
      <p:ext uri="{BB962C8B-B14F-4D97-AF65-F5344CB8AC3E}">
        <p14:creationId xmlns:p14="http://schemas.microsoft.com/office/powerpoint/2010/main" val="248303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3: Spelarna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55753" cy="4572965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Match: </a:t>
            </a:r>
          </a:p>
          <a:p>
            <a:pPr lvl="1"/>
            <a:r>
              <a:rPr lang="sv-SE" dirty="0"/>
              <a:t>Spelas mellan två lag</a:t>
            </a:r>
          </a:p>
          <a:p>
            <a:pPr lvl="1"/>
            <a:r>
              <a:rPr lang="sv-SE" dirty="0"/>
              <a:t>Varje lag har en målvakt och sex utespelare</a:t>
            </a:r>
          </a:p>
          <a:p>
            <a:pPr lvl="1"/>
            <a:r>
              <a:rPr lang="sv-SE" dirty="0"/>
              <a:t>Minimum fem spelare per lag</a:t>
            </a:r>
          </a:p>
          <a:p>
            <a:pPr lvl="1"/>
            <a:r>
              <a:rPr lang="sv-SE" dirty="0"/>
              <a:t>Vid underläge med fyra eller fler mål får det lag som ligger under spela med sju utespelare tills ställningen är lika</a:t>
            </a:r>
          </a:p>
          <a:p>
            <a:pPr lvl="1"/>
            <a:r>
              <a:rPr lang="sv-SE" dirty="0"/>
              <a:t>Byte av målvakt</a:t>
            </a:r>
          </a:p>
          <a:p>
            <a:pPr lvl="2"/>
            <a:r>
              <a:rPr lang="sv-SE" dirty="0"/>
              <a:t>Får göras när som helst om domaren får veta innan bytet görs</a:t>
            </a:r>
          </a:p>
          <a:p>
            <a:pPr lvl="2"/>
            <a:r>
              <a:rPr lang="sv-SE" dirty="0"/>
              <a:t>Alla spelare kan byta med målvakten</a:t>
            </a:r>
          </a:p>
          <a:p>
            <a:pPr lvl="2"/>
            <a:r>
              <a:rPr lang="sv-SE" dirty="0"/>
              <a:t>Görs under ett spelavbrott</a:t>
            </a:r>
          </a:p>
          <a:p>
            <a:pPr lvl="1"/>
            <a:r>
              <a:rPr lang="sv-SE" dirty="0"/>
              <a:t>Avbytare: tre avbytare rekommenderas</a:t>
            </a:r>
          </a:p>
          <a:p>
            <a:pPr lvl="2"/>
            <a:r>
              <a:rPr lang="sv-SE" dirty="0"/>
              <a:t>Byte får göras när som helst, men gärna i en paus</a:t>
            </a:r>
          </a:p>
          <a:p>
            <a:pPr lvl="2"/>
            <a:r>
              <a:rPr lang="sv-SE" dirty="0"/>
              <a:t>Byte sker nära mittlinjen</a:t>
            </a:r>
          </a:p>
          <a:p>
            <a:pPr lvl="2"/>
            <a:r>
              <a:rPr lang="sv-SE" dirty="0"/>
              <a:t>En ny spelare får inte kliva in på planen innan spelaren som ska byta klivit av</a:t>
            </a:r>
          </a:p>
          <a:p>
            <a:pPr lvl="1"/>
            <a:r>
              <a:rPr lang="sv-SE" dirty="0"/>
              <a:t>Om något blir fel blåser domaren av spelet och startar spelet igen med nedsläpp vid mittlinjen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28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4: Spelarnas utrustning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46263" cy="4195481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Ingen farlig utrustning (för sig själv eller andra)</a:t>
            </a:r>
          </a:p>
          <a:p>
            <a:pPr lvl="1"/>
            <a:r>
              <a:rPr lang="sv-SE" dirty="0"/>
              <a:t>Alla smycken (halsband, ringar, armband, </a:t>
            </a:r>
            <a:r>
              <a:rPr lang="sv-SE" dirty="0" err="1"/>
              <a:t>öronringar</a:t>
            </a:r>
            <a:r>
              <a:rPr lang="sv-SE" dirty="0"/>
              <a:t>, läderband, gummiband </a:t>
            </a:r>
            <a:r>
              <a:rPr lang="sv-SE" dirty="0" err="1"/>
              <a:t>etc</a:t>
            </a:r>
            <a:r>
              <a:rPr lang="sv-SE" dirty="0"/>
              <a:t>) är förbjudna</a:t>
            </a:r>
          </a:p>
          <a:p>
            <a:pPr lvl="2"/>
            <a:r>
              <a:rPr lang="sv-SE" dirty="0"/>
              <a:t>Undantag: </a:t>
            </a:r>
            <a:r>
              <a:rPr lang="sv-SE" dirty="0" err="1"/>
              <a:t>läkörhängen</a:t>
            </a:r>
            <a:r>
              <a:rPr lang="sv-SE" dirty="0"/>
              <a:t> (nytagna hål)</a:t>
            </a:r>
          </a:p>
          <a:p>
            <a:pPr lvl="2"/>
            <a:endParaRPr lang="sv-SE" dirty="0"/>
          </a:p>
          <a:p>
            <a:r>
              <a:rPr lang="sv-SE" dirty="0"/>
              <a:t>Spelaren måste ha på sig</a:t>
            </a:r>
          </a:p>
          <a:p>
            <a:pPr lvl="1"/>
            <a:r>
              <a:rPr lang="sv-SE" dirty="0"/>
              <a:t>Tröja</a:t>
            </a:r>
          </a:p>
          <a:p>
            <a:pPr lvl="1"/>
            <a:r>
              <a:rPr lang="sv-SE" dirty="0"/>
              <a:t>Byxa</a:t>
            </a:r>
          </a:p>
          <a:p>
            <a:pPr lvl="1"/>
            <a:r>
              <a:rPr lang="sv-SE" dirty="0"/>
              <a:t>Strumpor</a:t>
            </a:r>
          </a:p>
          <a:p>
            <a:pPr lvl="1"/>
            <a:r>
              <a:rPr lang="sv-SE" dirty="0"/>
              <a:t>Benskydd (ska täckas av strumporna)</a:t>
            </a:r>
          </a:p>
          <a:p>
            <a:pPr lvl="1"/>
            <a:r>
              <a:rPr lang="sv-SE" dirty="0"/>
              <a:t>Skor</a:t>
            </a:r>
          </a:p>
          <a:p>
            <a:pPr lvl="1"/>
            <a:endParaRPr lang="sv-SE" dirty="0"/>
          </a:p>
          <a:p>
            <a:r>
              <a:rPr lang="sv-SE" dirty="0"/>
              <a:t>Lagen ska spela i olika färger på matchkläder</a:t>
            </a:r>
          </a:p>
          <a:p>
            <a:r>
              <a:rPr lang="sv-SE" dirty="0"/>
              <a:t>Målvaktens kläder ska skilja sig från övriga spelares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208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5: Domaren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Matchen leds av en eller två domare som ser till att spelreglerna följs</a:t>
            </a:r>
          </a:p>
          <a:p>
            <a:endParaRPr lang="sv-SE" dirty="0"/>
          </a:p>
          <a:p>
            <a:r>
              <a:rPr lang="sv-SE" dirty="0"/>
              <a:t>Domarens beslut gäller och ska respekteras av spelare, ledare och publik.</a:t>
            </a:r>
          </a:p>
          <a:p>
            <a:endParaRPr lang="sv-SE" dirty="0"/>
          </a:p>
          <a:p>
            <a:r>
              <a:rPr lang="sv-SE" dirty="0"/>
              <a:t>Domaren får ändra ett beslut innan spelet blåses igång igen.</a:t>
            </a:r>
          </a:p>
          <a:p>
            <a:pPr lvl="1"/>
            <a:r>
              <a:rPr lang="sv-SE" dirty="0"/>
              <a:t>Spelare och ledare får inte påverka domaren att ändra beslut.</a:t>
            </a:r>
          </a:p>
        </p:txBody>
      </p:sp>
    </p:spTree>
    <p:extLst>
      <p:ext uri="{BB962C8B-B14F-4D97-AF65-F5344CB8AC3E}">
        <p14:creationId xmlns:p14="http://schemas.microsoft.com/office/powerpoint/2010/main" val="399483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6: Övriga matchfunktionärer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Regeln används inte i 7 mot 7</a:t>
            </a:r>
          </a:p>
        </p:txBody>
      </p:sp>
    </p:spTree>
    <p:extLst>
      <p:ext uri="{BB962C8B-B14F-4D97-AF65-F5344CB8AC3E}">
        <p14:creationId xmlns:p14="http://schemas.microsoft.com/office/powerpoint/2010/main" val="852951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21538</TotalTime>
  <Words>2061</Words>
  <Application>Microsoft Office PowerPoint</Application>
  <PresentationFormat>Widescreen</PresentationFormat>
  <Paragraphs>249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Ion</vt:lpstr>
      <vt:lpstr>Spelregler </vt:lpstr>
      <vt:lpstr>Spelformer</vt:lpstr>
      <vt:lpstr>7 mot 7 </vt:lpstr>
      <vt:lpstr>Regler 7 mot 7 Regel 1: Spelplanen</vt:lpstr>
      <vt:lpstr>Regler 7 mot 7 Regel 2: Bollen</vt:lpstr>
      <vt:lpstr>Regler 7 mot 7 Regel 3: Spelarna</vt:lpstr>
      <vt:lpstr>Regler 7 mot 7 Regel 4: Spelarnas utrustning</vt:lpstr>
      <vt:lpstr>Regler 7 mot 7 Regel 5: Domaren</vt:lpstr>
      <vt:lpstr>Regler 7 mot 7 Regel 6: Övriga matchfunktionärer</vt:lpstr>
      <vt:lpstr>Regler 7 mot 7 Regel 7: Speltiden</vt:lpstr>
      <vt:lpstr>Regler 7 mot 7 Regel 8: Spelets start och återupptagande Avspark</vt:lpstr>
      <vt:lpstr>Regler 7 mot 7 Regel 8: Spelets start och återupptagande Avspark</vt:lpstr>
      <vt:lpstr>Regler 7 mot 7 Regel 8: Spelets start och återupptagande</vt:lpstr>
      <vt:lpstr>Regler 7 mot 7 Regel 9: Bollen i och ur spel</vt:lpstr>
      <vt:lpstr>Regler 7 mot 7 Regel 10: Mål</vt:lpstr>
      <vt:lpstr>Regler 7 mot 7 Regel 11: Offside</vt:lpstr>
      <vt:lpstr>Regler 7 mot 7 Regel 12: Otillåtet spel och olämpligt uppträdande</vt:lpstr>
      <vt:lpstr>Regler 7 mot 7 Regel 12: Otillåtet spel och olämpligt uppträdande</vt:lpstr>
      <vt:lpstr>Regler 7 mot 7 Regel 12: Otillåtet spel och olämpligt uppträdande</vt:lpstr>
      <vt:lpstr>Regler 7 mot 7 Regel 12: Otillåtet spel och olämpligt uppträdande</vt:lpstr>
      <vt:lpstr>Regler 7 mot 7 Regel 13: Frispark</vt:lpstr>
      <vt:lpstr>Regler 7 mot 7 Regel 13: Frispark</vt:lpstr>
      <vt:lpstr>Regler 7 mot 7 Regel 13: Frispark</vt:lpstr>
      <vt:lpstr>Regler 7 mot 7 Regel 14: Straffspark</vt:lpstr>
      <vt:lpstr>Regler 7 mot 7 Regel 14: Straffspark</vt:lpstr>
      <vt:lpstr>Regler 7 mot 7 Regel 15: Inkast</vt:lpstr>
      <vt:lpstr>Regler 7 mot 7 Regel 16: Målvaktsutkast/retreatlinje</vt:lpstr>
      <vt:lpstr>Regler 7 mot 7 Regel 16: Målvaktsutkast/retreatlinje</vt:lpstr>
      <vt:lpstr>Regler 7 mot 7 Regel 17: Hörnspark</vt:lpstr>
      <vt:lpstr>Domarens tecken </vt:lpstr>
      <vt:lpstr>Domarens tecken Direkt frispark</vt:lpstr>
      <vt:lpstr>Domarens tecken Indirekt frispark</vt:lpstr>
      <vt:lpstr>Domarens tecken Inspark</vt:lpstr>
      <vt:lpstr>Domarens tecken Inkast</vt:lpstr>
      <vt:lpstr>Domarens tecken Hörna</vt:lpstr>
      <vt:lpstr>Domarens tecken Straffspark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Domare </dc:title>
  <dc:creator>Ingrid Ericson</dc:creator>
  <cp:lastModifiedBy>Ingrid Ericson</cp:lastModifiedBy>
  <cp:revision>15</cp:revision>
  <dcterms:created xsi:type="dcterms:W3CDTF">2023-02-28T19:40:54Z</dcterms:created>
  <dcterms:modified xsi:type="dcterms:W3CDTF">2023-03-30T12:22:07Z</dcterms:modified>
</cp:coreProperties>
</file>