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70" r:id="rId3"/>
    <p:sldId id="267" r:id="rId4"/>
    <p:sldId id="268" r:id="rId5"/>
    <p:sldId id="269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6247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694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51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875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5579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62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6975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8923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908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3727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7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9944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CB0554-F404-4D63-9881-46E7CD6C8F79}" type="datetimeFigureOut">
              <a:rPr lang="sv-SE" smtClean="0"/>
              <a:t>2025-05-04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785A8-57FC-4A09-AFAB-1EEA702697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0806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B0F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2E1DC6-6669-8CDB-37C0-077785A15D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Spelarmöte F14 </a:t>
            </a:r>
            <a:br>
              <a:rPr lang="sv-SE" dirty="0"/>
            </a:br>
            <a:r>
              <a:rPr lang="sv-SE" dirty="0"/>
              <a:t>2025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3B5B10A-87F1-79E9-8E6F-48C30A12EE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b="1" dirty="0"/>
              <a:t>Agenda</a:t>
            </a:r>
          </a:p>
          <a:p>
            <a:r>
              <a:rPr lang="sv-SE" dirty="0"/>
              <a:t>Fotbollsteori</a:t>
            </a:r>
          </a:p>
          <a:p>
            <a:r>
              <a:rPr lang="sv-SE" dirty="0"/>
              <a:t>Är det ok att misslyckas?</a:t>
            </a:r>
          </a:p>
          <a:p>
            <a:r>
              <a:rPr lang="sv-SE" dirty="0"/>
              <a:t>Hur ska vi vara mot varandra?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F83500E-5C4C-29B1-8D31-7EC157003D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778" y="0"/>
            <a:ext cx="1776222" cy="1776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90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>
            <a:extLst>
              <a:ext uri="{FF2B5EF4-FFF2-40B4-BE49-F238E27FC236}">
                <a16:creationId xmlns:a16="http://schemas.microsoft.com/office/drawing/2014/main" id="{3F940338-80C3-E342-0C80-C9C6ACF690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3886059" y="0"/>
            <a:ext cx="4419881" cy="6881086"/>
          </a:xfrm>
          <a:prstGeom prst="rect">
            <a:avLst/>
          </a:prstGeom>
        </p:spPr>
      </p:pic>
      <p:sp>
        <p:nvSpPr>
          <p:cNvPr id="9" name="Pil: vänster-höger 8">
            <a:extLst>
              <a:ext uri="{FF2B5EF4-FFF2-40B4-BE49-F238E27FC236}">
                <a16:creationId xmlns:a16="http://schemas.microsoft.com/office/drawing/2014/main" id="{E9D9A5AD-2BBF-3272-AA0D-C97EC5B451F6}"/>
              </a:ext>
            </a:extLst>
          </p:cNvPr>
          <p:cNvSpPr/>
          <p:nvPr/>
        </p:nvSpPr>
        <p:spPr>
          <a:xfrm>
            <a:off x="4100945" y="3168480"/>
            <a:ext cx="4008582" cy="544126"/>
          </a:xfrm>
          <a:prstGeom prst="left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Spelbredd</a:t>
            </a:r>
          </a:p>
        </p:txBody>
      </p:sp>
      <p:sp>
        <p:nvSpPr>
          <p:cNvPr id="2" name="Pil: upp-ned 1">
            <a:extLst>
              <a:ext uri="{FF2B5EF4-FFF2-40B4-BE49-F238E27FC236}">
                <a16:creationId xmlns:a16="http://schemas.microsoft.com/office/drawing/2014/main" id="{0BF145AF-4B55-C5A9-4434-DFD0227D867A}"/>
              </a:ext>
            </a:extLst>
          </p:cNvPr>
          <p:cNvSpPr/>
          <p:nvPr/>
        </p:nvSpPr>
        <p:spPr>
          <a:xfrm>
            <a:off x="7367771" y="1209964"/>
            <a:ext cx="559975" cy="4498109"/>
          </a:xfrm>
          <a:prstGeom prst="up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Speldjup</a:t>
            </a:r>
          </a:p>
        </p:txBody>
      </p:sp>
      <p:sp>
        <p:nvSpPr>
          <p:cNvPr id="3" name="Ellips 2">
            <a:extLst>
              <a:ext uri="{FF2B5EF4-FFF2-40B4-BE49-F238E27FC236}">
                <a16:creationId xmlns:a16="http://schemas.microsoft.com/office/drawing/2014/main" id="{78238D57-4573-7DE1-F2C3-4A20EFDA388E}"/>
              </a:ext>
            </a:extLst>
          </p:cNvPr>
          <p:cNvSpPr/>
          <p:nvPr/>
        </p:nvSpPr>
        <p:spPr>
          <a:xfrm>
            <a:off x="6052906" y="1741340"/>
            <a:ext cx="194759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46BEC791-2F55-D451-5260-BEA17A9C1714}"/>
              </a:ext>
            </a:extLst>
          </p:cNvPr>
          <p:cNvSpPr/>
          <p:nvPr/>
        </p:nvSpPr>
        <p:spPr>
          <a:xfrm>
            <a:off x="5483027" y="2312403"/>
            <a:ext cx="194759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5" name="Ellips 4">
            <a:extLst>
              <a:ext uri="{FF2B5EF4-FFF2-40B4-BE49-F238E27FC236}">
                <a16:creationId xmlns:a16="http://schemas.microsoft.com/office/drawing/2014/main" id="{BF313B39-B7A3-9485-BD5A-7FE959E3DEE2}"/>
              </a:ext>
            </a:extLst>
          </p:cNvPr>
          <p:cNvSpPr/>
          <p:nvPr/>
        </p:nvSpPr>
        <p:spPr>
          <a:xfrm>
            <a:off x="5483027" y="1377410"/>
            <a:ext cx="194759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6" name="Rak pilkoppling 5">
            <a:extLst>
              <a:ext uri="{FF2B5EF4-FFF2-40B4-BE49-F238E27FC236}">
                <a16:creationId xmlns:a16="http://schemas.microsoft.com/office/drawing/2014/main" id="{99B562B9-1869-2D95-4E25-9D96A7E909E4}"/>
              </a:ext>
            </a:extLst>
          </p:cNvPr>
          <p:cNvCxnSpPr>
            <a:cxnSpLocks/>
            <a:stCxn id="4" idx="0"/>
            <a:endCxn id="5" idx="4"/>
          </p:cNvCxnSpPr>
          <p:nvPr/>
        </p:nvCxnSpPr>
        <p:spPr>
          <a:xfrm flipV="1">
            <a:off x="5580407" y="1572169"/>
            <a:ext cx="0" cy="740234"/>
          </a:xfrm>
          <a:prstGeom prst="straightConnector1">
            <a:avLst/>
          </a:prstGeom>
          <a:ln w="38100">
            <a:solidFill>
              <a:srgbClr val="FF3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tjärna: 10 punkter 6">
            <a:extLst>
              <a:ext uri="{FF2B5EF4-FFF2-40B4-BE49-F238E27FC236}">
                <a16:creationId xmlns:a16="http://schemas.microsoft.com/office/drawing/2014/main" id="{B0C01E35-5562-3730-331E-823A6BD36256}"/>
              </a:ext>
            </a:extLst>
          </p:cNvPr>
          <p:cNvSpPr/>
          <p:nvPr/>
        </p:nvSpPr>
        <p:spPr>
          <a:xfrm>
            <a:off x="5483027" y="1809969"/>
            <a:ext cx="197776" cy="197776"/>
          </a:xfrm>
          <a:prstGeom prst="star10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0" name="Rak pilkoppling 9">
            <a:extLst>
              <a:ext uri="{FF2B5EF4-FFF2-40B4-BE49-F238E27FC236}">
                <a16:creationId xmlns:a16="http://schemas.microsoft.com/office/drawing/2014/main" id="{B4AF34A7-F247-BDE0-7768-B0598D4B027C}"/>
              </a:ext>
            </a:extLst>
          </p:cNvPr>
          <p:cNvCxnSpPr>
            <a:cxnSpLocks/>
            <a:stCxn id="4" idx="7"/>
            <a:endCxn id="3" idx="2"/>
          </p:cNvCxnSpPr>
          <p:nvPr/>
        </p:nvCxnSpPr>
        <p:spPr>
          <a:xfrm flipV="1">
            <a:off x="5649264" y="1838720"/>
            <a:ext cx="403642" cy="502205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 10">
            <a:extLst>
              <a:ext uri="{FF2B5EF4-FFF2-40B4-BE49-F238E27FC236}">
                <a16:creationId xmlns:a16="http://schemas.microsoft.com/office/drawing/2014/main" id="{12610336-3E92-AE9A-DC24-C9A60B64B6AF}"/>
              </a:ext>
            </a:extLst>
          </p:cNvPr>
          <p:cNvSpPr/>
          <p:nvPr/>
        </p:nvSpPr>
        <p:spPr>
          <a:xfrm>
            <a:off x="5562403" y="2198180"/>
            <a:ext cx="115383" cy="115383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3DE1CD5E-C39E-12B9-5400-4A439DFC45E0}"/>
              </a:ext>
            </a:extLst>
          </p:cNvPr>
          <p:cNvSpPr txBox="1"/>
          <p:nvPr/>
        </p:nvSpPr>
        <p:spPr>
          <a:xfrm>
            <a:off x="4149715" y="1209964"/>
            <a:ext cx="134903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Spelbarhet</a:t>
            </a:r>
          </a:p>
        </p:txBody>
      </p:sp>
      <p:sp>
        <p:nvSpPr>
          <p:cNvPr id="13" name="Ellips 12">
            <a:extLst>
              <a:ext uri="{FF2B5EF4-FFF2-40B4-BE49-F238E27FC236}">
                <a16:creationId xmlns:a16="http://schemas.microsoft.com/office/drawing/2014/main" id="{84A2F34D-852F-BC8C-AE54-F19CF281CF9A}"/>
              </a:ext>
            </a:extLst>
          </p:cNvPr>
          <p:cNvSpPr/>
          <p:nvPr/>
        </p:nvSpPr>
        <p:spPr>
          <a:xfrm>
            <a:off x="6435018" y="4530704"/>
            <a:ext cx="207777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" name="Ellips 13">
            <a:extLst>
              <a:ext uri="{FF2B5EF4-FFF2-40B4-BE49-F238E27FC236}">
                <a16:creationId xmlns:a16="http://schemas.microsoft.com/office/drawing/2014/main" id="{45EFB977-5D51-C65B-F0BC-3E8F6236CA47}"/>
              </a:ext>
            </a:extLst>
          </p:cNvPr>
          <p:cNvSpPr/>
          <p:nvPr/>
        </p:nvSpPr>
        <p:spPr>
          <a:xfrm>
            <a:off x="4882574" y="5248592"/>
            <a:ext cx="207777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5" name="Ellips 14">
            <a:extLst>
              <a:ext uri="{FF2B5EF4-FFF2-40B4-BE49-F238E27FC236}">
                <a16:creationId xmlns:a16="http://schemas.microsoft.com/office/drawing/2014/main" id="{94DCC1C7-32F6-5249-7EFF-5E1A79C3529F}"/>
              </a:ext>
            </a:extLst>
          </p:cNvPr>
          <p:cNvSpPr/>
          <p:nvPr/>
        </p:nvSpPr>
        <p:spPr>
          <a:xfrm>
            <a:off x="4526693" y="4702958"/>
            <a:ext cx="207777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094F86B6-69E3-E8F3-C981-A406249652BE}"/>
              </a:ext>
            </a:extLst>
          </p:cNvPr>
          <p:cNvCxnSpPr>
            <a:stCxn id="15" idx="4"/>
            <a:endCxn id="14" idx="1"/>
          </p:cNvCxnSpPr>
          <p:nvPr/>
        </p:nvCxnSpPr>
        <p:spPr>
          <a:xfrm>
            <a:off x="4630582" y="4897717"/>
            <a:ext cx="282420" cy="379397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908B4A10-F4D6-DF30-AE67-2268428671CF}"/>
              </a:ext>
            </a:extLst>
          </p:cNvPr>
          <p:cNvCxnSpPr>
            <a:cxnSpLocks/>
            <a:stCxn id="13" idx="3"/>
            <a:endCxn id="14" idx="7"/>
          </p:cNvCxnSpPr>
          <p:nvPr/>
        </p:nvCxnSpPr>
        <p:spPr>
          <a:xfrm flipH="1">
            <a:off x="5059923" y="4696941"/>
            <a:ext cx="1405523" cy="580173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lips 17">
            <a:extLst>
              <a:ext uri="{FF2B5EF4-FFF2-40B4-BE49-F238E27FC236}">
                <a16:creationId xmlns:a16="http://schemas.microsoft.com/office/drawing/2014/main" id="{1CA7A1DE-0E9E-8F12-4FE0-E60F11C8C981}"/>
              </a:ext>
            </a:extLst>
          </p:cNvPr>
          <p:cNvSpPr/>
          <p:nvPr/>
        </p:nvSpPr>
        <p:spPr>
          <a:xfrm>
            <a:off x="4946232" y="5129991"/>
            <a:ext cx="139911" cy="131145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CDFA0B0A-7A41-72BA-936B-C69FB47FC00B}"/>
              </a:ext>
            </a:extLst>
          </p:cNvPr>
          <p:cNvSpPr txBox="1"/>
          <p:nvPr/>
        </p:nvSpPr>
        <p:spPr>
          <a:xfrm>
            <a:off x="4764908" y="4429157"/>
            <a:ext cx="1439203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Spelavstånd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BE08F967-8415-357F-A813-3095197CFF29}"/>
              </a:ext>
            </a:extLst>
          </p:cNvPr>
          <p:cNvSpPr txBox="1"/>
          <p:nvPr/>
        </p:nvSpPr>
        <p:spPr>
          <a:xfrm>
            <a:off x="434109" y="314036"/>
            <a:ext cx="33435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/>
              <a:t>Grundförutsättningar i anfallsspel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FA85C5B6-7169-AD4E-C6EE-B78C969E4CF4}"/>
              </a:ext>
            </a:extLst>
          </p:cNvPr>
          <p:cNvSpPr txBox="1"/>
          <p:nvPr/>
        </p:nvSpPr>
        <p:spPr>
          <a:xfrm>
            <a:off x="8760420" y="314036"/>
            <a:ext cx="299747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Exempel på ledarskrik:</a:t>
            </a:r>
          </a:p>
          <a:p>
            <a:endParaRPr lang="sv-SE" dirty="0"/>
          </a:p>
          <a:p>
            <a:r>
              <a:rPr lang="sv-SE" i="1" dirty="0"/>
              <a:t>Bredda spelet</a:t>
            </a:r>
          </a:p>
          <a:p>
            <a:endParaRPr lang="sv-SE" i="1" dirty="0"/>
          </a:p>
          <a:p>
            <a:r>
              <a:rPr lang="sv-SE" i="1" dirty="0"/>
              <a:t>Sök fri yta i djupet</a:t>
            </a:r>
          </a:p>
          <a:p>
            <a:endParaRPr lang="sv-SE" i="1" dirty="0"/>
          </a:p>
          <a:p>
            <a:r>
              <a:rPr lang="sv-SE" i="1" dirty="0"/>
              <a:t>Gör er spelbara</a:t>
            </a:r>
          </a:p>
          <a:p>
            <a:endParaRPr lang="sv-SE" i="1" dirty="0"/>
          </a:p>
          <a:p>
            <a:r>
              <a:rPr lang="sv-SE" i="1" dirty="0"/>
              <a:t>Variera spelavståndet</a:t>
            </a:r>
          </a:p>
          <a:p>
            <a:endParaRPr lang="sv-SE" i="1" dirty="0"/>
          </a:p>
          <a:p>
            <a:r>
              <a:rPr lang="sv-SE" i="1" dirty="0"/>
              <a:t>Grundförutsättningar</a:t>
            </a:r>
          </a:p>
          <a:p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2755985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 29">
            <a:extLst>
              <a:ext uri="{FF2B5EF4-FFF2-40B4-BE49-F238E27FC236}">
                <a16:creationId xmlns:a16="http://schemas.microsoft.com/office/drawing/2014/main" id="{E5B12D46-6834-E3B3-9D77-05C0E89F60D5}"/>
              </a:ext>
            </a:extLst>
          </p:cNvPr>
          <p:cNvGrpSpPr/>
          <p:nvPr/>
        </p:nvGrpSpPr>
        <p:grpSpPr>
          <a:xfrm>
            <a:off x="3889060" y="0"/>
            <a:ext cx="4413880" cy="6871743"/>
            <a:chOff x="1102" y="1169420"/>
            <a:chExt cx="2683445" cy="4177718"/>
          </a:xfrm>
        </p:grpSpPr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ABDBAD10-4966-9D48-A5B5-2768F8B628E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951" t="8073" r="4416" b="9358"/>
            <a:stretch/>
          </p:blipFill>
          <p:spPr>
            <a:xfrm>
              <a:off x="1102" y="1169420"/>
              <a:ext cx="2683445" cy="4177718"/>
            </a:xfrm>
            <a:prstGeom prst="rect">
              <a:avLst/>
            </a:prstGeom>
          </p:spPr>
        </p:pic>
        <p:sp>
          <p:nvSpPr>
            <p:cNvPr id="23" name="Rektangel 22">
              <a:extLst>
                <a:ext uri="{FF2B5EF4-FFF2-40B4-BE49-F238E27FC236}">
                  <a16:creationId xmlns:a16="http://schemas.microsoft.com/office/drawing/2014/main" id="{A0E8B78D-CAA5-2B18-F936-9CA781D1FDFA}"/>
                </a:ext>
              </a:extLst>
            </p:cNvPr>
            <p:cNvSpPr/>
            <p:nvPr/>
          </p:nvSpPr>
          <p:spPr>
            <a:xfrm>
              <a:off x="141663" y="1169420"/>
              <a:ext cx="755903" cy="4177718"/>
            </a:xfrm>
            <a:prstGeom prst="rect">
              <a:avLst/>
            </a:prstGeom>
            <a:solidFill>
              <a:srgbClr val="E2F0D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4" name="Rektangel 23">
              <a:extLst>
                <a:ext uri="{FF2B5EF4-FFF2-40B4-BE49-F238E27FC236}">
                  <a16:creationId xmlns:a16="http://schemas.microsoft.com/office/drawing/2014/main" id="{D3366A50-61CE-BB5B-6A47-0B74530FFAA7}"/>
                </a:ext>
              </a:extLst>
            </p:cNvPr>
            <p:cNvSpPr/>
            <p:nvPr/>
          </p:nvSpPr>
          <p:spPr>
            <a:xfrm>
              <a:off x="1742947" y="1169420"/>
              <a:ext cx="790389" cy="4177718"/>
            </a:xfrm>
            <a:prstGeom prst="rect">
              <a:avLst/>
            </a:prstGeom>
            <a:solidFill>
              <a:srgbClr val="E2F0D9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sp>
          <p:nvSpPr>
            <p:cNvPr id="25" name="textruta 24">
              <a:extLst>
                <a:ext uri="{FF2B5EF4-FFF2-40B4-BE49-F238E27FC236}">
                  <a16:creationId xmlns:a16="http://schemas.microsoft.com/office/drawing/2014/main" id="{651D913A-F945-48DA-14F6-1A66D002F207}"/>
                </a:ext>
              </a:extLst>
            </p:cNvPr>
            <p:cNvSpPr txBox="1"/>
            <p:nvPr/>
          </p:nvSpPr>
          <p:spPr>
            <a:xfrm>
              <a:off x="1009920" y="2203893"/>
              <a:ext cx="7559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/>
                <a:t>central</a:t>
              </a:r>
            </a:p>
          </p:txBody>
        </p:sp>
        <p:sp>
          <p:nvSpPr>
            <p:cNvPr id="26" name="textruta 25">
              <a:extLst>
                <a:ext uri="{FF2B5EF4-FFF2-40B4-BE49-F238E27FC236}">
                  <a16:creationId xmlns:a16="http://schemas.microsoft.com/office/drawing/2014/main" id="{532B887F-B194-5244-4DCD-1BC33F72E34F}"/>
                </a:ext>
              </a:extLst>
            </p:cNvPr>
            <p:cNvSpPr txBox="1"/>
            <p:nvPr/>
          </p:nvSpPr>
          <p:spPr>
            <a:xfrm>
              <a:off x="272616" y="2444909"/>
              <a:ext cx="7559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/>
                <a:t>yttre</a:t>
              </a:r>
            </a:p>
          </p:txBody>
        </p:sp>
        <p:sp>
          <p:nvSpPr>
            <p:cNvPr id="27" name="textruta 26">
              <a:extLst>
                <a:ext uri="{FF2B5EF4-FFF2-40B4-BE49-F238E27FC236}">
                  <a16:creationId xmlns:a16="http://schemas.microsoft.com/office/drawing/2014/main" id="{318430E7-1CA6-7E8C-A2DE-5040958CFFC8}"/>
                </a:ext>
              </a:extLst>
            </p:cNvPr>
            <p:cNvSpPr txBox="1"/>
            <p:nvPr/>
          </p:nvSpPr>
          <p:spPr>
            <a:xfrm>
              <a:off x="1927541" y="2399516"/>
              <a:ext cx="75590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200" dirty="0"/>
                <a:t>yttre</a:t>
              </a:r>
            </a:p>
          </p:txBody>
        </p:sp>
        <p:sp>
          <p:nvSpPr>
            <p:cNvPr id="28" name="textruta 27">
              <a:extLst>
                <a:ext uri="{FF2B5EF4-FFF2-40B4-BE49-F238E27FC236}">
                  <a16:creationId xmlns:a16="http://schemas.microsoft.com/office/drawing/2014/main" id="{F917AF65-C5AE-B76B-4316-0B31570DB8FE}"/>
                </a:ext>
              </a:extLst>
            </p:cNvPr>
            <p:cNvSpPr txBox="1"/>
            <p:nvPr/>
          </p:nvSpPr>
          <p:spPr>
            <a:xfrm>
              <a:off x="675654" y="1383773"/>
              <a:ext cx="1251887" cy="2245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dirty="0"/>
                <a:t>Korridorer</a:t>
              </a:r>
            </a:p>
          </p:txBody>
        </p:sp>
      </p:grpSp>
      <p:sp>
        <p:nvSpPr>
          <p:cNvPr id="31" name="textruta 30">
            <a:extLst>
              <a:ext uri="{FF2B5EF4-FFF2-40B4-BE49-F238E27FC236}">
                <a16:creationId xmlns:a16="http://schemas.microsoft.com/office/drawing/2014/main" id="{1B8FF802-BCDA-A60A-40C7-02DEF494589C}"/>
              </a:ext>
            </a:extLst>
          </p:cNvPr>
          <p:cNvSpPr txBox="1"/>
          <p:nvPr/>
        </p:nvSpPr>
        <p:spPr>
          <a:xfrm>
            <a:off x="341745" y="434109"/>
            <a:ext cx="29974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Exempel på ledarskrik:</a:t>
            </a:r>
          </a:p>
          <a:p>
            <a:endParaRPr lang="sv-SE" dirty="0"/>
          </a:p>
          <a:p>
            <a:r>
              <a:rPr lang="sv-SE" i="1" dirty="0"/>
              <a:t>Styr motståndarna mot yttre korridor</a:t>
            </a:r>
          </a:p>
          <a:p>
            <a:endParaRPr lang="sv-SE" i="1" dirty="0"/>
          </a:p>
          <a:p>
            <a:r>
              <a:rPr lang="sv-SE" i="1" dirty="0"/>
              <a:t>Gör dig spelbar centralt</a:t>
            </a:r>
          </a:p>
          <a:p>
            <a:endParaRPr lang="sv-SE" i="1" dirty="0"/>
          </a:p>
          <a:p>
            <a:r>
              <a:rPr lang="sv-SE" b="1" i="1" dirty="0"/>
              <a:t>Centralt om det går, på kant om vi måste</a:t>
            </a:r>
          </a:p>
        </p:txBody>
      </p:sp>
    </p:spTree>
    <p:extLst>
      <p:ext uri="{BB962C8B-B14F-4D97-AF65-F5344CB8AC3E}">
        <p14:creationId xmlns:p14="http://schemas.microsoft.com/office/powerpoint/2010/main" val="1391485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ruta 30">
            <a:extLst>
              <a:ext uri="{FF2B5EF4-FFF2-40B4-BE49-F238E27FC236}">
                <a16:creationId xmlns:a16="http://schemas.microsoft.com/office/drawing/2014/main" id="{1B8FF802-BCDA-A60A-40C7-02DEF494589C}"/>
              </a:ext>
            </a:extLst>
          </p:cNvPr>
          <p:cNvSpPr txBox="1"/>
          <p:nvPr/>
        </p:nvSpPr>
        <p:spPr>
          <a:xfrm>
            <a:off x="194389" y="434109"/>
            <a:ext cx="172677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Anfallsord:</a:t>
            </a:r>
          </a:p>
          <a:p>
            <a:endParaRPr lang="sv-SE" b="1" dirty="0"/>
          </a:p>
          <a:p>
            <a:r>
              <a:rPr lang="sv-SE" dirty="0"/>
              <a:t>Positionering</a:t>
            </a:r>
          </a:p>
          <a:p>
            <a:endParaRPr lang="sv-SE" b="1" i="1" dirty="0"/>
          </a:p>
          <a:p>
            <a:r>
              <a:rPr lang="sv-SE" dirty="0"/>
              <a:t>Spelvändning</a:t>
            </a:r>
          </a:p>
          <a:p>
            <a:endParaRPr lang="sv-SE" dirty="0"/>
          </a:p>
          <a:p>
            <a:r>
              <a:rPr lang="sv-SE" b="1" dirty="0"/>
              <a:t>Väggspel</a:t>
            </a:r>
          </a:p>
          <a:p>
            <a:endParaRPr lang="sv-SE" dirty="0"/>
          </a:p>
          <a:p>
            <a:r>
              <a:rPr lang="sv-SE" dirty="0"/>
              <a:t>Djupledsspel</a:t>
            </a:r>
          </a:p>
          <a:p>
            <a:endParaRPr lang="sv-SE" dirty="0"/>
          </a:p>
          <a:p>
            <a:r>
              <a:rPr lang="sv-SE" dirty="0"/>
              <a:t>Driva</a:t>
            </a:r>
          </a:p>
          <a:p>
            <a:endParaRPr lang="sv-SE" dirty="0"/>
          </a:p>
          <a:p>
            <a:r>
              <a:rPr lang="sv-SE" dirty="0"/>
              <a:t>Dribbla</a:t>
            </a:r>
          </a:p>
          <a:p>
            <a:endParaRPr lang="sv-SE" dirty="0"/>
          </a:p>
          <a:p>
            <a:r>
              <a:rPr lang="sv-SE" dirty="0"/>
              <a:t>Finta</a:t>
            </a:r>
          </a:p>
          <a:p>
            <a:endParaRPr lang="sv-SE" dirty="0"/>
          </a:p>
          <a:p>
            <a:r>
              <a:rPr lang="sv-SE" b="1" dirty="0"/>
              <a:t>Vända</a:t>
            </a:r>
          </a:p>
          <a:p>
            <a:endParaRPr lang="sv-SE" b="1" i="1" dirty="0"/>
          </a:p>
          <a:p>
            <a:r>
              <a:rPr lang="sv-SE" b="1" dirty="0"/>
              <a:t>Rättvänd</a:t>
            </a:r>
          </a:p>
          <a:p>
            <a:endParaRPr lang="sv-SE" b="1" dirty="0"/>
          </a:p>
          <a:p>
            <a:r>
              <a:rPr lang="sv-SE" b="1" dirty="0"/>
              <a:t>Halvt rättvänd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9424596A-29CD-D272-7554-D33FDD40E922}"/>
              </a:ext>
            </a:extLst>
          </p:cNvPr>
          <p:cNvSpPr txBox="1"/>
          <p:nvPr/>
        </p:nvSpPr>
        <p:spPr>
          <a:xfrm>
            <a:off x="1921164" y="434109"/>
            <a:ext cx="384232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Förklaring:</a:t>
            </a:r>
          </a:p>
          <a:p>
            <a:endParaRPr lang="sv-SE" b="1" dirty="0"/>
          </a:p>
          <a:p>
            <a:r>
              <a:rPr lang="sv-SE" dirty="0"/>
              <a:t>Vart jag är på planen</a:t>
            </a:r>
          </a:p>
          <a:p>
            <a:endParaRPr lang="sv-SE" b="1" i="1" dirty="0"/>
          </a:p>
          <a:p>
            <a:r>
              <a:rPr lang="sv-SE" dirty="0"/>
              <a:t>Flytta bollen från ena sidan till andra</a:t>
            </a:r>
          </a:p>
          <a:p>
            <a:endParaRPr lang="sv-SE" dirty="0"/>
          </a:p>
          <a:p>
            <a:r>
              <a:rPr lang="sv-SE" dirty="0"/>
              <a:t>Använda en medspelare som en vägg</a:t>
            </a:r>
          </a:p>
          <a:p>
            <a:endParaRPr lang="sv-SE" dirty="0"/>
          </a:p>
          <a:p>
            <a:r>
              <a:rPr lang="sv-SE" dirty="0"/>
              <a:t>Vara spelbar framför/bakom</a:t>
            </a:r>
          </a:p>
          <a:p>
            <a:endParaRPr lang="sv-SE" dirty="0"/>
          </a:p>
          <a:p>
            <a:r>
              <a:rPr lang="sv-SE" dirty="0"/>
              <a:t>Röra sig framåt med boll</a:t>
            </a:r>
          </a:p>
          <a:p>
            <a:endParaRPr lang="sv-SE" dirty="0"/>
          </a:p>
          <a:p>
            <a:r>
              <a:rPr lang="sv-SE" dirty="0"/>
              <a:t>Röra bollen åt olika håll</a:t>
            </a:r>
          </a:p>
          <a:p>
            <a:endParaRPr lang="sv-SE" dirty="0"/>
          </a:p>
          <a:p>
            <a:r>
              <a:rPr lang="sv-SE" dirty="0"/>
              <a:t>Låtsas göra en sak sen göra en annan</a:t>
            </a:r>
          </a:p>
          <a:p>
            <a:endParaRPr lang="sv-SE" dirty="0"/>
          </a:p>
          <a:p>
            <a:r>
              <a:rPr lang="sv-SE" dirty="0"/>
              <a:t>Svänga mer än 90 grader</a:t>
            </a:r>
          </a:p>
          <a:p>
            <a:endParaRPr lang="sv-SE" dirty="0"/>
          </a:p>
          <a:p>
            <a:r>
              <a:rPr lang="sv-SE" dirty="0"/>
              <a:t>Näsan mot motståndarnas mål</a:t>
            </a:r>
          </a:p>
          <a:p>
            <a:endParaRPr lang="sv-SE" dirty="0"/>
          </a:p>
          <a:p>
            <a:r>
              <a:rPr lang="sv-SE" dirty="0"/>
              <a:t>Ryggen mot långsidan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06ED801-1B3E-A949-CFA8-7CD2670B3B45}"/>
              </a:ext>
            </a:extLst>
          </p:cNvPr>
          <p:cNvSpPr txBox="1"/>
          <p:nvPr/>
        </p:nvSpPr>
        <p:spPr>
          <a:xfrm>
            <a:off x="6622897" y="434109"/>
            <a:ext cx="17267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Försvarsord:</a:t>
            </a:r>
          </a:p>
          <a:p>
            <a:endParaRPr lang="sv-SE" b="1" dirty="0"/>
          </a:p>
          <a:p>
            <a:r>
              <a:rPr lang="sv-SE" b="1" dirty="0"/>
              <a:t>Försvarssida</a:t>
            </a:r>
          </a:p>
          <a:p>
            <a:endParaRPr lang="sv-SE" b="1" i="1" dirty="0"/>
          </a:p>
          <a:p>
            <a:r>
              <a:rPr lang="sv-SE" dirty="0"/>
              <a:t>Täckning</a:t>
            </a:r>
          </a:p>
          <a:p>
            <a:endParaRPr lang="sv-SE" dirty="0"/>
          </a:p>
          <a:p>
            <a:r>
              <a:rPr lang="sv-SE" dirty="0"/>
              <a:t>Bryta</a:t>
            </a:r>
          </a:p>
          <a:p>
            <a:endParaRPr lang="sv-SE" dirty="0"/>
          </a:p>
          <a:p>
            <a:r>
              <a:rPr lang="sv-SE" b="1" dirty="0"/>
              <a:t>Markera</a:t>
            </a:r>
          </a:p>
          <a:p>
            <a:endParaRPr lang="sv-SE" dirty="0"/>
          </a:p>
          <a:p>
            <a:endParaRPr lang="sv-SE" dirty="0"/>
          </a:p>
          <a:p>
            <a:r>
              <a:rPr lang="sv-SE" b="1" dirty="0"/>
              <a:t>Pressa</a:t>
            </a:r>
          </a:p>
          <a:p>
            <a:endParaRPr lang="sv-SE" dirty="0"/>
          </a:p>
          <a:p>
            <a:r>
              <a:rPr lang="sv-SE" dirty="0"/>
              <a:t>Axel mot axel</a:t>
            </a:r>
          </a:p>
          <a:p>
            <a:endParaRPr lang="sv-SE" dirty="0"/>
          </a:p>
          <a:p>
            <a:r>
              <a:rPr lang="sv-SE" dirty="0" err="1"/>
              <a:t>Palming</a:t>
            </a:r>
            <a:endParaRPr lang="sv-SE" dirty="0"/>
          </a:p>
          <a:p>
            <a:endParaRPr lang="sv-SE" dirty="0"/>
          </a:p>
          <a:p>
            <a:endParaRPr lang="sv-SE" b="1" i="1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ADE6786-517B-3B39-7673-5F2FF4D3FAE5}"/>
              </a:ext>
            </a:extLst>
          </p:cNvPr>
          <p:cNvSpPr txBox="1"/>
          <p:nvPr/>
        </p:nvSpPr>
        <p:spPr>
          <a:xfrm>
            <a:off x="8349673" y="434109"/>
            <a:ext cx="384232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Anfallsord:</a:t>
            </a:r>
          </a:p>
          <a:p>
            <a:endParaRPr lang="sv-SE" b="1" dirty="0"/>
          </a:p>
          <a:p>
            <a:r>
              <a:rPr lang="sv-SE" dirty="0"/>
              <a:t>Mellan bollen och eget mål</a:t>
            </a:r>
          </a:p>
          <a:p>
            <a:endParaRPr lang="sv-SE" b="1" i="1" dirty="0"/>
          </a:p>
          <a:p>
            <a:r>
              <a:rPr lang="sv-SE" dirty="0"/>
              <a:t>Markera en yta</a:t>
            </a:r>
          </a:p>
          <a:p>
            <a:endParaRPr lang="sv-SE" dirty="0"/>
          </a:p>
          <a:p>
            <a:r>
              <a:rPr lang="sv-SE" dirty="0"/>
              <a:t>Ta bollen före eller från motståndare</a:t>
            </a:r>
          </a:p>
          <a:p>
            <a:endParaRPr lang="sv-SE" dirty="0"/>
          </a:p>
          <a:p>
            <a:r>
              <a:rPr lang="sv-SE" dirty="0"/>
              <a:t>Vara nära motståndare på försvarssida</a:t>
            </a:r>
          </a:p>
          <a:p>
            <a:endParaRPr lang="sv-SE" dirty="0"/>
          </a:p>
          <a:p>
            <a:r>
              <a:rPr lang="sv-SE" dirty="0"/>
              <a:t>Närma sig motståndare som har boll</a:t>
            </a:r>
          </a:p>
          <a:p>
            <a:endParaRPr lang="sv-SE" dirty="0"/>
          </a:p>
          <a:p>
            <a:r>
              <a:rPr lang="sv-SE" dirty="0"/>
              <a:t>Trycka, inte knuffa</a:t>
            </a:r>
          </a:p>
          <a:p>
            <a:endParaRPr lang="sv-SE" dirty="0"/>
          </a:p>
          <a:p>
            <a:r>
              <a:rPr lang="sv-SE" dirty="0"/>
              <a:t>Styra bort bollen med handen</a:t>
            </a:r>
          </a:p>
          <a:p>
            <a:endParaRPr lang="sv-SE" b="1" i="1" dirty="0"/>
          </a:p>
        </p:txBody>
      </p:sp>
    </p:spTree>
    <p:extLst>
      <p:ext uri="{BB962C8B-B14F-4D97-AF65-F5344CB8AC3E}">
        <p14:creationId xmlns:p14="http://schemas.microsoft.com/office/powerpoint/2010/main" val="4180475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Bildobjekt 50">
            <a:extLst>
              <a:ext uri="{FF2B5EF4-FFF2-40B4-BE49-F238E27FC236}">
                <a16:creationId xmlns:a16="http://schemas.microsoft.com/office/drawing/2014/main" id="{36169D6F-13F9-131B-6C69-0180E09289B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7799814" y="-11543"/>
            <a:ext cx="4419881" cy="6881086"/>
          </a:xfrm>
          <a:prstGeom prst="rect">
            <a:avLst/>
          </a:prstGeom>
        </p:spPr>
      </p:pic>
      <p:sp>
        <p:nvSpPr>
          <p:cNvPr id="76" name="Rektangel 75">
            <a:extLst>
              <a:ext uri="{FF2B5EF4-FFF2-40B4-BE49-F238E27FC236}">
                <a16:creationId xmlns:a16="http://schemas.microsoft.com/office/drawing/2014/main" id="{C793C22C-6C02-C636-73E8-AFBF36ECFF9F}"/>
              </a:ext>
            </a:extLst>
          </p:cNvPr>
          <p:cNvSpPr/>
          <p:nvPr/>
        </p:nvSpPr>
        <p:spPr>
          <a:xfrm>
            <a:off x="7998349" y="-18415"/>
            <a:ext cx="1243351" cy="6871743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7" name="Rektangel 76">
            <a:extLst>
              <a:ext uri="{FF2B5EF4-FFF2-40B4-BE49-F238E27FC236}">
                <a16:creationId xmlns:a16="http://schemas.microsoft.com/office/drawing/2014/main" id="{A1834849-3212-BF8A-9D12-194F26659E62}"/>
              </a:ext>
            </a:extLst>
          </p:cNvPr>
          <p:cNvSpPr/>
          <p:nvPr/>
        </p:nvSpPr>
        <p:spPr>
          <a:xfrm>
            <a:off x="10787718" y="-11543"/>
            <a:ext cx="1243351" cy="6871743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3F940338-80C3-E342-0C80-C9C6ACF6905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51" t="8073" r="4416" b="9358"/>
          <a:stretch/>
        </p:blipFill>
        <p:spPr>
          <a:xfrm>
            <a:off x="0" y="-23086"/>
            <a:ext cx="4419881" cy="6881086"/>
          </a:xfrm>
          <a:prstGeom prst="rect">
            <a:avLst/>
          </a:prstGeom>
        </p:spPr>
      </p:pic>
      <p:sp>
        <p:nvSpPr>
          <p:cNvPr id="79" name="Rektangel 78">
            <a:extLst>
              <a:ext uri="{FF2B5EF4-FFF2-40B4-BE49-F238E27FC236}">
                <a16:creationId xmlns:a16="http://schemas.microsoft.com/office/drawing/2014/main" id="{9ED33915-04B3-F771-EDD3-F4641EF211B2}"/>
              </a:ext>
            </a:extLst>
          </p:cNvPr>
          <p:cNvSpPr/>
          <p:nvPr/>
        </p:nvSpPr>
        <p:spPr>
          <a:xfrm>
            <a:off x="2965361" y="-18416"/>
            <a:ext cx="1243351" cy="6871743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8" name="Rektangel 77">
            <a:extLst>
              <a:ext uri="{FF2B5EF4-FFF2-40B4-BE49-F238E27FC236}">
                <a16:creationId xmlns:a16="http://schemas.microsoft.com/office/drawing/2014/main" id="{1EC3290B-44F1-6918-4EB8-C38FFF49303C}"/>
              </a:ext>
            </a:extLst>
          </p:cNvPr>
          <p:cNvSpPr/>
          <p:nvPr/>
        </p:nvSpPr>
        <p:spPr>
          <a:xfrm>
            <a:off x="213586" y="-11543"/>
            <a:ext cx="1243351" cy="6871743"/>
          </a:xfrm>
          <a:prstGeom prst="rect">
            <a:avLst/>
          </a:prstGeom>
          <a:solidFill>
            <a:srgbClr val="E2F0D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2" name="Ellips 21">
            <a:extLst>
              <a:ext uri="{FF2B5EF4-FFF2-40B4-BE49-F238E27FC236}">
                <a16:creationId xmlns:a16="http://schemas.microsoft.com/office/drawing/2014/main" id="{71D7AE71-9A5C-EA9F-5036-CBAADB854E4F}"/>
              </a:ext>
            </a:extLst>
          </p:cNvPr>
          <p:cNvSpPr/>
          <p:nvPr/>
        </p:nvSpPr>
        <p:spPr>
          <a:xfrm>
            <a:off x="1035348" y="4212584"/>
            <a:ext cx="207777" cy="194759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73FC4ADA-2CD1-6277-A60F-6E126A09D749}"/>
              </a:ext>
            </a:extLst>
          </p:cNvPr>
          <p:cNvSpPr txBox="1"/>
          <p:nvPr/>
        </p:nvSpPr>
        <p:spPr>
          <a:xfrm>
            <a:off x="226332" y="375527"/>
            <a:ext cx="3948504" cy="1323439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rgbClr val="0070C0"/>
              </a:gs>
            </a:gsLst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600" b="1" dirty="0"/>
              <a:t>Anfall</a:t>
            </a:r>
          </a:p>
          <a:p>
            <a:pPr algn="ctr"/>
            <a:r>
              <a:rPr lang="sv-SE" sz="1600" dirty="0"/>
              <a:t>Framåt om det går, bakåt om vi måste</a:t>
            </a:r>
          </a:p>
          <a:p>
            <a:pPr algn="ctr"/>
            <a:r>
              <a:rPr lang="sv-SE" sz="1600" dirty="0"/>
              <a:t>Centralt om det går, på kant om vi måste</a:t>
            </a:r>
          </a:p>
          <a:p>
            <a:pPr algn="ctr"/>
            <a:r>
              <a:rPr lang="sv-SE" sz="1600" dirty="0"/>
              <a:t>Passa till rättvänd spelare, halvt rättvänd spelare</a:t>
            </a:r>
          </a:p>
        </p:txBody>
      </p:sp>
      <p:sp>
        <p:nvSpPr>
          <p:cNvPr id="30" name="Ellips 29">
            <a:extLst>
              <a:ext uri="{FF2B5EF4-FFF2-40B4-BE49-F238E27FC236}">
                <a16:creationId xmlns:a16="http://schemas.microsoft.com/office/drawing/2014/main" id="{5DC13B5B-0986-0FCA-571E-BCA60DF0E898}"/>
              </a:ext>
            </a:extLst>
          </p:cNvPr>
          <p:cNvSpPr/>
          <p:nvPr/>
        </p:nvSpPr>
        <p:spPr>
          <a:xfrm>
            <a:off x="1139236" y="4081439"/>
            <a:ext cx="139911" cy="131145"/>
          </a:xfrm>
          <a:prstGeom prst="ellips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grpSp>
        <p:nvGrpSpPr>
          <p:cNvPr id="35" name="Grupp 34">
            <a:extLst>
              <a:ext uri="{FF2B5EF4-FFF2-40B4-BE49-F238E27FC236}">
                <a16:creationId xmlns:a16="http://schemas.microsoft.com/office/drawing/2014/main" id="{C92EDE5F-3B4C-631F-745F-43E2084655EF}"/>
              </a:ext>
            </a:extLst>
          </p:cNvPr>
          <p:cNvGrpSpPr/>
          <p:nvPr/>
        </p:nvGrpSpPr>
        <p:grpSpPr>
          <a:xfrm>
            <a:off x="226332" y="2990870"/>
            <a:ext cx="207777" cy="337524"/>
            <a:chOff x="226332" y="2867494"/>
            <a:chExt cx="207777" cy="337524"/>
          </a:xfrm>
        </p:grpSpPr>
        <p:sp>
          <p:nvSpPr>
            <p:cNvPr id="25" name="Ellips 24">
              <a:extLst>
                <a:ext uri="{FF2B5EF4-FFF2-40B4-BE49-F238E27FC236}">
                  <a16:creationId xmlns:a16="http://schemas.microsoft.com/office/drawing/2014/main" id="{E5065769-D385-E48B-1327-D273C1F9ED8D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4" name="Rak pilkoppling 33">
              <a:extLst>
                <a:ext uri="{FF2B5EF4-FFF2-40B4-BE49-F238E27FC236}">
                  <a16:creationId xmlns:a16="http://schemas.microsoft.com/office/drawing/2014/main" id="{6FC4C140-4A6D-6F5E-7EAF-B20D33C21F09}"/>
                </a:ext>
              </a:extLst>
            </p:cNvPr>
            <p:cNvCxnSpPr>
              <a:stCxn id="25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upp 35">
            <a:extLst>
              <a:ext uri="{FF2B5EF4-FFF2-40B4-BE49-F238E27FC236}">
                <a16:creationId xmlns:a16="http://schemas.microsoft.com/office/drawing/2014/main" id="{2B6FE422-21E2-3378-2F0E-987FCAD75584}"/>
              </a:ext>
            </a:extLst>
          </p:cNvPr>
          <p:cNvGrpSpPr/>
          <p:nvPr/>
        </p:nvGrpSpPr>
        <p:grpSpPr>
          <a:xfrm rot="6462810">
            <a:off x="3078120" y="4074437"/>
            <a:ext cx="207777" cy="337524"/>
            <a:chOff x="226332" y="2867494"/>
            <a:chExt cx="207777" cy="337524"/>
          </a:xfrm>
        </p:grpSpPr>
        <p:sp>
          <p:nvSpPr>
            <p:cNvPr id="37" name="Ellips 36">
              <a:extLst>
                <a:ext uri="{FF2B5EF4-FFF2-40B4-BE49-F238E27FC236}">
                  <a16:creationId xmlns:a16="http://schemas.microsoft.com/office/drawing/2014/main" id="{F57546D7-9902-B322-8C47-6A25B1F95FC4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38" name="Rak pilkoppling 37">
              <a:extLst>
                <a:ext uri="{FF2B5EF4-FFF2-40B4-BE49-F238E27FC236}">
                  <a16:creationId xmlns:a16="http://schemas.microsoft.com/office/drawing/2014/main" id="{8D935C68-AC12-D30B-136A-7F582E26BF95}"/>
                </a:ext>
              </a:extLst>
            </p:cNvPr>
            <p:cNvCxnSpPr>
              <a:stCxn id="37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upp 38">
            <a:extLst>
              <a:ext uri="{FF2B5EF4-FFF2-40B4-BE49-F238E27FC236}">
                <a16:creationId xmlns:a16="http://schemas.microsoft.com/office/drawing/2014/main" id="{F944CCD0-9F7D-D26F-60BB-4164DF8A65B8}"/>
              </a:ext>
            </a:extLst>
          </p:cNvPr>
          <p:cNvGrpSpPr/>
          <p:nvPr/>
        </p:nvGrpSpPr>
        <p:grpSpPr>
          <a:xfrm rot="10633259">
            <a:off x="1602817" y="5275678"/>
            <a:ext cx="207777" cy="337524"/>
            <a:chOff x="226332" y="2867494"/>
            <a:chExt cx="207777" cy="337524"/>
          </a:xfrm>
        </p:grpSpPr>
        <p:sp>
          <p:nvSpPr>
            <p:cNvPr id="40" name="Ellips 39">
              <a:extLst>
                <a:ext uri="{FF2B5EF4-FFF2-40B4-BE49-F238E27FC236}">
                  <a16:creationId xmlns:a16="http://schemas.microsoft.com/office/drawing/2014/main" id="{4C40C4B9-F50E-D589-3A80-BA4FB4E23654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41" name="Rak pilkoppling 40">
              <a:extLst>
                <a:ext uri="{FF2B5EF4-FFF2-40B4-BE49-F238E27FC236}">
                  <a16:creationId xmlns:a16="http://schemas.microsoft.com/office/drawing/2014/main" id="{E80C072E-119A-2632-DF6B-50BB1AD5CC73}"/>
                </a:ext>
              </a:extLst>
            </p:cNvPr>
            <p:cNvCxnSpPr>
              <a:stCxn id="40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p 41">
            <a:extLst>
              <a:ext uri="{FF2B5EF4-FFF2-40B4-BE49-F238E27FC236}">
                <a16:creationId xmlns:a16="http://schemas.microsoft.com/office/drawing/2014/main" id="{01103C8E-0AF5-1583-4C6E-538E299B97F5}"/>
              </a:ext>
            </a:extLst>
          </p:cNvPr>
          <p:cNvGrpSpPr/>
          <p:nvPr/>
        </p:nvGrpSpPr>
        <p:grpSpPr>
          <a:xfrm rot="5400000">
            <a:off x="2021348" y="3263521"/>
            <a:ext cx="207777" cy="337524"/>
            <a:chOff x="226332" y="2867494"/>
            <a:chExt cx="207777" cy="337524"/>
          </a:xfrm>
        </p:grpSpPr>
        <p:sp>
          <p:nvSpPr>
            <p:cNvPr id="43" name="Ellips 42">
              <a:extLst>
                <a:ext uri="{FF2B5EF4-FFF2-40B4-BE49-F238E27FC236}">
                  <a16:creationId xmlns:a16="http://schemas.microsoft.com/office/drawing/2014/main" id="{BDAA668C-090A-7335-6AFD-DAEE0E8BDEDE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44" name="Rak pilkoppling 43">
              <a:extLst>
                <a:ext uri="{FF2B5EF4-FFF2-40B4-BE49-F238E27FC236}">
                  <a16:creationId xmlns:a16="http://schemas.microsoft.com/office/drawing/2014/main" id="{ABFC1201-A65E-2E6A-9EAB-1EE45C9F1404}"/>
                </a:ext>
              </a:extLst>
            </p:cNvPr>
            <p:cNvCxnSpPr>
              <a:stCxn id="43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upp 44">
            <a:extLst>
              <a:ext uri="{FF2B5EF4-FFF2-40B4-BE49-F238E27FC236}">
                <a16:creationId xmlns:a16="http://schemas.microsoft.com/office/drawing/2014/main" id="{49650709-AFD3-C550-236C-55A52D4008D2}"/>
              </a:ext>
            </a:extLst>
          </p:cNvPr>
          <p:cNvGrpSpPr/>
          <p:nvPr/>
        </p:nvGrpSpPr>
        <p:grpSpPr>
          <a:xfrm rot="5400000">
            <a:off x="3302041" y="2893491"/>
            <a:ext cx="207777" cy="337524"/>
            <a:chOff x="226332" y="2867494"/>
            <a:chExt cx="207777" cy="337524"/>
          </a:xfrm>
        </p:grpSpPr>
        <p:sp>
          <p:nvSpPr>
            <p:cNvPr id="46" name="Ellips 45">
              <a:extLst>
                <a:ext uri="{FF2B5EF4-FFF2-40B4-BE49-F238E27FC236}">
                  <a16:creationId xmlns:a16="http://schemas.microsoft.com/office/drawing/2014/main" id="{60C751BC-AFDB-8D40-B652-EA63916E23D7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47" name="Rak pilkoppling 46">
              <a:extLst>
                <a:ext uri="{FF2B5EF4-FFF2-40B4-BE49-F238E27FC236}">
                  <a16:creationId xmlns:a16="http://schemas.microsoft.com/office/drawing/2014/main" id="{66087148-F444-0252-848B-EDF9F6862160}"/>
                </a:ext>
              </a:extLst>
            </p:cNvPr>
            <p:cNvCxnSpPr>
              <a:stCxn id="46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upp 47">
            <a:extLst>
              <a:ext uri="{FF2B5EF4-FFF2-40B4-BE49-F238E27FC236}">
                <a16:creationId xmlns:a16="http://schemas.microsoft.com/office/drawing/2014/main" id="{C7E38136-9292-DF01-7D6B-CBD337E84A94}"/>
              </a:ext>
            </a:extLst>
          </p:cNvPr>
          <p:cNvGrpSpPr/>
          <p:nvPr/>
        </p:nvGrpSpPr>
        <p:grpSpPr>
          <a:xfrm rot="10800000">
            <a:off x="1377964" y="2545483"/>
            <a:ext cx="207777" cy="337524"/>
            <a:chOff x="226332" y="2867494"/>
            <a:chExt cx="207777" cy="337524"/>
          </a:xfrm>
        </p:grpSpPr>
        <p:sp>
          <p:nvSpPr>
            <p:cNvPr id="49" name="Ellips 48">
              <a:extLst>
                <a:ext uri="{FF2B5EF4-FFF2-40B4-BE49-F238E27FC236}">
                  <a16:creationId xmlns:a16="http://schemas.microsoft.com/office/drawing/2014/main" id="{8201613C-F0B0-38F5-2106-BA0E40C3AE9C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50" name="Rak pilkoppling 49">
              <a:extLst>
                <a:ext uri="{FF2B5EF4-FFF2-40B4-BE49-F238E27FC236}">
                  <a16:creationId xmlns:a16="http://schemas.microsoft.com/office/drawing/2014/main" id="{4BF5D602-4225-972C-E39F-6DC8F443BA54}"/>
                </a:ext>
              </a:extLst>
            </p:cNvPr>
            <p:cNvCxnSpPr>
              <a:stCxn id="49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upp 54">
            <a:extLst>
              <a:ext uri="{FF2B5EF4-FFF2-40B4-BE49-F238E27FC236}">
                <a16:creationId xmlns:a16="http://schemas.microsoft.com/office/drawing/2014/main" id="{FBEB8769-19AF-EA70-AF92-7AA05F90387B}"/>
              </a:ext>
            </a:extLst>
          </p:cNvPr>
          <p:cNvGrpSpPr/>
          <p:nvPr/>
        </p:nvGrpSpPr>
        <p:grpSpPr>
          <a:xfrm rot="10639940">
            <a:off x="8962259" y="4276789"/>
            <a:ext cx="207777" cy="337524"/>
            <a:chOff x="226332" y="2867494"/>
            <a:chExt cx="207777" cy="337524"/>
          </a:xfrm>
        </p:grpSpPr>
        <p:sp>
          <p:nvSpPr>
            <p:cNvPr id="56" name="Ellips 55">
              <a:extLst>
                <a:ext uri="{FF2B5EF4-FFF2-40B4-BE49-F238E27FC236}">
                  <a16:creationId xmlns:a16="http://schemas.microsoft.com/office/drawing/2014/main" id="{0491D381-24B0-6AD0-68FD-EFBCF0FB704C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57" name="Rak pilkoppling 56">
              <a:extLst>
                <a:ext uri="{FF2B5EF4-FFF2-40B4-BE49-F238E27FC236}">
                  <a16:creationId xmlns:a16="http://schemas.microsoft.com/office/drawing/2014/main" id="{B87CE7D5-136F-BAAA-2DEE-1B24E11BD1BC}"/>
                </a:ext>
              </a:extLst>
            </p:cNvPr>
            <p:cNvCxnSpPr>
              <a:stCxn id="56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upp 57">
            <a:extLst>
              <a:ext uri="{FF2B5EF4-FFF2-40B4-BE49-F238E27FC236}">
                <a16:creationId xmlns:a16="http://schemas.microsoft.com/office/drawing/2014/main" id="{FE3E4AF9-F2F9-8D65-C5AB-A34F05DEA3C7}"/>
              </a:ext>
            </a:extLst>
          </p:cNvPr>
          <p:cNvGrpSpPr/>
          <p:nvPr/>
        </p:nvGrpSpPr>
        <p:grpSpPr>
          <a:xfrm rot="10800000">
            <a:off x="10404555" y="5106915"/>
            <a:ext cx="207777" cy="337524"/>
            <a:chOff x="226332" y="2867494"/>
            <a:chExt cx="207777" cy="337524"/>
          </a:xfrm>
        </p:grpSpPr>
        <p:sp>
          <p:nvSpPr>
            <p:cNvPr id="59" name="Ellips 58">
              <a:extLst>
                <a:ext uri="{FF2B5EF4-FFF2-40B4-BE49-F238E27FC236}">
                  <a16:creationId xmlns:a16="http://schemas.microsoft.com/office/drawing/2014/main" id="{2944FC7A-796C-42BD-8AB2-801BC0836F72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60" name="Rak pilkoppling 59">
              <a:extLst>
                <a:ext uri="{FF2B5EF4-FFF2-40B4-BE49-F238E27FC236}">
                  <a16:creationId xmlns:a16="http://schemas.microsoft.com/office/drawing/2014/main" id="{E30F0355-B25B-1E99-1751-0A0D5BE0AB22}"/>
                </a:ext>
              </a:extLst>
            </p:cNvPr>
            <p:cNvCxnSpPr>
              <a:stCxn id="59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upp 60">
            <a:extLst>
              <a:ext uri="{FF2B5EF4-FFF2-40B4-BE49-F238E27FC236}">
                <a16:creationId xmlns:a16="http://schemas.microsoft.com/office/drawing/2014/main" id="{4D92E71A-707C-BEBC-B522-18B0583C1A0D}"/>
              </a:ext>
            </a:extLst>
          </p:cNvPr>
          <p:cNvGrpSpPr/>
          <p:nvPr/>
        </p:nvGrpSpPr>
        <p:grpSpPr>
          <a:xfrm rot="10549854">
            <a:off x="9833156" y="5789070"/>
            <a:ext cx="207777" cy="337524"/>
            <a:chOff x="226332" y="2867494"/>
            <a:chExt cx="207777" cy="337524"/>
          </a:xfrm>
        </p:grpSpPr>
        <p:sp>
          <p:nvSpPr>
            <p:cNvPr id="62" name="Ellips 61">
              <a:extLst>
                <a:ext uri="{FF2B5EF4-FFF2-40B4-BE49-F238E27FC236}">
                  <a16:creationId xmlns:a16="http://schemas.microsoft.com/office/drawing/2014/main" id="{3EF5ABC5-E7B3-EC6B-2AA9-D151DDAFE1E8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63" name="Rak pilkoppling 62">
              <a:extLst>
                <a:ext uri="{FF2B5EF4-FFF2-40B4-BE49-F238E27FC236}">
                  <a16:creationId xmlns:a16="http://schemas.microsoft.com/office/drawing/2014/main" id="{A938E794-837D-3C52-14E2-465EB5298C19}"/>
                </a:ext>
              </a:extLst>
            </p:cNvPr>
            <p:cNvCxnSpPr>
              <a:stCxn id="62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upp 63">
            <a:extLst>
              <a:ext uri="{FF2B5EF4-FFF2-40B4-BE49-F238E27FC236}">
                <a16:creationId xmlns:a16="http://schemas.microsoft.com/office/drawing/2014/main" id="{6DE98662-ACCD-5D15-3C3B-9CDFEC4A1881}"/>
              </a:ext>
            </a:extLst>
          </p:cNvPr>
          <p:cNvGrpSpPr/>
          <p:nvPr/>
        </p:nvGrpSpPr>
        <p:grpSpPr>
          <a:xfrm rot="10800000">
            <a:off x="9801977" y="4445550"/>
            <a:ext cx="207777" cy="337524"/>
            <a:chOff x="226332" y="2867494"/>
            <a:chExt cx="207777" cy="337524"/>
          </a:xfrm>
        </p:grpSpPr>
        <p:sp>
          <p:nvSpPr>
            <p:cNvPr id="65" name="Ellips 64">
              <a:extLst>
                <a:ext uri="{FF2B5EF4-FFF2-40B4-BE49-F238E27FC236}">
                  <a16:creationId xmlns:a16="http://schemas.microsoft.com/office/drawing/2014/main" id="{EF4FAD00-1904-6D47-9C32-7E081FFE19EE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66" name="Rak pilkoppling 65">
              <a:extLst>
                <a:ext uri="{FF2B5EF4-FFF2-40B4-BE49-F238E27FC236}">
                  <a16:creationId xmlns:a16="http://schemas.microsoft.com/office/drawing/2014/main" id="{9AFA365E-0178-417C-8787-3226328388FB}"/>
                </a:ext>
              </a:extLst>
            </p:cNvPr>
            <p:cNvCxnSpPr>
              <a:stCxn id="65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upp 66">
            <a:extLst>
              <a:ext uri="{FF2B5EF4-FFF2-40B4-BE49-F238E27FC236}">
                <a16:creationId xmlns:a16="http://schemas.microsoft.com/office/drawing/2014/main" id="{B42E3FF7-019C-5223-554C-EF826CDAC7F7}"/>
              </a:ext>
            </a:extLst>
          </p:cNvPr>
          <p:cNvGrpSpPr/>
          <p:nvPr/>
        </p:nvGrpSpPr>
        <p:grpSpPr>
          <a:xfrm rot="10800000">
            <a:off x="10737841" y="4250791"/>
            <a:ext cx="207777" cy="337524"/>
            <a:chOff x="226332" y="2867494"/>
            <a:chExt cx="207777" cy="337524"/>
          </a:xfrm>
        </p:grpSpPr>
        <p:sp>
          <p:nvSpPr>
            <p:cNvPr id="68" name="Ellips 67">
              <a:extLst>
                <a:ext uri="{FF2B5EF4-FFF2-40B4-BE49-F238E27FC236}">
                  <a16:creationId xmlns:a16="http://schemas.microsoft.com/office/drawing/2014/main" id="{0C402837-7821-E6F0-2D3C-B2A03C87CB7E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69" name="Rak pilkoppling 68">
              <a:extLst>
                <a:ext uri="{FF2B5EF4-FFF2-40B4-BE49-F238E27FC236}">
                  <a16:creationId xmlns:a16="http://schemas.microsoft.com/office/drawing/2014/main" id="{73795F0F-D10A-9BEE-3A9D-9E182C0A30E2}"/>
                </a:ext>
              </a:extLst>
            </p:cNvPr>
            <p:cNvCxnSpPr>
              <a:stCxn id="68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upp 69">
            <a:extLst>
              <a:ext uri="{FF2B5EF4-FFF2-40B4-BE49-F238E27FC236}">
                <a16:creationId xmlns:a16="http://schemas.microsoft.com/office/drawing/2014/main" id="{D20EB135-CB73-98DF-5321-5498B1D11B6A}"/>
              </a:ext>
            </a:extLst>
          </p:cNvPr>
          <p:cNvGrpSpPr/>
          <p:nvPr/>
        </p:nvGrpSpPr>
        <p:grpSpPr>
          <a:xfrm rot="10800000">
            <a:off x="9781551" y="3736721"/>
            <a:ext cx="207777" cy="337524"/>
            <a:chOff x="226332" y="2867494"/>
            <a:chExt cx="207777" cy="337524"/>
          </a:xfrm>
        </p:grpSpPr>
        <p:sp>
          <p:nvSpPr>
            <p:cNvPr id="71" name="Ellips 70">
              <a:extLst>
                <a:ext uri="{FF2B5EF4-FFF2-40B4-BE49-F238E27FC236}">
                  <a16:creationId xmlns:a16="http://schemas.microsoft.com/office/drawing/2014/main" id="{F595BCED-FB1E-2DCC-CB1F-0478DA4DDECE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72" name="Rak pilkoppling 71">
              <a:extLst>
                <a:ext uri="{FF2B5EF4-FFF2-40B4-BE49-F238E27FC236}">
                  <a16:creationId xmlns:a16="http://schemas.microsoft.com/office/drawing/2014/main" id="{555AE5F9-3DEC-3502-55F8-D21FADA54E72}"/>
                </a:ext>
              </a:extLst>
            </p:cNvPr>
            <p:cNvCxnSpPr>
              <a:stCxn id="71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upp 72">
            <a:extLst>
              <a:ext uri="{FF2B5EF4-FFF2-40B4-BE49-F238E27FC236}">
                <a16:creationId xmlns:a16="http://schemas.microsoft.com/office/drawing/2014/main" id="{99D4FCCD-A187-C1E3-6F5B-B558CF4DE261}"/>
              </a:ext>
            </a:extLst>
          </p:cNvPr>
          <p:cNvGrpSpPr/>
          <p:nvPr/>
        </p:nvGrpSpPr>
        <p:grpSpPr>
          <a:xfrm rot="10639940">
            <a:off x="9252079" y="5087297"/>
            <a:ext cx="207777" cy="337524"/>
            <a:chOff x="226332" y="2867494"/>
            <a:chExt cx="207777" cy="337524"/>
          </a:xfrm>
        </p:grpSpPr>
        <p:sp>
          <p:nvSpPr>
            <p:cNvPr id="74" name="Ellips 73">
              <a:extLst>
                <a:ext uri="{FF2B5EF4-FFF2-40B4-BE49-F238E27FC236}">
                  <a16:creationId xmlns:a16="http://schemas.microsoft.com/office/drawing/2014/main" id="{FA52BA1A-FD3B-9825-9333-70B2D96467EC}"/>
                </a:ext>
              </a:extLst>
            </p:cNvPr>
            <p:cNvSpPr/>
            <p:nvPr/>
          </p:nvSpPr>
          <p:spPr>
            <a:xfrm>
              <a:off x="226332" y="2867494"/>
              <a:ext cx="207777" cy="194759"/>
            </a:xfrm>
            <a:prstGeom prst="ellipse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cxnSp>
          <p:nvCxnSpPr>
            <p:cNvPr id="75" name="Rak pilkoppling 74">
              <a:extLst>
                <a:ext uri="{FF2B5EF4-FFF2-40B4-BE49-F238E27FC236}">
                  <a16:creationId xmlns:a16="http://schemas.microsoft.com/office/drawing/2014/main" id="{B201ECD9-03E1-5F8D-4D20-4E647054FC10}"/>
                </a:ext>
              </a:extLst>
            </p:cNvPr>
            <p:cNvCxnSpPr>
              <a:stCxn id="74" idx="4"/>
            </p:cNvCxnSpPr>
            <p:nvPr/>
          </p:nvCxnSpPr>
          <p:spPr>
            <a:xfrm flipH="1">
              <a:off x="330220" y="3062253"/>
              <a:ext cx="1" cy="142765"/>
            </a:xfrm>
            <a:prstGeom prst="straightConnector1">
              <a:avLst/>
            </a:prstGeom>
            <a:ln w="38100">
              <a:solidFill>
                <a:srgbClr val="0070C0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ruta 52">
            <a:extLst>
              <a:ext uri="{FF2B5EF4-FFF2-40B4-BE49-F238E27FC236}">
                <a16:creationId xmlns:a16="http://schemas.microsoft.com/office/drawing/2014/main" id="{7DA7DE5D-345D-88CD-F548-4218A0D3C8EA}"/>
              </a:ext>
            </a:extLst>
          </p:cNvPr>
          <p:cNvSpPr txBox="1"/>
          <p:nvPr/>
        </p:nvSpPr>
        <p:spPr>
          <a:xfrm>
            <a:off x="8026146" y="387070"/>
            <a:ext cx="3948504" cy="1077218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100000">
                <a:srgbClr val="0070C0"/>
              </a:gs>
            </a:gsLst>
          </a:gra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v-SE" sz="1600" b="1" dirty="0"/>
              <a:t>Försvar</a:t>
            </a:r>
          </a:p>
          <a:p>
            <a:pPr algn="ctr"/>
            <a:r>
              <a:rPr lang="sv-SE" sz="1600" dirty="0"/>
              <a:t>Samla laget i lagdelar</a:t>
            </a:r>
          </a:p>
          <a:p>
            <a:pPr algn="ctr"/>
            <a:r>
              <a:rPr lang="sv-SE" sz="1600" dirty="0"/>
              <a:t>Försvarssida, press/täckning</a:t>
            </a:r>
          </a:p>
          <a:p>
            <a:pPr algn="ctr"/>
            <a:r>
              <a:rPr lang="sv-SE" sz="1600" dirty="0"/>
              <a:t>Skydda central korridor</a:t>
            </a:r>
          </a:p>
        </p:txBody>
      </p:sp>
      <p:sp>
        <p:nvSpPr>
          <p:cNvPr id="80" name="textruta 79">
            <a:extLst>
              <a:ext uri="{FF2B5EF4-FFF2-40B4-BE49-F238E27FC236}">
                <a16:creationId xmlns:a16="http://schemas.microsoft.com/office/drawing/2014/main" id="{FBED7F68-5FCA-61A9-C190-D6705E1860AB}"/>
              </a:ext>
            </a:extLst>
          </p:cNvPr>
          <p:cNvSpPr txBox="1"/>
          <p:nvPr/>
        </p:nvSpPr>
        <p:spPr>
          <a:xfrm>
            <a:off x="4915532" y="3247617"/>
            <a:ext cx="2373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dirty="0"/>
              <a:t>Så spelar vi fotboll</a:t>
            </a:r>
          </a:p>
        </p:txBody>
      </p:sp>
    </p:spTree>
    <p:extLst>
      <p:ext uri="{BB962C8B-B14F-4D97-AF65-F5344CB8AC3E}">
        <p14:creationId xmlns:p14="http://schemas.microsoft.com/office/powerpoint/2010/main" val="3495833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ruta">
            <a:extLst>
              <a:ext uri="{FF2B5EF4-FFF2-40B4-BE49-F238E27FC236}">
                <a16:creationId xmlns:a16="http://schemas.microsoft.com/office/drawing/2014/main" id="{3776F7ED-A404-864B-6331-0B788CB6F280}"/>
              </a:ext>
            </a:extLst>
          </p:cNvPr>
          <p:cNvSpPr txBox="1"/>
          <p:nvPr/>
        </p:nvSpPr>
        <p:spPr>
          <a:xfrm>
            <a:off x="2820838" y="1708030"/>
            <a:ext cx="6170527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dirty="0"/>
          </a:p>
          <a:p>
            <a:endParaRPr lang="sv-SE" dirty="0"/>
          </a:p>
          <a:p>
            <a:pPr algn="ctr"/>
            <a:r>
              <a:rPr lang="sv-SE" sz="2000" dirty="0"/>
              <a:t>Vi vill att ni misslyckas, både på träning och match. Det betyder att ni försöker.</a:t>
            </a:r>
          </a:p>
          <a:p>
            <a:pPr algn="ctr"/>
            <a:endParaRPr lang="sv-SE" sz="2000" dirty="0"/>
          </a:p>
          <a:p>
            <a:pPr algn="ctr"/>
            <a:r>
              <a:rPr lang="sv-SE" sz="2000" dirty="0"/>
              <a:t>För att vi ska </a:t>
            </a:r>
            <a:r>
              <a:rPr lang="sv-SE" sz="2000" b="1" dirty="0"/>
              <a:t>våga försöka </a:t>
            </a:r>
            <a:r>
              <a:rPr lang="sv-SE" sz="2000" dirty="0"/>
              <a:t>är det viktigt att vi visar varandra att det är </a:t>
            </a:r>
            <a:r>
              <a:rPr lang="sv-SE" sz="2000" b="1" dirty="0"/>
              <a:t>ok att misslyckas</a:t>
            </a:r>
            <a:r>
              <a:rPr lang="sv-SE" sz="2000" dirty="0"/>
              <a:t>. Vi ska </a:t>
            </a:r>
            <a:r>
              <a:rPr lang="sv-SE" sz="2000" b="1" dirty="0"/>
              <a:t>berömma försök </a:t>
            </a:r>
            <a:r>
              <a:rPr lang="sv-SE" sz="2000" dirty="0"/>
              <a:t>lika mycket som vi berömmer när någon lyckas.</a:t>
            </a:r>
          </a:p>
          <a:p>
            <a:pPr algn="ctr"/>
            <a:endParaRPr lang="sv-SE" sz="2000" dirty="0"/>
          </a:p>
          <a:p>
            <a:pPr algn="ctr"/>
            <a:endParaRPr lang="sv-SE" sz="2000" dirty="0"/>
          </a:p>
          <a:p>
            <a:pPr algn="ctr"/>
            <a:endParaRPr lang="sv-SE" sz="2000" dirty="0"/>
          </a:p>
          <a:p>
            <a:pPr algn="ctr"/>
            <a:endParaRPr lang="sv-SE" sz="2000" dirty="0"/>
          </a:p>
          <a:p>
            <a:endParaRPr lang="sv-SE" dirty="0"/>
          </a:p>
        </p:txBody>
      </p:sp>
      <p:sp>
        <p:nvSpPr>
          <p:cNvPr id="14" name="Rolfö">
            <a:extLst>
              <a:ext uri="{FF2B5EF4-FFF2-40B4-BE49-F238E27FC236}">
                <a16:creationId xmlns:a16="http://schemas.microsoft.com/office/drawing/2014/main" id="{6A654B01-77CE-A786-DD3D-2BF19A66A45D}"/>
              </a:ext>
            </a:extLst>
          </p:cNvPr>
          <p:cNvSpPr txBox="1"/>
          <p:nvPr/>
        </p:nvSpPr>
        <p:spPr>
          <a:xfrm>
            <a:off x="9372419" y="5808387"/>
            <a:ext cx="26483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i="1" dirty="0"/>
              <a:t>För varje gång jag lyckas har jag nog misslyckats 100 gånger</a:t>
            </a:r>
          </a:p>
        </p:txBody>
      </p:sp>
      <p:pic>
        <p:nvPicPr>
          <p:cNvPr id="18" name="Fridolina">
            <a:extLst>
              <a:ext uri="{FF2B5EF4-FFF2-40B4-BE49-F238E27FC236}">
                <a16:creationId xmlns:a16="http://schemas.microsoft.com/office/drawing/2014/main" id="{F7401C04-FC5E-EF9D-07C8-78ED2C3F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6313" y="4112700"/>
            <a:ext cx="2000529" cy="169568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B12E1DC6-6669-8CDB-37C0-077785A15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4227"/>
            <a:ext cx="9144000" cy="1008362"/>
          </a:xfrm>
        </p:spPr>
        <p:txBody>
          <a:bodyPr/>
          <a:lstStyle/>
          <a:p>
            <a:r>
              <a:rPr lang="sv-SE" dirty="0"/>
              <a:t>Är det ok att misslyckas?</a:t>
            </a:r>
          </a:p>
        </p:txBody>
      </p:sp>
      <p:sp>
        <p:nvSpPr>
          <p:cNvPr id="3" name="Seger">
            <a:extLst>
              <a:ext uri="{FF2B5EF4-FFF2-40B4-BE49-F238E27FC236}">
                <a16:creationId xmlns:a16="http://schemas.microsoft.com/office/drawing/2014/main" id="{F3B5B10A-87F1-79E9-8E6F-48C30A12E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15261" y="2998277"/>
            <a:ext cx="2705478" cy="923330"/>
          </a:xfrm>
        </p:spPr>
        <p:txBody>
          <a:bodyPr>
            <a:normAutofit/>
          </a:bodyPr>
          <a:lstStyle/>
          <a:p>
            <a:r>
              <a:rPr lang="sv-SE" sz="1800" i="1" dirty="0"/>
              <a:t>Vi förlorade, men vi vägrar ge upp. Det är så man bygger något större</a:t>
            </a:r>
          </a:p>
        </p:txBody>
      </p:sp>
      <p:pic>
        <p:nvPicPr>
          <p:cNvPr id="8" name="Caroline">
            <a:extLst>
              <a:ext uri="{FF2B5EF4-FFF2-40B4-BE49-F238E27FC236}">
                <a16:creationId xmlns:a16="http://schemas.microsoft.com/office/drawing/2014/main" id="{7BD20026-AAC4-B0E8-532C-3643385883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5261" y="1407379"/>
            <a:ext cx="2705478" cy="1590897"/>
          </a:xfrm>
          <a:prstGeom prst="rect">
            <a:avLst/>
          </a:prstGeom>
        </p:spPr>
      </p:pic>
      <p:sp>
        <p:nvSpPr>
          <p:cNvPr id="9" name="Einstein">
            <a:extLst>
              <a:ext uri="{FF2B5EF4-FFF2-40B4-BE49-F238E27FC236}">
                <a16:creationId xmlns:a16="http://schemas.microsoft.com/office/drawing/2014/main" id="{F3665D39-F684-F655-AEB1-084DDCA6AB53}"/>
              </a:ext>
            </a:extLst>
          </p:cNvPr>
          <p:cNvSpPr txBox="1"/>
          <p:nvPr/>
        </p:nvSpPr>
        <p:spPr>
          <a:xfrm>
            <a:off x="120600" y="5798986"/>
            <a:ext cx="2352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i="1" dirty="0"/>
              <a:t>Den som aldrig misslyckats har aldrig försökt något nytt</a:t>
            </a:r>
          </a:p>
        </p:txBody>
      </p:sp>
      <p:pic>
        <p:nvPicPr>
          <p:cNvPr id="11" name="Albert">
            <a:extLst>
              <a:ext uri="{FF2B5EF4-FFF2-40B4-BE49-F238E27FC236}">
                <a16:creationId xmlns:a16="http://schemas.microsoft.com/office/drawing/2014/main" id="{7CDFDB62-070D-B53E-C9AB-C854E406BF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383" y="4084247"/>
            <a:ext cx="1352739" cy="1714739"/>
          </a:xfrm>
          <a:prstGeom prst="rect">
            <a:avLst/>
          </a:prstGeom>
        </p:spPr>
      </p:pic>
      <p:sp>
        <p:nvSpPr>
          <p:cNvPr id="6" name="Ibrahimovic">
            <a:extLst>
              <a:ext uri="{FF2B5EF4-FFF2-40B4-BE49-F238E27FC236}">
                <a16:creationId xmlns:a16="http://schemas.microsoft.com/office/drawing/2014/main" id="{2948515C-FEBD-BF30-27C2-B9867829EAE8}"/>
              </a:ext>
            </a:extLst>
          </p:cNvPr>
          <p:cNvSpPr txBox="1"/>
          <p:nvPr/>
        </p:nvSpPr>
        <p:spPr>
          <a:xfrm>
            <a:off x="201113" y="2998276"/>
            <a:ext cx="2352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i="1" dirty="0"/>
              <a:t>Jag har misslyckats många gånger. Det är därför jag är här</a:t>
            </a:r>
          </a:p>
        </p:txBody>
      </p:sp>
      <p:pic>
        <p:nvPicPr>
          <p:cNvPr id="5" name="Zlatan">
            <a:extLst>
              <a:ext uri="{FF2B5EF4-FFF2-40B4-BE49-F238E27FC236}">
                <a16:creationId xmlns:a16="http://schemas.microsoft.com/office/drawing/2014/main" id="{497A47AF-E6D8-5F12-8D6F-09220E5E69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113" y="1302589"/>
            <a:ext cx="2438740" cy="1695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80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20000"/>
                <a:lumOff val="80000"/>
              </a:schemeClr>
            </a:gs>
            <a:gs pos="100000">
              <a:srgbClr val="0070C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2E1DC6-6669-8CDB-37C0-077785A15D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01877"/>
            <a:ext cx="9144000" cy="2387600"/>
          </a:xfrm>
        </p:spPr>
        <p:txBody>
          <a:bodyPr anchor="t"/>
          <a:lstStyle/>
          <a:p>
            <a:r>
              <a:rPr lang="sv-SE" dirty="0"/>
              <a:t>Spelregler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3B5B10A-87F1-79E9-8E6F-48C30A12EE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33600"/>
            <a:ext cx="9144000" cy="4648200"/>
          </a:xfrm>
        </p:spPr>
        <p:txBody>
          <a:bodyPr>
            <a:normAutofit/>
          </a:bodyPr>
          <a:lstStyle/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sv-SE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 ska kämpa för varandra</a:t>
            </a:r>
            <a:endParaRPr lang="sv-SE" sz="2800" b="0" dirty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sv-SE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 ska vara snälla</a:t>
            </a:r>
            <a:endParaRPr lang="sv-SE" sz="2800" b="0" dirty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sv-SE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 ska säga peppande och positiva saker</a:t>
            </a:r>
            <a:endParaRPr lang="sv-SE" sz="2800" b="0" dirty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sv-SE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 ska säga bra försök, prova igen</a:t>
            </a:r>
            <a:endParaRPr lang="sv-SE" sz="2800" b="0" dirty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r>
              <a:rPr lang="sv-SE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 ska inte klaga på oss själva eller andra</a:t>
            </a:r>
            <a:endParaRPr lang="sv-SE" sz="2800" b="0" dirty="0">
              <a:effectLst/>
            </a:endParaRPr>
          </a:p>
          <a:p>
            <a:pPr algn="ctr" rtl="0">
              <a:spcBef>
                <a:spcPts val="1000"/>
              </a:spcBef>
              <a:spcAft>
                <a:spcPts val="0"/>
              </a:spcAft>
            </a:pPr>
            <a:br>
              <a:rPr lang="sv-SE" sz="2800" b="0" dirty="0">
                <a:effectLst/>
              </a:rPr>
            </a:br>
            <a:r>
              <a:rPr lang="sv-SE" sz="2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Vi får vara sura, men bara en kort stund</a:t>
            </a:r>
            <a:endParaRPr lang="sv-SE" sz="2800" b="0" dirty="0">
              <a:effectLst/>
            </a:endParaRPr>
          </a:p>
          <a:p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3384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97E0A228-C590-4D20-B05F-A6BF04A054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1928</TotalTime>
  <Words>381</Words>
  <Application>Microsoft Office PowerPoint</Application>
  <PresentationFormat>Bredbild</PresentationFormat>
  <Paragraphs>135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Spelarmöte F14  2025</vt:lpstr>
      <vt:lpstr>PowerPoint-presentation</vt:lpstr>
      <vt:lpstr>PowerPoint-presentation</vt:lpstr>
      <vt:lpstr>PowerPoint-presentation</vt:lpstr>
      <vt:lpstr>PowerPoint-presentation</vt:lpstr>
      <vt:lpstr>Är det ok att misslyckas?</vt:lpstr>
      <vt:lpstr>Spelregler</vt:lpstr>
    </vt:vector>
  </TitlesOfParts>
  <Company>Kubikenborg Aluminium i Sundsvall 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Tommie Dahlgren</dc:creator>
  <cp:lastModifiedBy>Tommie Dahlgren</cp:lastModifiedBy>
  <cp:revision>3</cp:revision>
  <dcterms:created xsi:type="dcterms:W3CDTF">2025-04-24T07:04:42Z</dcterms:created>
  <dcterms:modified xsi:type="dcterms:W3CDTF">2025-05-04T11:07:31Z</dcterms:modified>
</cp:coreProperties>
</file>