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65" r:id="rId4"/>
    <p:sldId id="266" r:id="rId5"/>
    <p:sldId id="269" r:id="rId6"/>
    <p:sldId id="267" r:id="rId7"/>
    <p:sldId id="272" r:id="rId8"/>
    <p:sldId id="273" r:id="rId9"/>
    <p:sldId id="263" r:id="rId10"/>
    <p:sldId id="259" r:id="rId11"/>
    <p:sldId id="258" r:id="rId12"/>
    <p:sldId id="262" r:id="rId13"/>
    <p:sldId id="261" r:id="rId14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E2F0D9"/>
    <a:srgbClr val="A7CD95"/>
    <a:srgbClr val="A6C3E6"/>
    <a:srgbClr val="CE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25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386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4449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71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47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22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234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130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01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386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349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82920-0B6B-479D-99D2-6AE4385DCE1F}" type="datetimeFigureOut">
              <a:rPr lang="sv-SE" smtClean="0"/>
              <a:t>2025-04-25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503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475488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dirty="0"/>
              <a:t>Riktlinjer för </a:t>
            </a:r>
            <a:r>
              <a:rPr lang="sv-SE" dirty="0" err="1"/>
              <a:t>Matfors</a:t>
            </a:r>
            <a:r>
              <a:rPr lang="sv-SE" dirty="0"/>
              <a:t> IF och dess ledare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04DB52E0-C426-4B98-8B89-AE2413B5B783}"/>
              </a:ext>
            </a:extLst>
          </p:cNvPr>
          <p:cNvSpPr txBox="1"/>
          <p:nvPr/>
        </p:nvSpPr>
        <p:spPr>
          <a:xfrm>
            <a:off x="365760" y="1889778"/>
            <a:ext cx="61813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Spelarutbildningsplan</a:t>
            </a:r>
          </a:p>
          <a:p>
            <a:endParaRPr lang="sv-SE" dirty="0"/>
          </a:p>
          <a:p>
            <a:pPr algn="ctr"/>
            <a:r>
              <a:rPr lang="sv-SE" dirty="0"/>
              <a:t>Principer i olika spelformer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144F0C80-D871-468C-BB6B-865D092CB58E}"/>
              </a:ext>
            </a:extLst>
          </p:cNvPr>
          <p:cNvSpPr txBox="1"/>
          <p:nvPr/>
        </p:nvSpPr>
        <p:spPr>
          <a:xfrm>
            <a:off x="365760" y="8290560"/>
            <a:ext cx="6181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 err="1"/>
              <a:t>Matfors</a:t>
            </a:r>
            <a:r>
              <a:rPr lang="sv-SE" sz="3200" dirty="0"/>
              <a:t> IF</a:t>
            </a:r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51692A3-0EB0-4790-B170-A44F1656A9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889" y="4064889"/>
            <a:ext cx="1776222" cy="177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121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5 mot 5, nivå 1: Fotbollsglädje 8-9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Individuellt spel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Roligt, hög aktivitet, många bollkontakter, individuella färdigheter och självupptäckt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Speluppbyggnaden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Vara spelbara</a:t>
            </a:r>
          </a:p>
          <a:p>
            <a:pPr algn="ctr"/>
            <a:endParaRPr lang="sv-SE" sz="9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Kontringar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Återerövringen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100" b="1" dirty="0">
                <a:solidFill>
                  <a:schemeClr val="dk1">
                    <a:alpha val="25000"/>
                  </a:schemeClr>
                </a:solidFill>
              </a:rPr>
              <a:t>Förhindra speluppbyggnad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Komma på försvarssida</a:t>
            </a:r>
          </a:p>
          <a:p>
            <a:pPr algn="ctr"/>
            <a:endParaRPr lang="sv-SE" sz="900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b="1" dirty="0"/>
              <a:t>Ta emot bollen</a:t>
            </a:r>
          </a:p>
          <a:p>
            <a:pPr algn="ctr"/>
            <a:endParaRPr lang="sv-SE" sz="9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b="1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b="1" dirty="0"/>
              <a:t>Markera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Pressa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endParaRPr lang="sv-SE" sz="900" dirty="0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Koordination, löpteknik, fotarbete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mest med men även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Knäkontroll invävt i vanliga övningar, lite men ofta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väljer en egen lösning under en övning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vågar utmana igen efter att ha tappat bollen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berömmer lagkamrater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8-9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</a:t>
            </a:r>
          </a:p>
          <a:p>
            <a:pPr algn="ctr"/>
            <a:endParaRPr lang="sv-SE" sz="1000" dirty="0"/>
          </a:p>
          <a:p>
            <a:pPr algn="ctr"/>
            <a:r>
              <a:rPr lang="sv-SE" sz="1000" dirty="0"/>
              <a:t>Passa till rättvänd spelare, halvt rättvänd spelare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Försvarssida</a:t>
            </a:r>
          </a:p>
          <a:p>
            <a:pPr algn="ctr"/>
            <a:endParaRPr lang="sv-SE" sz="1000" dirty="0"/>
          </a:p>
          <a:p>
            <a:pPr algn="ctr"/>
            <a:r>
              <a:rPr lang="sv-SE" sz="1000" dirty="0"/>
              <a:t>Skydda central korridor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*Spelbarhet</a:t>
            </a:r>
          </a:p>
          <a:p>
            <a:pPr algn="ctr"/>
            <a:endParaRPr lang="sv-SE" sz="900" dirty="0"/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2-3st i veckan á 60-75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Lekfullt, färdighetsövningar, små ytor, smålagsspel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Antal matcher per spelare: </a:t>
            </a:r>
            <a:r>
              <a:rPr lang="sv-SE" sz="900" dirty="0"/>
              <a:t>Max 1 per vecka i snitt över säsong</a:t>
            </a:r>
          </a:p>
          <a:p>
            <a:r>
              <a:rPr lang="sv-SE" sz="900" b="1" dirty="0"/>
              <a:t>Lämpligt antal spelare/match: 7</a:t>
            </a:r>
            <a:endParaRPr lang="sv-SE" sz="900" dirty="0"/>
          </a:p>
          <a:p>
            <a:r>
              <a:rPr lang="sv-SE" sz="900" b="1" dirty="0"/>
              <a:t>Byten: </a:t>
            </a:r>
            <a:r>
              <a:rPr lang="sv-SE" sz="900" dirty="0"/>
              <a:t>3 par, byten parvis. Målvaktsbyte i pauserna.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5544BFD2-B9B0-4F4E-9FF6-14035A22130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794633CB-882D-4122-A0A4-3959BE2762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34630F4C-C6EF-42B7-9DF2-F49B29CE5D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80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7 mot 7, nivå 2: Lära för att träna 10-12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Medspelare nära, kollektivt spel med få spelare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Grundförutsättningar och färdigheter i spelet samt självupptäckt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Speluppbyggnaden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Uppfylla *grundförutsättningar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Oftast avsluta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Kontringar 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r>
              <a:rPr lang="sv-SE" sz="900" dirty="0"/>
              <a:t>Erbjuda speldjup framåt/bakåt</a:t>
            </a:r>
          </a:p>
          <a:p>
            <a:endParaRPr lang="sv-SE" sz="900" dirty="0"/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Återerövringen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Pressa bollhållaren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100" b="1" dirty="0"/>
              <a:t>Förhindra speluppbyggnad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r>
              <a:rPr lang="sv-SE" sz="900" dirty="0"/>
              <a:t>Samla laget i lagdelar</a:t>
            </a:r>
          </a:p>
          <a:p>
            <a:endParaRPr lang="sv-SE" sz="900" dirty="0"/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Förhindra avslut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dirty="0"/>
              <a:t>Ta emot bollen</a:t>
            </a:r>
          </a:p>
          <a:p>
            <a:pPr algn="ctr"/>
            <a:endParaRPr lang="sv-SE" sz="9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dirty="0"/>
              <a:t>Markera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Pressa</a:t>
            </a:r>
          </a:p>
          <a:p>
            <a:pPr algn="ctr"/>
            <a:r>
              <a:rPr lang="sv-SE" sz="900" b="1" dirty="0"/>
              <a:t>Axel mot axel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  <a:p>
            <a:pPr algn="ctr"/>
            <a:r>
              <a:rPr lang="sv-SE" sz="900" b="1" dirty="0"/>
              <a:t>Kasta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endParaRPr lang="sv-SE" sz="900" dirty="0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 err="1"/>
              <a:t>Palming</a:t>
            </a:r>
            <a:endParaRPr lang="sv-SE" sz="900" b="1" dirty="0"/>
          </a:p>
          <a:p>
            <a:pPr algn="ctr"/>
            <a:r>
              <a:rPr lang="sv-SE" sz="900" b="1" dirty="0"/>
              <a:t>Bryta djupledspassning</a:t>
            </a:r>
          </a:p>
          <a:p>
            <a:pPr algn="ctr"/>
            <a:endParaRPr lang="sv-SE" sz="900" dirty="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Koordination, löpteknik, fotbollssnabbhet, fotarbete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mest med men även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Korta löpningar med hastighets- och riktningsförändringar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Knäkontroll invävt i vanliga övningar, lite men ofta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reflekterar över vad han/hon lärt sig under träning/match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fortsätter vara spelbar även i motgång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berömmer lagkamrater som är spelbara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10-12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går, bakåt om vi måste</a:t>
            </a:r>
          </a:p>
          <a:p>
            <a:pPr algn="ctr"/>
            <a:r>
              <a:rPr lang="sv-SE" sz="1000" dirty="0"/>
              <a:t>Centralt om det går, på kant om vi måste</a:t>
            </a:r>
          </a:p>
          <a:p>
            <a:pPr algn="ctr"/>
            <a:r>
              <a:rPr lang="sv-SE" sz="1000" dirty="0"/>
              <a:t>Passa till rättvänd spelare, halvt rättvänd spelare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Samla laget i lagdelar</a:t>
            </a:r>
          </a:p>
          <a:p>
            <a:pPr algn="ctr"/>
            <a:r>
              <a:rPr lang="sv-SE" sz="1000" dirty="0"/>
              <a:t>Försvarssida, press/täckning</a:t>
            </a:r>
          </a:p>
          <a:p>
            <a:pPr algn="ctr"/>
            <a:r>
              <a:rPr lang="sv-SE" sz="1000" dirty="0"/>
              <a:t>Skydda central korridor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*Spelbredd</a:t>
            </a:r>
          </a:p>
          <a:p>
            <a:pPr algn="ctr"/>
            <a:r>
              <a:rPr lang="sv-SE" sz="900" dirty="0"/>
              <a:t>*Spelbarhet</a:t>
            </a:r>
          </a:p>
          <a:p>
            <a:pPr algn="ctr"/>
            <a:r>
              <a:rPr lang="sv-SE" sz="900" b="1" dirty="0"/>
              <a:t>Positionering</a:t>
            </a:r>
          </a:p>
          <a:p>
            <a:pPr algn="ctr"/>
            <a:r>
              <a:rPr lang="sv-SE" sz="900" b="1" dirty="0"/>
              <a:t>Spelvändning</a:t>
            </a:r>
          </a:p>
          <a:p>
            <a:pPr algn="ctr"/>
            <a:r>
              <a:rPr lang="sv-SE" sz="900" b="1" dirty="0"/>
              <a:t>Väggspel</a:t>
            </a:r>
          </a:p>
          <a:p>
            <a:pPr algn="ctr"/>
            <a:endParaRPr lang="sv-SE" sz="900" dirty="0"/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*Speldjup</a:t>
            </a:r>
          </a:p>
          <a:p>
            <a:pPr algn="ctr"/>
            <a:r>
              <a:rPr lang="sv-SE" sz="900" b="1" dirty="0"/>
              <a:t>*Spelavstånd</a:t>
            </a:r>
          </a:p>
          <a:p>
            <a:pPr algn="ctr"/>
            <a:r>
              <a:rPr lang="sv-SE" sz="900" b="1" dirty="0"/>
              <a:t>Djupledsspel</a:t>
            </a:r>
          </a:p>
          <a:p>
            <a:pPr algn="ctr"/>
            <a:r>
              <a:rPr lang="sv-SE" sz="900" b="1" dirty="0"/>
              <a:t>Uppflyttning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r>
              <a:rPr lang="sv-SE" sz="900" b="1" dirty="0"/>
              <a:t>Uppflyttning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Täckning</a:t>
            </a:r>
          </a:p>
          <a:p>
            <a:pPr algn="ctr"/>
            <a:r>
              <a:rPr lang="sv-SE" sz="900" b="1" dirty="0"/>
              <a:t>Nedflyttning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2-3st i veckan á 60-90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Färdighets- &amp; spelövningar, små &amp; mellanstora ytor, smålagsspel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Lämpligt antal spelare/match: </a:t>
            </a:r>
            <a:r>
              <a:rPr lang="sv-SE" sz="900" dirty="0"/>
              <a:t>10</a:t>
            </a:r>
          </a:p>
          <a:p>
            <a:r>
              <a:rPr lang="sv-SE" sz="900" b="1" dirty="0"/>
              <a:t>Byten: </a:t>
            </a:r>
            <a:r>
              <a:rPr lang="sv-SE" sz="900" dirty="0"/>
              <a:t>3 spelare rullar på 2 positioner. Positionsbyte i pauserna.</a:t>
            </a:r>
          </a:p>
          <a:p>
            <a:r>
              <a:rPr lang="sv-SE" sz="900" dirty="0"/>
              <a:t>Inte bara korta byten! Spelarna måste lära sig återhämtning på plan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DE32D899-4376-420F-B570-73BFE034FD6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8204EDDA-314B-4556-867F-BB0D1FAB19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7819C040-32E9-4787-B1A1-DC555833B8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345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9 mot 9, nivå 3: Träna för att lära 13-14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Medspelare långt ifrån, kollektivt spel med flera spelare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Lagets metoder och hög delaktighet med många fotbollsaktioner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Speluppbyggnaden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Uppfylla *grundförutsättningar</a:t>
            </a:r>
          </a:p>
          <a:p>
            <a:pPr>
              <a:buSzPct val="100000"/>
            </a:pPr>
            <a:r>
              <a:rPr lang="sv-SE" sz="900" b="1" dirty="0"/>
              <a:t>Vara spelbara i alla spelytor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Oftast avsluta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b="1" dirty="0"/>
              <a:t>Vara snabba på returer</a:t>
            </a:r>
          </a:p>
          <a:p>
            <a:pPr algn="ctr"/>
            <a:endParaRPr lang="sv-SE" sz="9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Kontringar 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r>
              <a:rPr lang="sv-SE" sz="900" dirty="0"/>
              <a:t>Erbjuda speldjup framåt/bakåt</a:t>
            </a:r>
          </a:p>
          <a:p>
            <a:r>
              <a:rPr lang="sv-SE" sz="900" b="1" dirty="0"/>
              <a:t>Vara spelbara i spelyta 2 &amp; 3</a:t>
            </a:r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Återerövringen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Pressa bollhållaren</a:t>
            </a:r>
          </a:p>
          <a:p>
            <a:pPr>
              <a:buSzPct val="100000"/>
            </a:pPr>
            <a:r>
              <a:rPr lang="sv-SE" sz="900" b="1" dirty="0"/>
              <a:t>Förhindra passningsalternativ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100" b="1" dirty="0"/>
              <a:t>Förhindra speluppbyggnad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r>
              <a:rPr lang="sv-SE" sz="900" dirty="0"/>
              <a:t>Samla laget i lagdelar</a:t>
            </a:r>
          </a:p>
          <a:p>
            <a:r>
              <a:rPr lang="sv-SE" sz="900" b="1" dirty="0"/>
              <a:t>Förhindra spel genom lagdelarna</a:t>
            </a:r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Förhindra avslut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b="1" dirty="0"/>
              <a:t>Vara snabba på returer</a:t>
            </a:r>
          </a:p>
          <a:p>
            <a:pPr algn="ctr"/>
            <a:endParaRPr lang="sv-SE" sz="900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dirty="0"/>
              <a:t>Ta emot bollen</a:t>
            </a:r>
          </a:p>
          <a:p>
            <a:pPr algn="ctr"/>
            <a:r>
              <a:rPr lang="sv-SE" sz="900" b="1" dirty="0"/>
              <a:t>Nicka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dirty="0"/>
              <a:t>Markera</a:t>
            </a:r>
          </a:p>
          <a:p>
            <a:pPr algn="ctr"/>
            <a:r>
              <a:rPr lang="sv-SE" sz="900" b="1" dirty="0"/>
              <a:t>Nicka</a:t>
            </a:r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Pressa</a:t>
            </a:r>
          </a:p>
          <a:p>
            <a:pPr algn="ctr"/>
            <a:r>
              <a:rPr lang="sv-SE" sz="900" dirty="0"/>
              <a:t>Axel mot axel</a:t>
            </a:r>
          </a:p>
          <a:p>
            <a:pPr algn="ctr"/>
            <a:r>
              <a:rPr lang="sv-SE" sz="900" b="1" dirty="0"/>
              <a:t>Tackling</a:t>
            </a:r>
          </a:p>
          <a:p>
            <a:pPr algn="ctr"/>
            <a:r>
              <a:rPr lang="sv-SE" sz="900" b="1" dirty="0"/>
              <a:t>Blockera</a:t>
            </a:r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r>
              <a:rPr lang="sv-SE" sz="900" b="1" dirty="0"/>
              <a:t>Utspark</a:t>
            </a:r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  <a:p>
            <a:pPr algn="ctr"/>
            <a:r>
              <a:rPr lang="sv-SE" sz="900" dirty="0"/>
              <a:t>Kasta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r>
              <a:rPr lang="sv-SE" sz="900" b="1" dirty="0"/>
              <a:t>Boxa bollen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 err="1"/>
              <a:t>Palming</a:t>
            </a:r>
            <a:endParaRPr lang="sv-SE" sz="900" dirty="0"/>
          </a:p>
          <a:p>
            <a:pPr algn="ctr"/>
            <a:r>
              <a:rPr lang="sv-SE" sz="900" dirty="0"/>
              <a:t>Bryta djupledspassning</a:t>
            </a:r>
          </a:p>
          <a:p>
            <a:pPr algn="ctr"/>
            <a:r>
              <a:rPr lang="sv-SE" sz="900" b="1" dirty="0"/>
              <a:t>Upphopp, fånga &amp; boxa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Fotbollssnabbhet, rörlighet, koordination, fotarbete, löpteknik, styrka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med och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Löpningar med hastighets- och riktningsförändringar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Parövningar och övningar med den egna kroppen som belastning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sätter upp mål inför träning och match samt utvärderar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går in i nickduell trots att denne förlorat senaste nickduell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uppträder positivt mot lagkamrater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13-14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 i närmsta korridorer</a:t>
            </a:r>
          </a:p>
          <a:p>
            <a:pPr algn="ctr"/>
            <a:r>
              <a:rPr lang="sv-SE" sz="1000" dirty="0"/>
              <a:t>Spela igenom motståndarnas linjer, runt om vi måste</a:t>
            </a:r>
          </a:p>
          <a:p>
            <a:pPr algn="ctr"/>
            <a:r>
              <a:rPr lang="sv-SE" sz="1000" dirty="0"/>
              <a:t>Alltid 3 passningsalternativ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Förhindra spel genom våra linjer</a:t>
            </a:r>
          </a:p>
          <a:p>
            <a:pPr algn="ctr"/>
            <a:r>
              <a:rPr lang="sv-SE" sz="1000" dirty="0"/>
              <a:t>Skydda centrala korridorer</a:t>
            </a:r>
          </a:p>
          <a:p>
            <a:pPr algn="ctr"/>
            <a:endParaRPr lang="sv-SE" sz="1000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*Spelbredd</a:t>
            </a:r>
          </a:p>
          <a:p>
            <a:pPr algn="ctr"/>
            <a:r>
              <a:rPr lang="sv-SE" sz="900" dirty="0"/>
              <a:t>*Spelbarhet</a:t>
            </a:r>
          </a:p>
          <a:p>
            <a:pPr algn="ctr"/>
            <a:r>
              <a:rPr lang="sv-SE" sz="900" dirty="0"/>
              <a:t>Positionering</a:t>
            </a:r>
          </a:p>
          <a:p>
            <a:pPr algn="ctr"/>
            <a:r>
              <a:rPr lang="sv-SE" sz="900" dirty="0"/>
              <a:t>Spelvändning</a:t>
            </a:r>
          </a:p>
          <a:p>
            <a:pPr algn="ctr"/>
            <a:r>
              <a:rPr lang="sv-SE" sz="900" dirty="0"/>
              <a:t>Väggspel</a:t>
            </a:r>
          </a:p>
          <a:p>
            <a:pPr algn="ctr"/>
            <a:r>
              <a:rPr lang="sv-SE" sz="900" b="1" dirty="0"/>
              <a:t>Avledande rörelse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*Speldjup</a:t>
            </a:r>
          </a:p>
          <a:p>
            <a:pPr algn="ctr"/>
            <a:r>
              <a:rPr lang="sv-SE" sz="900" dirty="0"/>
              <a:t>*Spelavstånd</a:t>
            </a:r>
          </a:p>
          <a:p>
            <a:pPr algn="ctr"/>
            <a:r>
              <a:rPr lang="sv-SE" sz="900" dirty="0"/>
              <a:t>Djupledsspel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b="1" dirty="0"/>
              <a:t>Överlappning</a:t>
            </a:r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b="1" dirty="0"/>
              <a:t>Centrering</a:t>
            </a:r>
          </a:p>
          <a:p>
            <a:pPr algn="ctr"/>
            <a:r>
              <a:rPr lang="sv-SE" sz="900" b="1" dirty="0"/>
              <a:t>Understöd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Täckning</a:t>
            </a:r>
          </a:p>
          <a:p>
            <a:pPr algn="ctr"/>
            <a:r>
              <a:rPr lang="sv-SE" sz="900" dirty="0"/>
              <a:t>Nedflyttning</a:t>
            </a:r>
          </a:p>
          <a:p>
            <a:pPr algn="ctr"/>
            <a:r>
              <a:rPr lang="sv-SE" sz="900" b="1" dirty="0"/>
              <a:t>Överflyttning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2-4st i veckan á 60-90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Färdighets- &amp; spelövningar, små &amp; mellanstora ytor, smålagsspel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Lämpligt antal spelare/match: </a:t>
            </a:r>
            <a:r>
              <a:rPr lang="sv-SE" sz="900" dirty="0"/>
              <a:t>13</a:t>
            </a:r>
          </a:p>
          <a:p>
            <a:r>
              <a:rPr lang="sv-SE" sz="900" b="1" dirty="0"/>
              <a:t>Byten: </a:t>
            </a:r>
            <a:r>
              <a:rPr lang="sv-SE" sz="900" dirty="0"/>
              <a:t>Långa byten. Spelarna byter vid behov.</a:t>
            </a:r>
          </a:p>
          <a:p>
            <a:r>
              <a:rPr lang="sv-SE" sz="900" dirty="0"/>
              <a:t>Tränarna säkrar lika mycket speltid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55E99913-78A1-448E-9810-6AEF3DF3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DA0E6191-9D9A-44D6-9908-B8D2DDD268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ABE79ABA-3CE7-4171-BDF3-DA5C7DC473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09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600" dirty="0"/>
              <a:t>Så spelar och tränar vi 11 mot 11, nivå 4: Träna för att prestera 15-19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Medspelare längst ifrån, kollektivt spel med hela laget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Lagets spel med fokus på roller, metoder och arbetssätt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2772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Speluppbyggnaden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Uppfylla *grundförutsättningar</a:t>
            </a:r>
          </a:p>
          <a:p>
            <a:pPr>
              <a:buSzPct val="100000"/>
            </a:pPr>
            <a:r>
              <a:rPr lang="sv-SE" sz="900" dirty="0"/>
              <a:t>Vara spelbara i alla spelytor</a:t>
            </a:r>
          </a:p>
          <a:p>
            <a:pPr>
              <a:buSzPct val="100000"/>
            </a:pPr>
            <a:r>
              <a:rPr lang="sv-SE" sz="900" b="1" dirty="0"/>
              <a:t>Vara spelbara i alla korridorer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Oftast avsluta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dirty="0"/>
              <a:t>Vara snabba på returer</a:t>
            </a:r>
          </a:p>
          <a:p>
            <a:pPr algn="ctr"/>
            <a:r>
              <a:rPr lang="sv-SE" sz="900" b="1" dirty="0"/>
              <a:t>Ta många löpningar in i </a:t>
            </a:r>
            <a:r>
              <a:rPr lang="sv-SE" sz="900" b="1" dirty="0" err="1"/>
              <a:t>goldzone</a:t>
            </a:r>
            <a:endParaRPr lang="sv-SE" sz="900" b="1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Kontringar 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r>
              <a:rPr lang="sv-SE" sz="900" dirty="0"/>
              <a:t>Erbjuda speldjup framåt/bakåt</a:t>
            </a:r>
          </a:p>
          <a:p>
            <a:r>
              <a:rPr lang="sv-SE" sz="900" dirty="0"/>
              <a:t>Vara spelbara i spelyta 2 &amp; 3</a:t>
            </a:r>
          </a:p>
          <a:p>
            <a:r>
              <a:rPr lang="sv-SE" sz="900" b="1" dirty="0"/>
              <a:t>Vara spelbara i flera korridorer</a:t>
            </a:r>
          </a:p>
          <a:p>
            <a:endParaRPr lang="sv-SE" sz="9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2772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Återerövringen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Pressa bollhållaren</a:t>
            </a:r>
          </a:p>
          <a:p>
            <a:pPr>
              <a:buSzPct val="100000"/>
            </a:pPr>
            <a:r>
              <a:rPr lang="sv-SE" sz="900" dirty="0"/>
              <a:t>Förhindra passningsalternativ</a:t>
            </a:r>
          </a:p>
          <a:p>
            <a:pPr>
              <a:buSzPct val="100000"/>
            </a:pPr>
            <a:r>
              <a:rPr lang="sv-SE" sz="900" b="1" dirty="0"/>
              <a:t>Förhindra spel framför och bakom backlinjen</a:t>
            </a:r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2772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100" b="1" dirty="0"/>
              <a:t>Förhindra speluppbyggnad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r>
              <a:rPr lang="sv-SE" sz="900" dirty="0"/>
              <a:t>Samla laget i lagdelar</a:t>
            </a:r>
          </a:p>
          <a:p>
            <a:r>
              <a:rPr lang="sv-SE" sz="900" dirty="0"/>
              <a:t>Förhindra spel genom lagdelarna</a:t>
            </a:r>
          </a:p>
          <a:p>
            <a:r>
              <a:rPr lang="sv-SE" sz="900" b="1" dirty="0"/>
              <a:t>Samla laget i de 3 korridorer närmast bollen</a:t>
            </a:r>
          </a:p>
          <a:p>
            <a:endParaRPr lang="sv-SE" sz="9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Förhindra avslut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dirty="0"/>
              <a:t>Vara snabba på returer</a:t>
            </a:r>
          </a:p>
          <a:p>
            <a:pPr algn="ctr"/>
            <a:r>
              <a:rPr lang="sv-SE" sz="900" b="1" dirty="0"/>
              <a:t>Försvara ytor i </a:t>
            </a:r>
            <a:r>
              <a:rPr lang="sv-SE" sz="900" b="1" dirty="0" err="1"/>
              <a:t>goldzone</a:t>
            </a:r>
            <a:endParaRPr lang="sv-SE" sz="900" b="1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dirty="0"/>
              <a:t>Ta emot bollen</a:t>
            </a:r>
          </a:p>
          <a:p>
            <a:pPr algn="ctr"/>
            <a:r>
              <a:rPr lang="sv-SE" sz="900" dirty="0"/>
              <a:t>Nicka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dirty="0"/>
              <a:t>Markera</a:t>
            </a:r>
          </a:p>
          <a:p>
            <a:pPr algn="ctr"/>
            <a:r>
              <a:rPr lang="sv-SE" sz="900" dirty="0"/>
              <a:t>Nicka</a:t>
            </a:r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Pressa</a:t>
            </a:r>
          </a:p>
          <a:p>
            <a:pPr algn="ctr"/>
            <a:r>
              <a:rPr lang="sv-SE" sz="900" dirty="0"/>
              <a:t>Tackling</a:t>
            </a:r>
          </a:p>
          <a:p>
            <a:pPr algn="ctr"/>
            <a:r>
              <a:rPr lang="sv-SE" sz="900" dirty="0"/>
              <a:t>Blockera</a:t>
            </a:r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r>
              <a:rPr lang="sv-SE" sz="900" dirty="0"/>
              <a:t>Utspark</a:t>
            </a:r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  <a:p>
            <a:pPr algn="ctr"/>
            <a:r>
              <a:rPr lang="sv-SE" sz="900" dirty="0"/>
              <a:t>Kasta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r>
              <a:rPr lang="sv-SE" sz="900" dirty="0"/>
              <a:t>Boxa bollen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 err="1"/>
              <a:t>Palming</a:t>
            </a:r>
            <a:endParaRPr lang="sv-SE" sz="900" dirty="0"/>
          </a:p>
          <a:p>
            <a:pPr algn="ctr"/>
            <a:r>
              <a:rPr lang="sv-SE" sz="900" dirty="0"/>
              <a:t>Bryta djupledspassning</a:t>
            </a:r>
          </a:p>
          <a:p>
            <a:pPr algn="ctr"/>
            <a:r>
              <a:rPr lang="sv-SE" sz="900" dirty="0"/>
              <a:t>Upphopp, fånga &amp; boxa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Styrka, rörlighet, uthållighet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med och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Löpningar med hastighets- och riktningsförändringar, accelerationer och inbromsningar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Parövningar och övningar med den egna kroppen som belastning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planerar och prioriterar mellan fotboll, andra idrotter, skola och fritid.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fortsätter spela enligt lagets arbetssätt även i motgång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diskuterar på planen om hur de kan lösa olika situationer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15-19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Se bilaga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Se bilaga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*Spelbredd</a:t>
            </a:r>
          </a:p>
          <a:p>
            <a:pPr algn="ctr"/>
            <a:r>
              <a:rPr lang="sv-SE" sz="900" dirty="0"/>
              <a:t>*Spelbarhet</a:t>
            </a:r>
          </a:p>
          <a:p>
            <a:pPr algn="ctr"/>
            <a:r>
              <a:rPr lang="sv-SE" sz="900" dirty="0"/>
              <a:t>Positionering</a:t>
            </a:r>
          </a:p>
          <a:p>
            <a:pPr algn="ctr"/>
            <a:r>
              <a:rPr lang="sv-SE" sz="900" dirty="0"/>
              <a:t>Spelvändning</a:t>
            </a:r>
          </a:p>
          <a:p>
            <a:pPr algn="ctr"/>
            <a:r>
              <a:rPr lang="sv-SE" sz="900" dirty="0"/>
              <a:t>Väggspel</a:t>
            </a:r>
          </a:p>
          <a:p>
            <a:pPr algn="ctr"/>
            <a:r>
              <a:rPr lang="sv-SE" sz="900" dirty="0"/>
              <a:t>Avledande rörelse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*Speldjup</a:t>
            </a:r>
          </a:p>
          <a:p>
            <a:pPr algn="ctr"/>
            <a:r>
              <a:rPr lang="sv-SE" sz="900" dirty="0"/>
              <a:t>*Spelavstånd</a:t>
            </a:r>
          </a:p>
          <a:p>
            <a:pPr algn="ctr"/>
            <a:r>
              <a:rPr lang="sv-SE" sz="900" dirty="0"/>
              <a:t>Djupledsspel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dirty="0"/>
              <a:t>Överlappning</a:t>
            </a:r>
          </a:p>
          <a:p>
            <a:pPr algn="ctr"/>
            <a:r>
              <a:rPr lang="sv-SE" sz="900" b="1" dirty="0"/>
              <a:t>Positionsbyten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dirty="0"/>
              <a:t>Centrering</a:t>
            </a:r>
          </a:p>
          <a:p>
            <a:pPr algn="ctr"/>
            <a:r>
              <a:rPr lang="sv-SE" sz="900" dirty="0"/>
              <a:t>Understöd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Täckning</a:t>
            </a:r>
          </a:p>
          <a:p>
            <a:pPr algn="ctr"/>
            <a:r>
              <a:rPr lang="sv-SE" sz="900" dirty="0"/>
              <a:t>Nedflyttning</a:t>
            </a:r>
          </a:p>
          <a:p>
            <a:pPr algn="ctr"/>
            <a:r>
              <a:rPr lang="sv-SE" sz="900" dirty="0"/>
              <a:t>Överflyttning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2-7st i veckan á 60-90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Mer riktade pass, </a:t>
            </a:r>
            <a:r>
              <a:rPr lang="sv-SE" sz="900" dirty="0" err="1"/>
              <a:t>fys</a:t>
            </a:r>
            <a:r>
              <a:rPr lang="sv-SE" sz="900" dirty="0"/>
              <a:t>, organisation, matchförberedande, individuellt anpassad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Lämpligt antal spelare/match: </a:t>
            </a:r>
            <a:r>
              <a:rPr lang="sv-SE" sz="900" dirty="0"/>
              <a:t>16</a:t>
            </a:r>
          </a:p>
          <a:p>
            <a:r>
              <a:rPr lang="sv-SE" sz="900" b="1" dirty="0"/>
              <a:t>Byten: </a:t>
            </a:r>
            <a:r>
              <a:rPr lang="sv-SE" sz="900" dirty="0"/>
              <a:t>Ledarstyrt utifrån matchplan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9CB341E9-852A-4EB6-898F-B6CDFEA08BB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0EB5C8CF-8566-40F6-BE27-9E0003E197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F163C764-8415-4832-8DC8-60B01C37D9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50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b="1" dirty="0"/>
              <a:t>Spelarutbildningsplanens uppbyggnad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3B7377D9-36F1-424B-8A4E-7145F13894B7}"/>
              </a:ext>
            </a:extLst>
          </p:cNvPr>
          <p:cNvSpPr txBox="1"/>
          <p:nvPr/>
        </p:nvSpPr>
        <p:spPr>
          <a:xfrm>
            <a:off x="0" y="377952"/>
            <a:ext cx="6858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Bild 3. För spelarnas skull.</a:t>
            </a:r>
          </a:p>
          <a:p>
            <a:r>
              <a:rPr lang="sv-SE" sz="1500" dirty="0"/>
              <a:t>En kort sammanfattning av riktlinjer för ledare</a:t>
            </a:r>
            <a:endParaRPr lang="sv-SE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Bild 4. Klassiska </a:t>
            </a:r>
            <a:r>
              <a:rPr lang="sv-SE" sz="1500" b="1" dirty="0" err="1"/>
              <a:t>förälda</a:t>
            </a:r>
            <a:r>
              <a:rPr lang="sv-SE" sz="1500" b="1" dirty="0"/>
              <a:t>- och ledarmissar.</a:t>
            </a:r>
          </a:p>
          <a:p>
            <a:r>
              <a:rPr lang="sv-SE" sz="1500" dirty="0"/>
              <a:t>En sammanfattning av klassiska misstag med förklaring varför dessa bör undvikas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Bild 5-6. Fotbollskunskap.</a:t>
            </a:r>
          </a:p>
          <a:p>
            <a:r>
              <a:rPr lang="sv-SE" sz="1500" dirty="0"/>
              <a:t>Grundläggande begrepp som spelarna måste lära sig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Bild 7. Fysik</a:t>
            </a:r>
          </a:p>
          <a:p>
            <a:r>
              <a:rPr lang="sv-SE" sz="1500" dirty="0"/>
              <a:t>En kort sammanfattning av vad som är viktigt för ledare att känna till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Bild 8. Träningsupplägg</a:t>
            </a:r>
          </a:p>
          <a:p>
            <a:r>
              <a:rPr lang="sv-SE" sz="1500" dirty="0"/>
              <a:t>Tips kring träningsupplägg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Bild 9-13. Komprimerad spelarutbildningsplan för varje nivå.</a:t>
            </a:r>
          </a:p>
          <a:p>
            <a:r>
              <a:rPr lang="sv-SE" sz="1500" dirty="0"/>
              <a:t>Spelarutbildningsplanen bygger på att spelarna i varje nivå lär sig det som är nödvändigt inför nästa nivå.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500" b="1" dirty="0"/>
          </a:p>
          <a:p>
            <a:endParaRPr lang="sv-SE" sz="1500" dirty="0"/>
          </a:p>
        </p:txBody>
      </p:sp>
      <p:grpSp>
        <p:nvGrpSpPr>
          <p:cNvPr id="49" name="Grupp 48">
            <a:extLst>
              <a:ext uri="{FF2B5EF4-FFF2-40B4-BE49-F238E27FC236}">
                <a16:creationId xmlns:a16="http://schemas.microsoft.com/office/drawing/2014/main" id="{0798105F-3A2D-1EA2-356D-020380E83ABC}"/>
              </a:ext>
            </a:extLst>
          </p:cNvPr>
          <p:cNvGrpSpPr/>
          <p:nvPr/>
        </p:nvGrpSpPr>
        <p:grpSpPr>
          <a:xfrm>
            <a:off x="2730674" y="4051759"/>
            <a:ext cx="4127326" cy="5854241"/>
            <a:chOff x="-21335" y="0"/>
            <a:chExt cx="6879335" cy="9757719"/>
          </a:xfrm>
        </p:grpSpPr>
        <p:sp>
          <p:nvSpPr>
            <p:cNvPr id="2" name="textruta 1">
              <a:extLst>
                <a:ext uri="{FF2B5EF4-FFF2-40B4-BE49-F238E27FC236}">
                  <a16:creationId xmlns:a16="http://schemas.microsoft.com/office/drawing/2014/main" id="{8E0F48DB-1CFC-240D-23B3-A88E611987FF}"/>
                </a:ext>
              </a:extLst>
            </p:cNvPr>
            <p:cNvSpPr txBox="1"/>
            <p:nvPr/>
          </p:nvSpPr>
          <p:spPr>
            <a:xfrm>
              <a:off x="0" y="0"/>
              <a:ext cx="6858000" cy="28214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sv-SE" sz="500" dirty="0"/>
                <a:t>Så spelar och tränar vi 3 mot 3, nivå 1: Fotbollsglädje 6-7 år</a:t>
              </a:r>
            </a:p>
          </p:txBody>
        </p:sp>
        <p:sp>
          <p:nvSpPr>
            <p:cNvPr id="3" name="textruta 2">
              <a:extLst>
                <a:ext uri="{FF2B5EF4-FFF2-40B4-BE49-F238E27FC236}">
                  <a16:creationId xmlns:a16="http://schemas.microsoft.com/office/drawing/2014/main" id="{C576F3EA-CA60-A5D7-E2EF-2E741219897C}"/>
                </a:ext>
              </a:extLst>
            </p:cNvPr>
            <p:cNvSpPr txBox="1"/>
            <p:nvPr/>
          </p:nvSpPr>
          <p:spPr>
            <a:xfrm>
              <a:off x="0" y="379205"/>
              <a:ext cx="6115046" cy="4103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sv-SE" sz="500" b="1" dirty="0"/>
                <a:t>Spelets utveckling: </a:t>
              </a:r>
              <a:r>
                <a:rPr lang="sv-SE" sz="500" dirty="0"/>
                <a:t>Individuellt spel</a:t>
              </a:r>
            </a:p>
            <a:p>
              <a:r>
                <a:rPr lang="sv-SE" sz="500" b="1" dirty="0"/>
                <a:t>Fokus för ledare: </a:t>
              </a:r>
              <a:r>
                <a:rPr lang="sv-SE" sz="500" dirty="0"/>
                <a:t>Roligt, hög aktivitet, hög delaktighet, många bollkontakter och självupptäckt</a:t>
              </a:r>
            </a:p>
          </p:txBody>
        </p:sp>
        <p:sp>
          <p:nvSpPr>
            <p:cNvPr id="4" name="textruta 3">
              <a:extLst>
                <a:ext uri="{FF2B5EF4-FFF2-40B4-BE49-F238E27FC236}">
                  <a16:creationId xmlns:a16="http://schemas.microsoft.com/office/drawing/2014/main" id="{622F80C8-10C7-9F48-C919-057169CD7E0E}"/>
                </a:ext>
              </a:extLst>
            </p:cNvPr>
            <p:cNvSpPr txBox="1"/>
            <p:nvPr/>
          </p:nvSpPr>
          <p:spPr>
            <a:xfrm>
              <a:off x="3429000" y="810091"/>
              <a:ext cx="3429000" cy="410396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Försvarsspel</a:t>
              </a:r>
            </a:p>
            <a:p>
              <a:pPr algn="ctr"/>
              <a:r>
                <a:rPr lang="sv-SE" sz="500" dirty="0"/>
                <a:t>Uppgiften är att ta bollen från motståndaren</a:t>
              </a: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FB7F9BBC-B586-D116-7644-CAD72D332047}"/>
                </a:ext>
              </a:extLst>
            </p:cNvPr>
            <p:cNvSpPr txBox="1"/>
            <p:nvPr/>
          </p:nvSpPr>
          <p:spPr>
            <a:xfrm>
              <a:off x="0" y="3388693"/>
              <a:ext cx="3429000" cy="105164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Färdigheter för laget</a:t>
              </a:r>
            </a:p>
            <a:p>
              <a:pPr algn="ctr"/>
              <a:r>
                <a:rPr lang="sv-SE" sz="500" dirty="0"/>
                <a:t>		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7" name="textruta 6">
              <a:extLst>
                <a:ext uri="{FF2B5EF4-FFF2-40B4-BE49-F238E27FC236}">
                  <a16:creationId xmlns:a16="http://schemas.microsoft.com/office/drawing/2014/main" id="{C94987F5-2F18-59D2-4087-373417A70135}"/>
                </a:ext>
              </a:extLst>
            </p:cNvPr>
            <p:cNvSpPr txBox="1"/>
            <p:nvPr/>
          </p:nvSpPr>
          <p:spPr>
            <a:xfrm>
              <a:off x="0" y="1271758"/>
              <a:ext cx="1714499" cy="105164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lIns="36000" rIns="36000" rtlCol="0">
              <a:spAutoFit/>
            </a:bodyPr>
            <a:lstStyle/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i </a:t>
              </a:r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Speluppbyggnaden </a:t>
              </a: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ska vi..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8" name="textruta 7">
              <a:extLst>
                <a:ext uri="{FF2B5EF4-FFF2-40B4-BE49-F238E27FC236}">
                  <a16:creationId xmlns:a16="http://schemas.microsoft.com/office/drawing/2014/main" id="{48DB14FF-1576-86DA-C407-48100C98F877}"/>
                </a:ext>
              </a:extLst>
            </p:cNvPr>
            <p:cNvSpPr txBox="1"/>
            <p:nvPr/>
          </p:nvSpPr>
          <p:spPr>
            <a:xfrm>
              <a:off x="0" y="2410531"/>
              <a:ext cx="3429000" cy="666894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För att </a:t>
              </a:r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Komma till avslut och göra mål </a:t>
              </a:r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ska vi..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101429BD-A6BF-555F-838D-E0C36B945580}"/>
                </a:ext>
              </a:extLst>
            </p:cNvPr>
            <p:cNvSpPr txBox="1"/>
            <p:nvPr/>
          </p:nvSpPr>
          <p:spPr>
            <a:xfrm>
              <a:off x="1714499" y="1271758"/>
              <a:ext cx="1714499" cy="105164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lIns="36000" rIns="36000" rtlCol="0">
              <a:spAutoFit/>
            </a:bodyPr>
            <a:lstStyle/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i </a:t>
              </a:r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Kontringar </a:t>
              </a: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ska vi snabbt..</a:t>
              </a: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11" name="textruta 10">
              <a:extLst>
                <a:ext uri="{FF2B5EF4-FFF2-40B4-BE49-F238E27FC236}">
                  <a16:creationId xmlns:a16="http://schemas.microsoft.com/office/drawing/2014/main" id="{5B1F3655-5858-48CC-3DB2-F5D07778AF5B}"/>
                </a:ext>
              </a:extLst>
            </p:cNvPr>
            <p:cNvSpPr txBox="1"/>
            <p:nvPr/>
          </p:nvSpPr>
          <p:spPr>
            <a:xfrm>
              <a:off x="0" y="810091"/>
              <a:ext cx="3429000" cy="41039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Anfallsspel</a:t>
              </a:r>
            </a:p>
            <a:p>
              <a:pPr algn="ctr"/>
              <a:r>
                <a:rPr lang="sv-SE" sz="500" dirty="0"/>
                <a:t>Uppgiften är att passera motståndarna med bollen</a:t>
              </a:r>
            </a:p>
          </p:txBody>
        </p:sp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9B7EC520-4D1D-7C6B-8626-EC6CD7A0C560}"/>
                </a:ext>
              </a:extLst>
            </p:cNvPr>
            <p:cNvSpPr txBox="1"/>
            <p:nvPr/>
          </p:nvSpPr>
          <p:spPr>
            <a:xfrm>
              <a:off x="3429000" y="1271758"/>
              <a:ext cx="1693164" cy="105164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36000" rIns="36000" rtlCol="0">
              <a:spAutoFit/>
            </a:bodyPr>
            <a:lstStyle/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i </a:t>
              </a:r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Återerövringen</a:t>
              </a: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ska vi snabbt..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>
                <a:buSzPct val="100000"/>
              </a:pPr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6FEA881D-B864-01BB-A011-79B7573DA175}"/>
                </a:ext>
              </a:extLst>
            </p:cNvPr>
            <p:cNvSpPr txBox="1"/>
            <p:nvPr/>
          </p:nvSpPr>
          <p:spPr>
            <a:xfrm>
              <a:off x="5122163" y="1271758"/>
              <a:ext cx="1735834" cy="105164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36000" rIns="36000" rtlCol="0">
              <a:spAutoFit/>
            </a:bodyPr>
            <a:lstStyle/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i </a:t>
              </a:r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Förhindra speluppbyggnad </a:t>
              </a: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ska vi..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14" name="textruta 13">
              <a:extLst>
                <a:ext uri="{FF2B5EF4-FFF2-40B4-BE49-F238E27FC236}">
                  <a16:creationId xmlns:a16="http://schemas.microsoft.com/office/drawing/2014/main" id="{84D9E93C-7FBB-B6D6-4E52-D4DCC5255317}"/>
                </a:ext>
              </a:extLst>
            </p:cNvPr>
            <p:cNvSpPr txBox="1"/>
            <p:nvPr/>
          </p:nvSpPr>
          <p:spPr>
            <a:xfrm>
              <a:off x="3429000" y="2410527"/>
              <a:ext cx="3429000" cy="66689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För att </a:t>
              </a:r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Förhindra och rädda avslut </a:t>
              </a:r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ska vi..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15" name="textruta 14">
              <a:extLst>
                <a:ext uri="{FF2B5EF4-FFF2-40B4-BE49-F238E27FC236}">
                  <a16:creationId xmlns:a16="http://schemas.microsoft.com/office/drawing/2014/main" id="{5D1D12A9-F9F8-2251-9773-8E44691C520B}"/>
                </a:ext>
              </a:extLst>
            </p:cNvPr>
            <p:cNvSpPr txBox="1"/>
            <p:nvPr/>
          </p:nvSpPr>
          <p:spPr>
            <a:xfrm>
              <a:off x="0" y="3126107"/>
              <a:ext cx="6857999" cy="2821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500" dirty="0"/>
                <a:t>För att kunna spela som vi vill ska nedanstående färdigheter prioriteras i träning</a:t>
              </a:r>
            </a:p>
          </p:txBody>
        </p:sp>
        <p:sp>
          <p:nvSpPr>
            <p:cNvPr id="17" name="textruta 16">
              <a:extLst>
                <a:ext uri="{FF2B5EF4-FFF2-40B4-BE49-F238E27FC236}">
                  <a16:creationId xmlns:a16="http://schemas.microsoft.com/office/drawing/2014/main" id="{16CBD717-231B-B870-B2C2-AEF5B2F9F024}"/>
                </a:ext>
              </a:extLst>
            </p:cNvPr>
            <p:cNvSpPr txBox="1"/>
            <p:nvPr/>
          </p:nvSpPr>
          <p:spPr>
            <a:xfrm>
              <a:off x="3428997" y="3388693"/>
              <a:ext cx="3429000" cy="105164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Färdigheter för laget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r>
                <a:rPr lang="sv-SE" sz="500" dirty="0"/>
                <a:t>			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18" name="textruta 17">
              <a:extLst>
                <a:ext uri="{FF2B5EF4-FFF2-40B4-BE49-F238E27FC236}">
                  <a16:creationId xmlns:a16="http://schemas.microsoft.com/office/drawing/2014/main" id="{D5074599-621F-26B3-8881-4BECFF5052D8}"/>
                </a:ext>
              </a:extLst>
            </p:cNvPr>
            <p:cNvSpPr txBox="1"/>
            <p:nvPr/>
          </p:nvSpPr>
          <p:spPr>
            <a:xfrm>
              <a:off x="0" y="4599928"/>
              <a:ext cx="3429000" cy="795143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Färdigheter för spelaren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r>
                <a:rPr lang="sv-SE" sz="500" dirty="0"/>
                <a:t>		</a:t>
              </a:r>
            </a:p>
          </p:txBody>
        </p:sp>
        <p:sp>
          <p:nvSpPr>
            <p:cNvPr id="19" name="textruta 18">
              <a:extLst>
                <a:ext uri="{FF2B5EF4-FFF2-40B4-BE49-F238E27FC236}">
                  <a16:creationId xmlns:a16="http://schemas.microsoft.com/office/drawing/2014/main" id="{900633F6-67ED-F12D-A163-74B90B66C40D}"/>
                </a:ext>
              </a:extLst>
            </p:cNvPr>
            <p:cNvSpPr txBox="1"/>
            <p:nvPr/>
          </p:nvSpPr>
          <p:spPr>
            <a:xfrm>
              <a:off x="3428997" y="4599928"/>
              <a:ext cx="3429000" cy="79514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Färdigheter för spelaren</a:t>
              </a:r>
            </a:p>
            <a:p>
              <a:pPr algn="ctr"/>
              <a:r>
                <a:rPr lang="sv-SE" sz="500" dirty="0"/>
                <a:t> </a:t>
              </a:r>
            </a:p>
            <a:p>
              <a:pPr algn="ctr"/>
              <a:r>
                <a:rPr lang="sv-SE" sz="500" dirty="0"/>
                <a:t>	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20" name="textruta 19">
              <a:extLst>
                <a:ext uri="{FF2B5EF4-FFF2-40B4-BE49-F238E27FC236}">
                  <a16:creationId xmlns:a16="http://schemas.microsoft.com/office/drawing/2014/main" id="{53F604DE-AEFC-AEC5-4912-1660ABCCFD02}"/>
                </a:ext>
              </a:extLst>
            </p:cNvPr>
            <p:cNvSpPr txBox="1"/>
            <p:nvPr/>
          </p:nvSpPr>
          <p:spPr>
            <a:xfrm>
              <a:off x="0" y="4815373"/>
              <a:ext cx="1473340" cy="5386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dirty="0"/>
                <a:t>Driva</a:t>
              </a:r>
            </a:p>
            <a:p>
              <a:pPr algn="ctr"/>
              <a:r>
                <a:rPr lang="sv-SE" sz="500" dirty="0"/>
                <a:t>Skjuta</a:t>
              </a:r>
            </a:p>
            <a:p>
              <a:pPr algn="ctr"/>
              <a:endParaRPr lang="sv-SE" sz="500" dirty="0"/>
            </a:p>
          </p:txBody>
        </p:sp>
        <p:sp>
          <p:nvSpPr>
            <p:cNvPr id="21" name="textruta 20">
              <a:extLst>
                <a:ext uri="{FF2B5EF4-FFF2-40B4-BE49-F238E27FC236}">
                  <a16:creationId xmlns:a16="http://schemas.microsoft.com/office/drawing/2014/main" id="{D48B4D1E-4421-ED19-14BB-15FE2B2682B9}"/>
                </a:ext>
              </a:extLst>
            </p:cNvPr>
            <p:cNvSpPr txBox="1"/>
            <p:nvPr/>
          </p:nvSpPr>
          <p:spPr>
            <a:xfrm>
              <a:off x="1955658" y="4813133"/>
              <a:ext cx="1473340" cy="5386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dirty="0"/>
                <a:t>Vända</a:t>
              </a:r>
            </a:p>
            <a:p>
              <a:pPr algn="ctr"/>
              <a:r>
                <a:rPr lang="sv-SE" sz="500" dirty="0"/>
                <a:t>Passa</a:t>
              </a:r>
            </a:p>
            <a:p>
              <a:pPr algn="ctr"/>
              <a:endParaRPr lang="sv-SE" sz="500" dirty="0"/>
            </a:p>
          </p:txBody>
        </p:sp>
        <p:sp>
          <p:nvSpPr>
            <p:cNvPr id="22" name="textruta 21">
              <a:extLst>
                <a:ext uri="{FF2B5EF4-FFF2-40B4-BE49-F238E27FC236}">
                  <a16:creationId xmlns:a16="http://schemas.microsoft.com/office/drawing/2014/main" id="{5ACCD90B-3EC0-84DC-FA49-F3E47977D689}"/>
                </a:ext>
              </a:extLst>
            </p:cNvPr>
            <p:cNvSpPr txBox="1"/>
            <p:nvPr/>
          </p:nvSpPr>
          <p:spPr>
            <a:xfrm>
              <a:off x="3428997" y="4813131"/>
              <a:ext cx="1473340" cy="5386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dirty="0"/>
                <a:t>Bryta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23" name="textruta 22">
              <a:extLst>
                <a:ext uri="{FF2B5EF4-FFF2-40B4-BE49-F238E27FC236}">
                  <a16:creationId xmlns:a16="http://schemas.microsoft.com/office/drawing/2014/main" id="{6E7AB4E6-B608-63D6-B854-87C26714142B}"/>
                </a:ext>
              </a:extLst>
            </p:cNvPr>
            <p:cNvSpPr txBox="1"/>
            <p:nvPr/>
          </p:nvSpPr>
          <p:spPr>
            <a:xfrm>
              <a:off x="5384657" y="4814583"/>
              <a:ext cx="1473340" cy="4103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/>
            </a:p>
            <a:p>
              <a:pPr algn="ctr"/>
              <a:r>
                <a:rPr lang="sv-SE" sz="500" dirty="0"/>
                <a:t> </a:t>
              </a:r>
            </a:p>
          </p:txBody>
        </p:sp>
        <p:sp>
          <p:nvSpPr>
            <p:cNvPr id="24" name="textruta 23">
              <a:extLst>
                <a:ext uri="{FF2B5EF4-FFF2-40B4-BE49-F238E27FC236}">
                  <a16:creationId xmlns:a16="http://schemas.microsoft.com/office/drawing/2014/main" id="{43CD090A-9DCF-5853-F1D6-64D0EB4055A7}"/>
                </a:ext>
              </a:extLst>
            </p:cNvPr>
            <p:cNvSpPr txBox="1"/>
            <p:nvPr/>
          </p:nvSpPr>
          <p:spPr>
            <a:xfrm>
              <a:off x="0" y="5534167"/>
              <a:ext cx="3429000" cy="666894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Extra färdigheter för målvakten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	</a:t>
              </a:r>
            </a:p>
          </p:txBody>
        </p:sp>
        <p:sp>
          <p:nvSpPr>
            <p:cNvPr id="25" name="textruta 24">
              <a:extLst>
                <a:ext uri="{FF2B5EF4-FFF2-40B4-BE49-F238E27FC236}">
                  <a16:creationId xmlns:a16="http://schemas.microsoft.com/office/drawing/2014/main" id="{42CD8244-B16D-BBC5-5E25-A420ECBC3C67}"/>
                </a:ext>
              </a:extLst>
            </p:cNvPr>
            <p:cNvSpPr txBox="1"/>
            <p:nvPr/>
          </p:nvSpPr>
          <p:spPr>
            <a:xfrm>
              <a:off x="3428997" y="5534167"/>
              <a:ext cx="3429000" cy="66689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>
                  <a:solidFill>
                    <a:schemeClr val="dk1">
                      <a:alpha val="25000"/>
                    </a:schemeClr>
                  </a:solidFill>
                </a:rPr>
                <a:t>Extra färdigheter för målvakten</a:t>
              </a: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 </a:t>
              </a:r>
            </a:p>
            <a:p>
              <a:pPr algn="ctr"/>
              <a:r>
                <a:rPr lang="sv-SE" sz="500" dirty="0">
                  <a:solidFill>
                    <a:schemeClr val="dk1">
                      <a:alpha val="25000"/>
                    </a:schemeClr>
                  </a:solidFill>
                </a:rPr>
                <a:t>	</a:t>
              </a:r>
            </a:p>
            <a:p>
              <a:pPr algn="ctr"/>
              <a:endParaRPr lang="sv-SE" sz="500" dirty="0">
                <a:solidFill>
                  <a:schemeClr val="dk1">
                    <a:alpha val="25000"/>
                  </a:schemeClr>
                </a:solidFill>
              </a:endParaRPr>
            </a:p>
          </p:txBody>
        </p:sp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A7C401D0-D729-CC5D-855C-43283A8DE54D}"/>
                </a:ext>
              </a:extLst>
            </p:cNvPr>
            <p:cNvSpPr txBox="1"/>
            <p:nvPr/>
          </p:nvSpPr>
          <p:spPr>
            <a:xfrm>
              <a:off x="0" y="5750008"/>
              <a:ext cx="1473340" cy="4103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>
                <a:solidFill>
                  <a:schemeClr val="tx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tx1">
                    <a:alpha val="25000"/>
                  </a:schemeClr>
                </a:solidFill>
              </a:endParaRPr>
            </a:p>
          </p:txBody>
        </p:sp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72679E02-68EE-A033-D73F-CB3FBB2A8468}"/>
                </a:ext>
              </a:extLst>
            </p:cNvPr>
            <p:cNvSpPr txBox="1"/>
            <p:nvPr/>
          </p:nvSpPr>
          <p:spPr>
            <a:xfrm>
              <a:off x="1955657" y="5749808"/>
              <a:ext cx="1473340" cy="4103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>
                <a:solidFill>
                  <a:schemeClr val="tx1">
                    <a:alpha val="25000"/>
                  </a:schemeClr>
                </a:solidFill>
              </a:endParaRPr>
            </a:p>
            <a:p>
              <a:pPr algn="ctr"/>
              <a:endParaRPr lang="sv-SE" sz="500" dirty="0">
                <a:solidFill>
                  <a:schemeClr val="tx1">
                    <a:alpha val="25000"/>
                  </a:schemeClr>
                </a:solidFill>
              </a:endParaRPr>
            </a:p>
          </p:txBody>
        </p:sp>
        <p:sp>
          <p:nvSpPr>
            <p:cNvPr id="28" name="textruta 27">
              <a:extLst>
                <a:ext uri="{FF2B5EF4-FFF2-40B4-BE49-F238E27FC236}">
                  <a16:creationId xmlns:a16="http://schemas.microsoft.com/office/drawing/2014/main" id="{A6A49C78-F80B-CB58-304E-B0BB6A0D08A5}"/>
                </a:ext>
              </a:extLst>
            </p:cNvPr>
            <p:cNvSpPr txBox="1"/>
            <p:nvPr/>
          </p:nvSpPr>
          <p:spPr>
            <a:xfrm>
              <a:off x="3428997" y="5750935"/>
              <a:ext cx="1473340" cy="2821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>
                <a:solidFill>
                  <a:schemeClr val="tx1">
                    <a:alpha val="25000"/>
                  </a:schemeClr>
                </a:solidFill>
              </a:endParaRPr>
            </a:p>
          </p:txBody>
        </p:sp>
        <p:sp>
          <p:nvSpPr>
            <p:cNvPr id="29" name="textruta 28">
              <a:extLst>
                <a:ext uri="{FF2B5EF4-FFF2-40B4-BE49-F238E27FC236}">
                  <a16:creationId xmlns:a16="http://schemas.microsoft.com/office/drawing/2014/main" id="{53E1365B-5C49-9922-D00C-C8835C512E4C}"/>
                </a:ext>
              </a:extLst>
            </p:cNvPr>
            <p:cNvSpPr txBox="1"/>
            <p:nvPr/>
          </p:nvSpPr>
          <p:spPr>
            <a:xfrm>
              <a:off x="5384657" y="5749808"/>
              <a:ext cx="1473340" cy="2821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>
                <a:solidFill>
                  <a:schemeClr val="tx1">
                    <a:alpha val="25000"/>
                  </a:schemeClr>
                </a:solidFill>
              </a:endParaRPr>
            </a:p>
          </p:txBody>
        </p:sp>
        <p:sp>
          <p:nvSpPr>
            <p:cNvPr id="30" name="textruta 29">
              <a:extLst>
                <a:ext uri="{FF2B5EF4-FFF2-40B4-BE49-F238E27FC236}">
                  <a16:creationId xmlns:a16="http://schemas.microsoft.com/office/drawing/2014/main" id="{9387F3B8-9CCF-2469-FC03-5AAD955C34A9}"/>
                </a:ext>
              </a:extLst>
            </p:cNvPr>
            <p:cNvSpPr txBox="1"/>
            <p:nvPr/>
          </p:nvSpPr>
          <p:spPr>
            <a:xfrm>
              <a:off x="0" y="6333591"/>
              <a:ext cx="6858000" cy="28214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 err="1"/>
                <a:t>Fotbollsfys</a:t>
              </a:r>
              <a:endParaRPr lang="sv-SE" sz="500" dirty="0"/>
            </a:p>
          </p:txBody>
        </p:sp>
        <p:sp>
          <p:nvSpPr>
            <p:cNvPr id="31" name="textruta 30">
              <a:extLst>
                <a:ext uri="{FF2B5EF4-FFF2-40B4-BE49-F238E27FC236}">
                  <a16:creationId xmlns:a16="http://schemas.microsoft.com/office/drawing/2014/main" id="{84854F01-43A9-A939-12B5-BDD6FF11339E}"/>
                </a:ext>
              </a:extLst>
            </p:cNvPr>
            <p:cNvSpPr txBox="1"/>
            <p:nvPr/>
          </p:nvSpPr>
          <p:spPr>
            <a:xfrm>
              <a:off x="0" y="6611386"/>
              <a:ext cx="6858000" cy="5386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Prioriterat i ordning: </a:t>
              </a:r>
              <a:r>
                <a:rPr lang="sv-SE" sz="500" dirty="0"/>
                <a:t>Koordination, fotarbete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sv-SE" sz="500" dirty="0"/>
                <a:t>Koordinationsövningar mest med men även utan boll, stafetter och hinderbanor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sv-SE" sz="500" dirty="0"/>
                <a:t>Rulla, kasta och fånga bollen</a:t>
              </a:r>
            </a:p>
          </p:txBody>
        </p:sp>
        <p:sp>
          <p:nvSpPr>
            <p:cNvPr id="32" name="textruta 31">
              <a:extLst>
                <a:ext uri="{FF2B5EF4-FFF2-40B4-BE49-F238E27FC236}">
                  <a16:creationId xmlns:a16="http://schemas.microsoft.com/office/drawing/2014/main" id="{40326AB1-DCA7-8422-91CA-CB4A7D3198B2}"/>
                </a:ext>
              </a:extLst>
            </p:cNvPr>
            <p:cNvSpPr txBox="1"/>
            <p:nvPr/>
          </p:nvSpPr>
          <p:spPr>
            <a:xfrm>
              <a:off x="0" y="7267835"/>
              <a:ext cx="6858000" cy="28214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Fotbollspsykologi</a:t>
              </a:r>
            </a:p>
          </p:txBody>
        </p:sp>
        <p:sp>
          <p:nvSpPr>
            <p:cNvPr id="33" name="textruta 32">
              <a:extLst>
                <a:ext uri="{FF2B5EF4-FFF2-40B4-BE49-F238E27FC236}">
                  <a16:creationId xmlns:a16="http://schemas.microsoft.com/office/drawing/2014/main" id="{87156115-A0FA-0CBE-A9AF-C2F33A2C551C}"/>
                </a:ext>
              </a:extLst>
            </p:cNvPr>
            <p:cNvSpPr txBox="1"/>
            <p:nvPr/>
          </p:nvSpPr>
          <p:spPr>
            <a:xfrm>
              <a:off x="-21335" y="7550420"/>
              <a:ext cx="6858000" cy="5386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Långsiktig utveckling: </a:t>
              </a:r>
              <a:r>
                <a:rPr lang="sv-SE" sz="500" dirty="0"/>
                <a:t>tex att en spelare väljer en aktivitet på träning som han/hon tycker är rolig</a:t>
              </a:r>
            </a:p>
            <a:p>
              <a:pPr algn="ctr"/>
              <a:r>
                <a:rPr lang="sv-SE" sz="500" b="1" dirty="0"/>
                <a:t>Göra nästa aktion: </a:t>
              </a:r>
              <a:r>
                <a:rPr lang="sv-SE" sz="500" dirty="0"/>
                <a:t>tex att en spelare tar tillbaka bollen efter att ha tappat </a:t>
              </a:r>
              <a:r>
                <a:rPr lang="sv-SE" sz="500" dirty="0" err="1"/>
                <a:t>dne</a:t>
              </a:r>
              <a:endParaRPr lang="sv-SE" sz="500" dirty="0"/>
            </a:p>
            <a:p>
              <a:pPr algn="ctr"/>
              <a:r>
                <a:rPr lang="sv-SE" sz="500" b="1" dirty="0"/>
                <a:t>Göra lagkamrater bättre: </a:t>
              </a:r>
              <a:r>
                <a:rPr lang="sv-SE" sz="500" dirty="0"/>
                <a:t>tex att spelarna berömmer lagkamrater</a:t>
              </a:r>
            </a:p>
          </p:txBody>
        </p:sp>
        <p:sp>
          <p:nvSpPr>
            <p:cNvPr id="34" name="textruta 33">
              <a:extLst>
                <a:ext uri="{FF2B5EF4-FFF2-40B4-BE49-F238E27FC236}">
                  <a16:creationId xmlns:a16="http://schemas.microsoft.com/office/drawing/2014/main" id="{D694479C-0661-F536-A957-BE4BA7B47308}"/>
                </a:ext>
              </a:extLst>
            </p:cNvPr>
            <p:cNvSpPr txBox="1"/>
            <p:nvPr/>
          </p:nvSpPr>
          <p:spPr>
            <a:xfrm>
              <a:off x="0" y="8018690"/>
              <a:ext cx="6858000" cy="66689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Träningar och matcher för spelare 6-7 år</a:t>
              </a:r>
            </a:p>
            <a:p>
              <a:pPr algn="ctr"/>
              <a:endParaRPr lang="sv-SE" sz="500" b="1" dirty="0"/>
            </a:p>
            <a:p>
              <a:pPr algn="ctr"/>
              <a:endParaRPr lang="sv-SE" sz="500" b="1" dirty="0"/>
            </a:p>
            <a:p>
              <a:pPr algn="ctr"/>
              <a:endParaRPr lang="sv-SE" sz="500" b="1" dirty="0"/>
            </a:p>
          </p:txBody>
        </p:sp>
        <p:sp>
          <p:nvSpPr>
            <p:cNvPr id="35" name="textruta 34">
              <a:extLst>
                <a:ext uri="{FF2B5EF4-FFF2-40B4-BE49-F238E27FC236}">
                  <a16:creationId xmlns:a16="http://schemas.microsoft.com/office/drawing/2014/main" id="{0707DC35-9238-C4D6-995B-39C3FFCB8F70}"/>
                </a:ext>
              </a:extLst>
            </p:cNvPr>
            <p:cNvSpPr txBox="1"/>
            <p:nvPr/>
          </p:nvSpPr>
          <p:spPr>
            <a:xfrm>
              <a:off x="0" y="8813824"/>
              <a:ext cx="6858000" cy="28214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Principer och arbetssätt</a:t>
              </a:r>
            </a:p>
          </p:txBody>
        </p:sp>
        <p:pic>
          <p:nvPicPr>
            <p:cNvPr id="36" name="Bildobjekt 35">
              <a:extLst>
                <a:ext uri="{FF2B5EF4-FFF2-40B4-BE49-F238E27FC236}">
                  <a16:creationId xmlns:a16="http://schemas.microsoft.com/office/drawing/2014/main" id="{C250B656-EFC5-E804-5711-8DD30601D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5050" y="0"/>
              <a:ext cx="742948" cy="742948"/>
            </a:xfrm>
            <a:prstGeom prst="rect">
              <a:avLst/>
            </a:prstGeom>
          </p:spPr>
        </p:pic>
        <p:sp>
          <p:nvSpPr>
            <p:cNvPr id="37" name="Pil: vänster-höger 36">
              <a:extLst>
                <a:ext uri="{FF2B5EF4-FFF2-40B4-BE49-F238E27FC236}">
                  <a16:creationId xmlns:a16="http://schemas.microsoft.com/office/drawing/2014/main" id="{37B0308F-CC18-D198-4842-F5FCED4A4E6B}"/>
                </a:ext>
              </a:extLst>
            </p:cNvPr>
            <p:cNvSpPr/>
            <p:nvPr/>
          </p:nvSpPr>
          <p:spPr>
            <a:xfrm>
              <a:off x="2909409" y="815177"/>
              <a:ext cx="1039181" cy="399091"/>
            </a:xfrm>
            <a:prstGeom prst="leftRightArrow">
              <a:avLst/>
            </a:prstGeom>
            <a:gradFill>
              <a:gsLst>
                <a:gs pos="0">
                  <a:srgbClr val="A6C3E6"/>
                </a:gs>
                <a:gs pos="100000">
                  <a:srgbClr val="A7CD95"/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500" dirty="0">
                  <a:solidFill>
                    <a:schemeClr val="tx1"/>
                  </a:solidFill>
                </a:rPr>
                <a:t>Omställning</a:t>
              </a:r>
            </a:p>
          </p:txBody>
        </p:sp>
        <p:sp>
          <p:nvSpPr>
            <p:cNvPr id="38" name="textruta 37">
              <a:extLst>
                <a:ext uri="{FF2B5EF4-FFF2-40B4-BE49-F238E27FC236}">
                  <a16:creationId xmlns:a16="http://schemas.microsoft.com/office/drawing/2014/main" id="{1FE04510-1580-0FAA-7ACF-F967BAC86883}"/>
                </a:ext>
              </a:extLst>
            </p:cNvPr>
            <p:cNvSpPr txBox="1"/>
            <p:nvPr/>
          </p:nvSpPr>
          <p:spPr>
            <a:xfrm>
              <a:off x="0" y="9090825"/>
              <a:ext cx="3429000" cy="6668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Anfall</a:t>
              </a:r>
            </a:p>
            <a:p>
              <a:pPr algn="ctr"/>
              <a:r>
                <a:rPr lang="sv-SE" sz="500" dirty="0"/>
                <a:t>Framåt om det går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39" name="textruta 38">
              <a:extLst>
                <a:ext uri="{FF2B5EF4-FFF2-40B4-BE49-F238E27FC236}">
                  <a16:creationId xmlns:a16="http://schemas.microsoft.com/office/drawing/2014/main" id="{E7115075-4D0C-775E-240C-7D63346E15B5}"/>
                </a:ext>
              </a:extLst>
            </p:cNvPr>
            <p:cNvSpPr txBox="1"/>
            <p:nvPr/>
          </p:nvSpPr>
          <p:spPr>
            <a:xfrm>
              <a:off x="3419579" y="9090825"/>
              <a:ext cx="3438421" cy="66689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sv-SE" sz="500" b="1" dirty="0"/>
                <a:t>Försvar</a:t>
              </a:r>
            </a:p>
            <a:p>
              <a:pPr algn="ctr"/>
              <a:r>
                <a:rPr lang="sv-SE" sz="500" dirty="0"/>
                <a:t>Ta tillbaka bollen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40" name="textruta 39">
              <a:extLst>
                <a:ext uri="{FF2B5EF4-FFF2-40B4-BE49-F238E27FC236}">
                  <a16:creationId xmlns:a16="http://schemas.microsoft.com/office/drawing/2014/main" id="{3A50B192-5EDF-75AB-7773-F8DD7BEB2C34}"/>
                </a:ext>
              </a:extLst>
            </p:cNvPr>
            <p:cNvSpPr txBox="1"/>
            <p:nvPr/>
          </p:nvSpPr>
          <p:spPr>
            <a:xfrm>
              <a:off x="0" y="3608892"/>
              <a:ext cx="1473340" cy="2821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dirty="0"/>
                <a:t>Alla anfaller</a:t>
              </a:r>
            </a:p>
          </p:txBody>
        </p:sp>
        <p:sp>
          <p:nvSpPr>
            <p:cNvPr id="41" name="textruta 40">
              <a:extLst>
                <a:ext uri="{FF2B5EF4-FFF2-40B4-BE49-F238E27FC236}">
                  <a16:creationId xmlns:a16="http://schemas.microsoft.com/office/drawing/2014/main" id="{CF65D263-0EAE-DC1E-91D0-E408EB7C8168}"/>
                </a:ext>
              </a:extLst>
            </p:cNvPr>
            <p:cNvSpPr txBox="1"/>
            <p:nvPr/>
          </p:nvSpPr>
          <p:spPr>
            <a:xfrm>
              <a:off x="1955657" y="3604535"/>
              <a:ext cx="1473340" cy="4103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42" name="textruta 41">
              <a:extLst>
                <a:ext uri="{FF2B5EF4-FFF2-40B4-BE49-F238E27FC236}">
                  <a16:creationId xmlns:a16="http://schemas.microsoft.com/office/drawing/2014/main" id="{407D6795-0612-EF7D-F3AD-77E4EB9B8D23}"/>
                </a:ext>
              </a:extLst>
            </p:cNvPr>
            <p:cNvSpPr txBox="1"/>
            <p:nvPr/>
          </p:nvSpPr>
          <p:spPr>
            <a:xfrm>
              <a:off x="3428997" y="3605535"/>
              <a:ext cx="1473340" cy="7951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500" dirty="0"/>
                <a:t>Alla försvarar</a:t>
              </a:r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43" name="textruta 42">
              <a:extLst>
                <a:ext uri="{FF2B5EF4-FFF2-40B4-BE49-F238E27FC236}">
                  <a16:creationId xmlns:a16="http://schemas.microsoft.com/office/drawing/2014/main" id="{448A260C-865A-2806-4AFB-982B57460CEF}"/>
                </a:ext>
              </a:extLst>
            </p:cNvPr>
            <p:cNvSpPr txBox="1"/>
            <p:nvPr/>
          </p:nvSpPr>
          <p:spPr>
            <a:xfrm>
              <a:off x="5378380" y="3605535"/>
              <a:ext cx="1473340" cy="6668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  <a:p>
              <a:pPr algn="ctr"/>
              <a:endParaRPr lang="sv-SE" sz="500" dirty="0"/>
            </a:p>
          </p:txBody>
        </p:sp>
        <p:sp>
          <p:nvSpPr>
            <p:cNvPr id="44" name="textruta 43">
              <a:extLst>
                <a:ext uri="{FF2B5EF4-FFF2-40B4-BE49-F238E27FC236}">
                  <a16:creationId xmlns:a16="http://schemas.microsoft.com/office/drawing/2014/main" id="{636A20C9-ACED-E23A-6CA2-F78CCC9EF350}"/>
                </a:ext>
              </a:extLst>
            </p:cNvPr>
            <p:cNvSpPr txBox="1"/>
            <p:nvPr/>
          </p:nvSpPr>
          <p:spPr>
            <a:xfrm>
              <a:off x="0" y="8206146"/>
              <a:ext cx="3428998" cy="4103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sv-SE" sz="500" b="1" dirty="0"/>
                <a:t>Träningar: 1</a:t>
              </a:r>
              <a:r>
                <a:rPr lang="sv-SE" sz="500" dirty="0"/>
                <a:t>-2st i veckan á 60 minuter</a:t>
              </a:r>
            </a:p>
            <a:p>
              <a:r>
                <a:rPr lang="sv-SE" sz="500" b="1" dirty="0"/>
                <a:t>Träningens upplägg: </a:t>
              </a:r>
              <a:r>
                <a:rPr lang="sv-SE" sz="500" dirty="0"/>
                <a:t>Lekfullt, färdighetsövningar, små ytor</a:t>
              </a:r>
            </a:p>
          </p:txBody>
        </p:sp>
        <p:sp>
          <p:nvSpPr>
            <p:cNvPr id="45" name="textruta 44">
              <a:extLst>
                <a:ext uri="{FF2B5EF4-FFF2-40B4-BE49-F238E27FC236}">
                  <a16:creationId xmlns:a16="http://schemas.microsoft.com/office/drawing/2014/main" id="{53E3D571-6DAB-0565-4E25-31721745457C}"/>
                </a:ext>
              </a:extLst>
            </p:cNvPr>
            <p:cNvSpPr txBox="1"/>
            <p:nvPr/>
          </p:nvSpPr>
          <p:spPr>
            <a:xfrm>
              <a:off x="3428997" y="8206146"/>
              <a:ext cx="3428998" cy="5386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sv-SE" sz="500" b="1" dirty="0"/>
                <a:t>Antal matcher per spelare: </a:t>
              </a:r>
              <a:r>
                <a:rPr lang="sv-SE" sz="500" dirty="0"/>
                <a:t>1-3 cuper</a:t>
              </a:r>
            </a:p>
            <a:p>
              <a:r>
                <a:rPr lang="sv-SE" sz="500" b="1" dirty="0"/>
                <a:t>Lämpligt antal spelare/match: 6</a:t>
              </a:r>
              <a:endParaRPr lang="sv-SE" sz="500" dirty="0"/>
            </a:p>
            <a:p>
              <a:r>
                <a:rPr lang="sv-SE" sz="500" b="1" dirty="0"/>
                <a:t>Byten: </a:t>
              </a:r>
              <a:r>
                <a:rPr lang="sv-SE" sz="500" dirty="0"/>
                <a:t>2 kedjor.</a:t>
              </a:r>
            </a:p>
          </p:txBody>
        </p:sp>
        <p:pic>
          <p:nvPicPr>
            <p:cNvPr id="46" name="Bildobjekt 45">
              <a:extLst>
                <a:ext uri="{FF2B5EF4-FFF2-40B4-BE49-F238E27FC236}">
                  <a16:creationId xmlns:a16="http://schemas.microsoft.com/office/drawing/2014/main" id="{90198BB1-AA8D-5578-3238-7758FECCF2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6614" y="3380911"/>
              <a:ext cx="504762" cy="447619"/>
            </a:xfrm>
            <a:prstGeom prst="rect">
              <a:avLst/>
            </a:prstGeom>
            <a:noFill/>
          </p:spPr>
        </p:pic>
        <p:pic>
          <p:nvPicPr>
            <p:cNvPr id="47" name="Bildobjekt 46">
              <a:extLst>
                <a:ext uri="{FF2B5EF4-FFF2-40B4-BE49-F238E27FC236}">
                  <a16:creationId xmlns:a16="http://schemas.microsoft.com/office/drawing/2014/main" id="{3C99B024-76A8-B977-CCFE-A702BE67A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71852" y="4592983"/>
              <a:ext cx="314286" cy="457143"/>
            </a:xfrm>
            <a:prstGeom prst="rect">
              <a:avLst/>
            </a:prstGeom>
          </p:spPr>
        </p:pic>
        <p:pic>
          <p:nvPicPr>
            <p:cNvPr id="48" name="Bildobjekt 47">
              <a:extLst>
                <a:ext uri="{FF2B5EF4-FFF2-40B4-BE49-F238E27FC236}">
                  <a16:creationId xmlns:a16="http://schemas.microsoft.com/office/drawing/2014/main" id="{7F7F3222-F995-DD62-F1E5-386EC08753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00424" y="5529971"/>
              <a:ext cx="457143" cy="400000"/>
            </a:xfrm>
            <a:prstGeom prst="rect">
              <a:avLst/>
            </a:prstGeom>
          </p:spPr>
        </p:pic>
      </p:grpSp>
      <p:sp>
        <p:nvSpPr>
          <p:cNvPr id="50" name="Pil: höger 49">
            <a:extLst>
              <a:ext uri="{FF2B5EF4-FFF2-40B4-BE49-F238E27FC236}">
                <a16:creationId xmlns:a16="http://schemas.microsoft.com/office/drawing/2014/main" id="{98EE0284-89DF-2EA1-37CC-20139608256D}"/>
              </a:ext>
            </a:extLst>
          </p:cNvPr>
          <p:cNvSpPr/>
          <p:nvPr/>
        </p:nvSpPr>
        <p:spPr>
          <a:xfrm>
            <a:off x="-15224" y="4373908"/>
            <a:ext cx="2517457" cy="170626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För att utvecklas optimalt inför nästa nivå spelar vi så här. Detta förmedlas av ledarna </a:t>
            </a:r>
            <a:r>
              <a:rPr lang="sv-SE" sz="1200" b="1" dirty="0"/>
              <a:t>under </a:t>
            </a:r>
            <a:r>
              <a:rPr lang="sv-SE" sz="1200" dirty="0"/>
              <a:t>varje match</a:t>
            </a:r>
          </a:p>
        </p:txBody>
      </p:sp>
      <p:sp>
        <p:nvSpPr>
          <p:cNvPr id="52" name="Pil: höger 51">
            <a:extLst>
              <a:ext uri="{FF2B5EF4-FFF2-40B4-BE49-F238E27FC236}">
                <a16:creationId xmlns:a16="http://schemas.microsoft.com/office/drawing/2014/main" id="{8488B2E1-C989-EA20-2D6A-4DB6D3E718D5}"/>
              </a:ext>
            </a:extLst>
          </p:cNvPr>
          <p:cNvSpPr/>
          <p:nvPr/>
        </p:nvSpPr>
        <p:spPr>
          <a:xfrm>
            <a:off x="-15224" y="6771393"/>
            <a:ext cx="2517460" cy="170626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För att kunna spela som vi vill fokuseras träningarna på det här</a:t>
            </a:r>
          </a:p>
        </p:txBody>
      </p:sp>
      <p:sp>
        <p:nvSpPr>
          <p:cNvPr id="53" name="Pil: höger 52">
            <a:extLst>
              <a:ext uri="{FF2B5EF4-FFF2-40B4-BE49-F238E27FC236}">
                <a16:creationId xmlns:a16="http://schemas.microsoft.com/office/drawing/2014/main" id="{5B34FB89-F9B9-A93C-35FF-64EE38C91005}"/>
              </a:ext>
            </a:extLst>
          </p:cNvPr>
          <p:cNvSpPr/>
          <p:nvPr/>
        </p:nvSpPr>
        <p:spPr>
          <a:xfrm>
            <a:off x="0" y="8920251"/>
            <a:ext cx="2630466" cy="100817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Så här ska spelarna tänka i alla lägen. Detta förmedlas av ledarna </a:t>
            </a:r>
            <a:r>
              <a:rPr lang="sv-SE" sz="1200" b="1" dirty="0"/>
              <a:t>före</a:t>
            </a:r>
            <a:r>
              <a:rPr lang="sv-SE" sz="1200" dirty="0"/>
              <a:t> varje match</a:t>
            </a:r>
          </a:p>
        </p:txBody>
      </p:sp>
      <p:sp>
        <p:nvSpPr>
          <p:cNvPr id="55" name="Vänster klammerparentes 54">
            <a:extLst>
              <a:ext uri="{FF2B5EF4-FFF2-40B4-BE49-F238E27FC236}">
                <a16:creationId xmlns:a16="http://schemas.microsoft.com/office/drawing/2014/main" id="{CEFD9881-9A90-9257-3F06-C8AA42D2E1FC}"/>
              </a:ext>
            </a:extLst>
          </p:cNvPr>
          <p:cNvSpPr/>
          <p:nvPr/>
        </p:nvSpPr>
        <p:spPr>
          <a:xfrm>
            <a:off x="2502236" y="4537448"/>
            <a:ext cx="301076" cy="1377462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Vänster klammerparentes 55">
            <a:extLst>
              <a:ext uri="{FF2B5EF4-FFF2-40B4-BE49-F238E27FC236}">
                <a16:creationId xmlns:a16="http://schemas.microsoft.com/office/drawing/2014/main" id="{5323DDE0-D920-06B0-6309-7A090259EA2E}"/>
              </a:ext>
            </a:extLst>
          </p:cNvPr>
          <p:cNvSpPr/>
          <p:nvPr/>
        </p:nvSpPr>
        <p:spPr>
          <a:xfrm>
            <a:off x="2517460" y="6092129"/>
            <a:ext cx="222248" cy="3129210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927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För spelarnas skull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70967FD9-99E2-4ABD-A43D-E7782458DD3C}"/>
              </a:ext>
            </a:extLst>
          </p:cNvPr>
          <p:cNvSpPr txBox="1"/>
          <p:nvPr/>
        </p:nvSpPr>
        <p:spPr>
          <a:xfrm>
            <a:off x="0" y="439708"/>
            <a:ext cx="685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 spelarnas skull: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Föregår vi ledare med gott exempel i alla hänseenden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Hälsar vi ledare artigt och tydligt på domare och motståndare för att visa våra spelare att vi respekterar alla som deltar i matchen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Är vi ledare alltid </a:t>
            </a:r>
            <a:r>
              <a:rPr lang="sv-SE" b="1" dirty="0"/>
              <a:t>väl förberedda </a:t>
            </a:r>
            <a:r>
              <a:rPr lang="sv-SE" dirty="0"/>
              <a:t>för träning och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Är vi ledare alltid </a:t>
            </a:r>
            <a:r>
              <a:rPr lang="sv-SE" b="1" dirty="0"/>
              <a:t>på plats i god 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Strävar vi ledare alltid efter att </a:t>
            </a:r>
            <a:r>
              <a:rPr lang="sv-SE" b="1" dirty="0"/>
              <a:t>inte ställa in </a:t>
            </a:r>
            <a:r>
              <a:rPr lang="sv-SE" dirty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Kommunicerar vi ledare med föräldrarna så att de</a:t>
            </a:r>
            <a:r>
              <a:rPr lang="sv-SE" b="1" dirty="0"/>
              <a:t> förstår barnens utvecklig </a:t>
            </a:r>
            <a:r>
              <a:rPr lang="sv-SE" dirty="0"/>
              <a:t>och inte ställer orimliga krav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 Ger vi ledare få och korta instruktioner. Vi förklarar hur </a:t>
            </a:r>
            <a:r>
              <a:rPr lang="sv-SE" b="1" dirty="0"/>
              <a:t>övningen</a:t>
            </a:r>
            <a:r>
              <a:rPr lang="sv-SE" dirty="0"/>
              <a:t> går till men vi ställer </a:t>
            </a:r>
            <a:r>
              <a:rPr lang="sv-SE" b="1" dirty="0"/>
              <a:t>frågor</a:t>
            </a:r>
            <a:r>
              <a:rPr lang="sv-SE" dirty="0"/>
              <a:t> för att få fram </a:t>
            </a:r>
            <a:r>
              <a:rPr lang="sv-SE" b="1" dirty="0"/>
              <a:t>syftet</a:t>
            </a:r>
            <a:r>
              <a:rPr lang="sv-S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Håller vi ledare </a:t>
            </a:r>
            <a:r>
              <a:rPr lang="sv-SE" b="1" dirty="0"/>
              <a:t>aktiviteten</a:t>
            </a:r>
            <a:r>
              <a:rPr lang="sv-SE" dirty="0"/>
              <a:t> och </a:t>
            </a:r>
            <a:r>
              <a:rPr lang="sv-SE" b="1" dirty="0"/>
              <a:t>delaktigheten</a:t>
            </a:r>
            <a:r>
              <a:rPr lang="sv-SE" dirty="0"/>
              <a:t> hög genom välplanerade träningar och att övningarna kommer igång snabbt.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Utgår vi alltid ifrån ”</a:t>
            </a:r>
            <a:r>
              <a:rPr lang="sv-SE" b="1" dirty="0"/>
              <a:t>Så många som möjligt, så länge som möjligt</a:t>
            </a:r>
            <a:r>
              <a:rPr lang="sv-SE" dirty="0"/>
              <a:t>” i vårt beslutsfattande.</a:t>
            </a:r>
          </a:p>
        </p:txBody>
      </p:sp>
    </p:spTree>
    <p:extLst>
      <p:ext uri="{BB962C8B-B14F-4D97-AF65-F5344CB8AC3E}">
        <p14:creationId xmlns:p14="http://schemas.microsoft.com/office/powerpoint/2010/main" val="170548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b="1"/>
              <a:t>Klassiska föräldra- och ledarmissar</a:t>
            </a:r>
            <a:endParaRPr lang="sv-SE" b="1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3B7377D9-36F1-424B-8A4E-7145F13894B7}"/>
              </a:ext>
            </a:extLst>
          </p:cNvPr>
          <p:cNvSpPr txBox="1"/>
          <p:nvPr/>
        </p:nvSpPr>
        <p:spPr>
          <a:xfrm>
            <a:off x="0" y="377952"/>
            <a:ext cx="6858000" cy="9110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För få tillslag. </a:t>
            </a:r>
            <a:r>
              <a:rPr lang="sv-SE" sz="1500" dirty="0"/>
              <a:t>Ungdomar upp till 8 år bör ha 800 tillslag/träning. 9 år och äldre bör ha 1000. Av dessa bör 50% ske under träningens första 20 minuter.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Rädsla för mål bakåt. </a:t>
            </a:r>
            <a:r>
              <a:rPr lang="sv-SE" sz="1500" dirty="0"/>
              <a:t>Spelarna utvecklas genom försök. När man försöker misslyckas man ofta. Det ingår och är viktigt för utvecklingen.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Vill för mycket för snabbt. </a:t>
            </a:r>
            <a:r>
              <a:rPr lang="sv-SE" sz="1500" dirty="0"/>
              <a:t>Varje spelform är framtagen för att förbereda för nästa. Det är viktigt att lägga grunden för att kunna utvecklas bra och långsiktigt.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Berömma resultat. </a:t>
            </a:r>
            <a:r>
              <a:rPr lang="sv-SE" sz="1500" dirty="0"/>
              <a:t>Den som sköt i mål såg nätet rassla. Det är den som </a:t>
            </a:r>
            <a:r>
              <a:rPr lang="sv-SE" sz="1500" u="sng" dirty="0"/>
              <a:t>försökte</a:t>
            </a:r>
            <a:r>
              <a:rPr lang="sv-SE" sz="1500" dirty="0"/>
              <a:t> slå en passning som behöver motivation att försöka igen. Beröm försök!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Säga åt backarna att ”stanna hemma”. </a:t>
            </a:r>
            <a:r>
              <a:rPr lang="sv-SE" sz="1500" dirty="0"/>
              <a:t>Det fråntar spelarna möjligheten att upptäcka hur högt upp man kan gå. Backarna ska aldrig ”stanna hemma”, inte i någon spelform. Alla spelarna ska anfalla så högt upp i plan som motståndarna tillåter. Även målvakten.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Lära ut att rensa. </a:t>
            </a:r>
            <a:r>
              <a:rPr lang="sv-SE" sz="1500" dirty="0"/>
              <a:t>Det fråntar spelarna möjligheten upptäcka hur man vårdar boll och spelar sig ur ett pressat läge. Spelarna lär sig istället att inte misslyckas. Att inte försöka.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Uppfinna egna övningar. </a:t>
            </a:r>
            <a:r>
              <a:rPr lang="sv-SE" sz="1500" dirty="0"/>
              <a:t>Fotbollsportalen och flera andra hemsidor/</a:t>
            </a:r>
            <a:r>
              <a:rPr lang="sv-SE" sz="1500" dirty="0" err="1"/>
              <a:t>appar</a:t>
            </a:r>
            <a:r>
              <a:rPr lang="sv-SE" sz="1500" dirty="0"/>
              <a:t> har stora övningsbanker med beprövade och optimerade träningspass.</a:t>
            </a:r>
            <a:endParaRPr lang="sv-SE" sz="15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Långa köer på träning. </a:t>
            </a:r>
            <a:r>
              <a:rPr lang="sv-SE" sz="1500" dirty="0"/>
              <a:t>Låg aktivitet är tråkigt och ineffektivt.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Få bollar många spelare. </a:t>
            </a:r>
            <a:r>
              <a:rPr lang="sv-SE" sz="1500" dirty="0"/>
              <a:t>Låg aktivitet med få fotbollsaktioner är tråkigt och ineffektivt.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Långa och många instruktioner. </a:t>
            </a:r>
            <a:r>
              <a:rPr lang="sv-SE" sz="1500" dirty="0"/>
              <a:t>Ineffektivt och tråkigt. Spelarna lär sig bäst genom att upptäcka själv.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Fullstor match på träning. </a:t>
            </a:r>
            <a:r>
              <a:rPr lang="sv-SE" sz="1500" dirty="0"/>
              <a:t>Helt ok ibland men överlag ger smålagsspel en högre aktivitet och fler fotbollsaktioner.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Säga ”vem vill stå i mål?”. </a:t>
            </a:r>
            <a:r>
              <a:rPr lang="sv-SE" sz="1500" dirty="0"/>
              <a:t>Spela målvakt är ett bättre uttryck.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Ge försvarare och anfallare instruktioner men inte målvakten i en spelövning. </a:t>
            </a:r>
            <a:r>
              <a:rPr lang="sv-SE" sz="1500" dirty="0"/>
              <a:t>Målvakten glöms ofta bort och i stället tränas målvakter separat i övningar som inte är matchlika. Ineffektivt och inte lika kul.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Anpassa träningen utifrån senaste matchen innan 11v11. </a:t>
            </a:r>
            <a:r>
              <a:rPr lang="sv-SE" sz="1500" dirty="0"/>
              <a:t>Åren före 11v11 utvecklar spelarna och laget grundförutsättningarna. Att frångå planen baserat på matchresultat är ineffektivt och sänder fel signaler.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Träna </a:t>
            </a:r>
            <a:r>
              <a:rPr lang="sv-SE" sz="1500" b="1" dirty="0" err="1"/>
              <a:t>fys</a:t>
            </a:r>
            <a:r>
              <a:rPr lang="sv-SE" sz="1500" b="1" dirty="0"/>
              <a:t> riktat i 30min. </a:t>
            </a:r>
            <a:r>
              <a:rPr lang="sv-SE" sz="1500" dirty="0"/>
              <a:t>Det är tråkigt och ineffektivt. Lite men ofta, gärna invävt i vanliga spelövningar är bäst.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Träna riktat uthållighet tidigare än 15år. </a:t>
            </a:r>
            <a:r>
              <a:rPr lang="sv-SE" sz="1500" dirty="0"/>
              <a:t>Det är inte kul och det ger ingenting. Den ansträngning som kommer från vanliga övningar räcker gott.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500" b="1" dirty="0"/>
              <a:t>Träna riktat uthållighet tidigare än 15år för pannben åtminstone</a:t>
            </a:r>
            <a:r>
              <a:rPr lang="sv-SE" sz="1500" dirty="0"/>
              <a:t>. Det stjäl bara tid från andra utvecklingsområden.</a:t>
            </a:r>
          </a:p>
        </p:txBody>
      </p:sp>
    </p:spTree>
    <p:extLst>
      <p:ext uri="{BB962C8B-B14F-4D97-AF65-F5344CB8AC3E}">
        <p14:creationId xmlns:p14="http://schemas.microsoft.com/office/powerpoint/2010/main" val="2435399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Fotbollskunskap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698A38F-7FB4-4075-8991-A5CA21368B7F}"/>
              </a:ext>
            </a:extLst>
          </p:cNvPr>
          <p:cNvSpPr txBox="1"/>
          <p:nvPr/>
        </p:nvSpPr>
        <p:spPr>
          <a:xfrm>
            <a:off x="0" y="371474"/>
            <a:ext cx="5900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Nedan är grundläggande begrepp som spelarna behöver kunna när de börjar spela 11v11. </a:t>
            </a:r>
          </a:p>
        </p:txBody>
      </p:sp>
      <p:pic>
        <p:nvPicPr>
          <p:cNvPr id="23" name="Bildobjekt 22">
            <a:extLst>
              <a:ext uri="{FF2B5EF4-FFF2-40B4-BE49-F238E27FC236}">
                <a16:creationId xmlns:a16="http://schemas.microsoft.com/office/drawing/2014/main" id="{74A7C1CF-8BFC-4A4D-A1B1-F5C7F65357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0" y="5560292"/>
            <a:ext cx="2683445" cy="4177718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5CA93BB1-2011-44C4-B1C3-D3F61B872C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4174553" y="5560292"/>
            <a:ext cx="2683445" cy="4177718"/>
          </a:xfrm>
          <a:prstGeom prst="rect">
            <a:avLst/>
          </a:prstGeom>
        </p:spPr>
      </p:pic>
      <p:sp>
        <p:nvSpPr>
          <p:cNvPr id="30" name="Rektangel 29">
            <a:extLst>
              <a:ext uri="{FF2B5EF4-FFF2-40B4-BE49-F238E27FC236}">
                <a16:creationId xmlns:a16="http://schemas.microsoft.com/office/drawing/2014/main" id="{35FD94D3-563B-4478-AD01-0FEB0E316729}"/>
              </a:ext>
            </a:extLst>
          </p:cNvPr>
          <p:cNvSpPr/>
          <p:nvPr/>
        </p:nvSpPr>
        <p:spPr>
          <a:xfrm>
            <a:off x="490693" y="5560292"/>
            <a:ext cx="528475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B6755FB9-73FF-40A9-A9A2-0E944472BAD0}"/>
              </a:ext>
            </a:extLst>
          </p:cNvPr>
          <p:cNvSpPr/>
          <p:nvPr/>
        </p:nvSpPr>
        <p:spPr>
          <a:xfrm>
            <a:off x="1609195" y="5560292"/>
            <a:ext cx="528475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FB088AC-BFFF-4B01-AFBE-BCC805FF2EC4}"/>
              </a:ext>
            </a:extLst>
          </p:cNvPr>
          <p:cNvSpPr txBox="1"/>
          <p:nvPr/>
        </p:nvSpPr>
        <p:spPr>
          <a:xfrm>
            <a:off x="497925" y="6317766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inre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3ABBA5DF-2A03-40C7-BF3F-93983D6A922A}"/>
              </a:ext>
            </a:extLst>
          </p:cNvPr>
          <p:cNvSpPr txBox="1"/>
          <p:nvPr/>
        </p:nvSpPr>
        <p:spPr>
          <a:xfrm>
            <a:off x="1621431" y="6317766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inre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04217E47-DB75-4040-A016-54FD3EECA0D0}"/>
              </a:ext>
            </a:extLst>
          </p:cNvPr>
          <p:cNvSpPr txBox="1"/>
          <p:nvPr/>
        </p:nvSpPr>
        <p:spPr>
          <a:xfrm>
            <a:off x="1008818" y="6594765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central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4682EBE1-35D0-4D04-A887-6A9968486906}"/>
              </a:ext>
            </a:extLst>
          </p:cNvPr>
          <p:cNvSpPr txBox="1"/>
          <p:nvPr/>
        </p:nvSpPr>
        <p:spPr>
          <a:xfrm>
            <a:off x="51190" y="6807919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4199E13E-AF97-48DE-8160-39B510A9DF25}"/>
              </a:ext>
            </a:extLst>
          </p:cNvPr>
          <p:cNvSpPr txBox="1"/>
          <p:nvPr/>
        </p:nvSpPr>
        <p:spPr>
          <a:xfrm>
            <a:off x="2120088" y="6785359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CAA151E6-EE99-4ED0-A812-686489D72943}"/>
              </a:ext>
            </a:extLst>
          </p:cNvPr>
          <p:cNvSpPr txBox="1"/>
          <p:nvPr/>
        </p:nvSpPr>
        <p:spPr>
          <a:xfrm>
            <a:off x="715777" y="5743400"/>
            <a:ext cx="125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Korridorer</a:t>
            </a:r>
          </a:p>
        </p:txBody>
      </p:sp>
      <p:pic>
        <p:nvPicPr>
          <p:cNvPr id="41" name="Bildobjekt 40">
            <a:extLst>
              <a:ext uri="{FF2B5EF4-FFF2-40B4-BE49-F238E27FC236}">
                <a16:creationId xmlns:a16="http://schemas.microsoft.com/office/drawing/2014/main" id="{6D54A0D6-77FC-45E5-908D-AA0485B76D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4174552" y="1172870"/>
            <a:ext cx="2683445" cy="4177718"/>
          </a:xfrm>
          <a:prstGeom prst="rect">
            <a:avLst/>
          </a:prstGeom>
        </p:spPr>
      </p:pic>
      <p:sp>
        <p:nvSpPr>
          <p:cNvPr id="43" name="Ellips 42">
            <a:extLst>
              <a:ext uri="{FF2B5EF4-FFF2-40B4-BE49-F238E27FC236}">
                <a16:creationId xmlns:a16="http://schemas.microsoft.com/office/drawing/2014/main" id="{3A5A4330-D2F0-4947-ADA6-026AF5BC770A}"/>
              </a:ext>
            </a:extLst>
          </p:cNvPr>
          <p:cNvSpPr/>
          <p:nvPr/>
        </p:nvSpPr>
        <p:spPr>
          <a:xfrm>
            <a:off x="4490526" y="3368870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</a:p>
        </p:txBody>
      </p:sp>
      <p:sp>
        <p:nvSpPr>
          <p:cNvPr id="44" name="Ellips 43">
            <a:extLst>
              <a:ext uri="{FF2B5EF4-FFF2-40B4-BE49-F238E27FC236}">
                <a16:creationId xmlns:a16="http://schemas.microsoft.com/office/drawing/2014/main" id="{11448F9B-AA47-4981-9CB3-ED7A20B403D8}"/>
              </a:ext>
            </a:extLst>
          </p:cNvPr>
          <p:cNvSpPr/>
          <p:nvPr/>
        </p:nvSpPr>
        <p:spPr>
          <a:xfrm>
            <a:off x="5417454" y="3368868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</a:p>
        </p:txBody>
      </p:sp>
      <p:sp>
        <p:nvSpPr>
          <p:cNvPr id="45" name="Ellips 44">
            <a:extLst>
              <a:ext uri="{FF2B5EF4-FFF2-40B4-BE49-F238E27FC236}">
                <a16:creationId xmlns:a16="http://schemas.microsoft.com/office/drawing/2014/main" id="{233D3DB5-C947-4E02-9D17-34E49F6AAB67}"/>
              </a:ext>
            </a:extLst>
          </p:cNvPr>
          <p:cNvSpPr/>
          <p:nvPr/>
        </p:nvSpPr>
        <p:spPr>
          <a:xfrm>
            <a:off x="6358476" y="3368869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</a:p>
        </p:txBody>
      </p:sp>
      <p:sp>
        <p:nvSpPr>
          <p:cNvPr id="46" name="Ellips 45">
            <a:extLst>
              <a:ext uri="{FF2B5EF4-FFF2-40B4-BE49-F238E27FC236}">
                <a16:creationId xmlns:a16="http://schemas.microsoft.com/office/drawing/2014/main" id="{58F0814C-B198-4F7F-A840-A302AEC7B66C}"/>
              </a:ext>
            </a:extLst>
          </p:cNvPr>
          <p:cNvSpPr/>
          <p:nvPr/>
        </p:nvSpPr>
        <p:spPr>
          <a:xfrm>
            <a:off x="4942530" y="2778490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F</a:t>
            </a:r>
          </a:p>
        </p:txBody>
      </p:sp>
      <p:sp>
        <p:nvSpPr>
          <p:cNvPr id="47" name="Ellips 46">
            <a:extLst>
              <a:ext uri="{FF2B5EF4-FFF2-40B4-BE49-F238E27FC236}">
                <a16:creationId xmlns:a16="http://schemas.microsoft.com/office/drawing/2014/main" id="{8454E9A8-892A-4E05-90FF-49344E591688}"/>
              </a:ext>
            </a:extLst>
          </p:cNvPr>
          <p:cNvSpPr/>
          <p:nvPr/>
        </p:nvSpPr>
        <p:spPr>
          <a:xfrm>
            <a:off x="5900263" y="2793394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F</a:t>
            </a:r>
          </a:p>
        </p:txBody>
      </p:sp>
      <p:sp>
        <p:nvSpPr>
          <p:cNvPr id="48" name="Ellips 47">
            <a:extLst>
              <a:ext uri="{FF2B5EF4-FFF2-40B4-BE49-F238E27FC236}">
                <a16:creationId xmlns:a16="http://schemas.microsoft.com/office/drawing/2014/main" id="{DAC8F01F-C3AC-40F1-9455-C8E3A1CBCA4C}"/>
              </a:ext>
            </a:extLst>
          </p:cNvPr>
          <p:cNvSpPr/>
          <p:nvPr/>
        </p:nvSpPr>
        <p:spPr>
          <a:xfrm>
            <a:off x="5417454" y="1857027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200" dirty="0"/>
          </a:p>
        </p:txBody>
      </p:sp>
      <p:sp>
        <p:nvSpPr>
          <p:cNvPr id="49" name="Ellips 48">
            <a:extLst>
              <a:ext uri="{FF2B5EF4-FFF2-40B4-BE49-F238E27FC236}">
                <a16:creationId xmlns:a16="http://schemas.microsoft.com/office/drawing/2014/main" id="{D64B03B5-187E-4C07-8D96-4104BC6B2E70}"/>
              </a:ext>
            </a:extLst>
          </p:cNvPr>
          <p:cNvSpPr/>
          <p:nvPr/>
        </p:nvSpPr>
        <p:spPr>
          <a:xfrm>
            <a:off x="5439223" y="4091622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A</a:t>
            </a:r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6ABFF2FD-1483-469F-9F7A-6268158C3683}"/>
              </a:ext>
            </a:extLst>
          </p:cNvPr>
          <p:cNvSpPr/>
          <p:nvPr/>
        </p:nvSpPr>
        <p:spPr>
          <a:xfrm>
            <a:off x="4340352" y="4291584"/>
            <a:ext cx="2369759" cy="661416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Utgångsyta</a:t>
            </a:r>
          </a:p>
        </p:txBody>
      </p:sp>
      <p:sp>
        <p:nvSpPr>
          <p:cNvPr id="50" name="Ellips 49">
            <a:extLst>
              <a:ext uri="{FF2B5EF4-FFF2-40B4-BE49-F238E27FC236}">
                <a16:creationId xmlns:a16="http://schemas.microsoft.com/office/drawing/2014/main" id="{E4EAC6CF-EC3A-4F80-8B8C-942D5CFE88EB}"/>
              </a:ext>
            </a:extLst>
          </p:cNvPr>
          <p:cNvSpPr/>
          <p:nvPr/>
        </p:nvSpPr>
        <p:spPr>
          <a:xfrm>
            <a:off x="4322146" y="3568830"/>
            <a:ext cx="2387965" cy="484785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Spelyta 1</a:t>
            </a:r>
          </a:p>
        </p:txBody>
      </p:sp>
      <p:sp>
        <p:nvSpPr>
          <p:cNvPr id="51" name="Ellips 50">
            <a:extLst>
              <a:ext uri="{FF2B5EF4-FFF2-40B4-BE49-F238E27FC236}">
                <a16:creationId xmlns:a16="http://schemas.microsoft.com/office/drawing/2014/main" id="{0E7170D9-CBA6-4E3D-BBF7-9D9DBDC43C15}"/>
              </a:ext>
            </a:extLst>
          </p:cNvPr>
          <p:cNvSpPr/>
          <p:nvPr/>
        </p:nvSpPr>
        <p:spPr>
          <a:xfrm>
            <a:off x="4318581" y="2998520"/>
            <a:ext cx="2387965" cy="365477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Spelyta 2</a:t>
            </a:r>
          </a:p>
        </p:txBody>
      </p:sp>
      <p:sp>
        <p:nvSpPr>
          <p:cNvPr id="52" name="Ellips 51">
            <a:extLst>
              <a:ext uri="{FF2B5EF4-FFF2-40B4-BE49-F238E27FC236}">
                <a16:creationId xmlns:a16="http://schemas.microsoft.com/office/drawing/2014/main" id="{E3036AAC-1496-47B3-A6CB-C7FC21093599}"/>
              </a:ext>
            </a:extLst>
          </p:cNvPr>
          <p:cNvSpPr/>
          <p:nvPr/>
        </p:nvSpPr>
        <p:spPr>
          <a:xfrm>
            <a:off x="4340352" y="2071894"/>
            <a:ext cx="2387965" cy="711759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Spelyta 3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A266AB27-C2AD-4483-A983-8AE2D74159B2}"/>
              </a:ext>
            </a:extLst>
          </p:cNvPr>
          <p:cNvSpPr txBox="1"/>
          <p:nvPr/>
        </p:nvSpPr>
        <p:spPr>
          <a:xfrm>
            <a:off x="4585636" y="5787118"/>
            <a:ext cx="1821255" cy="1077474"/>
          </a:xfrm>
          <a:prstGeom prst="rect">
            <a:avLst/>
          </a:prstGeom>
          <a:solidFill>
            <a:srgbClr val="E2F0D9">
              <a:alpha val="5000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sv-SE" sz="1801" dirty="0"/>
          </a:p>
          <a:p>
            <a:pPr algn="ctr"/>
            <a:endParaRPr lang="sv-SE" sz="1801" dirty="0"/>
          </a:p>
          <a:p>
            <a:pPr algn="ctr"/>
            <a:endParaRPr lang="sv-SE" sz="1400" dirty="0">
              <a:solidFill>
                <a:schemeClr val="tx1"/>
              </a:solidFill>
            </a:endParaRP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Assistyta</a:t>
            </a: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5FE0B922-AFA7-454D-8F2C-68493ECD2EB6}"/>
              </a:ext>
            </a:extLst>
          </p:cNvPr>
          <p:cNvSpPr txBox="1"/>
          <p:nvPr/>
        </p:nvSpPr>
        <p:spPr>
          <a:xfrm>
            <a:off x="4994070" y="5795574"/>
            <a:ext cx="1001303" cy="615553"/>
          </a:xfrm>
          <a:prstGeom prst="rect">
            <a:avLst/>
          </a:prstGeom>
          <a:solidFill>
            <a:srgbClr val="FFFF00">
              <a:alpha val="50000"/>
            </a:srgb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err="1">
                <a:solidFill>
                  <a:schemeClr val="tx1"/>
                </a:solidFill>
              </a:rPr>
              <a:t>Goldzone</a:t>
            </a:r>
            <a:endParaRPr lang="sv-SE" sz="1400" dirty="0">
              <a:solidFill>
                <a:schemeClr val="tx1"/>
              </a:solidFill>
            </a:endParaRPr>
          </a:p>
          <a:p>
            <a:pPr algn="ctr"/>
            <a:endParaRPr lang="sv-SE" sz="2000" dirty="0">
              <a:solidFill>
                <a:schemeClr val="tx1"/>
              </a:solidFill>
            </a:endParaRP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359B0C9B-956F-4465-B1AD-596AEE09C2A1}"/>
              </a:ext>
            </a:extLst>
          </p:cNvPr>
          <p:cNvSpPr txBox="1"/>
          <p:nvPr/>
        </p:nvSpPr>
        <p:spPr>
          <a:xfrm>
            <a:off x="4351236" y="8052621"/>
            <a:ext cx="2366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75% av alla mål i all fotboll görs från </a:t>
            </a:r>
            <a:r>
              <a:rPr lang="sv-SE" dirty="0" err="1"/>
              <a:t>goldzone</a:t>
            </a:r>
            <a:endParaRPr lang="sv-SE" dirty="0"/>
          </a:p>
        </p:txBody>
      </p:sp>
      <p:pic>
        <p:nvPicPr>
          <p:cNvPr id="55" name="Bildobjekt 54">
            <a:extLst>
              <a:ext uri="{FF2B5EF4-FFF2-40B4-BE49-F238E27FC236}">
                <a16:creationId xmlns:a16="http://schemas.microsoft.com/office/drawing/2014/main" id="{9831BF78-05E7-4513-A8E8-78ABAC3C21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1102" y="1169420"/>
            <a:ext cx="2683445" cy="4177718"/>
          </a:xfrm>
          <a:prstGeom prst="rect">
            <a:avLst/>
          </a:prstGeom>
        </p:spPr>
      </p:pic>
      <p:sp>
        <p:nvSpPr>
          <p:cNvPr id="56" name="Rektangel 55">
            <a:extLst>
              <a:ext uri="{FF2B5EF4-FFF2-40B4-BE49-F238E27FC236}">
                <a16:creationId xmlns:a16="http://schemas.microsoft.com/office/drawing/2014/main" id="{0F4CF4E2-EACD-4335-93CE-050FF2E71C79}"/>
              </a:ext>
            </a:extLst>
          </p:cNvPr>
          <p:cNvSpPr/>
          <p:nvPr/>
        </p:nvSpPr>
        <p:spPr>
          <a:xfrm>
            <a:off x="141663" y="1169420"/>
            <a:ext cx="755903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A214EC25-AFE3-465D-A41A-210C2ECDF7BF}"/>
              </a:ext>
            </a:extLst>
          </p:cNvPr>
          <p:cNvSpPr/>
          <p:nvPr/>
        </p:nvSpPr>
        <p:spPr>
          <a:xfrm>
            <a:off x="1742947" y="1169420"/>
            <a:ext cx="790389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8D5B7334-4375-4C51-AE3D-094B266CDE98}"/>
              </a:ext>
            </a:extLst>
          </p:cNvPr>
          <p:cNvSpPr txBox="1"/>
          <p:nvPr/>
        </p:nvSpPr>
        <p:spPr>
          <a:xfrm>
            <a:off x="1009920" y="2203893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central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5247E8E6-CE90-43E5-A6E2-C8EF511B3C91}"/>
              </a:ext>
            </a:extLst>
          </p:cNvPr>
          <p:cNvSpPr txBox="1"/>
          <p:nvPr/>
        </p:nvSpPr>
        <p:spPr>
          <a:xfrm>
            <a:off x="272616" y="2444909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D91CE86E-BD75-4948-9F5D-5AA558453D39}"/>
              </a:ext>
            </a:extLst>
          </p:cNvPr>
          <p:cNvSpPr txBox="1"/>
          <p:nvPr/>
        </p:nvSpPr>
        <p:spPr>
          <a:xfrm>
            <a:off x="1927541" y="2399516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63" name="textruta 62">
            <a:extLst>
              <a:ext uri="{FF2B5EF4-FFF2-40B4-BE49-F238E27FC236}">
                <a16:creationId xmlns:a16="http://schemas.microsoft.com/office/drawing/2014/main" id="{2C1E0413-2BB1-419F-B9FE-225C99BE09C7}"/>
              </a:ext>
            </a:extLst>
          </p:cNvPr>
          <p:cNvSpPr txBox="1"/>
          <p:nvPr/>
        </p:nvSpPr>
        <p:spPr>
          <a:xfrm>
            <a:off x="716879" y="1352528"/>
            <a:ext cx="125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Korridorer</a:t>
            </a:r>
          </a:p>
        </p:txBody>
      </p:sp>
      <p:sp>
        <p:nvSpPr>
          <p:cNvPr id="64" name="textruta 63">
            <a:extLst>
              <a:ext uri="{FF2B5EF4-FFF2-40B4-BE49-F238E27FC236}">
                <a16:creationId xmlns:a16="http://schemas.microsoft.com/office/drawing/2014/main" id="{EC2A5AA1-A407-412D-BC18-44A51B0D99F7}"/>
              </a:ext>
            </a:extLst>
          </p:cNvPr>
          <p:cNvSpPr txBox="1"/>
          <p:nvPr/>
        </p:nvSpPr>
        <p:spPr>
          <a:xfrm>
            <a:off x="868913" y="4034386"/>
            <a:ext cx="1600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7 mot 7</a:t>
            </a:r>
          </a:p>
        </p:txBody>
      </p:sp>
      <p:sp>
        <p:nvSpPr>
          <p:cNvPr id="65" name="textruta 64">
            <a:extLst>
              <a:ext uri="{FF2B5EF4-FFF2-40B4-BE49-F238E27FC236}">
                <a16:creationId xmlns:a16="http://schemas.microsoft.com/office/drawing/2014/main" id="{DA873626-5529-4197-99EA-4E9A79155EAF}"/>
              </a:ext>
            </a:extLst>
          </p:cNvPr>
          <p:cNvSpPr txBox="1"/>
          <p:nvPr/>
        </p:nvSpPr>
        <p:spPr>
          <a:xfrm>
            <a:off x="868913" y="8437286"/>
            <a:ext cx="1600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 mot 9</a:t>
            </a:r>
          </a:p>
        </p:txBody>
      </p:sp>
    </p:spTree>
    <p:extLst>
      <p:ext uri="{BB962C8B-B14F-4D97-AF65-F5344CB8AC3E}">
        <p14:creationId xmlns:p14="http://schemas.microsoft.com/office/powerpoint/2010/main" val="993684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Fotbollskunskap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63B2D18-0EC3-4CFE-A3E7-0DC749E056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0" y="951796"/>
            <a:ext cx="2683445" cy="4177718"/>
          </a:xfrm>
          <a:prstGeom prst="rect">
            <a:avLst/>
          </a:prstGeom>
        </p:spPr>
      </p:pic>
      <p:sp>
        <p:nvSpPr>
          <p:cNvPr id="2" name="Pil: upp-ned 1">
            <a:extLst>
              <a:ext uri="{FF2B5EF4-FFF2-40B4-BE49-F238E27FC236}">
                <a16:creationId xmlns:a16="http://schemas.microsoft.com/office/drawing/2014/main" id="{795A18AB-A97D-486D-999D-9824B65D1ED8}"/>
              </a:ext>
            </a:extLst>
          </p:cNvPr>
          <p:cNvSpPr/>
          <p:nvPr/>
        </p:nvSpPr>
        <p:spPr>
          <a:xfrm>
            <a:off x="1921037" y="1248128"/>
            <a:ext cx="559975" cy="3555520"/>
          </a:xfrm>
          <a:prstGeom prst="up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Speldjup</a:t>
            </a:r>
          </a:p>
        </p:txBody>
      </p:sp>
      <p:sp>
        <p:nvSpPr>
          <p:cNvPr id="3" name="Pil: vänster-höger 2">
            <a:extLst>
              <a:ext uri="{FF2B5EF4-FFF2-40B4-BE49-F238E27FC236}">
                <a16:creationId xmlns:a16="http://schemas.microsoft.com/office/drawing/2014/main" id="{3413E943-55C3-43BD-8CFC-694A0475ED85}"/>
              </a:ext>
            </a:extLst>
          </p:cNvPr>
          <p:cNvSpPr/>
          <p:nvPr/>
        </p:nvSpPr>
        <p:spPr>
          <a:xfrm>
            <a:off x="134112" y="2913888"/>
            <a:ext cx="1938528" cy="544126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Spelbredd</a:t>
            </a:r>
          </a:p>
        </p:txBody>
      </p:sp>
      <p:pic>
        <p:nvPicPr>
          <p:cNvPr id="41" name="Bildobjekt 40">
            <a:extLst>
              <a:ext uri="{FF2B5EF4-FFF2-40B4-BE49-F238E27FC236}">
                <a16:creationId xmlns:a16="http://schemas.microsoft.com/office/drawing/2014/main" id="{73636660-6503-44C8-9C7D-BF8604C2E6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4174557" y="955494"/>
            <a:ext cx="2683445" cy="4177718"/>
          </a:xfrm>
          <a:prstGeom prst="rect">
            <a:avLst/>
          </a:prstGeom>
        </p:spPr>
      </p:pic>
      <p:sp>
        <p:nvSpPr>
          <p:cNvPr id="42" name="Ellips 41">
            <a:extLst>
              <a:ext uri="{FF2B5EF4-FFF2-40B4-BE49-F238E27FC236}">
                <a16:creationId xmlns:a16="http://schemas.microsoft.com/office/drawing/2014/main" id="{9DCFF9E4-A66F-4D0E-837C-1C20E26B0625}"/>
              </a:ext>
            </a:extLst>
          </p:cNvPr>
          <p:cNvSpPr/>
          <p:nvPr/>
        </p:nvSpPr>
        <p:spPr>
          <a:xfrm>
            <a:off x="6486524" y="2260066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</a:t>
            </a:r>
          </a:p>
        </p:txBody>
      </p:sp>
      <p:sp>
        <p:nvSpPr>
          <p:cNvPr id="43" name="Ellips 42">
            <a:extLst>
              <a:ext uri="{FF2B5EF4-FFF2-40B4-BE49-F238E27FC236}">
                <a16:creationId xmlns:a16="http://schemas.microsoft.com/office/drawing/2014/main" id="{96868FF8-B85F-4ADE-B433-249EE584400F}"/>
              </a:ext>
            </a:extLst>
          </p:cNvPr>
          <p:cNvSpPr/>
          <p:nvPr/>
        </p:nvSpPr>
        <p:spPr>
          <a:xfrm>
            <a:off x="6447418" y="3734818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</a:t>
            </a:r>
          </a:p>
        </p:txBody>
      </p:sp>
      <p:sp>
        <p:nvSpPr>
          <p:cNvPr id="44" name="Ellips 43">
            <a:extLst>
              <a:ext uri="{FF2B5EF4-FFF2-40B4-BE49-F238E27FC236}">
                <a16:creationId xmlns:a16="http://schemas.microsoft.com/office/drawing/2014/main" id="{B9E80FAF-2C42-489A-BB5B-767FB79C7669}"/>
              </a:ext>
            </a:extLst>
          </p:cNvPr>
          <p:cNvSpPr/>
          <p:nvPr/>
        </p:nvSpPr>
        <p:spPr>
          <a:xfrm>
            <a:off x="5916645" y="2831129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</a:t>
            </a:r>
          </a:p>
        </p:txBody>
      </p:sp>
      <p:sp>
        <p:nvSpPr>
          <p:cNvPr id="47" name="Ellips 46">
            <a:extLst>
              <a:ext uri="{FF2B5EF4-FFF2-40B4-BE49-F238E27FC236}">
                <a16:creationId xmlns:a16="http://schemas.microsoft.com/office/drawing/2014/main" id="{D7BE772D-8EE0-460A-8F29-81DC5AD2CB49}"/>
              </a:ext>
            </a:extLst>
          </p:cNvPr>
          <p:cNvSpPr/>
          <p:nvPr/>
        </p:nvSpPr>
        <p:spPr>
          <a:xfrm>
            <a:off x="4894974" y="4452706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G</a:t>
            </a:r>
          </a:p>
        </p:txBody>
      </p:sp>
      <p:sp>
        <p:nvSpPr>
          <p:cNvPr id="79" name="Ellips 78">
            <a:extLst>
              <a:ext uri="{FF2B5EF4-FFF2-40B4-BE49-F238E27FC236}">
                <a16:creationId xmlns:a16="http://schemas.microsoft.com/office/drawing/2014/main" id="{C6F39D3C-A2F0-41A2-83A5-88B1494154C6}"/>
              </a:ext>
            </a:extLst>
          </p:cNvPr>
          <p:cNvSpPr/>
          <p:nvPr/>
        </p:nvSpPr>
        <p:spPr>
          <a:xfrm>
            <a:off x="4539093" y="3907072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</a:t>
            </a:r>
          </a:p>
        </p:txBody>
      </p:sp>
      <p:sp>
        <p:nvSpPr>
          <p:cNvPr id="80" name="Ellips 79">
            <a:extLst>
              <a:ext uri="{FF2B5EF4-FFF2-40B4-BE49-F238E27FC236}">
                <a16:creationId xmlns:a16="http://schemas.microsoft.com/office/drawing/2014/main" id="{C9490EAF-94C9-4C59-AC64-EAAEE1637013}"/>
              </a:ext>
            </a:extLst>
          </p:cNvPr>
          <p:cNvSpPr/>
          <p:nvPr/>
        </p:nvSpPr>
        <p:spPr>
          <a:xfrm>
            <a:off x="5916645" y="1896136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</a:t>
            </a:r>
          </a:p>
        </p:txBody>
      </p:sp>
      <p:cxnSp>
        <p:nvCxnSpPr>
          <p:cNvPr id="5" name="Rak pilkoppling 4">
            <a:extLst>
              <a:ext uri="{FF2B5EF4-FFF2-40B4-BE49-F238E27FC236}">
                <a16:creationId xmlns:a16="http://schemas.microsoft.com/office/drawing/2014/main" id="{3CB2DE2E-C442-4B9D-88E1-3E16CC2965F1}"/>
              </a:ext>
            </a:extLst>
          </p:cNvPr>
          <p:cNvCxnSpPr>
            <a:cxnSpLocks/>
            <a:stCxn id="44" idx="0"/>
            <a:endCxn id="80" idx="4"/>
          </p:cNvCxnSpPr>
          <p:nvPr/>
        </p:nvCxnSpPr>
        <p:spPr>
          <a:xfrm flipV="1">
            <a:off x="6014025" y="2090895"/>
            <a:ext cx="0" cy="740234"/>
          </a:xfrm>
          <a:prstGeom prst="straightConnector1">
            <a:avLst/>
          </a:prstGeom>
          <a:ln w="38100">
            <a:solidFill>
              <a:srgbClr val="FF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Stjärna: 10 punkter 84">
            <a:extLst>
              <a:ext uri="{FF2B5EF4-FFF2-40B4-BE49-F238E27FC236}">
                <a16:creationId xmlns:a16="http://schemas.microsoft.com/office/drawing/2014/main" id="{0C74B571-C1B4-4406-9761-75A396B76481}"/>
              </a:ext>
            </a:extLst>
          </p:cNvPr>
          <p:cNvSpPr/>
          <p:nvPr/>
        </p:nvSpPr>
        <p:spPr>
          <a:xfrm>
            <a:off x="5916645" y="2328695"/>
            <a:ext cx="197776" cy="197776"/>
          </a:xfrm>
          <a:prstGeom prst="star10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6" name="Rak pilkoppling 85">
            <a:extLst>
              <a:ext uri="{FF2B5EF4-FFF2-40B4-BE49-F238E27FC236}">
                <a16:creationId xmlns:a16="http://schemas.microsoft.com/office/drawing/2014/main" id="{79CDF9B7-8A10-45A3-888B-8627EB0A7D5D}"/>
              </a:ext>
            </a:extLst>
          </p:cNvPr>
          <p:cNvCxnSpPr>
            <a:cxnSpLocks/>
            <a:stCxn id="44" idx="7"/>
            <a:endCxn id="42" idx="2"/>
          </p:cNvCxnSpPr>
          <p:nvPr/>
        </p:nvCxnSpPr>
        <p:spPr>
          <a:xfrm flipV="1">
            <a:off x="6082882" y="2357446"/>
            <a:ext cx="403642" cy="50220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5670D7D3-D236-4BBE-85F6-F4A0EBD7467D}"/>
              </a:ext>
            </a:extLst>
          </p:cNvPr>
          <p:cNvCxnSpPr>
            <a:stCxn id="79" idx="4"/>
            <a:endCxn id="47" idx="1"/>
          </p:cNvCxnSpPr>
          <p:nvPr/>
        </p:nvCxnSpPr>
        <p:spPr>
          <a:xfrm>
            <a:off x="4636473" y="4101831"/>
            <a:ext cx="287023" cy="379397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koppling 86">
            <a:extLst>
              <a:ext uri="{FF2B5EF4-FFF2-40B4-BE49-F238E27FC236}">
                <a16:creationId xmlns:a16="http://schemas.microsoft.com/office/drawing/2014/main" id="{CFD3820D-2C87-49F1-B4A8-3684EDA72853}"/>
              </a:ext>
            </a:extLst>
          </p:cNvPr>
          <p:cNvCxnSpPr>
            <a:cxnSpLocks/>
            <a:stCxn id="43" idx="3"/>
            <a:endCxn id="47" idx="7"/>
          </p:cNvCxnSpPr>
          <p:nvPr/>
        </p:nvCxnSpPr>
        <p:spPr>
          <a:xfrm flipH="1">
            <a:off x="5061211" y="3901055"/>
            <a:ext cx="1414729" cy="58017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Ellips 87">
            <a:extLst>
              <a:ext uri="{FF2B5EF4-FFF2-40B4-BE49-F238E27FC236}">
                <a16:creationId xmlns:a16="http://schemas.microsoft.com/office/drawing/2014/main" id="{DC1D24AB-4976-412E-866D-949AE2D14B4B}"/>
              </a:ext>
            </a:extLst>
          </p:cNvPr>
          <p:cNvSpPr/>
          <p:nvPr/>
        </p:nvSpPr>
        <p:spPr>
          <a:xfrm>
            <a:off x="4958632" y="4334105"/>
            <a:ext cx="131145" cy="131145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9" name="Ellips 88">
            <a:extLst>
              <a:ext uri="{FF2B5EF4-FFF2-40B4-BE49-F238E27FC236}">
                <a16:creationId xmlns:a16="http://schemas.microsoft.com/office/drawing/2014/main" id="{AD56E28C-6994-4FAE-8C3A-9AB696BACB4A}"/>
              </a:ext>
            </a:extLst>
          </p:cNvPr>
          <p:cNvSpPr/>
          <p:nvPr/>
        </p:nvSpPr>
        <p:spPr>
          <a:xfrm>
            <a:off x="5996021" y="2716906"/>
            <a:ext cx="115383" cy="115383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03D4C3DB-AB09-40A2-89AE-94F40E60C43F}"/>
              </a:ext>
            </a:extLst>
          </p:cNvPr>
          <p:cNvSpPr txBox="1"/>
          <p:nvPr/>
        </p:nvSpPr>
        <p:spPr>
          <a:xfrm>
            <a:off x="4733852" y="3669792"/>
            <a:ext cx="1349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Spelavstånd</a:t>
            </a:r>
          </a:p>
        </p:txBody>
      </p:sp>
      <p:sp>
        <p:nvSpPr>
          <p:cNvPr id="90" name="textruta 89">
            <a:extLst>
              <a:ext uri="{FF2B5EF4-FFF2-40B4-BE49-F238E27FC236}">
                <a16:creationId xmlns:a16="http://schemas.microsoft.com/office/drawing/2014/main" id="{A5AA1C69-C266-485B-A861-99B8A96DA4A9}"/>
              </a:ext>
            </a:extLst>
          </p:cNvPr>
          <p:cNvSpPr txBox="1"/>
          <p:nvPr/>
        </p:nvSpPr>
        <p:spPr>
          <a:xfrm>
            <a:off x="4583333" y="1728690"/>
            <a:ext cx="1349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Spelbarhet</a:t>
            </a:r>
          </a:p>
        </p:txBody>
      </p:sp>
    </p:spTree>
    <p:extLst>
      <p:ext uri="{BB962C8B-B14F-4D97-AF65-F5344CB8AC3E}">
        <p14:creationId xmlns:p14="http://schemas.microsoft.com/office/powerpoint/2010/main" val="1709722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Fysik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72238B5B-B575-4306-AB19-335E1A9C8ACD}"/>
              </a:ext>
            </a:extLst>
          </p:cNvPr>
          <p:cNvSpPr/>
          <p:nvPr/>
        </p:nvSpPr>
        <p:spPr>
          <a:xfrm>
            <a:off x="1452665" y="6766039"/>
            <a:ext cx="5405331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6   7   8   9   10   11   12   13   14   15   16   17   18   19</a:t>
            </a: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C427F787-447D-4A43-AD39-F836E02D33A6}"/>
              </a:ext>
            </a:extLst>
          </p:cNvPr>
          <p:cNvSpPr/>
          <p:nvPr/>
        </p:nvSpPr>
        <p:spPr>
          <a:xfrm>
            <a:off x="-2" y="7146437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Koordination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4ABC8DCC-426A-492D-8A53-E632DEA2310B}"/>
              </a:ext>
            </a:extLst>
          </p:cNvPr>
          <p:cNvSpPr/>
          <p:nvPr/>
        </p:nvSpPr>
        <p:spPr>
          <a:xfrm>
            <a:off x="-2" y="6768485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Ålder</a:t>
            </a:r>
          </a:p>
        </p:txBody>
      </p:sp>
      <p:sp>
        <p:nvSpPr>
          <p:cNvPr id="50" name="Rektangel: rundade hörn 49">
            <a:extLst>
              <a:ext uri="{FF2B5EF4-FFF2-40B4-BE49-F238E27FC236}">
                <a16:creationId xmlns:a16="http://schemas.microsoft.com/office/drawing/2014/main" id="{DD370601-89DA-409D-9431-8B705E0224F4}"/>
              </a:ext>
            </a:extLst>
          </p:cNvPr>
          <p:cNvSpPr/>
          <p:nvPr/>
        </p:nvSpPr>
        <p:spPr>
          <a:xfrm>
            <a:off x="-1" y="7524141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Fotarbete</a:t>
            </a:r>
          </a:p>
        </p:txBody>
      </p:sp>
      <p:sp>
        <p:nvSpPr>
          <p:cNvPr id="51" name="Rektangel: rundade hörn 50">
            <a:extLst>
              <a:ext uri="{FF2B5EF4-FFF2-40B4-BE49-F238E27FC236}">
                <a16:creationId xmlns:a16="http://schemas.microsoft.com/office/drawing/2014/main" id="{52AAD24C-307C-4261-A06A-2CE74418311A}"/>
              </a:ext>
            </a:extLst>
          </p:cNvPr>
          <p:cNvSpPr/>
          <p:nvPr/>
        </p:nvSpPr>
        <p:spPr>
          <a:xfrm>
            <a:off x="-1" y="7902093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Löpteknik</a:t>
            </a:r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BBF0977A-814D-44BB-A945-AE3691BB404F}"/>
              </a:ext>
            </a:extLst>
          </p:cNvPr>
          <p:cNvSpPr/>
          <p:nvPr/>
        </p:nvSpPr>
        <p:spPr>
          <a:xfrm>
            <a:off x="-1" y="9413901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Uthållighet</a:t>
            </a:r>
          </a:p>
        </p:txBody>
      </p:sp>
      <p:sp>
        <p:nvSpPr>
          <p:cNvPr id="53" name="Rektangel: rundade hörn 52">
            <a:extLst>
              <a:ext uri="{FF2B5EF4-FFF2-40B4-BE49-F238E27FC236}">
                <a16:creationId xmlns:a16="http://schemas.microsoft.com/office/drawing/2014/main" id="{A9373A0A-D97E-4E29-9190-DEE6B2425997}"/>
              </a:ext>
            </a:extLst>
          </p:cNvPr>
          <p:cNvSpPr/>
          <p:nvPr/>
        </p:nvSpPr>
        <p:spPr>
          <a:xfrm>
            <a:off x="-1" y="9035949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Styrka</a:t>
            </a:r>
          </a:p>
        </p:txBody>
      </p:sp>
      <p:sp>
        <p:nvSpPr>
          <p:cNvPr id="54" name="Rektangel: rundade hörn 53">
            <a:extLst>
              <a:ext uri="{FF2B5EF4-FFF2-40B4-BE49-F238E27FC236}">
                <a16:creationId xmlns:a16="http://schemas.microsoft.com/office/drawing/2014/main" id="{043A4AA2-B2C9-493A-82A9-AC2EA23B2657}"/>
              </a:ext>
            </a:extLst>
          </p:cNvPr>
          <p:cNvSpPr/>
          <p:nvPr/>
        </p:nvSpPr>
        <p:spPr>
          <a:xfrm>
            <a:off x="-1" y="8280045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Fotbollssnabbhet</a:t>
            </a:r>
          </a:p>
        </p:txBody>
      </p:sp>
      <p:sp>
        <p:nvSpPr>
          <p:cNvPr id="55" name="Rektangel: rundade hörn 54">
            <a:extLst>
              <a:ext uri="{FF2B5EF4-FFF2-40B4-BE49-F238E27FC236}">
                <a16:creationId xmlns:a16="http://schemas.microsoft.com/office/drawing/2014/main" id="{549E3831-3807-4344-8315-BA88ACC66F25}"/>
              </a:ext>
            </a:extLst>
          </p:cNvPr>
          <p:cNvSpPr/>
          <p:nvPr/>
        </p:nvSpPr>
        <p:spPr>
          <a:xfrm>
            <a:off x="-1" y="8657997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Rörlighet</a:t>
            </a:r>
          </a:p>
        </p:txBody>
      </p:sp>
      <p:sp>
        <p:nvSpPr>
          <p:cNvPr id="56" name="Rektangel: rundade hörn 55">
            <a:extLst>
              <a:ext uri="{FF2B5EF4-FFF2-40B4-BE49-F238E27FC236}">
                <a16:creationId xmlns:a16="http://schemas.microsoft.com/office/drawing/2014/main" id="{E776D83D-4EEE-4109-9FD2-B19883DD2647}"/>
              </a:ext>
            </a:extLst>
          </p:cNvPr>
          <p:cNvSpPr/>
          <p:nvPr/>
        </p:nvSpPr>
        <p:spPr>
          <a:xfrm>
            <a:off x="1452667" y="7143991"/>
            <a:ext cx="5405331" cy="380398"/>
          </a:xfrm>
          <a:prstGeom prst="roundRect">
            <a:avLst/>
          </a:prstGeom>
          <a:gradFill>
            <a:gsLst>
              <a:gs pos="46000">
                <a:srgbClr val="00B050"/>
              </a:gs>
              <a:gs pos="77000">
                <a:srgbClr val="FFFF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D0D22586-CE04-455C-B892-E4F7C0E23BF1}"/>
              </a:ext>
            </a:extLst>
          </p:cNvPr>
          <p:cNvSpPr/>
          <p:nvPr/>
        </p:nvSpPr>
        <p:spPr>
          <a:xfrm>
            <a:off x="1452667" y="7526710"/>
            <a:ext cx="5405331" cy="380398"/>
          </a:xfrm>
          <a:prstGeom prst="roundRect">
            <a:avLst/>
          </a:prstGeom>
          <a:gradFill>
            <a:gsLst>
              <a:gs pos="46000">
                <a:srgbClr val="00B050"/>
              </a:gs>
              <a:gs pos="66000">
                <a:srgbClr val="FFFF00"/>
              </a:gs>
              <a:gs pos="81000">
                <a:srgbClr val="FFFF00">
                  <a:lumMod val="100000"/>
                </a:srgbClr>
              </a:gs>
              <a:gs pos="100000">
                <a:srgbClr val="FF0000">
                  <a:lumMod val="80000"/>
                  <a:lumOff val="20000"/>
                </a:srgb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19A82C1E-E0A1-4E79-B044-FA9CF8171285}"/>
              </a:ext>
            </a:extLst>
          </p:cNvPr>
          <p:cNvSpPr/>
          <p:nvPr/>
        </p:nvSpPr>
        <p:spPr>
          <a:xfrm>
            <a:off x="1452665" y="7902093"/>
            <a:ext cx="5405331" cy="380398"/>
          </a:xfrm>
          <a:prstGeom prst="roundRect">
            <a:avLst/>
          </a:prstGeom>
          <a:gradFill>
            <a:gsLst>
              <a:gs pos="0">
                <a:srgbClr val="FFFF00"/>
              </a:gs>
              <a:gs pos="19000">
                <a:srgbClr val="00B050"/>
              </a:gs>
              <a:gs pos="49000">
                <a:srgbClr val="00B050"/>
              </a:gs>
              <a:gs pos="81000">
                <a:srgbClr val="FFFF00"/>
              </a:gs>
              <a:gs pos="100000">
                <a:srgbClr val="FF0000">
                  <a:lumMod val="100000"/>
                </a:srgb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Rektangel: rundade hörn 58">
            <a:extLst>
              <a:ext uri="{FF2B5EF4-FFF2-40B4-BE49-F238E27FC236}">
                <a16:creationId xmlns:a16="http://schemas.microsoft.com/office/drawing/2014/main" id="{5F2FFFC2-7907-4C68-935A-8285D9DA8F2F}"/>
              </a:ext>
            </a:extLst>
          </p:cNvPr>
          <p:cNvSpPr/>
          <p:nvPr/>
        </p:nvSpPr>
        <p:spPr>
          <a:xfrm>
            <a:off x="1452667" y="8277475"/>
            <a:ext cx="5405331" cy="380398"/>
          </a:xfrm>
          <a:prstGeom prst="roundRect">
            <a:avLst/>
          </a:prstGeom>
          <a:gradFill>
            <a:gsLst>
              <a:gs pos="3000">
                <a:srgbClr val="FFFF00"/>
              </a:gs>
              <a:gs pos="56000">
                <a:srgbClr val="00B050"/>
              </a:gs>
              <a:gs pos="23000">
                <a:srgbClr val="00B050"/>
              </a:gs>
              <a:gs pos="81000">
                <a:srgbClr val="FFFF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Rektangel: rundade hörn 59">
            <a:extLst>
              <a:ext uri="{FF2B5EF4-FFF2-40B4-BE49-F238E27FC236}">
                <a16:creationId xmlns:a16="http://schemas.microsoft.com/office/drawing/2014/main" id="{95A69FD0-155A-4FB8-B7E7-84007861F7E2}"/>
              </a:ext>
            </a:extLst>
          </p:cNvPr>
          <p:cNvSpPr/>
          <p:nvPr/>
        </p:nvSpPr>
        <p:spPr>
          <a:xfrm>
            <a:off x="1452665" y="8650288"/>
            <a:ext cx="5405331" cy="380398"/>
          </a:xfrm>
          <a:prstGeom prst="roundRect">
            <a:avLst/>
          </a:prstGeom>
          <a:gradFill>
            <a:gsLst>
              <a:gs pos="17000">
                <a:srgbClr val="FFFF00"/>
              </a:gs>
              <a:gs pos="41000">
                <a:srgbClr val="00B050"/>
              </a:gs>
              <a:gs pos="70000">
                <a:srgbClr val="00B050"/>
              </a:gs>
              <a:gs pos="100000">
                <a:srgbClr val="FFFF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Rektangel: rundade hörn 60">
            <a:extLst>
              <a:ext uri="{FF2B5EF4-FFF2-40B4-BE49-F238E27FC236}">
                <a16:creationId xmlns:a16="http://schemas.microsoft.com/office/drawing/2014/main" id="{8B81A6E3-0028-4CF8-9778-5D972D3CF895}"/>
              </a:ext>
            </a:extLst>
          </p:cNvPr>
          <p:cNvSpPr/>
          <p:nvPr/>
        </p:nvSpPr>
        <p:spPr>
          <a:xfrm>
            <a:off x="1452667" y="9032167"/>
            <a:ext cx="5405331" cy="380398"/>
          </a:xfrm>
          <a:prstGeom prst="roundRect">
            <a:avLst/>
          </a:prstGeom>
          <a:gradFill>
            <a:gsLst>
              <a:gs pos="62000">
                <a:srgbClr val="00B050"/>
              </a:gs>
              <a:gs pos="44000">
                <a:srgbClr val="FFFF00"/>
              </a:gs>
              <a:gs pos="23000">
                <a:srgbClr val="FF00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Rektangel: rundade hörn 61">
            <a:extLst>
              <a:ext uri="{FF2B5EF4-FFF2-40B4-BE49-F238E27FC236}">
                <a16:creationId xmlns:a16="http://schemas.microsoft.com/office/drawing/2014/main" id="{CEBD1087-D04C-42B1-8BA7-2C8B543082F9}"/>
              </a:ext>
            </a:extLst>
          </p:cNvPr>
          <p:cNvSpPr/>
          <p:nvPr/>
        </p:nvSpPr>
        <p:spPr>
          <a:xfrm>
            <a:off x="1452665" y="9415382"/>
            <a:ext cx="5405331" cy="380398"/>
          </a:xfrm>
          <a:prstGeom prst="roundRect">
            <a:avLst/>
          </a:prstGeom>
          <a:gradFill>
            <a:gsLst>
              <a:gs pos="75000">
                <a:srgbClr val="00B050"/>
              </a:gs>
              <a:gs pos="54000">
                <a:srgbClr val="FFFF00"/>
              </a:gs>
              <a:gs pos="32000">
                <a:srgbClr val="FF00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14EEBA20-3D4A-49DA-B205-ABE646FBA3CA}"/>
              </a:ext>
            </a:extLst>
          </p:cNvPr>
          <p:cNvSpPr/>
          <p:nvPr/>
        </p:nvSpPr>
        <p:spPr>
          <a:xfrm>
            <a:off x="1486567" y="6383326"/>
            <a:ext cx="714458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3 v 3</a:t>
            </a:r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EE66D580-2A5A-4C0B-B99E-F1126873B546}"/>
              </a:ext>
            </a:extLst>
          </p:cNvPr>
          <p:cNvSpPr/>
          <p:nvPr/>
        </p:nvSpPr>
        <p:spPr>
          <a:xfrm>
            <a:off x="2204453" y="6383320"/>
            <a:ext cx="607038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5 v 5</a:t>
            </a:r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3BB18442-66D2-4269-9040-1FEBCA60A817}"/>
              </a:ext>
            </a:extLst>
          </p:cNvPr>
          <p:cNvSpPr/>
          <p:nvPr/>
        </p:nvSpPr>
        <p:spPr>
          <a:xfrm>
            <a:off x="4695255" y="6385319"/>
            <a:ext cx="2162741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11 v 11</a:t>
            </a:r>
          </a:p>
        </p:txBody>
      </p:sp>
      <p:sp>
        <p:nvSpPr>
          <p:cNvPr id="66" name="Rektangel: rundade hörn 65">
            <a:extLst>
              <a:ext uri="{FF2B5EF4-FFF2-40B4-BE49-F238E27FC236}">
                <a16:creationId xmlns:a16="http://schemas.microsoft.com/office/drawing/2014/main" id="{49F74405-B1F9-48FC-9747-0795812C5628}"/>
              </a:ext>
            </a:extLst>
          </p:cNvPr>
          <p:cNvSpPr/>
          <p:nvPr/>
        </p:nvSpPr>
        <p:spPr>
          <a:xfrm>
            <a:off x="3946629" y="6385319"/>
            <a:ext cx="762534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9 v 9</a:t>
            </a:r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43C5FD98-9EB3-43E2-B158-D81671AE895F}"/>
              </a:ext>
            </a:extLst>
          </p:cNvPr>
          <p:cNvSpPr/>
          <p:nvPr/>
        </p:nvSpPr>
        <p:spPr>
          <a:xfrm>
            <a:off x="2802220" y="6383320"/>
            <a:ext cx="1151179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7 v 7</a:t>
            </a:r>
          </a:p>
        </p:txBody>
      </p:sp>
      <p:sp>
        <p:nvSpPr>
          <p:cNvPr id="8" name="Uttryckssymbol 7">
            <a:extLst>
              <a:ext uri="{FF2B5EF4-FFF2-40B4-BE49-F238E27FC236}">
                <a16:creationId xmlns:a16="http://schemas.microsoft.com/office/drawing/2014/main" id="{F9BC6FAB-6D65-4364-89F5-FF9D58F03EF8}"/>
              </a:ext>
            </a:extLst>
          </p:cNvPr>
          <p:cNvSpPr/>
          <p:nvPr/>
        </p:nvSpPr>
        <p:spPr>
          <a:xfrm>
            <a:off x="1707569" y="7203256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Uttryckssymbol 67">
            <a:extLst>
              <a:ext uri="{FF2B5EF4-FFF2-40B4-BE49-F238E27FC236}">
                <a16:creationId xmlns:a16="http://schemas.microsoft.com/office/drawing/2014/main" id="{42BFA6C1-DB03-4585-A371-B34A81C148FA}"/>
              </a:ext>
            </a:extLst>
          </p:cNvPr>
          <p:cNvSpPr/>
          <p:nvPr/>
        </p:nvSpPr>
        <p:spPr>
          <a:xfrm>
            <a:off x="3237524" y="719677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Uttryckssymbol 68">
            <a:extLst>
              <a:ext uri="{FF2B5EF4-FFF2-40B4-BE49-F238E27FC236}">
                <a16:creationId xmlns:a16="http://schemas.microsoft.com/office/drawing/2014/main" id="{9EC42A58-9ED9-4B58-AC45-366F9991695D}"/>
              </a:ext>
            </a:extLst>
          </p:cNvPr>
          <p:cNvSpPr/>
          <p:nvPr/>
        </p:nvSpPr>
        <p:spPr>
          <a:xfrm>
            <a:off x="2364068" y="719677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Uttryckssymbol 69">
            <a:extLst>
              <a:ext uri="{FF2B5EF4-FFF2-40B4-BE49-F238E27FC236}">
                <a16:creationId xmlns:a16="http://schemas.microsoft.com/office/drawing/2014/main" id="{1BD6CA22-1ECA-4B5D-8C5A-2BC172894099}"/>
              </a:ext>
            </a:extLst>
          </p:cNvPr>
          <p:cNvSpPr/>
          <p:nvPr/>
        </p:nvSpPr>
        <p:spPr>
          <a:xfrm>
            <a:off x="1707569" y="7581208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Uttryckssymbol 70">
            <a:extLst>
              <a:ext uri="{FF2B5EF4-FFF2-40B4-BE49-F238E27FC236}">
                <a16:creationId xmlns:a16="http://schemas.microsoft.com/office/drawing/2014/main" id="{4DCC2A03-D26E-4F3A-9DF3-92D23D8B16EB}"/>
              </a:ext>
            </a:extLst>
          </p:cNvPr>
          <p:cNvSpPr/>
          <p:nvPr/>
        </p:nvSpPr>
        <p:spPr>
          <a:xfrm>
            <a:off x="2364068" y="7581208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Uttryckssymbol 71">
            <a:extLst>
              <a:ext uri="{FF2B5EF4-FFF2-40B4-BE49-F238E27FC236}">
                <a16:creationId xmlns:a16="http://schemas.microsoft.com/office/drawing/2014/main" id="{9FD1871D-B8F8-46B0-AD14-61375396E5B0}"/>
              </a:ext>
            </a:extLst>
          </p:cNvPr>
          <p:cNvSpPr/>
          <p:nvPr/>
        </p:nvSpPr>
        <p:spPr>
          <a:xfrm>
            <a:off x="3238044" y="7581208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Uttryckssymbol 72">
            <a:extLst>
              <a:ext uri="{FF2B5EF4-FFF2-40B4-BE49-F238E27FC236}">
                <a16:creationId xmlns:a16="http://schemas.microsoft.com/office/drawing/2014/main" id="{2BA5DFD1-8A20-4270-8E55-6C76F32B5711}"/>
              </a:ext>
            </a:extLst>
          </p:cNvPr>
          <p:cNvSpPr/>
          <p:nvPr/>
        </p:nvSpPr>
        <p:spPr>
          <a:xfrm>
            <a:off x="3238044" y="7964134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Uttryckssymbol 73">
            <a:extLst>
              <a:ext uri="{FF2B5EF4-FFF2-40B4-BE49-F238E27FC236}">
                <a16:creationId xmlns:a16="http://schemas.microsoft.com/office/drawing/2014/main" id="{55F1FDDF-7E05-4242-BABE-9BBBA6573BBD}"/>
              </a:ext>
            </a:extLst>
          </p:cNvPr>
          <p:cNvSpPr/>
          <p:nvPr/>
        </p:nvSpPr>
        <p:spPr>
          <a:xfrm>
            <a:off x="3237524" y="833154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Uttryckssymbol 74">
            <a:extLst>
              <a:ext uri="{FF2B5EF4-FFF2-40B4-BE49-F238E27FC236}">
                <a16:creationId xmlns:a16="http://schemas.microsoft.com/office/drawing/2014/main" id="{67D35D20-6DF5-4217-89DF-4B239C3E9968}"/>
              </a:ext>
            </a:extLst>
          </p:cNvPr>
          <p:cNvSpPr/>
          <p:nvPr/>
        </p:nvSpPr>
        <p:spPr>
          <a:xfrm>
            <a:off x="4188228" y="833154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Uttryckssymbol 75">
            <a:extLst>
              <a:ext uri="{FF2B5EF4-FFF2-40B4-BE49-F238E27FC236}">
                <a16:creationId xmlns:a16="http://schemas.microsoft.com/office/drawing/2014/main" id="{9D9F7A1E-BEF1-44D9-9261-C801E32C2996}"/>
              </a:ext>
            </a:extLst>
          </p:cNvPr>
          <p:cNvSpPr/>
          <p:nvPr/>
        </p:nvSpPr>
        <p:spPr>
          <a:xfrm>
            <a:off x="4188228" y="8711455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Uttryckssymbol 76">
            <a:extLst>
              <a:ext uri="{FF2B5EF4-FFF2-40B4-BE49-F238E27FC236}">
                <a16:creationId xmlns:a16="http://schemas.microsoft.com/office/drawing/2014/main" id="{5C39821A-64BC-4228-AA8B-5563C8DE584E}"/>
              </a:ext>
            </a:extLst>
          </p:cNvPr>
          <p:cNvSpPr/>
          <p:nvPr/>
        </p:nvSpPr>
        <p:spPr>
          <a:xfrm>
            <a:off x="5648791" y="9088801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Uttryckssymbol 77">
            <a:extLst>
              <a:ext uri="{FF2B5EF4-FFF2-40B4-BE49-F238E27FC236}">
                <a16:creationId xmlns:a16="http://schemas.microsoft.com/office/drawing/2014/main" id="{4035EAD6-928A-4BA6-A101-FCC12A09359A}"/>
              </a:ext>
            </a:extLst>
          </p:cNvPr>
          <p:cNvSpPr/>
          <p:nvPr/>
        </p:nvSpPr>
        <p:spPr>
          <a:xfrm>
            <a:off x="5648791" y="9476131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AC7F69E5-D134-44A6-97D3-3941ADAFAA24}"/>
              </a:ext>
            </a:extLst>
          </p:cNvPr>
          <p:cNvSpPr txBox="1"/>
          <p:nvPr/>
        </p:nvSpPr>
        <p:spPr>
          <a:xfrm>
            <a:off x="0" y="5761983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Bilden nedan visar när i spelarens utveckling det ger </a:t>
            </a:r>
            <a:r>
              <a:rPr lang="sv-SE" b="1" dirty="0"/>
              <a:t>bäst resultat </a:t>
            </a:r>
            <a:r>
              <a:rPr lang="sv-SE" dirty="0"/>
              <a:t>att träna olika egenskaper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CBD119C-B1A3-8A8B-BB7C-348DA1E8D997}"/>
              </a:ext>
            </a:extLst>
          </p:cNvPr>
          <p:cNvSpPr txBox="1"/>
          <p:nvPr/>
        </p:nvSpPr>
        <p:spPr>
          <a:xfrm>
            <a:off x="0" y="833436"/>
            <a:ext cx="6858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Koordination</a:t>
            </a:r>
            <a:r>
              <a:rPr lang="sv-SE" dirty="0"/>
              <a:t> innefattar kroppskontroll och bollkontroll. Det är den viktigaste färdigheten att utveckla tidigt. </a:t>
            </a:r>
            <a:r>
              <a:rPr lang="sv-SE" sz="1800" dirty="0"/>
              <a:t>Ungdomar upp till 8 år bör ha </a:t>
            </a:r>
            <a:r>
              <a:rPr lang="sv-SE" sz="1800" b="1" dirty="0"/>
              <a:t>800 tillslag/träning</a:t>
            </a:r>
            <a:r>
              <a:rPr lang="sv-SE" sz="1800" dirty="0"/>
              <a:t>. 9 år och äldre bör ha 1000. Av dessa bör 50% ske under träningens första 20 minuter.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Fotarbete</a:t>
            </a:r>
            <a:r>
              <a:rPr lang="sv-SE" dirty="0"/>
              <a:t> innebär förenklat snabba fötter. Det får vi genom hög aktivitet på små ytor.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Löpteknik</a:t>
            </a:r>
            <a:r>
              <a:rPr lang="sv-SE" dirty="0"/>
              <a:t> lärs bäst ut genom specifika övningar, gärna under aktivering.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Fotbollssnabbhet</a:t>
            </a:r>
            <a:r>
              <a:rPr lang="sv-SE" dirty="0"/>
              <a:t> innebär hög acceleration och snabba riktningsförändringar.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Uthållighet</a:t>
            </a:r>
            <a:r>
              <a:rPr lang="sv-SE" dirty="0"/>
              <a:t> är den vanliga fallgropen. Unga spelare har oproportionerligt stora blodådror vilket innebär att hjärtat inte blir särskilt utmanat trots hög puls. Uthållighetsträning i låg ålder är slöseri med tid.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Skadeförebyggande övningar ger bäst resultat när det blandas in i vanlig övningar. Lite men ofta.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36611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Träningsupplägg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7CBD119C-B1A3-8A8B-BB7C-348DA1E8D997}"/>
              </a:ext>
            </a:extLst>
          </p:cNvPr>
          <p:cNvSpPr txBox="1"/>
          <p:nvPr/>
        </p:nvSpPr>
        <p:spPr>
          <a:xfrm>
            <a:off x="0" y="833436"/>
            <a:ext cx="68580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Träningen blir bara så bra som den är förberedd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Prioritet 1 ska alltid vara </a:t>
            </a:r>
            <a:r>
              <a:rPr lang="sv-SE" b="1" dirty="0"/>
              <a:t>fotbollsglädje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Spelarna bör tidigt lära sig att ta ansvar för att dricka när det är läge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Spelarna kommer ha bra och dåliga dagar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Upplevs spelarna som flamsiga under en övning kan det ibland fungera väldigt bra att abrupt bryta av med en kort tramsig lek för att sedan börja om med nytt fokus.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 underlättar för ledare att använda verktyg som supercoach eller fotbollsportalen för att dela med sig av träningsplaner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Samma träning 2-3 veckor ger spelarna möjligheten att först lära sig övningarna och sedan lyckas, samtidigt som ledarna får möjligheten att stegra svårigheten utifrån utvecklingen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Ett vanligt träningsupplägg 75min 7v7 kan se ut så här: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3min samling med kort genomgång av träningsplan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15min aktivering med boll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20min Färdighetsövning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20min Spelövning (liten yta, 1v1, 2v2)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15min Spelövning (halvplan, 5v5)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2min samling med kort sammanfattning av träningen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Skadeförebyggande övningar vävs eller bryts in i varje övning, lite men ofta.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Roliga lekar/stafett bryts in när det behövs eller passar.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9838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3 mot 3, nivå 1: Fotbollsglädje 6-7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Individuellt spel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Roligt, hög aktivitet, hög delaktighet, många bollkontakter och självupptäckt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Speluppbyggnaden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För att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Komma till avslut och göra mål </a:t>
            </a:r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Kontringar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Återerövringen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100" b="1" dirty="0">
                <a:solidFill>
                  <a:schemeClr val="dk1">
                    <a:alpha val="25000"/>
                  </a:schemeClr>
                </a:solidFill>
              </a:rPr>
              <a:t>Förhindra speluppbyggnad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För att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Förhindra och rädda avslut </a:t>
            </a:r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endParaRPr lang="sv-SE" sz="9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schemeClr val="dk1">
                    <a:alpha val="25000"/>
                  </a:schemeClr>
                </a:solidFill>
              </a:rPr>
              <a:t>Extra färdigheter för målvakten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r>
              <a:rPr lang="sv-SE" sz="900" dirty="0">
                <a:solidFill>
                  <a:schemeClr val="dk1">
                    <a:alpha val="25000"/>
                  </a:schemeClr>
                </a:solidFill>
              </a:rPr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schemeClr val="dk1">
                    <a:alpha val="25000"/>
                  </a:schemeClr>
                </a:solidFill>
              </a:rPr>
              <a:t>Extra färdigheter för målvakten</a:t>
            </a:r>
          </a:p>
          <a:p>
            <a:pPr algn="ctr"/>
            <a:r>
              <a:rPr lang="sv-SE" sz="900" dirty="0">
                <a:solidFill>
                  <a:schemeClr val="dk1">
                    <a:alpha val="25000"/>
                  </a:schemeClr>
                </a:solidFill>
              </a:rPr>
              <a:t> </a:t>
            </a:r>
          </a:p>
          <a:p>
            <a:pPr algn="ctr"/>
            <a:r>
              <a:rPr lang="sv-SE" sz="900" dirty="0">
                <a:solidFill>
                  <a:schemeClr val="dk1">
                    <a:alpha val="25000"/>
                  </a:schemeClr>
                </a:solidFill>
              </a:rPr>
              <a:t>	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Koordination, fotarbete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mest med men även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Rulla, kasta och fånga bollen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väljer en aktivitet på träning som han/hon tycker är rolig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tar tillbaka bollen efter att ha tappat </a:t>
            </a:r>
            <a:r>
              <a:rPr lang="sv-SE" sz="900" dirty="0" err="1"/>
              <a:t>dne</a:t>
            </a:r>
            <a:endParaRPr lang="sv-SE" sz="900" dirty="0"/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berömmer lagkamrater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6-7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Ta tillbaka bollen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Alla anfaller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Alla försvarar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1</a:t>
            </a:r>
            <a:r>
              <a:rPr lang="sv-SE" sz="900" dirty="0"/>
              <a:t>-2st i veckan á 60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Lekfullt, färdighetsövningar, små ytor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Antal matcher per spelare: </a:t>
            </a:r>
            <a:r>
              <a:rPr lang="sv-SE" sz="900" dirty="0"/>
              <a:t>1-3 cuper</a:t>
            </a:r>
          </a:p>
          <a:p>
            <a:r>
              <a:rPr lang="sv-SE" sz="900" b="1" dirty="0"/>
              <a:t>Lämpligt antal spelare/match: 6</a:t>
            </a:r>
            <a:endParaRPr lang="sv-SE" sz="900" dirty="0"/>
          </a:p>
          <a:p>
            <a:r>
              <a:rPr lang="sv-SE" sz="900" b="1" dirty="0"/>
              <a:t>Byten: </a:t>
            </a:r>
            <a:r>
              <a:rPr lang="sv-SE" sz="900" dirty="0"/>
              <a:t>2 kedjor.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5F84653E-0580-446B-9D9D-2A45B035E45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52" name="Bildobjekt 51">
            <a:extLst>
              <a:ext uri="{FF2B5EF4-FFF2-40B4-BE49-F238E27FC236}">
                <a16:creationId xmlns:a16="http://schemas.microsoft.com/office/drawing/2014/main" id="{35209AB0-9805-40AE-B219-E32EFDEF30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4" name="Bildobjekt 53">
            <a:extLst>
              <a:ext uri="{FF2B5EF4-FFF2-40B4-BE49-F238E27FC236}">
                <a16:creationId xmlns:a16="http://schemas.microsoft.com/office/drawing/2014/main" id="{F825400B-D559-4FEB-8C58-6F5B845FA2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394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3682</TotalTime>
  <Words>3334</Words>
  <Application>Microsoft Office PowerPoint</Application>
  <PresentationFormat>A4 (210 x 297 mm)</PresentationFormat>
  <Paragraphs>802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Tommie Dahlgren</dc:creator>
  <cp:lastModifiedBy>Tommie Dahlgren</cp:lastModifiedBy>
  <cp:revision>113</cp:revision>
  <cp:lastPrinted>2024-06-25T12:07:14Z</cp:lastPrinted>
  <dcterms:created xsi:type="dcterms:W3CDTF">2024-02-21T13:24:20Z</dcterms:created>
  <dcterms:modified xsi:type="dcterms:W3CDTF">2025-04-25T12:02:09Z</dcterms:modified>
</cp:coreProperties>
</file>