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63" r:id="rId3"/>
    <p:sldId id="261" r:id="rId4"/>
    <p:sldId id="264" r:id="rId5"/>
    <p:sldId id="257" r:id="rId6"/>
    <p:sldId id="258" r:id="rId7"/>
    <p:sldId id="265" r:id="rId8"/>
    <p:sldId id="262" r:id="rId9"/>
    <p:sldId id="266" r:id="rId10"/>
    <p:sldId id="256" r:id="rId11"/>
    <p:sldId id="259" r:id="rId12"/>
    <p:sldId id="267" r:id="rId13"/>
    <p:sldId id="260" r:id="rId14"/>
    <p:sldId id="268" r:id="rId15"/>
    <p:sldId id="269" r:id="rId16"/>
    <p:sldId id="274" r:id="rId17"/>
    <p:sldId id="270" r:id="rId18"/>
    <p:sldId id="271" r:id="rId19"/>
    <p:sldId id="272" r:id="rId20"/>
    <p:sldId id="276" r:id="rId21"/>
    <p:sldId id="277" r:id="rId22"/>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66" d="100"/>
          <a:sy n="66" d="100"/>
        </p:scale>
        <p:origin x="900"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sv-S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fld id="{5AA8D483-D1C8-47AF-BA52-D4E21C4BC861}" type="datetimeFigureOut">
              <a:rPr lang="sv-SE" smtClean="0"/>
              <a:t>2018-03-19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4134055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5AA8D483-D1C8-47AF-BA52-D4E21C4BC861}" type="datetimeFigureOut">
              <a:rPr lang="sv-SE" smtClean="0"/>
              <a:t>2018-03-19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3992063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5AA8D483-D1C8-47AF-BA52-D4E21C4BC861}" type="datetimeFigureOut">
              <a:rPr lang="sv-SE" smtClean="0"/>
              <a:t>2018-03-19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714286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5AA8D483-D1C8-47AF-BA52-D4E21C4BC861}" type="datetimeFigureOut">
              <a:rPr lang="sv-SE" smtClean="0"/>
              <a:t>2018-03-19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127221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sv-S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AA8D483-D1C8-47AF-BA52-D4E21C4BC861}" type="datetimeFigureOut">
              <a:rPr lang="sv-SE" smtClean="0"/>
              <a:t>2018-03-19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4142590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fld id="{5AA8D483-D1C8-47AF-BA52-D4E21C4BC861}" type="datetimeFigureOut">
              <a:rPr lang="sv-SE" smtClean="0"/>
              <a:t>2018-03-19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17853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sv-S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fld id="{5AA8D483-D1C8-47AF-BA52-D4E21C4BC861}" type="datetimeFigureOut">
              <a:rPr lang="sv-SE" smtClean="0"/>
              <a:t>2018-03-19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1174480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fld id="{5AA8D483-D1C8-47AF-BA52-D4E21C4BC861}" type="datetimeFigureOut">
              <a:rPr lang="sv-SE" smtClean="0"/>
              <a:t>2018-03-19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3776252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A8D483-D1C8-47AF-BA52-D4E21C4BC861}" type="datetimeFigureOut">
              <a:rPr lang="sv-SE" smtClean="0"/>
              <a:t>2018-03-19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140020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v-S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AA8D483-D1C8-47AF-BA52-D4E21C4BC861}" type="datetimeFigureOut">
              <a:rPr lang="sv-SE" smtClean="0"/>
              <a:t>2018-03-19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2498826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sv-S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AA8D483-D1C8-47AF-BA52-D4E21C4BC861}" type="datetimeFigureOut">
              <a:rPr lang="sv-SE" smtClean="0"/>
              <a:t>2018-03-19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EC826E6E-19F4-4935-AE14-867C88D11B54}" type="slidenum">
              <a:rPr lang="sv-SE" smtClean="0"/>
              <a:t>‹#›</a:t>
            </a:fld>
            <a:endParaRPr lang="sv-SE"/>
          </a:p>
        </p:txBody>
      </p:sp>
    </p:spTree>
    <p:extLst>
      <p:ext uri="{BB962C8B-B14F-4D97-AF65-F5344CB8AC3E}">
        <p14:creationId xmlns:p14="http://schemas.microsoft.com/office/powerpoint/2010/main" val="349548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A8D483-D1C8-47AF-BA52-D4E21C4BC861}" type="datetimeFigureOut">
              <a:rPr lang="sv-SE" smtClean="0"/>
              <a:t>2018-03-19</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826E6E-19F4-4935-AE14-867C88D11B54}" type="slidenum">
              <a:rPr lang="sv-SE" smtClean="0"/>
              <a:t>‹#›</a:t>
            </a:fld>
            <a:endParaRPr lang="sv-SE"/>
          </a:p>
        </p:txBody>
      </p:sp>
    </p:spTree>
    <p:extLst>
      <p:ext uri="{BB962C8B-B14F-4D97-AF65-F5344CB8AC3E}">
        <p14:creationId xmlns:p14="http://schemas.microsoft.com/office/powerpoint/2010/main" val="28294240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7.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1.xml"/><Relationship Id="rId5" Type="http://schemas.openxmlformats.org/officeDocument/2006/relationships/image" Target="../media/image21.jpg"/><Relationship Id="rId4" Type="http://schemas.openxmlformats.org/officeDocument/2006/relationships/image" Target="../media/image20.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3.jpg"/><Relationship Id="rId2" Type="http://schemas.openxmlformats.org/officeDocument/2006/relationships/image" Target="../media/image22.jpg"/><Relationship Id="rId1" Type="http://schemas.openxmlformats.org/officeDocument/2006/relationships/slideLayout" Target="../slideLayouts/slideLayout2.xml"/><Relationship Id="rId4" Type="http://schemas.openxmlformats.org/officeDocument/2006/relationships/image" Target="../media/image24.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089708" y="3002507"/>
            <a:ext cx="4067175" cy="1569660"/>
          </a:xfrm>
          <a:prstGeom prst="rect">
            <a:avLst/>
          </a:prstGeom>
          <a:noFill/>
        </p:spPr>
        <p:txBody>
          <a:bodyPr wrap="square" rtlCol="0">
            <a:spAutoFit/>
          </a:bodyPr>
          <a:lstStyle/>
          <a:p>
            <a:pPr algn="ctr"/>
            <a:r>
              <a:rPr lang="sv-SE" sz="4800" b="1" dirty="0" smtClean="0"/>
              <a:t>Säsong 2018</a:t>
            </a:r>
          </a:p>
          <a:p>
            <a:pPr algn="ctr"/>
            <a:r>
              <a:rPr lang="sv-SE" sz="4800" b="1" dirty="0" smtClean="0"/>
              <a:t>Juniorklass 2</a:t>
            </a:r>
            <a:endParaRPr lang="sv-SE" sz="4800" b="1" dirty="0"/>
          </a:p>
        </p:txBody>
      </p:sp>
      <p:pic>
        <p:nvPicPr>
          <p:cNvPr id="6" name="Picture 5"/>
          <p:cNvPicPr>
            <a:picLocks noChangeAspect="1"/>
          </p:cNvPicPr>
          <p:nvPr/>
        </p:nvPicPr>
        <p:blipFill>
          <a:blip r:embed="rId2"/>
          <a:stretch>
            <a:fillRect/>
          </a:stretch>
        </p:blipFill>
        <p:spPr>
          <a:xfrm>
            <a:off x="4089708" y="2132315"/>
            <a:ext cx="4067175" cy="819150"/>
          </a:xfrm>
          <a:prstGeom prst="rect">
            <a:avLst/>
          </a:prstGeom>
        </p:spPr>
      </p:pic>
    </p:spTree>
    <p:extLst>
      <p:ext uri="{BB962C8B-B14F-4D97-AF65-F5344CB8AC3E}">
        <p14:creationId xmlns:p14="http://schemas.microsoft.com/office/powerpoint/2010/main" val="25671093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83612"/>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400" b="1" dirty="0" smtClean="0">
                <a:solidFill>
                  <a:schemeClr val="tx1"/>
                </a:solidFill>
                <a:latin typeface="Arial" panose="020B0604020202020204" pitchFamily="34" charset="0"/>
                <a:cs typeface="Arial" panose="020B0604020202020204" pitchFamily="34" charset="0"/>
              </a:rPr>
              <a:t>Vänster yttermittfält</a:t>
            </a:r>
          </a:p>
          <a:p>
            <a:r>
              <a:rPr lang="sv-SE" sz="1400" dirty="0" smtClean="0">
                <a:solidFill>
                  <a:schemeClr val="tx1"/>
                </a:solidFill>
                <a:latin typeface="Arial" panose="020B0604020202020204" pitchFamily="34" charset="0"/>
                <a:cs typeface="Arial" panose="020B0604020202020204" pitchFamily="34" charset="0"/>
              </a:rPr>
              <a:t>Yttermittfältaren </a:t>
            </a:r>
            <a:r>
              <a:rPr lang="sv-SE" sz="1400" dirty="0">
                <a:solidFill>
                  <a:schemeClr val="tx1"/>
                </a:solidFill>
                <a:latin typeface="Arial" panose="020B0604020202020204" pitchFamily="34" charset="0"/>
                <a:cs typeface="Arial" panose="020B0604020202020204" pitchFamily="34" charset="0"/>
              </a:rPr>
              <a:t>är en offensiv, snabb och löpvillig spelare. </a:t>
            </a:r>
            <a:r>
              <a:rPr lang="sv-SE" sz="1400" dirty="0" smtClean="0">
                <a:solidFill>
                  <a:schemeClr val="tx1"/>
                </a:solidFill>
                <a:latin typeface="Arial" panose="020B0604020202020204" pitchFamily="34" charset="0"/>
                <a:cs typeface="Arial" panose="020B0604020202020204" pitchFamily="34" charset="0"/>
              </a:rPr>
              <a:t/>
            </a:r>
            <a:br>
              <a:rPr lang="sv-SE" sz="1400" dirty="0" smtClean="0">
                <a:solidFill>
                  <a:schemeClr val="tx1"/>
                </a:solidFill>
                <a:latin typeface="Arial" panose="020B0604020202020204" pitchFamily="34" charset="0"/>
                <a:cs typeface="Arial" panose="020B0604020202020204" pitchFamily="34" charset="0"/>
              </a:rPr>
            </a:br>
            <a:r>
              <a:rPr lang="sv-SE" sz="1400" dirty="0" smtClean="0">
                <a:solidFill>
                  <a:schemeClr val="tx1"/>
                </a:solidFill>
                <a:latin typeface="Arial" panose="020B0604020202020204" pitchFamily="34" charset="0"/>
                <a:cs typeface="Arial" panose="020B0604020202020204" pitchFamily="34" charset="0"/>
              </a:rPr>
              <a:t>Yttermittfältaren </a:t>
            </a:r>
            <a:r>
              <a:rPr lang="sv-SE" sz="1400" dirty="0">
                <a:solidFill>
                  <a:schemeClr val="tx1"/>
                </a:solidFill>
                <a:latin typeface="Arial" panose="020B0604020202020204" pitchFamily="34" charset="0"/>
                <a:cs typeface="Arial" panose="020B0604020202020204" pitchFamily="34" charset="0"/>
              </a:rPr>
              <a:t>skall kunna finta sin bevakare, löpa längs kanten, skära in i mitten och komma till avslut. Allt med bibehållen fart. Mycket viktigt är växelverkan med ytterbacken för att skapa ömsesidiga spelalternativ på kanten.  </a:t>
            </a:r>
            <a:endParaRPr lang="sv-SE" sz="1400" dirty="0" smtClean="0">
              <a:solidFill>
                <a:schemeClr val="tx1"/>
              </a:solidFill>
              <a:latin typeface="Arial" panose="020B0604020202020204" pitchFamily="34" charset="0"/>
              <a:cs typeface="Arial" panose="020B0604020202020204" pitchFamily="34" charset="0"/>
            </a:endParaRPr>
          </a:p>
          <a:p>
            <a:endParaRPr lang="sv-SE" sz="1400" dirty="0">
              <a:solidFill>
                <a:schemeClr val="tx1"/>
              </a:solidFill>
              <a:latin typeface="Arial" panose="020B0604020202020204" pitchFamily="34" charset="0"/>
              <a:cs typeface="Arial" panose="020B0604020202020204" pitchFamily="34" charset="0"/>
            </a:endParaRPr>
          </a:p>
          <a:p>
            <a:r>
              <a:rPr lang="sv-SE" sz="14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 både på korta och längre </a:t>
            </a:r>
            <a:r>
              <a:rPr lang="sv-SE" sz="1400" dirty="0" smtClean="0">
                <a:solidFill>
                  <a:schemeClr val="tx1"/>
                </a:solidFill>
                <a:latin typeface="Arial" panose="020B0604020202020204" pitchFamily="34" charset="0"/>
                <a:cs typeface="Arial" panose="020B0604020202020204" pitchFamily="34" charset="0"/>
              </a:rPr>
              <a:t>sträckor;</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Löpvillighet;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Kondition</a:t>
            </a:r>
            <a:r>
              <a:rPr lang="sv-SE" sz="1400" dirty="0">
                <a:solidFill>
                  <a:schemeClr val="tx1"/>
                </a:solidFill>
                <a:latin typeface="Arial" panose="020B0604020202020204" pitchFamily="34" charset="0"/>
                <a:cs typeface="Arial" panose="020B0604020202020204" pitchFamily="34" charset="0"/>
              </a:rPr>
              <a: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Följsamhet;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Spelbar.</a:t>
            </a:r>
            <a:endParaRPr lang="sv-SE" sz="1400" dirty="0" smtClean="0">
              <a:solidFill>
                <a:schemeClr val="tx1"/>
              </a:solidFill>
              <a:latin typeface="Arial" panose="020B0604020202020204" pitchFamily="34" charset="0"/>
              <a:cs typeface="Arial" panose="020B0604020202020204" pitchFamily="34" charset="0"/>
            </a:endParaRPr>
          </a:p>
          <a:p>
            <a:pPr algn="ctr"/>
            <a:endParaRPr lang="sv-SE" dirty="0">
              <a:solidFill>
                <a:schemeClr val="tx1"/>
              </a:solidFill>
              <a:latin typeface="Arial" panose="020B0604020202020204" pitchFamily="34" charset="0"/>
              <a:cs typeface="Arial" panose="020B0604020202020204" pitchFamily="34" charset="0"/>
            </a:endParaRPr>
          </a:p>
        </p:txBody>
      </p:sp>
      <p:sp>
        <p:nvSpPr>
          <p:cNvPr id="23" name="Isosceles Triangle 22"/>
          <p:cNvSpPr/>
          <p:nvPr/>
        </p:nvSpPr>
        <p:spPr>
          <a:xfrm rot="11723795">
            <a:off x="22693" y="501723"/>
            <a:ext cx="1685607" cy="3042921"/>
          </a:xfrm>
          <a:prstGeom prst="triangle">
            <a:avLst/>
          </a:prstGeom>
          <a:pattFill prst="ltUpDiag">
            <a:fgClr>
              <a:schemeClr val="accent4"/>
            </a:fgClr>
            <a:bgClr>
              <a:schemeClr val="bg1"/>
            </a:bgClr>
          </a:patt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ctr"/>
            <a:endParaRPr lang="sv-SE" dirty="0"/>
          </a:p>
        </p:txBody>
      </p:sp>
      <p:pic>
        <p:nvPicPr>
          <p:cNvPr id="26" name="Picture 2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0900" y="4449163"/>
            <a:ext cx="1933237" cy="1933237"/>
          </a:xfrm>
          <a:prstGeom prst="rect">
            <a:avLst/>
          </a:prstGeom>
        </p:spPr>
      </p:pic>
      <p:pic>
        <p:nvPicPr>
          <p:cNvPr id="27" name="Picture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80020" y="4449162"/>
            <a:ext cx="1960699" cy="1960699"/>
          </a:xfrm>
          <a:prstGeom prst="rect">
            <a:avLst/>
          </a:prstGeom>
        </p:spPr>
      </p:pic>
      <p:sp>
        <p:nvSpPr>
          <p:cNvPr id="28" name="TextBox 27"/>
          <p:cNvSpPr txBox="1"/>
          <p:nvPr/>
        </p:nvSpPr>
        <p:spPr>
          <a:xfrm>
            <a:off x="7327845" y="645407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Sara A.</a:t>
            </a:r>
            <a:endParaRPr lang="sv-SE" sz="1000" dirty="0">
              <a:latin typeface="Arial" panose="020B0604020202020204" pitchFamily="34" charset="0"/>
              <a:cs typeface="Arial" panose="020B0604020202020204" pitchFamily="34" charset="0"/>
            </a:endParaRPr>
          </a:p>
        </p:txBody>
      </p:sp>
      <p:sp>
        <p:nvSpPr>
          <p:cNvPr id="29" name="TextBox 28"/>
          <p:cNvSpPr txBox="1"/>
          <p:nvPr/>
        </p:nvSpPr>
        <p:spPr>
          <a:xfrm>
            <a:off x="9431877" y="6456348"/>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Atena</a:t>
            </a:r>
            <a:endParaRPr lang="sv-SE" sz="1000" dirty="0">
              <a:latin typeface="Arial" panose="020B0604020202020204" pitchFamily="34" charset="0"/>
              <a:cs typeface="Arial" panose="020B0604020202020204" pitchFamily="34" charset="0"/>
            </a:endParaRPr>
          </a:p>
        </p:txBody>
      </p:sp>
      <p:sp>
        <p:nvSpPr>
          <p:cNvPr id="30" name="TextBox 29"/>
          <p:cNvSpPr txBox="1"/>
          <p:nvPr/>
        </p:nvSpPr>
        <p:spPr>
          <a:xfrm>
            <a:off x="6342446" y="4080676"/>
            <a:ext cx="4715692"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vänsteryttrar i Mossens Damjuniorer</a:t>
            </a:r>
            <a:endParaRPr lang="sv-SE" sz="1600" b="1" dirty="0">
              <a:latin typeface="Arial" panose="020B0604020202020204" pitchFamily="34" charset="0"/>
              <a:cs typeface="Arial" panose="020B0604020202020204" pitchFamily="34" charset="0"/>
            </a:endParaRPr>
          </a:p>
        </p:txBody>
      </p:sp>
      <p:sp>
        <p:nvSpPr>
          <p:cNvPr id="31" name="TextBox 30"/>
          <p:cNvSpPr txBox="1"/>
          <p:nvPr/>
        </p:nvSpPr>
        <p:spPr>
          <a:xfrm rot="20368776">
            <a:off x="341185" y="796599"/>
            <a:ext cx="3138985" cy="830997"/>
          </a:xfrm>
          <a:prstGeom prst="rect">
            <a:avLst/>
          </a:prstGeom>
          <a:noFill/>
        </p:spPr>
        <p:txBody>
          <a:bodyPr wrap="square" rtlCol="0">
            <a:spAutoFit/>
          </a:bodyPr>
          <a:lstStyle/>
          <a:p>
            <a:r>
              <a:rPr lang="sv-SE" sz="2400" b="1" dirty="0" smtClean="0"/>
              <a:t>PRIMÄR </a:t>
            </a:r>
          </a:p>
          <a:p>
            <a:r>
              <a:rPr lang="sv-SE" sz="2400" b="1" dirty="0" smtClean="0"/>
              <a:t>ARBETSYTA</a:t>
            </a:r>
            <a:endParaRPr lang="sv-SE" sz="2400" b="1" dirty="0"/>
          </a:p>
        </p:txBody>
      </p:sp>
      <p:sp>
        <p:nvSpPr>
          <p:cNvPr id="32" name="Up Arrow 31"/>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5216852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400" b="1" dirty="0" smtClean="0">
                <a:solidFill>
                  <a:schemeClr val="tx1"/>
                </a:solidFill>
                <a:latin typeface="Arial" panose="020B0604020202020204" pitchFamily="34" charset="0"/>
                <a:cs typeface="Arial" panose="020B0604020202020204" pitchFamily="34" charset="0"/>
              </a:rPr>
              <a:t>Höger yttermittfält</a:t>
            </a:r>
          </a:p>
          <a:p>
            <a:r>
              <a:rPr lang="sv-SE" sz="1400" dirty="0" smtClean="0">
                <a:solidFill>
                  <a:schemeClr val="tx1"/>
                </a:solidFill>
                <a:latin typeface="Arial" panose="020B0604020202020204" pitchFamily="34" charset="0"/>
                <a:cs typeface="Arial" panose="020B0604020202020204" pitchFamily="34" charset="0"/>
              </a:rPr>
              <a:t>Yttermittfältaren är en offensiv, snabb och löpvillig spelare. </a:t>
            </a:r>
            <a:br>
              <a:rPr lang="sv-SE" sz="1400" dirty="0" smtClean="0">
                <a:solidFill>
                  <a:schemeClr val="tx1"/>
                </a:solidFill>
                <a:latin typeface="Arial" panose="020B0604020202020204" pitchFamily="34" charset="0"/>
                <a:cs typeface="Arial" panose="020B0604020202020204" pitchFamily="34" charset="0"/>
              </a:rPr>
            </a:br>
            <a:r>
              <a:rPr lang="sv-SE" sz="1400" dirty="0" smtClean="0">
                <a:solidFill>
                  <a:schemeClr val="tx1"/>
                </a:solidFill>
                <a:latin typeface="Arial" panose="020B0604020202020204" pitchFamily="34" charset="0"/>
                <a:cs typeface="Arial" panose="020B0604020202020204" pitchFamily="34" charset="0"/>
              </a:rPr>
              <a:t>Yttermittfältaren skall kunna finta sin bevakare, löpa längs kanten, skära in i mitten och komma till avslut. Allt med bibehållen fart. Mycket viktigt är växelverkan med ytterbacken för att skapa ömsesidiga spelalternativ på kanten.  </a:t>
            </a:r>
          </a:p>
          <a:p>
            <a:endParaRPr lang="sv-SE" sz="1400" dirty="0">
              <a:solidFill>
                <a:schemeClr val="tx1"/>
              </a:solidFill>
              <a:latin typeface="Arial" panose="020B0604020202020204" pitchFamily="34" charset="0"/>
              <a:cs typeface="Arial" panose="020B0604020202020204" pitchFamily="34" charset="0"/>
            </a:endParaRPr>
          </a:p>
          <a:p>
            <a:r>
              <a:rPr lang="sv-SE" sz="14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 både på korta och längre </a:t>
            </a:r>
            <a:r>
              <a:rPr lang="sv-SE" sz="1400" dirty="0" smtClean="0">
                <a:solidFill>
                  <a:schemeClr val="tx1"/>
                </a:solidFill>
                <a:latin typeface="Arial" panose="020B0604020202020204" pitchFamily="34" charset="0"/>
                <a:cs typeface="Arial" panose="020B0604020202020204" pitchFamily="34" charset="0"/>
              </a:rPr>
              <a:t>sträckor;</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Löpvillighet;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Kondition</a:t>
            </a:r>
            <a:r>
              <a:rPr lang="sv-SE" sz="1400" dirty="0">
                <a:solidFill>
                  <a:schemeClr val="tx1"/>
                </a:solidFill>
                <a:latin typeface="Arial" panose="020B0604020202020204" pitchFamily="34" charset="0"/>
                <a:cs typeface="Arial" panose="020B0604020202020204" pitchFamily="34" charset="0"/>
              </a:rPr>
              <a: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Följsamhet;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Spelbar.</a:t>
            </a:r>
            <a:endParaRPr lang="sv-SE" sz="1400" dirty="0" smtClean="0">
              <a:solidFill>
                <a:schemeClr val="tx1"/>
              </a:solidFill>
              <a:latin typeface="Arial" panose="020B0604020202020204" pitchFamily="34" charset="0"/>
              <a:cs typeface="Arial" panose="020B0604020202020204" pitchFamily="34" charset="0"/>
            </a:endParaRPr>
          </a:p>
          <a:p>
            <a:pPr algn="ctr"/>
            <a:endParaRPr lang="sv-SE" dirty="0">
              <a:solidFill>
                <a:schemeClr val="tx1"/>
              </a:solidFill>
              <a:latin typeface="Arial" panose="020B0604020202020204" pitchFamily="34" charset="0"/>
              <a:cs typeface="Arial" panose="020B0604020202020204" pitchFamily="34" charset="0"/>
            </a:endParaRPr>
          </a:p>
        </p:txBody>
      </p:sp>
      <p:sp>
        <p:nvSpPr>
          <p:cNvPr id="15" name="Isosceles Triangle 14"/>
          <p:cNvSpPr/>
          <p:nvPr/>
        </p:nvSpPr>
        <p:spPr>
          <a:xfrm rot="9865991">
            <a:off x="3809218" y="473977"/>
            <a:ext cx="1658128" cy="3066975"/>
          </a:xfrm>
          <a:prstGeom prst="triangle">
            <a:avLst/>
          </a:prstGeom>
          <a:pattFill prst="ltUpDiag">
            <a:fgClr>
              <a:schemeClr val="accent5"/>
            </a:fgClr>
            <a:bgClr>
              <a:schemeClr val="bg1"/>
            </a:bgClr>
          </a:patt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14747" y="4303693"/>
            <a:ext cx="1969697" cy="1969697"/>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62719" y="4311345"/>
            <a:ext cx="1975694" cy="1975694"/>
          </a:xfrm>
          <a:prstGeom prst="rect">
            <a:avLst/>
          </a:prstGeom>
        </p:spPr>
      </p:pic>
      <p:sp>
        <p:nvSpPr>
          <p:cNvPr id="5" name="Rectangle 4"/>
          <p:cNvSpPr/>
          <p:nvPr/>
        </p:nvSpPr>
        <p:spPr>
          <a:xfrm>
            <a:off x="7416453" y="6341125"/>
            <a:ext cx="461986" cy="246221"/>
          </a:xfrm>
          <a:prstGeom prst="rect">
            <a:avLst/>
          </a:prstGeom>
        </p:spPr>
        <p:txBody>
          <a:bodyPr wrap="none">
            <a:spAutoFit/>
          </a:bodyPr>
          <a:lstStyle/>
          <a:p>
            <a:r>
              <a:rPr lang="sv-SE" sz="1000" dirty="0" smtClean="0">
                <a:latin typeface="Arial" panose="020B0604020202020204" pitchFamily="34" charset="0"/>
                <a:cs typeface="Arial" panose="020B0604020202020204" pitchFamily="34" charset="0"/>
              </a:rPr>
              <a:t>Alice</a:t>
            </a:r>
            <a:endParaRPr lang="sv-SE" sz="1000" dirty="0"/>
          </a:p>
        </p:txBody>
      </p:sp>
      <p:sp>
        <p:nvSpPr>
          <p:cNvPr id="17" name="Rectangle 16"/>
          <p:cNvSpPr/>
          <p:nvPr/>
        </p:nvSpPr>
        <p:spPr>
          <a:xfrm>
            <a:off x="9616019" y="6343397"/>
            <a:ext cx="538930" cy="246221"/>
          </a:xfrm>
          <a:prstGeom prst="rect">
            <a:avLst/>
          </a:prstGeom>
        </p:spPr>
        <p:txBody>
          <a:bodyPr wrap="none">
            <a:spAutoFit/>
          </a:bodyPr>
          <a:lstStyle/>
          <a:p>
            <a:r>
              <a:rPr lang="sv-SE" sz="1000" dirty="0" smtClean="0">
                <a:latin typeface="Arial" panose="020B0604020202020204" pitchFamily="34" charset="0"/>
                <a:cs typeface="Arial" panose="020B0604020202020204" pitchFamily="34" charset="0"/>
              </a:rPr>
              <a:t>Fanny</a:t>
            </a:r>
            <a:endParaRPr lang="sv-SE" sz="1000" dirty="0"/>
          </a:p>
        </p:txBody>
      </p:sp>
      <p:sp>
        <p:nvSpPr>
          <p:cNvPr id="18" name="TextBox 17"/>
          <p:cNvSpPr txBox="1"/>
          <p:nvPr/>
        </p:nvSpPr>
        <p:spPr>
          <a:xfrm>
            <a:off x="6369742" y="3998788"/>
            <a:ext cx="4715692"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högeryttrar i Mossens Damjuniorer</a:t>
            </a:r>
            <a:endParaRPr lang="sv-SE" sz="1600" b="1" dirty="0">
              <a:latin typeface="Arial" panose="020B0604020202020204" pitchFamily="34" charset="0"/>
              <a:cs typeface="Arial" panose="020B0604020202020204" pitchFamily="34" charset="0"/>
            </a:endParaRPr>
          </a:p>
        </p:txBody>
      </p:sp>
      <p:sp>
        <p:nvSpPr>
          <p:cNvPr id="19" name="TextBox 18"/>
          <p:cNvSpPr txBox="1"/>
          <p:nvPr/>
        </p:nvSpPr>
        <p:spPr>
          <a:xfrm rot="20368776">
            <a:off x="3398293" y="796599"/>
            <a:ext cx="3138985" cy="830997"/>
          </a:xfrm>
          <a:prstGeom prst="rect">
            <a:avLst/>
          </a:prstGeom>
          <a:noFill/>
        </p:spPr>
        <p:txBody>
          <a:bodyPr wrap="square" rtlCol="0">
            <a:spAutoFit/>
          </a:bodyPr>
          <a:lstStyle/>
          <a:p>
            <a:r>
              <a:rPr lang="sv-SE" sz="2400" b="1" dirty="0" smtClean="0"/>
              <a:t>PRIMÄR </a:t>
            </a:r>
          </a:p>
          <a:p>
            <a:r>
              <a:rPr lang="sv-SE" sz="2400" b="1" dirty="0" smtClean="0"/>
              <a:t>ARBETSYTA</a:t>
            </a:r>
            <a:endParaRPr lang="sv-SE" sz="2400" b="1" dirty="0"/>
          </a:p>
        </p:txBody>
      </p:sp>
      <p:sp>
        <p:nvSpPr>
          <p:cNvPr id="20" name="Up Arrow 19"/>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27722557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4447607" y="3244334"/>
            <a:ext cx="248786" cy="369332"/>
          </a:xfrm>
          <a:prstGeom prst="rect">
            <a:avLst/>
          </a:prstGeom>
        </p:spPr>
        <p:txBody>
          <a:bodyPr wrap="none">
            <a:spAutoFit/>
          </a:bodyPr>
          <a:lstStyle/>
          <a:p>
            <a:r>
              <a:rPr lang="sv-SE" dirty="0"/>
              <a:t> </a:t>
            </a:r>
          </a:p>
        </p:txBody>
      </p:sp>
      <p:sp>
        <p:nvSpPr>
          <p:cNvPr id="5" name="textruta 6"/>
          <p:cNvSpPr txBox="1"/>
          <p:nvPr/>
        </p:nvSpPr>
        <p:spPr>
          <a:xfrm>
            <a:off x="4466232" y="1349992"/>
            <a:ext cx="7448265" cy="3293209"/>
          </a:xfrm>
          <a:prstGeom prst="rect">
            <a:avLst/>
          </a:prstGeom>
          <a:noFill/>
        </p:spPr>
        <p:txBody>
          <a:bodyPr wrap="square" rtlCol="0">
            <a:spAutoFit/>
          </a:bodyPr>
          <a:lstStyle/>
          <a:p>
            <a:r>
              <a:rPr lang="sv-SE" sz="1600" b="1" dirty="0">
                <a:latin typeface="Arial" panose="020B0604020202020204" pitchFamily="34" charset="0"/>
                <a:cs typeface="Arial" panose="020B0604020202020204" pitchFamily="34" charset="0"/>
              </a:rPr>
              <a:t>Offensiv/defensiv</a:t>
            </a:r>
            <a:endParaRPr lang="sv-SE" sz="1600" dirty="0">
              <a:latin typeface="Arial" panose="020B0604020202020204" pitchFamily="34" charset="0"/>
              <a:cs typeface="Arial" panose="020B0604020202020204" pitchFamily="34" charset="0"/>
            </a:endParaRPr>
          </a:p>
          <a:p>
            <a:r>
              <a:rPr lang="sv-SE" sz="1600" dirty="0">
                <a:latin typeface="Arial" panose="020B0604020202020204" pitchFamily="34" charset="0"/>
                <a:cs typeface="Arial" panose="020B0604020202020204" pitchFamily="34" charset="0"/>
              </a:rPr>
              <a:t>Yttermittfältaren är något mer offensiv</a:t>
            </a:r>
            <a:r>
              <a:rPr lang="sv-SE" sz="1600" dirty="0" smtClean="0">
                <a:latin typeface="Arial" panose="020B0604020202020204" pitchFamily="34" charset="0"/>
                <a:cs typeface="Arial" panose="020B0604020202020204" pitchFamily="34" charset="0"/>
              </a:rPr>
              <a:t>.</a:t>
            </a:r>
            <a:br>
              <a:rPr lang="sv-SE" sz="1600" dirty="0" smtClean="0">
                <a:latin typeface="Arial" panose="020B0604020202020204" pitchFamily="34" charset="0"/>
                <a:cs typeface="Arial" panose="020B0604020202020204" pitchFamily="34" charset="0"/>
              </a:rPr>
            </a:br>
            <a:r>
              <a:rPr lang="sv-SE" sz="1600" dirty="0" smtClean="0">
                <a:latin typeface="Arial" panose="020B0604020202020204" pitchFamily="34" charset="0"/>
                <a:cs typeface="Arial" panose="020B0604020202020204" pitchFamily="34" charset="0"/>
              </a:rPr>
              <a:t/>
            </a:r>
            <a:br>
              <a:rPr lang="sv-SE" sz="1600" dirty="0" smtClean="0">
                <a:latin typeface="Arial" panose="020B0604020202020204" pitchFamily="34" charset="0"/>
                <a:cs typeface="Arial" panose="020B0604020202020204" pitchFamily="34" charset="0"/>
              </a:rPr>
            </a:br>
            <a:r>
              <a:rPr lang="sv-SE" sz="1600" dirty="0" smtClean="0">
                <a:latin typeface="Arial" panose="020B0604020202020204" pitchFamily="34" charset="0"/>
                <a:cs typeface="Arial" panose="020B0604020202020204" pitchFamily="34" charset="0"/>
              </a:rPr>
              <a:t>(1) I </a:t>
            </a:r>
            <a:r>
              <a:rPr lang="sv-SE" sz="1600" dirty="0">
                <a:latin typeface="Arial" panose="020B0604020202020204" pitchFamily="34" charset="0"/>
                <a:cs typeface="Arial" panose="020B0604020202020204" pitchFamily="34" charset="0"/>
              </a:rPr>
              <a:t>försvarsarbetet är huvuduppgiften markering och att sätta press på bollhållaren, såväl mitt på plan som djup på egen planhalva</a:t>
            </a:r>
            <a:r>
              <a:rPr lang="sv-SE" sz="1600" dirty="0" smtClean="0">
                <a:latin typeface="Arial" panose="020B0604020202020204" pitchFamily="34" charset="0"/>
                <a:cs typeface="Arial" panose="020B0604020202020204" pitchFamily="34" charset="0"/>
              </a:rPr>
              <a:t>.</a:t>
            </a:r>
            <a:br>
              <a:rPr lang="sv-SE" sz="1600" dirty="0" smtClean="0">
                <a:latin typeface="Arial" panose="020B0604020202020204" pitchFamily="34" charset="0"/>
                <a:cs typeface="Arial" panose="020B0604020202020204" pitchFamily="34" charset="0"/>
              </a:rPr>
            </a:br>
            <a:r>
              <a:rPr lang="sv-SE" sz="1600" dirty="0" smtClean="0">
                <a:latin typeface="Arial" panose="020B0604020202020204" pitchFamily="34" charset="0"/>
                <a:cs typeface="Arial" panose="020B0604020202020204" pitchFamily="34" charset="0"/>
              </a:rPr>
              <a:t/>
            </a:r>
            <a:br>
              <a:rPr lang="sv-SE" sz="1600" dirty="0" smtClean="0">
                <a:latin typeface="Arial" panose="020B0604020202020204" pitchFamily="34" charset="0"/>
                <a:cs typeface="Arial" panose="020B0604020202020204" pitchFamily="34" charset="0"/>
              </a:rPr>
            </a:br>
            <a:r>
              <a:rPr lang="sv-SE" sz="1600" dirty="0" smtClean="0">
                <a:latin typeface="Arial" panose="020B0604020202020204" pitchFamily="34" charset="0"/>
                <a:cs typeface="Arial" panose="020B0604020202020204" pitchFamily="34" charset="0"/>
              </a:rPr>
              <a:t>(2) I </a:t>
            </a:r>
            <a:r>
              <a:rPr lang="sv-SE" sz="1600" dirty="0">
                <a:latin typeface="Arial" panose="020B0604020202020204" pitchFamily="34" charset="0"/>
                <a:cs typeface="Arial" panose="020B0604020202020204" pitchFamily="34" charset="0"/>
              </a:rPr>
              <a:t>uppspel är det mycket viktigt att yttermittfältaren håller bredden på den sida där spelet är. På motsatt sida skall yttermittfältaren röra sig in en bit i banan för att utgöra ett passningsalternativ till Balansspelare, men direkt dra sig ut mot kanten om spelet kommer över. Yttermittfältaren måste alltid vara spelbar och jobba hårt för att dra till sig bollar</a:t>
            </a:r>
            <a:r>
              <a:rPr lang="sv-SE" sz="1600" dirty="0" smtClean="0">
                <a:latin typeface="Arial" panose="020B0604020202020204" pitchFamily="34" charset="0"/>
                <a:cs typeface="Arial" panose="020B0604020202020204" pitchFamily="34" charset="0"/>
              </a:rPr>
              <a:t>.</a:t>
            </a:r>
          </a:p>
          <a:p>
            <a:endParaRPr lang="sv-SE" sz="1600" dirty="0">
              <a:latin typeface="Arial" panose="020B0604020202020204" pitchFamily="34" charset="0"/>
              <a:cs typeface="Arial" panose="020B0604020202020204" pitchFamily="34" charset="0"/>
            </a:endParaRPr>
          </a:p>
          <a:p>
            <a:r>
              <a:rPr lang="sv-SE" sz="1600" dirty="0" smtClean="0">
                <a:latin typeface="Arial" panose="020B0604020202020204" pitchFamily="34" charset="0"/>
                <a:cs typeface="Arial" panose="020B0604020202020204" pitchFamily="34" charset="0"/>
              </a:rPr>
              <a:t>(3) I anfall handlar det mycket om att bredda och göra sig spelbar längs kanten</a:t>
            </a:r>
            <a:endParaRPr lang="sv-SE" sz="1600" dirty="0">
              <a:latin typeface="Arial" panose="020B0604020202020204" pitchFamily="34" charset="0"/>
              <a:cs typeface="Arial" panose="020B0604020202020204" pitchFamily="34" charset="0"/>
            </a:endParaRPr>
          </a:p>
        </p:txBody>
      </p:sp>
      <p:sp>
        <p:nvSpPr>
          <p:cNvPr id="6" name="Rectangle 125"/>
          <p:cNvSpPr>
            <a:spLocks noChangeArrowheads="1"/>
          </p:cNvSpPr>
          <p:nvPr/>
        </p:nvSpPr>
        <p:spPr bwMode="auto">
          <a:xfrm>
            <a:off x="0" y="3625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7" name="Group 1"/>
          <p:cNvGrpSpPr>
            <a:grpSpLocks noChangeAspect="1"/>
          </p:cNvGrpSpPr>
          <p:nvPr/>
        </p:nvGrpSpPr>
        <p:grpSpPr bwMode="auto">
          <a:xfrm>
            <a:off x="152400" y="1371600"/>
            <a:ext cx="4175125" cy="3168650"/>
            <a:chOff x="2205" y="2010"/>
            <a:chExt cx="5261" cy="3992"/>
          </a:xfrm>
        </p:grpSpPr>
        <p:sp>
          <p:nvSpPr>
            <p:cNvPr id="8" name="AutoShape 145"/>
            <p:cNvSpPr>
              <a:spLocks noChangeAspect="1" noChangeArrowheads="1" noTextEdit="1"/>
            </p:cNvSpPr>
            <p:nvPr/>
          </p:nvSpPr>
          <p:spPr bwMode="auto">
            <a:xfrm>
              <a:off x="2205" y="2010"/>
              <a:ext cx="5261" cy="39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9" name="Rectangle 144"/>
            <p:cNvSpPr>
              <a:spLocks noChangeArrowheads="1"/>
            </p:cNvSpPr>
            <p:nvPr/>
          </p:nvSpPr>
          <p:spPr bwMode="auto">
            <a:xfrm>
              <a:off x="2205" y="2010"/>
              <a:ext cx="5261" cy="3992"/>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 name="Rectangle 143"/>
            <p:cNvSpPr>
              <a:spLocks noChangeArrowheads="1"/>
            </p:cNvSpPr>
            <p:nvPr/>
          </p:nvSpPr>
          <p:spPr bwMode="auto">
            <a:xfrm rot="5400000">
              <a:off x="834" y="3859"/>
              <a:ext cx="3536" cy="294"/>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Oval 142"/>
            <p:cNvSpPr>
              <a:spLocks noChangeArrowheads="1"/>
            </p:cNvSpPr>
            <p:nvPr/>
          </p:nvSpPr>
          <p:spPr bwMode="auto">
            <a:xfrm>
              <a:off x="2539" y="3594"/>
              <a:ext cx="827" cy="82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2" name="AutoShape 141"/>
            <p:cNvSpPr>
              <a:spLocks noChangeArrowheads="1"/>
            </p:cNvSpPr>
            <p:nvPr/>
          </p:nvSpPr>
          <p:spPr bwMode="auto">
            <a:xfrm>
              <a:off x="2455" y="3090"/>
              <a:ext cx="409" cy="1832"/>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3" name="Group 138"/>
            <p:cNvGrpSpPr>
              <a:grpSpLocks/>
            </p:cNvGrpSpPr>
            <p:nvPr/>
          </p:nvGrpSpPr>
          <p:grpSpPr bwMode="auto">
            <a:xfrm>
              <a:off x="4422" y="3592"/>
              <a:ext cx="826" cy="826"/>
              <a:chOff x="2673" y="1953"/>
              <a:chExt cx="413" cy="413"/>
            </a:xfrm>
          </p:grpSpPr>
          <p:sp>
            <p:nvSpPr>
              <p:cNvPr id="150" name="Oval 140"/>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51" name="Oval 139"/>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4" name="Line 137"/>
            <p:cNvSpPr>
              <a:spLocks noChangeShapeType="1"/>
            </p:cNvSpPr>
            <p:nvPr/>
          </p:nvSpPr>
          <p:spPr bwMode="auto">
            <a:xfrm>
              <a:off x="4831" y="2244"/>
              <a:ext cx="0" cy="3538"/>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5" name="Rectangle 136"/>
            <p:cNvSpPr>
              <a:spLocks noChangeArrowheads="1"/>
            </p:cNvSpPr>
            <p:nvPr/>
          </p:nvSpPr>
          <p:spPr bwMode="auto">
            <a:xfrm>
              <a:off x="2455" y="3588"/>
              <a:ext cx="250" cy="8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6" name="Rectangle 135"/>
            <p:cNvSpPr>
              <a:spLocks noChangeArrowheads="1"/>
            </p:cNvSpPr>
            <p:nvPr/>
          </p:nvSpPr>
          <p:spPr bwMode="auto">
            <a:xfrm>
              <a:off x="2343" y="3840"/>
              <a:ext cx="108" cy="3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7" name="Group 132"/>
            <p:cNvGrpSpPr>
              <a:grpSpLocks/>
            </p:cNvGrpSpPr>
            <p:nvPr/>
          </p:nvGrpSpPr>
          <p:grpSpPr bwMode="auto">
            <a:xfrm>
              <a:off x="2453" y="5720"/>
              <a:ext cx="46" cy="46"/>
              <a:chOff x="1744" y="1484"/>
              <a:chExt cx="2264" cy="2272"/>
            </a:xfrm>
          </p:grpSpPr>
          <p:sp>
            <p:nvSpPr>
              <p:cNvPr id="148" name="Freeform 13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49" name="Freeform 13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8" name="Group 129"/>
            <p:cNvGrpSpPr>
              <a:grpSpLocks/>
            </p:cNvGrpSpPr>
            <p:nvPr/>
          </p:nvGrpSpPr>
          <p:grpSpPr bwMode="auto">
            <a:xfrm rot="-16200000">
              <a:off x="2463" y="2248"/>
              <a:ext cx="46" cy="46"/>
              <a:chOff x="1744" y="1484"/>
              <a:chExt cx="2264" cy="2272"/>
            </a:xfrm>
          </p:grpSpPr>
          <p:sp>
            <p:nvSpPr>
              <p:cNvPr id="146" name="Freeform 131"/>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47" name="Freeform 130"/>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9" name="Group 126"/>
            <p:cNvGrpSpPr>
              <a:grpSpLocks/>
            </p:cNvGrpSpPr>
            <p:nvPr/>
          </p:nvGrpSpPr>
          <p:grpSpPr bwMode="auto">
            <a:xfrm rot="-10800000">
              <a:off x="7162" y="2246"/>
              <a:ext cx="46" cy="46"/>
              <a:chOff x="1744" y="1484"/>
              <a:chExt cx="2264" cy="2272"/>
            </a:xfrm>
          </p:grpSpPr>
          <p:sp>
            <p:nvSpPr>
              <p:cNvPr id="144" name="Freeform 12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45" name="Freeform 12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20" name="Group 123"/>
            <p:cNvGrpSpPr>
              <a:grpSpLocks/>
            </p:cNvGrpSpPr>
            <p:nvPr/>
          </p:nvGrpSpPr>
          <p:grpSpPr bwMode="auto">
            <a:xfrm rot="-5400000">
              <a:off x="7158" y="5716"/>
              <a:ext cx="46" cy="46"/>
              <a:chOff x="1744" y="1484"/>
              <a:chExt cx="2264" cy="2272"/>
            </a:xfrm>
          </p:grpSpPr>
          <p:sp>
            <p:nvSpPr>
              <p:cNvPr id="142" name="Freeform 125"/>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43" name="Freeform 124"/>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21" name="Oval 122"/>
            <p:cNvSpPr>
              <a:spLocks noChangeArrowheads="1"/>
            </p:cNvSpPr>
            <p:nvPr/>
          </p:nvSpPr>
          <p:spPr bwMode="auto">
            <a:xfrm>
              <a:off x="2930"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22" name="Group 117"/>
            <p:cNvGrpSpPr>
              <a:grpSpLocks/>
            </p:cNvGrpSpPr>
            <p:nvPr/>
          </p:nvGrpSpPr>
          <p:grpSpPr bwMode="auto">
            <a:xfrm flipH="1">
              <a:off x="6305" y="3090"/>
              <a:ext cx="1023" cy="1832"/>
              <a:chOff x="1634" y="1702"/>
              <a:chExt cx="511" cy="916"/>
            </a:xfrm>
          </p:grpSpPr>
          <p:sp>
            <p:nvSpPr>
              <p:cNvPr id="138" name="Oval 121"/>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39" name="AutoShape 120"/>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40" name="Rectangle 119"/>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41" name="Rectangle 118"/>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23" name="Oval 116"/>
            <p:cNvSpPr>
              <a:spLocks noChangeArrowheads="1"/>
            </p:cNvSpPr>
            <p:nvPr/>
          </p:nvSpPr>
          <p:spPr bwMode="auto">
            <a:xfrm flipH="1">
              <a:off x="6696"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24" name="Freeform 115"/>
            <p:cNvSpPr>
              <a:spLocks/>
            </p:cNvSpPr>
            <p:nvPr/>
          </p:nvSpPr>
          <p:spPr bwMode="auto">
            <a:xfrm flipV="1">
              <a:off x="2478" y="4006"/>
              <a:ext cx="725" cy="908"/>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5" name="Freeform 114"/>
            <p:cNvSpPr>
              <a:spLocks/>
            </p:cNvSpPr>
            <p:nvPr/>
          </p:nvSpPr>
          <p:spPr bwMode="auto">
            <a:xfrm>
              <a:off x="3655" y="4006"/>
              <a:ext cx="1181" cy="1724"/>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6" name="Freeform 113"/>
            <p:cNvSpPr>
              <a:spLocks/>
            </p:cNvSpPr>
            <p:nvPr/>
          </p:nvSpPr>
          <p:spPr bwMode="auto">
            <a:xfrm>
              <a:off x="3203" y="4006"/>
              <a:ext cx="906" cy="118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7" name="Text Box 112"/>
            <p:cNvSpPr txBox="1">
              <a:spLocks noChangeArrowheads="1"/>
            </p:cNvSpPr>
            <p:nvPr/>
          </p:nvSpPr>
          <p:spPr bwMode="auto">
            <a:xfrm>
              <a:off x="2633"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Text Box 111"/>
            <p:cNvSpPr txBox="1">
              <a:spLocks noChangeArrowheads="1"/>
            </p:cNvSpPr>
            <p:nvPr/>
          </p:nvSpPr>
          <p:spPr bwMode="auto">
            <a:xfrm>
              <a:off x="3450"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Text Box 110"/>
            <p:cNvSpPr txBox="1">
              <a:spLocks noChangeArrowheads="1"/>
            </p:cNvSpPr>
            <p:nvPr/>
          </p:nvSpPr>
          <p:spPr bwMode="auto">
            <a:xfrm>
              <a:off x="4266"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30" name="Group 74"/>
            <p:cNvGrpSpPr>
              <a:grpSpLocks/>
            </p:cNvGrpSpPr>
            <p:nvPr/>
          </p:nvGrpSpPr>
          <p:grpSpPr bwMode="auto">
            <a:xfrm>
              <a:off x="2205" y="2010"/>
              <a:ext cx="5261" cy="3992"/>
              <a:chOff x="1565" y="1162"/>
              <a:chExt cx="2630" cy="1996"/>
            </a:xfrm>
          </p:grpSpPr>
          <p:sp>
            <p:nvSpPr>
              <p:cNvPr id="103" name="Rectangle 109"/>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4" name="Rectangle 108"/>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05" name="Oval 107"/>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6" name="AutoShape 106"/>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07" name="Group 103"/>
              <p:cNvGrpSpPr>
                <a:grpSpLocks/>
              </p:cNvGrpSpPr>
              <p:nvPr/>
            </p:nvGrpSpPr>
            <p:grpSpPr bwMode="auto">
              <a:xfrm>
                <a:off x="2673" y="1953"/>
                <a:ext cx="413" cy="413"/>
                <a:chOff x="2673" y="1953"/>
                <a:chExt cx="413" cy="413"/>
              </a:xfrm>
            </p:grpSpPr>
            <p:sp>
              <p:nvSpPr>
                <p:cNvPr id="136" name="Oval 105"/>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37" name="Oval 104"/>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08" name="Line 102"/>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9" name="Rectangle 101"/>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10" name="Rectangle 100"/>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11" name="Group 97"/>
              <p:cNvGrpSpPr>
                <a:grpSpLocks/>
              </p:cNvGrpSpPr>
              <p:nvPr/>
            </p:nvGrpSpPr>
            <p:grpSpPr bwMode="auto">
              <a:xfrm>
                <a:off x="1689" y="3017"/>
                <a:ext cx="23" cy="23"/>
                <a:chOff x="1744" y="1484"/>
                <a:chExt cx="2264" cy="2272"/>
              </a:xfrm>
            </p:grpSpPr>
            <p:sp>
              <p:nvSpPr>
                <p:cNvPr id="134" name="Freeform 99"/>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5" name="Freeform 98"/>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12" name="Group 94"/>
              <p:cNvGrpSpPr>
                <a:grpSpLocks/>
              </p:cNvGrpSpPr>
              <p:nvPr/>
            </p:nvGrpSpPr>
            <p:grpSpPr bwMode="auto">
              <a:xfrm rot="-16200000">
                <a:off x="1694" y="1281"/>
                <a:ext cx="23" cy="23"/>
                <a:chOff x="1744" y="1484"/>
                <a:chExt cx="2264" cy="2272"/>
              </a:xfrm>
            </p:grpSpPr>
            <p:sp>
              <p:nvSpPr>
                <p:cNvPr id="132" name="Freeform 96"/>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3" name="Freeform 95"/>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13" name="Group 91"/>
              <p:cNvGrpSpPr>
                <a:grpSpLocks/>
              </p:cNvGrpSpPr>
              <p:nvPr/>
            </p:nvGrpSpPr>
            <p:grpSpPr bwMode="auto">
              <a:xfrm rot="-10800000">
                <a:off x="4043" y="1280"/>
                <a:ext cx="23" cy="23"/>
                <a:chOff x="1744" y="1484"/>
                <a:chExt cx="2264" cy="2272"/>
              </a:xfrm>
            </p:grpSpPr>
            <p:sp>
              <p:nvSpPr>
                <p:cNvPr id="130" name="Freeform 93"/>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1" name="Freeform 92"/>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14" name="Group 88"/>
              <p:cNvGrpSpPr>
                <a:grpSpLocks/>
              </p:cNvGrpSpPr>
              <p:nvPr/>
            </p:nvGrpSpPr>
            <p:grpSpPr bwMode="auto">
              <a:xfrm rot="-5400000">
                <a:off x="4041" y="3015"/>
                <a:ext cx="23" cy="23"/>
                <a:chOff x="1744" y="1484"/>
                <a:chExt cx="2264" cy="2272"/>
              </a:xfrm>
            </p:grpSpPr>
            <p:sp>
              <p:nvSpPr>
                <p:cNvPr id="128" name="Freeform 9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29" name="Freeform 8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115" name="Oval 87"/>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116" name="Group 82"/>
              <p:cNvGrpSpPr>
                <a:grpSpLocks/>
              </p:cNvGrpSpPr>
              <p:nvPr/>
            </p:nvGrpSpPr>
            <p:grpSpPr bwMode="auto">
              <a:xfrm flipH="1">
                <a:off x="3615" y="1702"/>
                <a:ext cx="511" cy="916"/>
                <a:chOff x="1634" y="1702"/>
                <a:chExt cx="511" cy="916"/>
              </a:xfrm>
            </p:grpSpPr>
            <p:sp>
              <p:nvSpPr>
                <p:cNvPr id="124" name="Oval 86"/>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25" name="AutoShape 85"/>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26" name="Rectangle 84"/>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27" name="Rectangle 83"/>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17" name="Oval 81"/>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18" name="Freeform 80"/>
              <p:cNvSpPr>
                <a:spLocks/>
              </p:cNvSpPr>
              <p:nvPr/>
            </p:nvSpPr>
            <p:spPr bwMode="auto">
              <a:xfrm flipV="1">
                <a:off x="1701" y="2160"/>
                <a:ext cx="363" cy="454"/>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19" name="Freeform 79"/>
              <p:cNvSpPr>
                <a:spLocks/>
              </p:cNvSpPr>
              <p:nvPr/>
            </p:nvSpPr>
            <p:spPr bwMode="auto">
              <a:xfrm>
                <a:off x="2290" y="2160"/>
                <a:ext cx="590" cy="862"/>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20" name="Freeform 78"/>
              <p:cNvSpPr>
                <a:spLocks/>
              </p:cNvSpPr>
              <p:nvPr/>
            </p:nvSpPr>
            <p:spPr bwMode="auto">
              <a:xfrm>
                <a:off x="2064" y="2160"/>
                <a:ext cx="453" cy="59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21" name="Text Box 77"/>
              <p:cNvSpPr txBox="1">
                <a:spLocks noChangeArrowheads="1"/>
              </p:cNvSpPr>
              <p:nvPr/>
            </p:nvSpPr>
            <p:spPr bwMode="auto">
              <a:xfrm>
                <a:off x="1779"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22" name="Text Box 76"/>
              <p:cNvSpPr txBox="1">
                <a:spLocks noChangeArrowheads="1"/>
              </p:cNvSpPr>
              <p:nvPr/>
            </p:nvSpPr>
            <p:spPr bwMode="auto">
              <a:xfrm>
                <a:off x="2187"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23" name="Text Box 75"/>
              <p:cNvSpPr txBox="1">
                <a:spLocks noChangeArrowheads="1"/>
              </p:cNvSpPr>
              <p:nvPr/>
            </p:nvSpPr>
            <p:spPr bwMode="auto">
              <a:xfrm>
                <a:off x="2595"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1" name="Group 38"/>
            <p:cNvGrpSpPr>
              <a:grpSpLocks/>
            </p:cNvGrpSpPr>
            <p:nvPr/>
          </p:nvGrpSpPr>
          <p:grpSpPr bwMode="auto">
            <a:xfrm>
              <a:off x="2205" y="2010"/>
              <a:ext cx="5261" cy="3992"/>
              <a:chOff x="1565" y="1162"/>
              <a:chExt cx="2630" cy="1996"/>
            </a:xfrm>
          </p:grpSpPr>
          <p:sp>
            <p:nvSpPr>
              <p:cNvPr id="68" name="Rectangle 73"/>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69" name="Rectangle 72"/>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70" name="Oval 71"/>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71" name="AutoShape 70"/>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72" name="Group 67"/>
              <p:cNvGrpSpPr>
                <a:grpSpLocks/>
              </p:cNvGrpSpPr>
              <p:nvPr/>
            </p:nvGrpSpPr>
            <p:grpSpPr bwMode="auto">
              <a:xfrm>
                <a:off x="2673" y="1953"/>
                <a:ext cx="413" cy="413"/>
                <a:chOff x="2673" y="1953"/>
                <a:chExt cx="413" cy="413"/>
              </a:xfrm>
            </p:grpSpPr>
            <p:sp>
              <p:nvSpPr>
                <p:cNvPr id="101" name="Oval 69"/>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2" name="Oval 68"/>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73" name="Line 66"/>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74" name="Rectangle 65"/>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75" name="Rectangle 64"/>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76" name="Group 61"/>
              <p:cNvGrpSpPr>
                <a:grpSpLocks/>
              </p:cNvGrpSpPr>
              <p:nvPr/>
            </p:nvGrpSpPr>
            <p:grpSpPr bwMode="auto">
              <a:xfrm>
                <a:off x="1689" y="3017"/>
                <a:ext cx="23" cy="23"/>
                <a:chOff x="1744" y="1484"/>
                <a:chExt cx="2264" cy="2272"/>
              </a:xfrm>
            </p:grpSpPr>
            <p:sp>
              <p:nvSpPr>
                <p:cNvPr id="99" name="Freeform 63"/>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0" name="Freeform 62"/>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7" name="Group 58"/>
              <p:cNvGrpSpPr>
                <a:grpSpLocks/>
              </p:cNvGrpSpPr>
              <p:nvPr/>
            </p:nvGrpSpPr>
            <p:grpSpPr bwMode="auto">
              <a:xfrm rot="-16200000">
                <a:off x="1694" y="1281"/>
                <a:ext cx="23" cy="23"/>
                <a:chOff x="1744" y="1484"/>
                <a:chExt cx="2264" cy="2272"/>
              </a:xfrm>
            </p:grpSpPr>
            <p:sp>
              <p:nvSpPr>
                <p:cNvPr id="97" name="Freeform 6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8" name="Freeform 5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8" name="Group 55"/>
              <p:cNvGrpSpPr>
                <a:grpSpLocks/>
              </p:cNvGrpSpPr>
              <p:nvPr/>
            </p:nvGrpSpPr>
            <p:grpSpPr bwMode="auto">
              <a:xfrm rot="-10800000">
                <a:off x="4043" y="1280"/>
                <a:ext cx="23" cy="23"/>
                <a:chOff x="1744" y="1484"/>
                <a:chExt cx="2264" cy="2272"/>
              </a:xfrm>
            </p:grpSpPr>
            <p:sp>
              <p:nvSpPr>
                <p:cNvPr id="95" name="Freeform 5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6" name="Freeform 5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9" name="Group 52"/>
              <p:cNvGrpSpPr>
                <a:grpSpLocks/>
              </p:cNvGrpSpPr>
              <p:nvPr/>
            </p:nvGrpSpPr>
            <p:grpSpPr bwMode="auto">
              <a:xfrm rot="-5400000">
                <a:off x="4041" y="3015"/>
                <a:ext cx="23" cy="23"/>
                <a:chOff x="1744" y="1484"/>
                <a:chExt cx="2264" cy="2272"/>
              </a:xfrm>
            </p:grpSpPr>
            <p:sp>
              <p:nvSpPr>
                <p:cNvPr id="93" name="Freeform 5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4" name="Freeform 5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80" name="Oval 51"/>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81" name="Group 46"/>
              <p:cNvGrpSpPr>
                <a:grpSpLocks/>
              </p:cNvGrpSpPr>
              <p:nvPr/>
            </p:nvGrpSpPr>
            <p:grpSpPr bwMode="auto">
              <a:xfrm flipH="1">
                <a:off x="3615" y="1702"/>
                <a:ext cx="511" cy="916"/>
                <a:chOff x="1634" y="1702"/>
                <a:chExt cx="511" cy="916"/>
              </a:xfrm>
            </p:grpSpPr>
            <p:sp>
              <p:nvSpPr>
                <p:cNvPr id="89" name="Oval 50"/>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90" name="AutoShape 49"/>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1" name="Rectangle 48"/>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2" name="Rectangle 47"/>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82" name="Oval 45"/>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83" name="Freeform 44"/>
              <p:cNvSpPr>
                <a:spLocks/>
              </p:cNvSpPr>
              <p:nvPr/>
            </p:nvSpPr>
            <p:spPr bwMode="auto">
              <a:xfrm>
                <a:off x="1701" y="2620"/>
                <a:ext cx="363" cy="408"/>
              </a:xfrm>
              <a:custGeom>
                <a:avLst/>
                <a:gdLst>
                  <a:gd name="T0" fmla="*/ 363 w 363"/>
                  <a:gd name="T1" fmla="*/ 0 h 408"/>
                  <a:gd name="T2" fmla="*/ 363 w 363"/>
                  <a:gd name="T3" fmla="*/ 181 h 408"/>
                  <a:gd name="T4" fmla="*/ 0 w 363"/>
                  <a:gd name="T5" fmla="*/ 408 h 408"/>
                  <a:gd name="T6" fmla="*/ 0 w 363"/>
                  <a:gd name="T7" fmla="*/ 0 h 408"/>
                  <a:gd name="T8" fmla="*/ 363 w 363"/>
                  <a:gd name="T9" fmla="*/ 0 h 408"/>
                </a:gdLst>
                <a:ahLst/>
                <a:cxnLst>
                  <a:cxn ang="0">
                    <a:pos x="T0" y="T1"/>
                  </a:cxn>
                  <a:cxn ang="0">
                    <a:pos x="T2" y="T3"/>
                  </a:cxn>
                  <a:cxn ang="0">
                    <a:pos x="T4" y="T5"/>
                  </a:cxn>
                  <a:cxn ang="0">
                    <a:pos x="T6" y="T7"/>
                  </a:cxn>
                  <a:cxn ang="0">
                    <a:pos x="T8" y="T9"/>
                  </a:cxn>
                </a:cxnLst>
                <a:rect l="0" t="0" r="r" b="b"/>
                <a:pathLst>
                  <a:path w="363" h="408">
                    <a:moveTo>
                      <a:pt x="363" y="0"/>
                    </a:moveTo>
                    <a:lnTo>
                      <a:pt x="363" y="181"/>
                    </a:lnTo>
                    <a:lnTo>
                      <a:pt x="0" y="408"/>
                    </a:lnTo>
                    <a:lnTo>
                      <a:pt x="0" y="0"/>
                    </a:lnTo>
                    <a:lnTo>
                      <a:pt x="363"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4" name="Freeform 43"/>
              <p:cNvSpPr>
                <a:spLocks/>
              </p:cNvSpPr>
              <p:nvPr/>
            </p:nvSpPr>
            <p:spPr bwMode="auto">
              <a:xfrm>
                <a:off x="2517" y="2750"/>
                <a:ext cx="953" cy="272"/>
              </a:xfrm>
              <a:custGeom>
                <a:avLst/>
                <a:gdLst>
                  <a:gd name="T0" fmla="*/ 0 w 953"/>
                  <a:gd name="T1" fmla="*/ 272 h 272"/>
                  <a:gd name="T2" fmla="*/ 953 w 953"/>
                  <a:gd name="T3" fmla="*/ 272 h 272"/>
                  <a:gd name="T4" fmla="*/ 953 w 953"/>
                  <a:gd name="T5" fmla="*/ 0 h 272"/>
                  <a:gd name="T6" fmla="*/ 363 w 953"/>
                  <a:gd name="T7" fmla="*/ 0 h 272"/>
                  <a:gd name="T8" fmla="*/ 0 w 953"/>
                  <a:gd name="T9" fmla="*/ 272 h 272"/>
                </a:gdLst>
                <a:ahLst/>
                <a:cxnLst>
                  <a:cxn ang="0">
                    <a:pos x="T0" y="T1"/>
                  </a:cxn>
                  <a:cxn ang="0">
                    <a:pos x="T2" y="T3"/>
                  </a:cxn>
                  <a:cxn ang="0">
                    <a:pos x="T4" y="T5"/>
                  </a:cxn>
                  <a:cxn ang="0">
                    <a:pos x="T6" y="T7"/>
                  </a:cxn>
                  <a:cxn ang="0">
                    <a:pos x="T8" y="T9"/>
                  </a:cxn>
                </a:cxnLst>
                <a:rect l="0" t="0" r="r" b="b"/>
                <a:pathLst>
                  <a:path w="953" h="272">
                    <a:moveTo>
                      <a:pt x="0" y="272"/>
                    </a:moveTo>
                    <a:lnTo>
                      <a:pt x="953" y="272"/>
                    </a:lnTo>
                    <a:lnTo>
                      <a:pt x="953" y="0"/>
                    </a:lnTo>
                    <a:lnTo>
                      <a:pt x="363" y="0"/>
                    </a:lnTo>
                    <a:lnTo>
                      <a:pt x="0" y="272"/>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5" name="Freeform 42"/>
              <p:cNvSpPr>
                <a:spLocks/>
              </p:cNvSpPr>
              <p:nvPr/>
            </p:nvSpPr>
            <p:spPr bwMode="auto">
              <a:xfrm>
                <a:off x="1701" y="2614"/>
                <a:ext cx="1179" cy="408"/>
              </a:xfrm>
              <a:custGeom>
                <a:avLst/>
                <a:gdLst>
                  <a:gd name="T0" fmla="*/ 0 w 1179"/>
                  <a:gd name="T1" fmla="*/ 408 h 408"/>
                  <a:gd name="T2" fmla="*/ 363 w 1179"/>
                  <a:gd name="T3" fmla="*/ 181 h 408"/>
                  <a:gd name="T4" fmla="*/ 363 w 1179"/>
                  <a:gd name="T5" fmla="*/ 0 h 408"/>
                  <a:gd name="T6" fmla="*/ 1179 w 1179"/>
                  <a:gd name="T7" fmla="*/ 136 h 408"/>
                  <a:gd name="T8" fmla="*/ 816 w 1179"/>
                  <a:gd name="T9" fmla="*/ 408 h 408"/>
                  <a:gd name="T10" fmla="*/ 45 w 1179"/>
                  <a:gd name="T11" fmla="*/ 408 h 408"/>
                  <a:gd name="T12" fmla="*/ 0 w 1179"/>
                  <a:gd name="T13" fmla="*/ 408 h 408"/>
                </a:gdLst>
                <a:ahLst/>
                <a:cxnLst>
                  <a:cxn ang="0">
                    <a:pos x="T0" y="T1"/>
                  </a:cxn>
                  <a:cxn ang="0">
                    <a:pos x="T2" y="T3"/>
                  </a:cxn>
                  <a:cxn ang="0">
                    <a:pos x="T4" y="T5"/>
                  </a:cxn>
                  <a:cxn ang="0">
                    <a:pos x="T6" y="T7"/>
                  </a:cxn>
                  <a:cxn ang="0">
                    <a:pos x="T8" y="T9"/>
                  </a:cxn>
                  <a:cxn ang="0">
                    <a:pos x="T10" y="T11"/>
                  </a:cxn>
                  <a:cxn ang="0">
                    <a:pos x="T12" y="T13"/>
                  </a:cxn>
                </a:cxnLst>
                <a:rect l="0" t="0" r="r" b="b"/>
                <a:pathLst>
                  <a:path w="1179" h="408">
                    <a:moveTo>
                      <a:pt x="0" y="408"/>
                    </a:moveTo>
                    <a:lnTo>
                      <a:pt x="363" y="181"/>
                    </a:lnTo>
                    <a:lnTo>
                      <a:pt x="363" y="0"/>
                    </a:lnTo>
                    <a:lnTo>
                      <a:pt x="1179" y="136"/>
                    </a:lnTo>
                    <a:lnTo>
                      <a:pt x="816" y="408"/>
                    </a:lnTo>
                    <a:lnTo>
                      <a:pt x="45" y="408"/>
                    </a:lnTo>
                    <a:lnTo>
                      <a:pt x="0" y="408"/>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6" name="Text Box 41"/>
              <p:cNvSpPr txBox="1">
                <a:spLocks noChangeArrowheads="1"/>
              </p:cNvSpPr>
              <p:nvPr/>
            </p:nvSpPr>
            <p:spPr bwMode="auto">
              <a:xfrm>
                <a:off x="1733" y="2626"/>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7" name="Text Box 40"/>
              <p:cNvSpPr txBox="1">
                <a:spLocks noChangeArrowheads="1"/>
              </p:cNvSpPr>
              <p:nvPr/>
            </p:nvSpPr>
            <p:spPr bwMode="auto">
              <a:xfrm>
                <a:off x="2142" y="2717"/>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8" name="Text Box 39"/>
              <p:cNvSpPr txBox="1">
                <a:spLocks noChangeArrowheads="1"/>
              </p:cNvSpPr>
              <p:nvPr/>
            </p:nvSpPr>
            <p:spPr bwMode="auto">
              <a:xfrm>
                <a:off x="2958"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2" name="Group 2"/>
            <p:cNvGrpSpPr>
              <a:grpSpLocks/>
            </p:cNvGrpSpPr>
            <p:nvPr/>
          </p:nvGrpSpPr>
          <p:grpSpPr bwMode="auto">
            <a:xfrm>
              <a:off x="2205" y="2010"/>
              <a:ext cx="5261" cy="3992"/>
              <a:chOff x="1565" y="1162"/>
              <a:chExt cx="2630" cy="1996"/>
            </a:xfrm>
          </p:grpSpPr>
          <p:sp>
            <p:nvSpPr>
              <p:cNvPr id="33" name="Rectangle 37"/>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34" name="Rectangle 36"/>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Oval 35"/>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36" name="AutoShape 34"/>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37" name="Group 31"/>
              <p:cNvGrpSpPr>
                <a:grpSpLocks/>
              </p:cNvGrpSpPr>
              <p:nvPr/>
            </p:nvGrpSpPr>
            <p:grpSpPr bwMode="auto">
              <a:xfrm>
                <a:off x="2673" y="1953"/>
                <a:ext cx="413" cy="413"/>
                <a:chOff x="2673" y="1953"/>
                <a:chExt cx="413" cy="413"/>
              </a:xfrm>
            </p:grpSpPr>
            <p:sp>
              <p:nvSpPr>
                <p:cNvPr id="66" name="Oval 33"/>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67" name="Oval 32"/>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38" name="Line 30"/>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39" name="Rectangle 29"/>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40" name="Rectangle 28"/>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41" name="Group 25"/>
              <p:cNvGrpSpPr>
                <a:grpSpLocks/>
              </p:cNvGrpSpPr>
              <p:nvPr/>
            </p:nvGrpSpPr>
            <p:grpSpPr bwMode="auto">
              <a:xfrm>
                <a:off x="1689" y="3017"/>
                <a:ext cx="23" cy="23"/>
                <a:chOff x="1744" y="1484"/>
                <a:chExt cx="2264" cy="2272"/>
              </a:xfrm>
            </p:grpSpPr>
            <p:sp>
              <p:nvSpPr>
                <p:cNvPr id="64" name="Freeform 2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5" name="Freeform 2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2" name="Group 22"/>
              <p:cNvGrpSpPr>
                <a:grpSpLocks/>
              </p:cNvGrpSpPr>
              <p:nvPr/>
            </p:nvGrpSpPr>
            <p:grpSpPr bwMode="auto">
              <a:xfrm rot="-16200000">
                <a:off x="1694" y="1281"/>
                <a:ext cx="23" cy="23"/>
                <a:chOff x="1744" y="1484"/>
                <a:chExt cx="2264" cy="2272"/>
              </a:xfrm>
            </p:grpSpPr>
            <p:sp>
              <p:nvSpPr>
                <p:cNvPr id="62" name="Freeform 2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3" name="Freeform 2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3" name="Group 19"/>
              <p:cNvGrpSpPr>
                <a:grpSpLocks/>
              </p:cNvGrpSpPr>
              <p:nvPr/>
            </p:nvGrpSpPr>
            <p:grpSpPr bwMode="auto">
              <a:xfrm rot="-10800000">
                <a:off x="4043" y="1280"/>
                <a:ext cx="23" cy="23"/>
                <a:chOff x="1744" y="1484"/>
                <a:chExt cx="2264" cy="2272"/>
              </a:xfrm>
            </p:grpSpPr>
            <p:sp>
              <p:nvSpPr>
                <p:cNvPr id="60" name="Freeform 21"/>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1" name="Freeform 20"/>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4" name="Group 16"/>
              <p:cNvGrpSpPr>
                <a:grpSpLocks/>
              </p:cNvGrpSpPr>
              <p:nvPr/>
            </p:nvGrpSpPr>
            <p:grpSpPr bwMode="auto">
              <a:xfrm rot="-5400000">
                <a:off x="4041" y="3015"/>
                <a:ext cx="23" cy="23"/>
                <a:chOff x="1744" y="1484"/>
                <a:chExt cx="2264" cy="2272"/>
              </a:xfrm>
            </p:grpSpPr>
            <p:sp>
              <p:nvSpPr>
                <p:cNvPr id="58" name="Freeform 1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59" name="Freeform 1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45" name="Oval 15"/>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46" name="Group 10"/>
              <p:cNvGrpSpPr>
                <a:grpSpLocks/>
              </p:cNvGrpSpPr>
              <p:nvPr/>
            </p:nvGrpSpPr>
            <p:grpSpPr bwMode="auto">
              <a:xfrm flipH="1">
                <a:off x="3615" y="1702"/>
                <a:ext cx="511" cy="916"/>
                <a:chOff x="1634" y="1702"/>
                <a:chExt cx="511" cy="916"/>
              </a:xfrm>
            </p:grpSpPr>
            <p:sp>
              <p:nvSpPr>
                <p:cNvPr id="54" name="Oval 14"/>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55" name="AutoShape 13"/>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6" name="Rectangle 12"/>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7" name="Rectangle 11"/>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47" name="Oval 9"/>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48" name="Freeform 8"/>
              <p:cNvSpPr>
                <a:spLocks/>
              </p:cNvSpPr>
              <p:nvPr/>
            </p:nvSpPr>
            <p:spPr bwMode="auto">
              <a:xfrm>
                <a:off x="1701" y="2614"/>
                <a:ext cx="725" cy="408"/>
              </a:xfrm>
              <a:custGeom>
                <a:avLst/>
                <a:gdLst>
                  <a:gd name="T0" fmla="*/ 0 w 725"/>
                  <a:gd name="T1" fmla="*/ 408 h 408"/>
                  <a:gd name="T2" fmla="*/ 363 w 725"/>
                  <a:gd name="T3" fmla="*/ 181 h 408"/>
                  <a:gd name="T4" fmla="*/ 363 w 725"/>
                  <a:gd name="T5" fmla="*/ 0 h 408"/>
                  <a:gd name="T6" fmla="*/ 725 w 725"/>
                  <a:gd name="T7" fmla="*/ 136 h 408"/>
                  <a:gd name="T8" fmla="*/ 725 w 725"/>
                  <a:gd name="T9" fmla="*/ 408 h 408"/>
                  <a:gd name="T10" fmla="*/ 0 w 725"/>
                  <a:gd name="T11" fmla="*/ 408 h 408"/>
                </a:gdLst>
                <a:ahLst/>
                <a:cxnLst>
                  <a:cxn ang="0">
                    <a:pos x="T0" y="T1"/>
                  </a:cxn>
                  <a:cxn ang="0">
                    <a:pos x="T2" y="T3"/>
                  </a:cxn>
                  <a:cxn ang="0">
                    <a:pos x="T4" y="T5"/>
                  </a:cxn>
                  <a:cxn ang="0">
                    <a:pos x="T6" y="T7"/>
                  </a:cxn>
                  <a:cxn ang="0">
                    <a:pos x="T8" y="T9"/>
                  </a:cxn>
                  <a:cxn ang="0">
                    <a:pos x="T10" y="T11"/>
                  </a:cxn>
                </a:cxnLst>
                <a:rect l="0" t="0" r="r" b="b"/>
                <a:pathLst>
                  <a:path w="725" h="408">
                    <a:moveTo>
                      <a:pt x="0" y="408"/>
                    </a:moveTo>
                    <a:lnTo>
                      <a:pt x="363" y="181"/>
                    </a:lnTo>
                    <a:lnTo>
                      <a:pt x="363" y="0"/>
                    </a:lnTo>
                    <a:lnTo>
                      <a:pt x="725" y="136"/>
                    </a:lnTo>
                    <a:lnTo>
                      <a:pt x="725" y="408"/>
                    </a:lnTo>
                    <a:lnTo>
                      <a:pt x="0" y="408"/>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49" name="Freeform 7"/>
              <p:cNvSpPr>
                <a:spLocks/>
              </p:cNvSpPr>
              <p:nvPr/>
            </p:nvSpPr>
            <p:spPr bwMode="auto">
              <a:xfrm>
                <a:off x="3470" y="2387"/>
                <a:ext cx="589" cy="635"/>
              </a:xfrm>
              <a:custGeom>
                <a:avLst/>
                <a:gdLst>
                  <a:gd name="T0" fmla="*/ 0 w 589"/>
                  <a:gd name="T1" fmla="*/ 635 h 635"/>
                  <a:gd name="T2" fmla="*/ 589 w 589"/>
                  <a:gd name="T3" fmla="*/ 635 h 635"/>
                  <a:gd name="T4" fmla="*/ 589 w 589"/>
                  <a:gd name="T5" fmla="*/ 0 h 635"/>
                  <a:gd name="T6" fmla="*/ 181 w 589"/>
                  <a:gd name="T7" fmla="*/ 363 h 635"/>
                  <a:gd name="T8" fmla="*/ 0 w 589"/>
                  <a:gd name="T9" fmla="*/ 363 h 635"/>
                  <a:gd name="T10" fmla="*/ 0 w 589"/>
                  <a:gd name="T11" fmla="*/ 635 h 635"/>
                </a:gdLst>
                <a:ahLst/>
                <a:cxnLst>
                  <a:cxn ang="0">
                    <a:pos x="T0" y="T1"/>
                  </a:cxn>
                  <a:cxn ang="0">
                    <a:pos x="T2" y="T3"/>
                  </a:cxn>
                  <a:cxn ang="0">
                    <a:pos x="T4" y="T5"/>
                  </a:cxn>
                  <a:cxn ang="0">
                    <a:pos x="T6" y="T7"/>
                  </a:cxn>
                  <a:cxn ang="0">
                    <a:pos x="T8" y="T9"/>
                  </a:cxn>
                  <a:cxn ang="0">
                    <a:pos x="T10" y="T11"/>
                  </a:cxn>
                </a:cxnLst>
                <a:rect l="0" t="0" r="r" b="b"/>
                <a:pathLst>
                  <a:path w="589" h="635">
                    <a:moveTo>
                      <a:pt x="0" y="635"/>
                    </a:moveTo>
                    <a:lnTo>
                      <a:pt x="589" y="635"/>
                    </a:lnTo>
                    <a:lnTo>
                      <a:pt x="589" y="0"/>
                    </a:lnTo>
                    <a:lnTo>
                      <a:pt x="181" y="363"/>
                    </a:lnTo>
                    <a:lnTo>
                      <a:pt x="0" y="363"/>
                    </a:lnTo>
                    <a:lnTo>
                      <a:pt x="0" y="635"/>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0" name="Freeform 6"/>
              <p:cNvSpPr>
                <a:spLocks/>
              </p:cNvSpPr>
              <p:nvPr/>
            </p:nvSpPr>
            <p:spPr bwMode="auto">
              <a:xfrm>
                <a:off x="2426" y="2750"/>
                <a:ext cx="1044" cy="272"/>
              </a:xfrm>
              <a:custGeom>
                <a:avLst/>
                <a:gdLst>
                  <a:gd name="T0" fmla="*/ 0 w 1044"/>
                  <a:gd name="T1" fmla="*/ 272 h 272"/>
                  <a:gd name="T2" fmla="*/ 1044 w 1044"/>
                  <a:gd name="T3" fmla="*/ 272 h 272"/>
                  <a:gd name="T4" fmla="*/ 1044 w 1044"/>
                  <a:gd name="T5" fmla="*/ 0 h 272"/>
                  <a:gd name="T6" fmla="*/ 0 w 1044"/>
                  <a:gd name="T7" fmla="*/ 0 h 272"/>
                  <a:gd name="T8" fmla="*/ 0 w 1044"/>
                  <a:gd name="T9" fmla="*/ 272 h 272"/>
                </a:gdLst>
                <a:ahLst/>
                <a:cxnLst>
                  <a:cxn ang="0">
                    <a:pos x="T0" y="T1"/>
                  </a:cxn>
                  <a:cxn ang="0">
                    <a:pos x="T2" y="T3"/>
                  </a:cxn>
                  <a:cxn ang="0">
                    <a:pos x="T4" y="T5"/>
                  </a:cxn>
                  <a:cxn ang="0">
                    <a:pos x="T6" y="T7"/>
                  </a:cxn>
                  <a:cxn ang="0">
                    <a:pos x="T8" y="T9"/>
                  </a:cxn>
                </a:cxnLst>
                <a:rect l="0" t="0" r="r" b="b"/>
                <a:pathLst>
                  <a:path w="1044" h="272">
                    <a:moveTo>
                      <a:pt x="0" y="272"/>
                    </a:moveTo>
                    <a:lnTo>
                      <a:pt x="1044" y="272"/>
                    </a:lnTo>
                    <a:lnTo>
                      <a:pt x="1044" y="0"/>
                    </a:lnTo>
                    <a:lnTo>
                      <a:pt x="0" y="0"/>
                    </a:lnTo>
                    <a:lnTo>
                      <a:pt x="0" y="272"/>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1" name="Text Box 5"/>
              <p:cNvSpPr txBox="1">
                <a:spLocks noChangeArrowheads="1"/>
              </p:cNvSpPr>
              <p:nvPr/>
            </p:nvSpPr>
            <p:spPr bwMode="auto">
              <a:xfrm>
                <a:off x="2096"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Text Box 4"/>
              <p:cNvSpPr txBox="1">
                <a:spLocks noChangeArrowheads="1"/>
              </p:cNvSpPr>
              <p:nvPr/>
            </p:nvSpPr>
            <p:spPr bwMode="auto">
              <a:xfrm>
                <a:off x="2822"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3" name="Text Box 3"/>
              <p:cNvSpPr txBox="1">
                <a:spLocks noChangeArrowheads="1"/>
              </p:cNvSpPr>
              <p:nvPr/>
            </p:nvSpPr>
            <p:spPr bwMode="auto">
              <a:xfrm>
                <a:off x="3684"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sp>
        <p:nvSpPr>
          <p:cNvPr id="152" name="Rectangle 165"/>
          <p:cNvSpPr>
            <a:spLocks noChangeArrowheads="1"/>
          </p:cNvSpPr>
          <p:nvPr/>
        </p:nvSpPr>
        <p:spPr bwMode="auto">
          <a:xfrm>
            <a:off x="152400" y="3778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53" name="TextBox 152"/>
          <p:cNvSpPr txBox="1"/>
          <p:nvPr/>
        </p:nvSpPr>
        <p:spPr>
          <a:xfrm>
            <a:off x="204705" y="573207"/>
            <a:ext cx="10044760" cy="646331"/>
          </a:xfrm>
          <a:prstGeom prst="rect">
            <a:avLst/>
          </a:prstGeom>
          <a:noFill/>
        </p:spPr>
        <p:txBody>
          <a:bodyPr wrap="square" rtlCol="0">
            <a:spAutoFit/>
          </a:bodyPr>
          <a:lstStyle/>
          <a:p>
            <a:r>
              <a:rPr lang="sv-SE" sz="3600" b="1" dirty="0" smtClean="0">
                <a:latin typeface="Arial" panose="020B0604020202020204" pitchFamily="34" charset="0"/>
                <a:cs typeface="Arial" panose="020B0604020202020204" pitchFamily="34" charset="0"/>
              </a:rPr>
              <a:t>Yttermittfält: Offensiv/defensiv</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29023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ectangle 1"/>
          <p:cNvSpPr/>
          <p:nvPr/>
        </p:nvSpPr>
        <p:spPr>
          <a:xfrm>
            <a:off x="1105464" y="283009"/>
            <a:ext cx="3207224" cy="1654973"/>
          </a:xfrm>
          <a:prstGeom prst="rect">
            <a:avLst/>
          </a:prstGeom>
          <a:pattFill prst="ltUpDiag">
            <a:fgClr>
              <a:schemeClr val="accent6">
                <a:lumMod val="50000"/>
              </a:schemeClr>
            </a:fgClr>
            <a:bgClr>
              <a:schemeClr val="bg1"/>
            </a:bgClr>
          </a:patt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latin typeface="Arial" panose="020B0604020202020204" pitchFamily="34" charset="0"/>
              <a:cs typeface="Arial" panose="020B0604020202020204" pitchFamily="34" charset="0"/>
            </a:endParaRPr>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pattFill prst="ltUpDiag">
            <a:fgClr>
              <a:schemeClr val="accent6">
                <a:lumMod val="50000"/>
              </a:schemeClr>
            </a:fgClr>
            <a:bgClr>
              <a:schemeClr val="bg1"/>
            </a:bgClr>
          </a:patt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sp>
        <p:nvSpPr>
          <p:cNvPr id="9" name="Rectangle 8"/>
          <p:cNvSpPr/>
          <p:nvPr/>
        </p:nvSpPr>
        <p:spPr>
          <a:xfrm>
            <a:off x="1380298" y="283012"/>
            <a:ext cx="2730137" cy="1201783"/>
          </a:xfrm>
          <a:prstGeom prst="rect">
            <a:avLst/>
          </a:prstGeom>
          <a:pattFill prst="ltUpDiag">
            <a:fgClr>
              <a:schemeClr val="accent6">
                <a:lumMod val="50000"/>
              </a:schemeClr>
            </a:fgClr>
            <a:bgClr>
              <a:schemeClr val="bg1"/>
            </a:bgClr>
          </a:patt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sp>
        <p:nvSpPr>
          <p:cNvPr id="13" name="Rectangle 12"/>
          <p:cNvSpPr/>
          <p:nvPr/>
        </p:nvSpPr>
        <p:spPr>
          <a:xfrm>
            <a:off x="2120531" y="283009"/>
            <a:ext cx="1362893" cy="413658"/>
          </a:xfrm>
          <a:prstGeom prst="rect">
            <a:avLst/>
          </a:prstGeom>
          <a:pattFill prst="ltUpDiag">
            <a:fgClr>
              <a:schemeClr val="accent6">
                <a:lumMod val="50000"/>
              </a:schemeClr>
            </a:fgClr>
            <a:bgClr>
              <a:schemeClr val="bg1"/>
            </a:bgClr>
          </a:patt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600" b="1" dirty="0" smtClean="0">
                <a:solidFill>
                  <a:schemeClr val="tx1"/>
                </a:solidFill>
                <a:latin typeface="Arial" panose="020B0604020202020204" pitchFamily="34" charset="0"/>
                <a:cs typeface="Arial" panose="020B0604020202020204" pitchFamily="34" charset="0"/>
              </a:rPr>
              <a:t>Anfall/Forward</a:t>
            </a:r>
          </a:p>
          <a:p>
            <a:r>
              <a:rPr lang="sv-SE" sz="1600" dirty="0">
                <a:solidFill>
                  <a:schemeClr val="tx1"/>
                </a:solidFill>
                <a:latin typeface="Arial" panose="020B0604020202020204" pitchFamily="34" charset="0"/>
                <a:cs typeface="Arial" panose="020B0604020202020204" pitchFamily="34" charset="0"/>
              </a:rPr>
              <a:t>Forwarden är en utpräglat offensiv spelare. Eftersom forwards ofta hamnar under hård press av motståndarnas försvarare måste forwards kunna göra alla moment snabbt. Mycket viktigt att kunna läsa spelet. Bra forwards ”hamnar” ofta fria efter en målvaktsretur och kan enkelt peta in bollen i mål</a:t>
            </a:r>
            <a:r>
              <a:rPr lang="sv-SE" sz="1600" dirty="0" smtClean="0">
                <a:solidFill>
                  <a:schemeClr val="tx1"/>
                </a:solidFill>
                <a:latin typeface="Arial" panose="020B0604020202020204" pitchFamily="34" charset="0"/>
                <a:cs typeface="Arial" panose="020B0604020202020204" pitchFamily="34" charset="0"/>
              </a:rPr>
              <a:t>.</a:t>
            </a:r>
          </a:p>
          <a:p>
            <a:endParaRPr lang="sv-SE" sz="16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b="1" dirty="0" smtClean="0">
                <a:solidFill>
                  <a:schemeClr val="tx1"/>
                </a:solidFill>
                <a:latin typeface="Arial" panose="020B0604020202020204" pitchFamily="34" charset="0"/>
                <a:cs typeface="Arial" panose="020B0604020202020204" pitchFamily="34" charset="0"/>
              </a:rPr>
              <a:t>Viktiga enskilda egenskaper</a:t>
            </a:r>
            <a:endParaRPr lang="sv-SE" sz="16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dirty="0" smtClean="0">
                <a:solidFill>
                  <a:schemeClr val="tx1"/>
                </a:solidFill>
                <a:latin typeface="Arial" panose="020B0604020202020204" pitchFamily="34" charset="0"/>
                <a:cs typeface="Arial" panose="020B0604020202020204" pitchFamily="34" charset="0"/>
              </a:rPr>
              <a:t>Väl utvecklad </a:t>
            </a:r>
            <a:r>
              <a:rPr lang="sv-SE" sz="1600" dirty="0" smtClean="0">
                <a:solidFill>
                  <a:schemeClr val="tx1"/>
                </a:solidFill>
                <a:latin typeface="Arial" panose="020B0604020202020204" pitchFamily="34" charset="0"/>
                <a:cs typeface="Arial" panose="020B0604020202020204" pitchFamily="34" charset="0"/>
              </a:rPr>
              <a:t>speluppfattning;</a:t>
            </a:r>
            <a:endParaRPr lang="sv-SE" sz="16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dirty="0" smtClean="0">
                <a:solidFill>
                  <a:schemeClr val="tx1"/>
                </a:solidFill>
                <a:latin typeface="Arial" panose="020B0604020202020204" pitchFamily="34" charset="0"/>
                <a:cs typeface="Arial" panose="020B0604020202020204" pitchFamily="34" charset="0"/>
              </a:rPr>
              <a:t>Avslut;</a:t>
            </a:r>
            <a:endParaRPr lang="sv-SE" sz="16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dirty="0" smtClean="0">
                <a:solidFill>
                  <a:schemeClr val="tx1"/>
                </a:solidFill>
                <a:latin typeface="Arial" panose="020B0604020202020204" pitchFamily="34" charset="0"/>
                <a:cs typeface="Arial" panose="020B0604020202020204" pitchFamily="34" charset="0"/>
              </a:rPr>
              <a:t>Snabbhet;</a:t>
            </a:r>
            <a:endParaRPr lang="sv-SE" sz="16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dirty="0" smtClean="0">
                <a:solidFill>
                  <a:schemeClr val="tx1"/>
                </a:solidFill>
                <a:latin typeface="Arial" panose="020B0604020202020204" pitchFamily="34" charset="0"/>
                <a:cs typeface="Arial" panose="020B0604020202020204" pitchFamily="34" charset="0"/>
              </a:rPr>
              <a:t>Kyla;</a:t>
            </a:r>
            <a:endParaRPr lang="sv-SE" sz="16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dirty="0" smtClean="0">
                <a:solidFill>
                  <a:schemeClr val="tx1"/>
                </a:solidFill>
                <a:latin typeface="Arial" panose="020B0604020202020204" pitchFamily="34" charset="0"/>
                <a:cs typeface="Arial" panose="020B0604020202020204" pitchFamily="34" charset="0"/>
              </a:rPr>
              <a:t>Huvudspel;</a:t>
            </a:r>
            <a:endParaRPr lang="sv-SE" sz="16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600" dirty="0" smtClean="0">
                <a:solidFill>
                  <a:schemeClr val="tx1"/>
                </a:solidFill>
                <a:latin typeface="Arial" panose="020B0604020202020204" pitchFamily="34" charset="0"/>
                <a:cs typeface="Arial" panose="020B0604020202020204" pitchFamily="34" charset="0"/>
              </a:rPr>
              <a:t>Styrka.</a:t>
            </a:r>
            <a:endParaRPr lang="sv-SE" sz="1600" dirty="0">
              <a:solidFill>
                <a:schemeClr val="tx1"/>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47825" y="5238132"/>
            <a:ext cx="1121732" cy="112173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0048" y="5268628"/>
            <a:ext cx="1091236" cy="1091236"/>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23719" y="5268628"/>
            <a:ext cx="1091236" cy="1091236"/>
          </a:xfrm>
          <a:prstGeom prst="rect">
            <a:avLst/>
          </a:prstGeom>
        </p:spPr>
      </p:pic>
      <p:pic>
        <p:nvPicPr>
          <p:cNvPr id="16" name="Picture 1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77383" y="5291358"/>
            <a:ext cx="1068506" cy="1068506"/>
          </a:xfrm>
          <a:prstGeom prst="rect">
            <a:avLst/>
          </a:prstGeom>
        </p:spPr>
      </p:pic>
      <p:sp>
        <p:nvSpPr>
          <p:cNvPr id="17" name="Rectangle 16"/>
          <p:cNvSpPr/>
          <p:nvPr/>
        </p:nvSpPr>
        <p:spPr>
          <a:xfrm>
            <a:off x="6775003" y="6382069"/>
            <a:ext cx="360996" cy="246221"/>
          </a:xfrm>
          <a:prstGeom prst="rect">
            <a:avLst/>
          </a:prstGeom>
        </p:spPr>
        <p:txBody>
          <a:bodyPr wrap="none">
            <a:spAutoFit/>
          </a:bodyPr>
          <a:lstStyle/>
          <a:p>
            <a:r>
              <a:rPr lang="sv-SE" sz="1000" dirty="0" smtClean="0">
                <a:latin typeface="Arial" panose="020B0604020202020204" pitchFamily="34" charset="0"/>
                <a:cs typeface="Arial" panose="020B0604020202020204" pitchFamily="34" charset="0"/>
              </a:rPr>
              <a:t>Ida</a:t>
            </a:r>
            <a:endParaRPr lang="sv-SE" sz="1000" dirty="0"/>
          </a:p>
        </p:txBody>
      </p:sp>
      <p:sp>
        <p:nvSpPr>
          <p:cNvPr id="18" name="Rectangle 17"/>
          <p:cNvSpPr/>
          <p:nvPr/>
        </p:nvSpPr>
        <p:spPr>
          <a:xfrm>
            <a:off x="7950989" y="6397989"/>
            <a:ext cx="559769" cy="246221"/>
          </a:xfrm>
          <a:prstGeom prst="rect">
            <a:avLst/>
          </a:prstGeom>
        </p:spPr>
        <p:txBody>
          <a:bodyPr wrap="none">
            <a:spAutoFit/>
          </a:bodyPr>
          <a:lstStyle/>
          <a:p>
            <a:r>
              <a:rPr lang="sv-SE" sz="1000" dirty="0" smtClean="0">
                <a:latin typeface="Arial" panose="020B0604020202020204" pitchFamily="34" charset="0"/>
                <a:cs typeface="Arial" panose="020B0604020202020204" pitchFamily="34" charset="0"/>
              </a:rPr>
              <a:t>Hedda</a:t>
            </a:r>
            <a:endParaRPr lang="sv-SE" sz="1000" dirty="0"/>
          </a:p>
        </p:txBody>
      </p:sp>
      <p:sp>
        <p:nvSpPr>
          <p:cNvPr id="19" name="Rectangle 18"/>
          <p:cNvSpPr/>
          <p:nvPr/>
        </p:nvSpPr>
        <p:spPr>
          <a:xfrm>
            <a:off x="9192935" y="6397990"/>
            <a:ext cx="505267" cy="246221"/>
          </a:xfrm>
          <a:prstGeom prst="rect">
            <a:avLst/>
          </a:prstGeom>
        </p:spPr>
        <p:txBody>
          <a:bodyPr wrap="none">
            <a:spAutoFit/>
          </a:bodyPr>
          <a:lstStyle/>
          <a:p>
            <a:r>
              <a:rPr lang="sv-SE" sz="1000" dirty="0" smtClean="0">
                <a:latin typeface="Arial" panose="020B0604020202020204" pitchFamily="34" charset="0"/>
                <a:cs typeface="Arial" panose="020B0604020202020204" pitchFamily="34" charset="0"/>
              </a:rPr>
              <a:t>Nellie</a:t>
            </a:r>
            <a:endParaRPr lang="sv-SE" sz="1000" dirty="0"/>
          </a:p>
        </p:txBody>
      </p:sp>
      <p:sp>
        <p:nvSpPr>
          <p:cNvPr id="20" name="Rectangle 19"/>
          <p:cNvSpPr/>
          <p:nvPr/>
        </p:nvSpPr>
        <p:spPr>
          <a:xfrm>
            <a:off x="10095963" y="6400262"/>
            <a:ext cx="795411" cy="246221"/>
          </a:xfrm>
          <a:prstGeom prst="rect">
            <a:avLst/>
          </a:prstGeom>
        </p:spPr>
        <p:txBody>
          <a:bodyPr wrap="none">
            <a:spAutoFit/>
          </a:bodyPr>
          <a:lstStyle/>
          <a:p>
            <a:r>
              <a:rPr lang="sv-SE" sz="1000" dirty="0" smtClean="0">
                <a:latin typeface="Arial" panose="020B0604020202020204" pitchFamily="34" charset="0"/>
                <a:cs typeface="Arial" panose="020B0604020202020204" pitchFamily="34" charset="0"/>
              </a:rPr>
              <a:t>Dominique</a:t>
            </a:r>
            <a:endParaRPr lang="sv-SE" sz="1000" dirty="0"/>
          </a:p>
        </p:txBody>
      </p:sp>
      <p:sp>
        <p:nvSpPr>
          <p:cNvPr id="21" name="TextBox 20"/>
          <p:cNvSpPr txBox="1"/>
          <p:nvPr/>
        </p:nvSpPr>
        <p:spPr>
          <a:xfrm>
            <a:off x="6260558" y="4926841"/>
            <a:ext cx="4957900" cy="323165"/>
          </a:xfrm>
          <a:prstGeom prst="rect">
            <a:avLst/>
          </a:prstGeom>
          <a:noFill/>
        </p:spPr>
        <p:txBody>
          <a:bodyPr wrap="square" rtlCol="0">
            <a:spAutoFit/>
          </a:bodyPr>
          <a:lstStyle/>
          <a:p>
            <a:pPr algn="ctr"/>
            <a:r>
              <a:rPr lang="sv-SE" sz="1500" b="1" dirty="0" smtClean="0">
                <a:latin typeface="Arial" panose="020B0604020202020204" pitchFamily="34" charset="0"/>
                <a:cs typeface="Arial" panose="020B0604020202020204" pitchFamily="34" charset="0"/>
              </a:rPr>
              <a:t>Typiska anfallare/forward i Mossens Damjuniorer</a:t>
            </a:r>
            <a:endParaRPr lang="sv-SE" sz="1500" b="1" dirty="0">
              <a:latin typeface="Arial" panose="020B0604020202020204" pitchFamily="34" charset="0"/>
              <a:cs typeface="Arial" panose="020B0604020202020204" pitchFamily="34" charset="0"/>
            </a:endParaRPr>
          </a:p>
        </p:txBody>
      </p:sp>
      <p:sp>
        <p:nvSpPr>
          <p:cNvPr id="22" name="TextBox 21"/>
          <p:cNvSpPr txBox="1"/>
          <p:nvPr/>
        </p:nvSpPr>
        <p:spPr>
          <a:xfrm rot="20368776">
            <a:off x="1699235" y="699004"/>
            <a:ext cx="2060595" cy="830997"/>
          </a:xfrm>
          <a:prstGeom prst="rect">
            <a:avLst/>
          </a:prstGeom>
          <a:noFill/>
        </p:spPr>
        <p:txBody>
          <a:bodyPr wrap="square" rtlCol="0">
            <a:spAutoFit/>
          </a:bodyPr>
          <a:lstStyle/>
          <a:p>
            <a:pPr algn="ctr"/>
            <a:r>
              <a:rPr lang="sv-SE" sz="2400" b="1" dirty="0" smtClean="0"/>
              <a:t>PRIMÄR </a:t>
            </a:r>
          </a:p>
          <a:p>
            <a:pPr algn="ctr"/>
            <a:r>
              <a:rPr lang="sv-SE" sz="2400" b="1" dirty="0" smtClean="0"/>
              <a:t>ARBETSYTA</a:t>
            </a:r>
            <a:endParaRPr lang="sv-SE" sz="2400" b="1" dirty="0"/>
          </a:p>
        </p:txBody>
      </p:sp>
      <p:sp>
        <p:nvSpPr>
          <p:cNvPr id="23" name="Up Arrow 22"/>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767218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4447607" y="3244334"/>
            <a:ext cx="248786" cy="369332"/>
          </a:xfrm>
          <a:prstGeom prst="rect">
            <a:avLst/>
          </a:prstGeom>
        </p:spPr>
        <p:txBody>
          <a:bodyPr wrap="none">
            <a:spAutoFit/>
          </a:bodyPr>
          <a:lstStyle/>
          <a:p>
            <a:r>
              <a:rPr lang="sv-SE" dirty="0"/>
              <a:t> </a:t>
            </a:r>
          </a:p>
        </p:txBody>
      </p:sp>
      <p:sp>
        <p:nvSpPr>
          <p:cNvPr id="5" name="textruta 6"/>
          <p:cNvSpPr txBox="1"/>
          <p:nvPr/>
        </p:nvSpPr>
        <p:spPr>
          <a:xfrm>
            <a:off x="4738209" y="1306490"/>
            <a:ext cx="7217229" cy="3493264"/>
          </a:xfrm>
          <a:prstGeom prst="rect">
            <a:avLst/>
          </a:prstGeom>
          <a:noFill/>
        </p:spPr>
        <p:txBody>
          <a:bodyPr wrap="square" rtlCol="0">
            <a:spAutoFit/>
          </a:bodyPr>
          <a:lstStyle/>
          <a:p>
            <a:r>
              <a:rPr lang="sv-SE" sz="1700" b="1" dirty="0">
                <a:latin typeface="Arial" panose="020B0604020202020204" pitchFamily="34" charset="0"/>
                <a:cs typeface="Arial" panose="020B0604020202020204" pitchFamily="34" charset="0"/>
              </a:rPr>
              <a:t>Offensiv/defensiv</a:t>
            </a:r>
            <a:endParaRPr lang="sv-SE" sz="1700" dirty="0">
              <a:latin typeface="Arial" panose="020B0604020202020204" pitchFamily="34" charset="0"/>
              <a:cs typeface="Arial" panose="020B0604020202020204" pitchFamily="34" charset="0"/>
            </a:endParaRPr>
          </a:p>
          <a:p>
            <a:r>
              <a:rPr lang="sv-SE" sz="1700" dirty="0">
                <a:latin typeface="Arial" panose="020B0604020202020204" pitchFamily="34" charset="0"/>
                <a:cs typeface="Arial" panose="020B0604020202020204" pitchFamily="34" charset="0"/>
              </a:rPr>
              <a:t>Forwarden är en utpräglat offensiv spelare</a:t>
            </a:r>
            <a:r>
              <a:rPr lang="sv-SE" sz="1700" dirty="0" smtClean="0">
                <a:latin typeface="Arial" panose="020B0604020202020204" pitchFamily="34" charset="0"/>
                <a:cs typeface="Arial" panose="020B0604020202020204" pitchFamily="34" charset="0"/>
              </a:rPr>
              <a:t>.</a:t>
            </a:r>
            <a:br>
              <a:rPr lang="sv-SE" sz="1700" dirty="0" smtClean="0">
                <a:latin typeface="Arial" panose="020B0604020202020204" pitchFamily="34" charset="0"/>
                <a:cs typeface="Arial" panose="020B0604020202020204" pitchFamily="34" charset="0"/>
              </a:rPr>
            </a:br>
            <a:endParaRPr lang="sv-SE" sz="1700" dirty="0" smtClean="0">
              <a:latin typeface="Arial" panose="020B0604020202020204" pitchFamily="34" charset="0"/>
              <a:cs typeface="Arial" panose="020B0604020202020204" pitchFamily="34" charset="0"/>
            </a:endParaRPr>
          </a:p>
          <a:p>
            <a:r>
              <a:rPr lang="sv-SE" sz="1700" dirty="0" smtClean="0">
                <a:latin typeface="Arial" panose="020B0604020202020204" pitchFamily="34" charset="0"/>
                <a:cs typeface="Arial" panose="020B0604020202020204" pitchFamily="34" charset="0"/>
              </a:rPr>
              <a:t>(1) I </a:t>
            </a:r>
            <a:r>
              <a:rPr lang="sv-SE" sz="1700" dirty="0">
                <a:latin typeface="Arial" panose="020B0604020202020204" pitchFamily="34" charset="0"/>
                <a:cs typeface="Arial" panose="020B0604020202020204" pitchFamily="34" charset="0"/>
              </a:rPr>
              <a:t>försvarsarbetet är huvuduppgiften att ligga kring mittlinjen och försvåra motståndarnas passningsspel. </a:t>
            </a:r>
            <a:r>
              <a:rPr lang="sv-SE" sz="1700" dirty="0" smtClean="0">
                <a:latin typeface="Arial" panose="020B0604020202020204" pitchFamily="34" charset="0"/>
                <a:cs typeface="Arial" panose="020B0604020202020204" pitchFamily="34" charset="0"/>
              </a:rPr>
              <a:t>”</a:t>
            </a:r>
            <a:r>
              <a:rPr lang="sv-SE" sz="1700" dirty="0">
                <a:latin typeface="Arial" panose="020B0604020202020204" pitchFamily="34" charset="0"/>
                <a:cs typeface="Arial" panose="020B0604020202020204" pitchFamily="34" charset="0"/>
              </a:rPr>
              <a:t>Stöt-räder” mot oförsiktiga motståndare är viktiga då och då</a:t>
            </a:r>
            <a:r>
              <a:rPr lang="sv-SE" sz="1700" dirty="0" smtClean="0">
                <a:latin typeface="Arial" panose="020B0604020202020204" pitchFamily="34" charset="0"/>
                <a:cs typeface="Arial" panose="020B0604020202020204" pitchFamily="34" charset="0"/>
              </a:rPr>
              <a:t>.</a:t>
            </a:r>
            <a:br>
              <a:rPr lang="sv-SE" sz="1700" dirty="0" smtClean="0">
                <a:latin typeface="Arial" panose="020B0604020202020204" pitchFamily="34" charset="0"/>
                <a:cs typeface="Arial" panose="020B0604020202020204" pitchFamily="34" charset="0"/>
              </a:rPr>
            </a:br>
            <a:r>
              <a:rPr lang="sv-SE" sz="1700" dirty="0" smtClean="0">
                <a:latin typeface="Arial" panose="020B0604020202020204" pitchFamily="34" charset="0"/>
                <a:cs typeface="Arial" panose="020B0604020202020204" pitchFamily="34" charset="0"/>
              </a:rPr>
              <a:t> </a:t>
            </a:r>
          </a:p>
          <a:p>
            <a:r>
              <a:rPr lang="sv-SE" sz="1700" dirty="0" smtClean="0">
                <a:latin typeface="Arial" panose="020B0604020202020204" pitchFamily="34" charset="0"/>
                <a:cs typeface="Arial" panose="020B0604020202020204" pitchFamily="34" charset="0"/>
              </a:rPr>
              <a:t>(2) I </a:t>
            </a:r>
            <a:r>
              <a:rPr lang="sv-SE" sz="1700" dirty="0">
                <a:latin typeface="Arial" panose="020B0604020202020204" pitchFamily="34" charset="0"/>
                <a:cs typeface="Arial" panose="020B0604020202020204" pitchFamily="34" charset="0"/>
              </a:rPr>
              <a:t>uppspel via mittfält deltar forwards mest indirekt genom smart positionering. </a:t>
            </a:r>
            <a:r>
              <a:rPr lang="sv-SE" sz="1700" dirty="0" smtClean="0">
                <a:latin typeface="Arial" panose="020B0604020202020204" pitchFamily="34" charset="0"/>
                <a:cs typeface="Arial" panose="020B0604020202020204" pitchFamily="34" charset="0"/>
              </a:rPr>
              <a:t>I </a:t>
            </a:r>
            <a:r>
              <a:rPr lang="sv-SE" sz="1700" dirty="0">
                <a:latin typeface="Arial" panose="020B0604020202020204" pitchFamily="34" charset="0"/>
                <a:cs typeface="Arial" panose="020B0604020202020204" pitchFamily="34" charset="0"/>
              </a:rPr>
              <a:t>snabba uppspel från backlinjen fungerar forwards som ”</a:t>
            </a:r>
            <a:r>
              <a:rPr lang="sv-SE" sz="1700" dirty="0" err="1">
                <a:latin typeface="Arial" panose="020B0604020202020204" pitchFamily="34" charset="0"/>
                <a:cs typeface="Arial" panose="020B0604020202020204" pitchFamily="34" charset="0"/>
              </a:rPr>
              <a:t>target</a:t>
            </a:r>
            <a:r>
              <a:rPr lang="sv-SE" sz="1700" dirty="0">
                <a:latin typeface="Arial" panose="020B0604020202020204" pitchFamily="34" charset="0"/>
                <a:cs typeface="Arial" panose="020B0604020202020204" pitchFamily="34" charset="0"/>
              </a:rPr>
              <a:t> </a:t>
            </a:r>
            <a:r>
              <a:rPr lang="sv-SE" sz="1700" dirty="0" err="1">
                <a:latin typeface="Arial" panose="020B0604020202020204" pitchFamily="34" charset="0"/>
                <a:cs typeface="Arial" panose="020B0604020202020204" pitchFamily="34" charset="0"/>
              </a:rPr>
              <a:t>player</a:t>
            </a:r>
            <a:r>
              <a:rPr lang="sv-SE" sz="1700" dirty="0" smtClean="0">
                <a:latin typeface="Arial" panose="020B0604020202020204" pitchFamily="34" charset="0"/>
                <a:cs typeface="Arial" panose="020B0604020202020204" pitchFamily="34" charset="0"/>
              </a:rPr>
              <a:t>”.</a:t>
            </a:r>
            <a:br>
              <a:rPr lang="sv-SE" sz="1700" dirty="0" smtClean="0">
                <a:latin typeface="Arial" panose="020B0604020202020204" pitchFamily="34" charset="0"/>
                <a:cs typeface="Arial" panose="020B0604020202020204" pitchFamily="34" charset="0"/>
              </a:rPr>
            </a:br>
            <a:endParaRPr lang="sv-SE" sz="1700" dirty="0" smtClean="0">
              <a:latin typeface="Arial" panose="020B0604020202020204" pitchFamily="34" charset="0"/>
              <a:cs typeface="Arial" panose="020B0604020202020204" pitchFamily="34" charset="0"/>
            </a:endParaRPr>
          </a:p>
          <a:p>
            <a:r>
              <a:rPr lang="sv-SE" sz="1700" dirty="0">
                <a:latin typeface="Arial" panose="020B0604020202020204" pitchFamily="34" charset="0"/>
                <a:cs typeface="Arial" panose="020B0604020202020204" pitchFamily="34" charset="0"/>
              </a:rPr>
              <a:t>(</a:t>
            </a:r>
            <a:r>
              <a:rPr lang="sv-SE" sz="1700" dirty="0" smtClean="0">
                <a:latin typeface="Arial" panose="020B0604020202020204" pitchFamily="34" charset="0"/>
                <a:cs typeface="Arial" panose="020B0604020202020204" pitchFamily="34" charset="0"/>
              </a:rPr>
              <a:t>3) I </a:t>
            </a:r>
            <a:r>
              <a:rPr lang="sv-SE" sz="1700" dirty="0">
                <a:latin typeface="Arial" panose="020B0604020202020204" pitchFamily="34" charset="0"/>
                <a:cs typeface="Arial" panose="020B0604020202020204" pitchFamily="34" charset="0"/>
              </a:rPr>
              <a:t>anfallsspel måste forward kunna läsa spelet för att positionera sig rätt i straffområdet</a:t>
            </a:r>
            <a:r>
              <a:rPr lang="sv-SE" sz="1700" dirty="0" smtClean="0">
                <a:latin typeface="Arial" panose="020B0604020202020204" pitchFamily="34" charset="0"/>
                <a:cs typeface="Arial" panose="020B0604020202020204" pitchFamily="34" charset="0"/>
              </a:rPr>
              <a:t>.</a:t>
            </a:r>
            <a:endParaRPr lang="sv-SE" sz="1700" dirty="0">
              <a:latin typeface="Arial" panose="020B0604020202020204" pitchFamily="34" charset="0"/>
              <a:cs typeface="Arial" panose="020B0604020202020204" pitchFamily="34" charset="0"/>
            </a:endParaRPr>
          </a:p>
        </p:txBody>
      </p:sp>
      <p:sp>
        <p:nvSpPr>
          <p:cNvPr id="6" name="Rectangle 125"/>
          <p:cNvSpPr>
            <a:spLocks noChangeArrowheads="1"/>
          </p:cNvSpPr>
          <p:nvPr/>
        </p:nvSpPr>
        <p:spPr bwMode="auto">
          <a:xfrm>
            <a:off x="0" y="3625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165"/>
          <p:cNvSpPr>
            <a:spLocks noChangeArrowheads="1"/>
          </p:cNvSpPr>
          <p:nvPr/>
        </p:nvSpPr>
        <p:spPr bwMode="auto">
          <a:xfrm>
            <a:off x="152400" y="3778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8" name="Group 1"/>
          <p:cNvGrpSpPr>
            <a:grpSpLocks noChangeAspect="1"/>
          </p:cNvGrpSpPr>
          <p:nvPr/>
        </p:nvGrpSpPr>
        <p:grpSpPr bwMode="auto">
          <a:xfrm>
            <a:off x="133350" y="1304925"/>
            <a:ext cx="4465946" cy="3389364"/>
            <a:chOff x="2205" y="2010"/>
            <a:chExt cx="5261" cy="3992"/>
          </a:xfrm>
        </p:grpSpPr>
        <p:sp>
          <p:nvSpPr>
            <p:cNvPr id="9" name="AutoShape 181"/>
            <p:cNvSpPr>
              <a:spLocks noChangeAspect="1" noChangeArrowheads="1" noTextEdit="1"/>
            </p:cNvSpPr>
            <p:nvPr/>
          </p:nvSpPr>
          <p:spPr bwMode="auto">
            <a:xfrm>
              <a:off x="2205" y="2010"/>
              <a:ext cx="5261" cy="39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0" name="Rectangle 180"/>
            <p:cNvSpPr>
              <a:spLocks noChangeArrowheads="1"/>
            </p:cNvSpPr>
            <p:nvPr/>
          </p:nvSpPr>
          <p:spPr bwMode="auto">
            <a:xfrm>
              <a:off x="2205" y="2010"/>
              <a:ext cx="5261" cy="3992"/>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1" name="Rectangle 179"/>
            <p:cNvSpPr>
              <a:spLocks noChangeArrowheads="1"/>
            </p:cNvSpPr>
            <p:nvPr/>
          </p:nvSpPr>
          <p:spPr bwMode="auto">
            <a:xfrm rot="5400000">
              <a:off x="834" y="3859"/>
              <a:ext cx="3536" cy="294"/>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Oval 178"/>
            <p:cNvSpPr>
              <a:spLocks noChangeArrowheads="1"/>
            </p:cNvSpPr>
            <p:nvPr/>
          </p:nvSpPr>
          <p:spPr bwMode="auto">
            <a:xfrm>
              <a:off x="2539" y="3594"/>
              <a:ext cx="827" cy="82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3" name="AutoShape 177"/>
            <p:cNvSpPr>
              <a:spLocks noChangeArrowheads="1"/>
            </p:cNvSpPr>
            <p:nvPr/>
          </p:nvSpPr>
          <p:spPr bwMode="auto">
            <a:xfrm>
              <a:off x="2455" y="3090"/>
              <a:ext cx="409" cy="1832"/>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4" name="Group 174"/>
            <p:cNvGrpSpPr>
              <a:grpSpLocks/>
            </p:cNvGrpSpPr>
            <p:nvPr/>
          </p:nvGrpSpPr>
          <p:grpSpPr bwMode="auto">
            <a:xfrm>
              <a:off x="4422" y="3592"/>
              <a:ext cx="826" cy="826"/>
              <a:chOff x="2673" y="1953"/>
              <a:chExt cx="413" cy="413"/>
            </a:xfrm>
          </p:grpSpPr>
          <p:sp>
            <p:nvSpPr>
              <p:cNvPr id="187" name="Oval 176"/>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88" name="Oval 175"/>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5" name="Line 173"/>
            <p:cNvSpPr>
              <a:spLocks noChangeShapeType="1"/>
            </p:cNvSpPr>
            <p:nvPr/>
          </p:nvSpPr>
          <p:spPr bwMode="auto">
            <a:xfrm>
              <a:off x="4831" y="2244"/>
              <a:ext cx="0" cy="3538"/>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6" name="Rectangle 172"/>
            <p:cNvSpPr>
              <a:spLocks noChangeArrowheads="1"/>
            </p:cNvSpPr>
            <p:nvPr/>
          </p:nvSpPr>
          <p:spPr bwMode="auto">
            <a:xfrm>
              <a:off x="2455" y="3588"/>
              <a:ext cx="250" cy="8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7" name="Rectangle 171"/>
            <p:cNvSpPr>
              <a:spLocks noChangeArrowheads="1"/>
            </p:cNvSpPr>
            <p:nvPr/>
          </p:nvSpPr>
          <p:spPr bwMode="auto">
            <a:xfrm>
              <a:off x="2343" y="3840"/>
              <a:ext cx="108" cy="3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8" name="Group 168"/>
            <p:cNvGrpSpPr>
              <a:grpSpLocks/>
            </p:cNvGrpSpPr>
            <p:nvPr/>
          </p:nvGrpSpPr>
          <p:grpSpPr bwMode="auto">
            <a:xfrm>
              <a:off x="2453" y="5720"/>
              <a:ext cx="46" cy="46"/>
              <a:chOff x="1744" y="1484"/>
              <a:chExt cx="2264" cy="2272"/>
            </a:xfrm>
          </p:grpSpPr>
          <p:sp>
            <p:nvSpPr>
              <p:cNvPr id="185" name="Freeform 17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86" name="Freeform 16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9" name="Group 165"/>
            <p:cNvGrpSpPr>
              <a:grpSpLocks/>
            </p:cNvGrpSpPr>
            <p:nvPr/>
          </p:nvGrpSpPr>
          <p:grpSpPr bwMode="auto">
            <a:xfrm rot="-16200000">
              <a:off x="2463" y="2248"/>
              <a:ext cx="46" cy="46"/>
              <a:chOff x="1744" y="1484"/>
              <a:chExt cx="2264" cy="2272"/>
            </a:xfrm>
          </p:grpSpPr>
          <p:sp>
            <p:nvSpPr>
              <p:cNvPr id="183" name="Freeform 16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84" name="Freeform 16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20" name="Group 162"/>
            <p:cNvGrpSpPr>
              <a:grpSpLocks/>
            </p:cNvGrpSpPr>
            <p:nvPr/>
          </p:nvGrpSpPr>
          <p:grpSpPr bwMode="auto">
            <a:xfrm rot="-10800000">
              <a:off x="7162" y="2246"/>
              <a:ext cx="46" cy="46"/>
              <a:chOff x="1744" y="1484"/>
              <a:chExt cx="2264" cy="2272"/>
            </a:xfrm>
          </p:grpSpPr>
          <p:sp>
            <p:nvSpPr>
              <p:cNvPr id="181" name="Freeform 16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82" name="Freeform 16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21" name="Group 159"/>
            <p:cNvGrpSpPr>
              <a:grpSpLocks/>
            </p:cNvGrpSpPr>
            <p:nvPr/>
          </p:nvGrpSpPr>
          <p:grpSpPr bwMode="auto">
            <a:xfrm rot="-5400000">
              <a:off x="7158" y="5716"/>
              <a:ext cx="46" cy="46"/>
              <a:chOff x="1744" y="1484"/>
              <a:chExt cx="2264" cy="2272"/>
            </a:xfrm>
          </p:grpSpPr>
          <p:sp>
            <p:nvSpPr>
              <p:cNvPr id="179" name="Freeform 161"/>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80" name="Freeform 160"/>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22" name="Oval 158"/>
            <p:cNvSpPr>
              <a:spLocks noChangeArrowheads="1"/>
            </p:cNvSpPr>
            <p:nvPr/>
          </p:nvSpPr>
          <p:spPr bwMode="auto">
            <a:xfrm>
              <a:off x="2930"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23" name="Group 153"/>
            <p:cNvGrpSpPr>
              <a:grpSpLocks/>
            </p:cNvGrpSpPr>
            <p:nvPr/>
          </p:nvGrpSpPr>
          <p:grpSpPr bwMode="auto">
            <a:xfrm flipH="1">
              <a:off x="6305" y="3090"/>
              <a:ext cx="1023" cy="1832"/>
              <a:chOff x="1634" y="1702"/>
              <a:chExt cx="511" cy="916"/>
            </a:xfrm>
          </p:grpSpPr>
          <p:sp>
            <p:nvSpPr>
              <p:cNvPr id="175" name="Oval 157"/>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76" name="AutoShape 156"/>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77" name="Rectangle 155"/>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78" name="Rectangle 154"/>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24" name="Oval 152"/>
            <p:cNvSpPr>
              <a:spLocks noChangeArrowheads="1"/>
            </p:cNvSpPr>
            <p:nvPr/>
          </p:nvSpPr>
          <p:spPr bwMode="auto">
            <a:xfrm flipH="1">
              <a:off x="6696"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25" name="Freeform 151"/>
            <p:cNvSpPr>
              <a:spLocks/>
            </p:cNvSpPr>
            <p:nvPr/>
          </p:nvSpPr>
          <p:spPr bwMode="auto">
            <a:xfrm flipV="1">
              <a:off x="2478" y="4006"/>
              <a:ext cx="725" cy="908"/>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6" name="Freeform 150"/>
            <p:cNvSpPr>
              <a:spLocks/>
            </p:cNvSpPr>
            <p:nvPr/>
          </p:nvSpPr>
          <p:spPr bwMode="auto">
            <a:xfrm>
              <a:off x="3655" y="4006"/>
              <a:ext cx="1181" cy="1724"/>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7" name="Freeform 149"/>
            <p:cNvSpPr>
              <a:spLocks/>
            </p:cNvSpPr>
            <p:nvPr/>
          </p:nvSpPr>
          <p:spPr bwMode="auto">
            <a:xfrm>
              <a:off x="3203" y="4006"/>
              <a:ext cx="906" cy="118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8" name="Text Box 148"/>
            <p:cNvSpPr txBox="1">
              <a:spLocks noChangeArrowheads="1"/>
            </p:cNvSpPr>
            <p:nvPr/>
          </p:nvSpPr>
          <p:spPr bwMode="auto">
            <a:xfrm>
              <a:off x="2633"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Text Box 147"/>
            <p:cNvSpPr txBox="1">
              <a:spLocks noChangeArrowheads="1"/>
            </p:cNvSpPr>
            <p:nvPr/>
          </p:nvSpPr>
          <p:spPr bwMode="auto">
            <a:xfrm>
              <a:off x="3450"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Text Box 146"/>
            <p:cNvSpPr txBox="1">
              <a:spLocks noChangeArrowheads="1"/>
            </p:cNvSpPr>
            <p:nvPr/>
          </p:nvSpPr>
          <p:spPr bwMode="auto">
            <a:xfrm>
              <a:off x="4266"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31" name="Group 110"/>
            <p:cNvGrpSpPr>
              <a:grpSpLocks/>
            </p:cNvGrpSpPr>
            <p:nvPr/>
          </p:nvGrpSpPr>
          <p:grpSpPr bwMode="auto">
            <a:xfrm>
              <a:off x="2205" y="2010"/>
              <a:ext cx="5261" cy="3992"/>
              <a:chOff x="1565" y="1162"/>
              <a:chExt cx="2630" cy="1996"/>
            </a:xfrm>
          </p:grpSpPr>
          <p:sp>
            <p:nvSpPr>
              <p:cNvPr id="140" name="Rectangle 145"/>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41" name="Rectangle 144"/>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42" name="Oval 143"/>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43" name="AutoShape 142"/>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44" name="Group 139"/>
              <p:cNvGrpSpPr>
                <a:grpSpLocks/>
              </p:cNvGrpSpPr>
              <p:nvPr/>
            </p:nvGrpSpPr>
            <p:grpSpPr bwMode="auto">
              <a:xfrm>
                <a:off x="2673" y="1953"/>
                <a:ext cx="413" cy="413"/>
                <a:chOff x="2673" y="1953"/>
                <a:chExt cx="413" cy="413"/>
              </a:xfrm>
            </p:grpSpPr>
            <p:sp>
              <p:nvSpPr>
                <p:cNvPr id="173" name="Oval 141"/>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74" name="Oval 140"/>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45" name="Line 138"/>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46" name="Rectangle 137"/>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47" name="Rectangle 136"/>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48" name="Group 133"/>
              <p:cNvGrpSpPr>
                <a:grpSpLocks/>
              </p:cNvGrpSpPr>
              <p:nvPr/>
            </p:nvGrpSpPr>
            <p:grpSpPr bwMode="auto">
              <a:xfrm>
                <a:off x="1689" y="3017"/>
                <a:ext cx="23" cy="23"/>
                <a:chOff x="1744" y="1484"/>
                <a:chExt cx="2264" cy="2272"/>
              </a:xfrm>
            </p:grpSpPr>
            <p:sp>
              <p:nvSpPr>
                <p:cNvPr id="171" name="Freeform 135"/>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72" name="Freeform 134"/>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49" name="Group 130"/>
              <p:cNvGrpSpPr>
                <a:grpSpLocks/>
              </p:cNvGrpSpPr>
              <p:nvPr/>
            </p:nvGrpSpPr>
            <p:grpSpPr bwMode="auto">
              <a:xfrm rot="-16200000">
                <a:off x="1694" y="1281"/>
                <a:ext cx="23" cy="23"/>
                <a:chOff x="1744" y="1484"/>
                <a:chExt cx="2264" cy="2272"/>
              </a:xfrm>
            </p:grpSpPr>
            <p:sp>
              <p:nvSpPr>
                <p:cNvPr id="169" name="Freeform 132"/>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70" name="Freeform 131"/>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50" name="Group 127"/>
              <p:cNvGrpSpPr>
                <a:grpSpLocks/>
              </p:cNvGrpSpPr>
              <p:nvPr/>
            </p:nvGrpSpPr>
            <p:grpSpPr bwMode="auto">
              <a:xfrm rot="-10800000">
                <a:off x="4043" y="1280"/>
                <a:ext cx="23" cy="23"/>
                <a:chOff x="1744" y="1484"/>
                <a:chExt cx="2264" cy="2272"/>
              </a:xfrm>
            </p:grpSpPr>
            <p:sp>
              <p:nvSpPr>
                <p:cNvPr id="167" name="Freeform 129"/>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68" name="Freeform 128"/>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51" name="Group 124"/>
              <p:cNvGrpSpPr>
                <a:grpSpLocks/>
              </p:cNvGrpSpPr>
              <p:nvPr/>
            </p:nvGrpSpPr>
            <p:grpSpPr bwMode="auto">
              <a:xfrm rot="-5400000">
                <a:off x="4041" y="3015"/>
                <a:ext cx="23" cy="23"/>
                <a:chOff x="1744" y="1484"/>
                <a:chExt cx="2264" cy="2272"/>
              </a:xfrm>
            </p:grpSpPr>
            <p:sp>
              <p:nvSpPr>
                <p:cNvPr id="165" name="Freeform 126"/>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66" name="Freeform 125"/>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152" name="Oval 123"/>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153" name="Group 118"/>
              <p:cNvGrpSpPr>
                <a:grpSpLocks/>
              </p:cNvGrpSpPr>
              <p:nvPr/>
            </p:nvGrpSpPr>
            <p:grpSpPr bwMode="auto">
              <a:xfrm flipH="1">
                <a:off x="3615" y="1702"/>
                <a:ext cx="511" cy="916"/>
                <a:chOff x="1634" y="1702"/>
                <a:chExt cx="511" cy="916"/>
              </a:xfrm>
            </p:grpSpPr>
            <p:sp>
              <p:nvSpPr>
                <p:cNvPr id="161" name="Oval 122"/>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62" name="AutoShape 121"/>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63" name="Rectangle 120"/>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64" name="Rectangle 119"/>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54" name="Oval 117"/>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55" name="Freeform 116"/>
              <p:cNvSpPr>
                <a:spLocks/>
              </p:cNvSpPr>
              <p:nvPr/>
            </p:nvSpPr>
            <p:spPr bwMode="auto">
              <a:xfrm flipV="1">
                <a:off x="1701" y="2160"/>
                <a:ext cx="363" cy="454"/>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56" name="Freeform 115"/>
              <p:cNvSpPr>
                <a:spLocks/>
              </p:cNvSpPr>
              <p:nvPr/>
            </p:nvSpPr>
            <p:spPr bwMode="auto">
              <a:xfrm>
                <a:off x="2290" y="2160"/>
                <a:ext cx="590" cy="862"/>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57" name="Freeform 114"/>
              <p:cNvSpPr>
                <a:spLocks/>
              </p:cNvSpPr>
              <p:nvPr/>
            </p:nvSpPr>
            <p:spPr bwMode="auto">
              <a:xfrm>
                <a:off x="2064" y="2160"/>
                <a:ext cx="453" cy="59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58" name="Text Box 113"/>
              <p:cNvSpPr txBox="1">
                <a:spLocks noChangeArrowheads="1"/>
              </p:cNvSpPr>
              <p:nvPr/>
            </p:nvSpPr>
            <p:spPr bwMode="auto">
              <a:xfrm>
                <a:off x="1779"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59" name="Text Box 112"/>
              <p:cNvSpPr txBox="1">
                <a:spLocks noChangeArrowheads="1"/>
              </p:cNvSpPr>
              <p:nvPr/>
            </p:nvSpPr>
            <p:spPr bwMode="auto">
              <a:xfrm>
                <a:off x="2187"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60" name="Text Box 111"/>
              <p:cNvSpPr txBox="1">
                <a:spLocks noChangeArrowheads="1"/>
              </p:cNvSpPr>
              <p:nvPr/>
            </p:nvSpPr>
            <p:spPr bwMode="auto">
              <a:xfrm>
                <a:off x="2595"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2" name="Group 74"/>
            <p:cNvGrpSpPr>
              <a:grpSpLocks/>
            </p:cNvGrpSpPr>
            <p:nvPr/>
          </p:nvGrpSpPr>
          <p:grpSpPr bwMode="auto">
            <a:xfrm>
              <a:off x="2205" y="2010"/>
              <a:ext cx="5261" cy="3992"/>
              <a:chOff x="1565" y="1162"/>
              <a:chExt cx="2630" cy="1996"/>
            </a:xfrm>
          </p:grpSpPr>
          <p:sp>
            <p:nvSpPr>
              <p:cNvPr id="105" name="Rectangle 109"/>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6" name="Rectangle 108"/>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07" name="Oval 107"/>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8" name="AutoShape 106"/>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09" name="Group 103"/>
              <p:cNvGrpSpPr>
                <a:grpSpLocks/>
              </p:cNvGrpSpPr>
              <p:nvPr/>
            </p:nvGrpSpPr>
            <p:grpSpPr bwMode="auto">
              <a:xfrm>
                <a:off x="2673" y="1953"/>
                <a:ext cx="413" cy="413"/>
                <a:chOff x="2673" y="1953"/>
                <a:chExt cx="413" cy="413"/>
              </a:xfrm>
            </p:grpSpPr>
            <p:sp>
              <p:nvSpPr>
                <p:cNvPr id="138" name="Oval 105"/>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39" name="Oval 104"/>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10" name="Line 102"/>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11" name="Rectangle 101"/>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12" name="Rectangle 100"/>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13" name="Group 97"/>
              <p:cNvGrpSpPr>
                <a:grpSpLocks/>
              </p:cNvGrpSpPr>
              <p:nvPr/>
            </p:nvGrpSpPr>
            <p:grpSpPr bwMode="auto">
              <a:xfrm>
                <a:off x="1689" y="3017"/>
                <a:ext cx="23" cy="23"/>
                <a:chOff x="1744" y="1484"/>
                <a:chExt cx="2264" cy="2272"/>
              </a:xfrm>
            </p:grpSpPr>
            <p:sp>
              <p:nvSpPr>
                <p:cNvPr id="136" name="Freeform 99"/>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7" name="Freeform 98"/>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14" name="Group 94"/>
              <p:cNvGrpSpPr>
                <a:grpSpLocks/>
              </p:cNvGrpSpPr>
              <p:nvPr/>
            </p:nvGrpSpPr>
            <p:grpSpPr bwMode="auto">
              <a:xfrm rot="-16200000">
                <a:off x="1694" y="1281"/>
                <a:ext cx="23" cy="23"/>
                <a:chOff x="1744" y="1484"/>
                <a:chExt cx="2264" cy="2272"/>
              </a:xfrm>
            </p:grpSpPr>
            <p:sp>
              <p:nvSpPr>
                <p:cNvPr id="134" name="Freeform 96"/>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5" name="Freeform 95"/>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15" name="Group 91"/>
              <p:cNvGrpSpPr>
                <a:grpSpLocks/>
              </p:cNvGrpSpPr>
              <p:nvPr/>
            </p:nvGrpSpPr>
            <p:grpSpPr bwMode="auto">
              <a:xfrm rot="-10800000">
                <a:off x="4043" y="1280"/>
                <a:ext cx="23" cy="23"/>
                <a:chOff x="1744" y="1484"/>
                <a:chExt cx="2264" cy="2272"/>
              </a:xfrm>
            </p:grpSpPr>
            <p:sp>
              <p:nvSpPr>
                <p:cNvPr id="132" name="Freeform 93"/>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3" name="Freeform 92"/>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16" name="Group 88"/>
              <p:cNvGrpSpPr>
                <a:grpSpLocks/>
              </p:cNvGrpSpPr>
              <p:nvPr/>
            </p:nvGrpSpPr>
            <p:grpSpPr bwMode="auto">
              <a:xfrm rot="-5400000">
                <a:off x="4041" y="3015"/>
                <a:ext cx="23" cy="23"/>
                <a:chOff x="1744" y="1484"/>
                <a:chExt cx="2264" cy="2272"/>
              </a:xfrm>
            </p:grpSpPr>
            <p:sp>
              <p:nvSpPr>
                <p:cNvPr id="130" name="Freeform 9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31" name="Freeform 8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117" name="Oval 87"/>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118" name="Group 82"/>
              <p:cNvGrpSpPr>
                <a:grpSpLocks/>
              </p:cNvGrpSpPr>
              <p:nvPr/>
            </p:nvGrpSpPr>
            <p:grpSpPr bwMode="auto">
              <a:xfrm flipH="1">
                <a:off x="3615" y="1702"/>
                <a:ext cx="511" cy="916"/>
                <a:chOff x="1634" y="1702"/>
                <a:chExt cx="511" cy="916"/>
              </a:xfrm>
            </p:grpSpPr>
            <p:sp>
              <p:nvSpPr>
                <p:cNvPr id="126" name="Oval 86"/>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27" name="AutoShape 85"/>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28" name="Rectangle 84"/>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29" name="Rectangle 83"/>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19" name="Oval 81"/>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20" name="Freeform 80"/>
              <p:cNvSpPr>
                <a:spLocks/>
              </p:cNvSpPr>
              <p:nvPr/>
            </p:nvSpPr>
            <p:spPr bwMode="auto">
              <a:xfrm>
                <a:off x="1701" y="2620"/>
                <a:ext cx="363" cy="408"/>
              </a:xfrm>
              <a:custGeom>
                <a:avLst/>
                <a:gdLst>
                  <a:gd name="T0" fmla="*/ 363 w 363"/>
                  <a:gd name="T1" fmla="*/ 0 h 408"/>
                  <a:gd name="T2" fmla="*/ 363 w 363"/>
                  <a:gd name="T3" fmla="*/ 181 h 408"/>
                  <a:gd name="T4" fmla="*/ 0 w 363"/>
                  <a:gd name="T5" fmla="*/ 408 h 408"/>
                  <a:gd name="T6" fmla="*/ 0 w 363"/>
                  <a:gd name="T7" fmla="*/ 0 h 408"/>
                  <a:gd name="T8" fmla="*/ 363 w 363"/>
                  <a:gd name="T9" fmla="*/ 0 h 408"/>
                </a:gdLst>
                <a:ahLst/>
                <a:cxnLst>
                  <a:cxn ang="0">
                    <a:pos x="T0" y="T1"/>
                  </a:cxn>
                  <a:cxn ang="0">
                    <a:pos x="T2" y="T3"/>
                  </a:cxn>
                  <a:cxn ang="0">
                    <a:pos x="T4" y="T5"/>
                  </a:cxn>
                  <a:cxn ang="0">
                    <a:pos x="T6" y="T7"/>
                  </a:cxn>
                  <a:cxn ang="0">
                    <a:pos x="T8" y="T9"/>
                  </a:cxn>
                </a:cxnLst>
                <a:rect l="0" t="0" r="r" b="b"/>
                <a:pathLst>
                  <a:path w="363" h="408">
                    <a:moveTo>
                      <a:pt x="363" y="0"/>
                    </a:moveTo>
                    <a:lnTo>
                      <a:pt x="363" y="181"/>
                    </a:lnTo>
                    <a:lnTo>
                      <a:pt x="0" y="408"/>
                    </a:lnTo>
                    <a:lnTo>
                      <a:pt x="0" y="0"/>
                    </a:lnTo>
                    <a:lnTo>
                      <a:pt x="363"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21" name="Freeform 79"/>
              <p:cNvSpPr>
                <a:spLocks/>
              </p:cNvSpPr>
              <p:nvPr/>
            </p:nvSpPr>
            <p:spPr bwMode="auto">
              <a:xfrm>
                <a:off x="2517" y="2750"/>
                <a:ext cx="953" cy="272"/>
              </a:xfrm>
              <a:custGeom>
                <a:avLst/>
                <a:gdLst>
                  <a:gd name="T0" fmla="*/ 0 w 953"/>
                  <a:gd name="T1" fmla="*/ 272 h 272"/>
                  <a:gd name="T2" fmla="*/ 953 w 953"/>
                  <a:gd name="T3" fmla="*/ 272 h 272"/>
                  <a:gd name="T4" fmla="*/ 953 w 953"/>
                  <a:gd name="T5" fmla="*/ 0 h 272"/>
                  <a:gd name="T6" fmla="*/ 363 w 953"/>
                  <a:gd name="T7" fmla="*/ 0 h 272"/>
                  <a:gd name="T8" fmla="*/ 0 w 953"/>
                  <a:gd name="T9" fmla="*/ 272 h 272"/>
                </a:gdLst>
                <a:ahLst/>
                <a:cxnLst>
                  <a:cxn ang="0">
                    <a:pos x="T0" y="T1"/>
                  </a:cxn>
                  <a:cxn ang="0">
                    <a:pos x="T2" y="T3"/>
                  </a:cxn>
                  <a:cxn ang="0">
                    <a:pos x="T4" y="T5"/>
                  </a:cxn>
                  <a:cxn ang="0">
                    <a:pos x="T6" y="T7"/>
                  </a:cxn>
                  <a:cxn ang="0">
                    <a:pos x="T8" y="T9"/>
                  </a:cxn>
                </a:cxnLst>
                <a:rect l="0" t="0" r="r" b="b"/>
                <a:pathLst>
                  <a:path w="953" h="272">
                    <a:moveTo>
                      <a:pt x="0" y="272"/>
                    </a:moveTo>
                    <a:lnTo>
                      <a:pt x="953" y="272"/>
                    </a:lnTo>
                    <a:lnTo>
                      <a:pt x="953" y="0"/>
                    </a:lnTo>
                    <a:lnTo>
                      <a:pt x="363" y="0"/>
                    </a:lnTo>
                    <a:lnTo>
                      <a:pt x="0" y="272"/>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22" name="Freeform 78"/>
              <p:cNvSpPr>
                <a:spLocks/>
              </p:cNvSpPr>
              <p:nvPr/>
            </p:nvSpPr>
            <p:spPr bwMode="auto">
              <a:xfrm>
                <a:off x="1701" y="2614"/>
                <a:ext cx="1179" cy="408"/>
              </a:xfrm>
              <a:custGeom>
                <a:avLst/>
                <a:gdLst>
                  <a:gd name="T0" fmla="*/ 0 w 1179"/>
                  <a:gd name="T1" fmla="*/ 408 h 408"/>
                  <a:gd name="T2" fmla="*/ 363 w 1179"/>
                  <a:gd name="T3" fmla="*/ 181 h 408"/>
                  <a:gd name="T4" fmla="*/ 363 w 1179"/>
                  <a:gd name="T5" fmla="*/ 0 h 408"/>
                  <a:gd name="T6" fmla="*/ 1179 w 1179"/>
                  <a:gd name="T7" fmla="*/ 136 h 408"/>
                  <a:gd name="T8" fmla="*/ 816 w 1179"/>
                  <a:gd name="T9" fmla="*/ 408 h 408"/>
                  <a:gd name="T10" fmla="*/ 45 w 1179"/>
                  <a:gd name="T11" fmla="*/ 408 h 408"/>
                  <a:gd name="T12" fmla="*/ 0 w 1179"/>
                  <a:gd name="T13" fmla="*/ 408 h 408"/>
                </a:gdLst>
                <a:ahLst/>
                <a:cxnLst>
                  <a:cxn ang="0">
                    <a:pos x="T0" y="T1"/>
                  </a:cxn>
                  <a:cxn ang="0">
                    <a:pos x="T2" y="T3"/>
                  </a:cxn>
                  <a:cxn ang="0">
                    <a:pos x="T4" y="T5"/>
                  </a:cxn>
                  <a:cxn ang="0">
                    <a:pos x="T6" y="T7"/>
                  </a:cxn>
                  <a:cxn ang="0">
                    <a:pos x="T8" y="T9"/>
                  </a:cxn>
                  <a:cxn ang="0">
                    <a:pos x="T10" y="T11"/>
                  </a:cxn>
                  <a:cxn ang="0">
                    <a:pos x="T12" y="T13"/>
                  </a:cxn>
                </a:cxnLst>
                <a:rect l="0" t="0" r="r" b="b"/>
                <a:pathLst>
                  <a:path w="1179" h="408">
                    <a:moveTo>
                      <a:pt x="0" y="408"/>
                    </a:moveTo>
                    <a:lnTo>
                      <a:pt x="363" y="181"/>
                    </a:lnTo>
                    <a:lnTo>
                      <a:pt x="363" y="0"/>
                    </a:lnTo>
                    <a:lnTo>
                      <a:pt x="1179" y="136"/>
                    </a:lnTo>
                    <a:lnTo>
                      <a:pt x="816" y="408"/>
                    </a:lnTo>
                    <a:lnTo>
                      <a:pt x="45" y="408"/>
                    </a:lnTo>
                    <a:lnTo>
                      <a:pt x="0" y="408"/>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23" name="Text Box 77"/>
              <p:cNvSpPr txBox="1">
                <a:spLocks noChangeArrowheads="1"/>
              </p:cNvSpPr>
              <p:nvPr/>
            </p:nvSpPr>
            <p:spPr bwMode="auto">
              <a:xfrm>
                <a:off x="1733" y="2626"/>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24" name="Text Box 76"/>
              <p:cNvSpPr txBox="1">
                <a:spLocks noChangeArrowheads="1"/>
              </p:cNvSpPr>
              <p:nvPr/>
            </p:nvSpPr>
            <p:spPr bwMode="auto">
              <a:xfrm>
                <a:off x="2142" y="2717"/>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25" name="Text Box 75"/>
              <p:cNvSpPr txBox="1">
                <a:spLocks noChangeArrowheads="1"/>
              </p:cNvSpPr>
              <p:nvPr/>
            </p:nvSpPr>
            <p:spPr bwMode="auto">
              <a:xfrm>
                <a:off x="2958"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3" name="Group 38"/>
            <p:cNvGrpSpPr>
              <a:grpSpLocks/>
            </p:cNvGrpSpPr>
            <p:nvPr/>
          </p:nvGrpSpPr>
          <p:grpSpPr bwMode="auto">
            <a:xfrm>
              <a:off x="2205" y="2010"/>
              <a:ext cx="5261" cy="3992"/>
              <a:chOff x="1565" y="1162"/>
              <a:chExt cx="2630" cy="1996"/>
            </a:xfrm>
          </p:grpSpPr>
          <p:sp>
            <p:nvSpPr>
              <p:cNvPr id="70" name="Rectangle 73"/>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71" name="Rectangle 72"/>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72" name="Oval 71"/>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73" name="AutoShape 70"/>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74" name="Group 67"/>
              <p:cNvGrpSpPr>
                <a:grpSpLocks/>
              </p:cNvGrpSpPr>
              <p:nvPr/>
            </p:nvGrpSpPr>
            <p:grpSpPr bwMode="auto">
              <a:xfrm>
                <a:off x="2673" y="1953"/>
                <a:ext cx="413" cy="413"/>
                <a:chOff x="2673" y="1953"/>
                <a:chExt cx="413" cy="413"/>
              </a:xfrm>
            </p:grpSpPr>
            <p:sp>
              <p:nvSpPr>
                <p:cNvPr id="103" name="Oval 69"/>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4" name="Oval 68"/>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75" name="Line 66"/>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76" name="Rectangle 65"/>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77" name="Rectangle 64"/>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78" name="Group 61"/>
              <p:cNvGrpSpPr>
                <a:grpSpLocks/>
              </p:cNvGrpSpPr>
              <p:nvPr/>
            </p:nvGrpSpPr>
            <p:grpSpPr bwMode="auto">
              <a:xfrm>
                <a:off x="1689" y="3017"/>
                <a:ext cx="23" cy="23"/>
                <a:chOff x="1744" y="1484"/>
                <a:chExt cx="2264" cy="2272"/>
              </a:xfrm>
            </p:grpSpPr>
            <p:sp>
              <p:nvSpPr>
                <p:cNvPr id="101" name="Freeform 63"/>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2" name="Freeform 62"/>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9" name="Group 58"/>
              <p:cNvGrpSpPr>
                <a:grpSpLocks/>
              </p:cNvGrpSpPr>
              <p:nvPr/>
            </p:nvGrpSpPr>
            <p:grpSpPr bwMode="auto">
              <a:xfrm rot="-16200000">
                <a:off x="1694" y="1281"/>
                <a:ext cx="23" cy="23"/>
                <a:chOff x="1744" y="1484"/>
                <a:chExt cx="2264" cy="2272"/>
              </a:xfrm>
            </p:grpSpPr>
            <p:sp>
              <p:nvSpPr>
                <p:cNvPr id="99" name="Freeform 6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0" name="Freeform 5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80" name="Group 55"/>
              <p:cNvGrpSpPr>
                <a:grpSpLocks/>
              </p:cNvGrpSpPr>
              <p:nvPr/>
            </p:nvGrpSpPr>
            <p:grpSpPr bwMode="auto">
              <a:xfrm rot="-10800000">
                <a:off x="4043" y="1280"/>
                <a:ext cx="23" cy="23"/>
                <a:chOff x="1744" y="1484"/>
                <a:chExt cx="2264" cy="2272"/>
              </a:xfrm>
            </p:grpSpPr>
            <p:sp>
              <p:nvSpPr>
                <p:cNvPr id="97" name="Freeform 5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8" name="Freeform 5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81" name="Group 52"/>
              <p:cNvGrpSpPr>
                <a:grpSpLocks/>
              </p:cNvGrpSpPr>
              <p:nvPr/>
            </p:nvGrpSpPr>
            <p:grpSpPr bwMode="auto">
              <a:xfrm rot="-5400000">
                <a:off x="4041" y="3015"/>
                <a:ext cx="23" cy="23"/>
                <a:chOff x="1744" y="1484"/>
                <a:chExt cx="2264" cy="2272"/>
              </a:xfrm>
            </p:grpSpPr>
            <p:sp>
              <p:nvSpPr>
                <p:cNvPr id="95" name="Freeform 5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6" name="Freeform 5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82" name="Oval 51"/>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83" name="Group 46"/>
              <p:cNvGrpSpPr>
                <a:grpSpLocks/>
              </p:cNvGrpSpPr>
              <p:nvPr/>
            </p:nvGrpSpPr>
            <p:grpSpPr bwMode="auto">
              <a:xfrm flipH="1">
                <a:off x="3615" y="1702"/>
                <a:ext cx="511" cy="916"/>
                <a:chOff x="1634" y="1702"/>
                <a:chExt cx="511" cy="916"/>
              </a:xfrm>
            </p:grpSpPr>
            <p:sp>
              <p:nvSpPr>
                <p:cNvPr id="91" name="Oval 50"/>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92" name="AutoShape 49"/>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3" name="Rectangle 48"/>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4" name="Rectangle 47"/>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84" name="Oval 45"/>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85" name="Freeform 44"/>
              <p:cNvSpPr>
                <a:spLocks/>
              </p:cNvSpPr>
              <p:nvPr/>
            </p:nvSpPr>
            <p:spPr bwMode="auto">
              <a:xfrm>
                <a:off x="1701" y="2614"/>
                <a:ext cx="725" cy="408"/>
              </a:xfrm>
              <a:custGeom>
                <a:avLst/>
                <a:gdLst>
                  <a:gd name="T0" fmla="*/ 0 w 725"/>
                  <a:gd name="T1" fmla="*/ 408 h 408"/>
                  <a:gd name="T2" fmla="*/ 363 w 725"/>
                  <a:gd name="T3" fmla="*/ 181 h 408"/>
                  <a:gd name="T4" fmla="*/ 363 w 725"/>
                  <a:gd name="T5" fmla="*/ 0 h 408"/>
                  <a:gd name="T6" fmla="*/ 725 w 725"/>
                  <a:gd name="T7" fmla="*/ 136 h 408"/>
                  <a:gd name="T8" fmla="*/ 725 w 725"/>
                  <a:gd name="T9" fmla="*/ 408 h 408"/>
                  <a:gd name="T10" fmla="*/ 0 w 725"/>
                  <a:gd name="T11" fmla="*/ 408 h 408"/>
                </a:gdLst>
                <a:ahLst/>
                <a:cxnLst>
                  <a:cxn ang="0">
                    <a:pos x="T0" y="T1"/>
                  </a:cxn>
                  <a:cxn ang="0">
                    <a:pos x="T2" y="T3"/>
                  </a:cxn>
                  <a:cxn ang="0">
                    <a:pos x="T4" y="T5"/>
                  </a:cxn>
                  <a:cxn ang="0">
                    <a:pos x="T6" y="T7"/>
                  </a:cxn>
                  <a:cxn ang="0">
                    <a:pos x="T8" y="T9"/>
                  </a:cxn>
                  <a:cxn ang="0">
                    <a:pos x="T10" y="T11"/>
                  </a:cxn>
                </a:cxnLst>
                <a:rect l="0" t="0" r="r" b="b"/>
                <a:pathLst>
                  <a:path w="725" h="408">
                    <a:moveTo>
                      <a:pt x="0" y="408"/>
                    </a:moveTo>
                    <a:lnTo>
                      <a:pt x="363" y="181"/>
                    </a:lnTo>
                    <a:lnTo>
                      <a:pt x="363" y="0"/>
                    </a:lnTo>
                    <a:lnTo>
                      <a:pt x="725" y="136"/>
                    </a:lnTo>
                    <a:lnTo>
                      <a:pt x="725" y="408"/>
                    </a:lnTo>
                    <a:lnTo>
                      <a:pt x="0" y="408"/>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6" name="Freeform 43"/>
              <p:cNvSpPr>
                <a:spLocks/>
              </p:cNvSpPr>
              <p:nvPr/>
            </p:nvSpPr>
            <p:spPr bwMode="auto">
              <a:xfrm>
                <a:off x="3470" y="2387"/>
                <a:ext cx="589" cy="635"/>
              </a:xfrm>
              <a:custGeom>
                <a:avLst/>
                <a:gdLst>
                  <a:gd name="T0" fmla="*/ 0 w 589"/>
                  <a:gd name="T1" fmla="*/ 635 h 635"/>
                  <a:gd name="T2" fmla="*/ 589 w 589"/>
                  <a:gd name="T3" fmla="*/ 635 h 635"/>
                  <a:gd name="T4" fmla="*/ 589 w 589"/>
                  <a:gd name="T5" fmla="*/ 0 h 635"/>
                  <a:gd name="T6" fmla="*/ 181 w 589"/>
                  <a:gd name="T7" fmla="*/ 363 h 635"/>
                  <a:gd name="T8" fmla="*/ 0 w 589"/>
                  <a:gd name="T9" fmla="*/ 363 h 635"/>
                  <a:gd name="T10" fmla="*/ 0 w 589"/>
                  <a:gd name="T11" fmla="*/ 635 h 635"/>
                </a:gdLst>
                <a:ahLst/>
                <a:cxnLst>
                  <a:cxn ang="0">
                    <a:pos x="T0" y="T1"/>
                  </a:cxn>
                  <a:cxn ang="0">
                    <a:pos x="T2" y="T3"/>
                  </a:cxn>
                  <a:cxn ang="0">
                    <a:pos x="T4" y="T5"/>
                  </a:cxn>
                  <a:cxn ang="0">
                    <a:pos x="T6" y="T7"/>
                  </a:cxn>
                  <a:cxn ang="0">
                    <a:pos x="T8" y="T9"/>
                  </a:cxn>
                  <a:cxn ang="0">
                    <a:pos x="T10" y="T11"/>
                  </a:cxn>
                </a:cxnLst>
                <a:rect l="0" t="0" r="r" b="b"/>
                <a:pathLst>
                  <a:path w="589" h="635">
                    <a:moveTo>
                      <a:pt x="0" y="635"/>
                    </a:moveTo>
                    <a:lnTo>
                      <a:pt x="589" y="635"/>
                    </a:lnTo>
                    <a:lnTo>
                      <a:pt x="589" y="0"/>
                    </a:lnTo>
                    <a:lnTo>
                      <a:pt x="181" y="363"/>
                    </a:lnTo>
                    <a:lnTo>
                      <a:pt x="0" y="363"/>
                    </a:lnTo>
                    <a:lnTo>
                      <a:pt x="0" y="635"/>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7" name="Freeform 42"/>
              <p:cNvSpPr>
                <a:spLocks/>
              </p:cNvSpPr>
              <p:nvPr/>
            </p:nvSpPr>
            <p:spPr bwMode="auto">
              <a:xfrm>
                <a:off x="2426" y="2750"/>
                <a:ext cx="1044" cy="272"/>
              </a:xfrm>
              <a:custGeom>
                <a:avLst/>
                <a:gdLst>
                  <a:gd name="T0" fmla="*/ 0 w 1044"/>
                  <a:gd name="T1" fmla="*/ 272 h 272"/>
                  <a:gd name="T2" fmla="*/ 1044 w 1044"/>
                  <a:gd name="T3" fmla="*/ 272 h 272"/>
                  <a:gd name="T4" fmla="*/ 1044 w 1044"/>
                  <a:gd name="T5" fmla="*/ 0 h 272"/>
                  <a:gd name="T6" fmla="*/ 0 w 1044"/>
                  <a:gd name="T7" fmla="*/ 0 h 272"/>
                  <a:gd name="T8" fmla="*/ 0 w 1044"/>
                  <a:gd name="T9" fmla="*/ 272 h 272"/>
                </a:gdLst>
                <a:ahLst/>
                <a:cxnLst>
                  <a:cxn ang="0">
                    <a:pos x="T0" y="T1"/>
                  </a:cxn>
                  <a:cxn ang="0">
                    <a:pos x="T2" y="T3"/>
                  </a:cxn>
                  <a:cxn ang="0">
                    <a:pos x="T4" y="T5"/>
                  </a:cxn>
                  <a:cxn ang="0">
                    <a:pos x="T6" y="T7"/>
                  </a:cxn>
                  <a:cxn ang="0">
                    <a:pos x="T8" y="T9"/>
                  </a:cxn>
                </a:cxnLst>
                <a:rect l="0" t="0" r="r" b="b"/>
                <a:pathLst>
                  <a:path w="1044" h="272">
                    <a:moveTo>
                      <a:pt x="0" y="272"/>
                    </a:moveTo>
                    <a:lnTo>
                      <a:pt x="1044" y="272"/>
                    </a:lnTo>
                    <a:lnTo>
                      <a:pt x="1044" y="0"/>
                    </a:lnTo>
                    <a:lnTo>
                      <a:pt x="0" y="0"/>
                    </a:lnTo>
                    <a:lnTo>
                      <a:pt x="0" y="272"/>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8" name="Text Box 41"/>
              <p:cNvSpPr txBox="1">
                <a:spLocks noChangeArrowheads="1"/>
              </p:cNvSpPr>
              <p:nvPr/>
            </p:nvSpPr>
            <p:spPr bwMode="auto">
              <a:xfrm>
                <a:off x="2096"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9" name="Text Box 40"/>
              <p:cNvSpPr txBox="1">
                <a:spLocks noChangeArrowheads="1"/>
              </p:cNvSpPr>
              <p:nvPr/>
            </p:nvSpPr>
            <p:spPr bwMode="auto">
              <a:xfrm>
                <a:off x="2822"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Text Box 39"/>
              <p:cNvSpPr txBox="1">
                <a:spLocks noChangeArrowheads="1"/>
              </p:cNvSpPr>
              <p:nvPr/>
            </p:nvSpPr>
            <p:spPr bwMode="auto">
              <a:xfrm>
                <a:off x="3684"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4" name="Group 2"/>
            <p:cNvGrpSpPr>
              <a:grpSpLocks/>
            </p:cNvGrpSpPr>
            <p:nvPr/>
          </p:nvGrpSpPr>
          <p:grpSpPr bwMode="auto">
            <a:xfrm>
              <a:off x="2205" y="2010"/>
              <a:ext cx="5261" cy="3992"/>
              <a:chOff x="1565" y="1162"/>
              <a:chExt cx="2630" cy="1996"/>
            </a:xfrm>
          </p:grpSpPr>
          <p:sp>
            <p:nvSpPr>
              <p:cNvPr id="35" name="Rectangle 37"/>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36" name="Rectangle 36"/>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37" name="Oval 35"/>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38" name="AutoShape 34"/>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39" name="Group 31"/>
              <p:cNvGrpSpPr>
                <a:grpSpLocks/>
              </p:cNvGrpSpPr>
              <p:nvPr/>
            </p:nvGrpSpPr>
            <p:grpSpPr bwMode="auto">
              <a:xfrm>
                <a:off x="2673" y="1953"/>
                <a:ext cx="413" cy="413"/>
                <a:chOff x="2673" y="1953"/>
                <a:chExt cx="413" cy="413"/>
              </a:xfrm>
            </p:grpSpPr>
            <p:sp>
              <p:nvSpPr>
                <p:cNvPr id="68" name="Oval 33"/>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69" name="Oval 32"/>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40" name="Line 30"/>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41" name="Rectangle 29"/>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42" name="Rectangle 28"/>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43" name="Group 25"/>
              <p:cNvGrpSpPr>
                <a:grpSpLocks/>
              </p:cNvGrpSpPr>
              <p:nvPr/>
            </p:nvGrpSpPr>
            <p:grpSpPr bwMode="auto">
              <a:xfrm>
                <a:off x="1689" y="3017"/>
                <a:ext cx="23" cy="23"/>
                <a:chOff x="1744" y="1484"/>
                <a:chExt cx="2264" cy="2272"/>
              </a:xfrm>
            </p:grpSpPr>
            <p:sp>
              <p:nvSpPr>
                <p:cNvPr id="66" name="Freeform 2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7" name="Freeform 2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4" name="Group 22"/>
              <p:cNvGrpSpPr>
                <a:grpSpLocks/>
              </p:cNvGrpSpPr>
              <p:nvPr/>
            </p:nvGrpSpPr>
            <p:grpSpPr bwMode="auto">
              <a:xfrm rot="-16200000">
                <a:off x="1694" y="1281"/>
                <a:ext cx="23" cy="23"/>
                <a:chOff x="1744" y="1484"/>
                <a:chExt cx="2264" cy="2272"/>
              </a:xfrm>
            </p:grpSpPr>
            <p:sp>
              <p:nvSpPr>
                <p:cNvPr id="64" name="Freeform 2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5" name="Freeform 2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5" name="Group 19"/>
              <p:cNvGrpSpPr>
                <a:grpSpLocks/>
              </p:cNvGrpSpPr>
              <p:nvPr/>
            </p:nvGrpSpPr>
            <p:grpSpPr bwMode="auto">
              <a:xfrm rot="-10800000">
                <a:off x="4043" y="1280"/>
                <a:ext cx="23" cy="23"/>
                <a:chOff x="1744" y="1484"/>
                <a:chExt cx="2264" cy="2272"/>
              </a:xfrm>
            </p:grpSpPr>
            <p:sp>
              <p:nvSpPr>
                <p:cNvPr id="62" name="Freeform 21"/>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3" name="Freeform 20"/>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6" name="Group 16"/>
              <p:cNvGrpSpPr>
                <a:grpSpLocks/>
              </p:cNvGrpSpPr>
              <p:nvPr/>
            </p:nvGrpSpPr>
            <p:grpSpPr bwMode="auto">
              <a:xfrm rot="-5400000">
                <a:off x="4041" y="3015"/>
                <a:ext cx="23" cy="23"/>
                <a:chOff x="1744" y="1484"/>
                <a:chExt cx="2264" cy="2272"/>
              </a:xfrm>
            </p:grpSpPr>
            <p:sp>
              <p:nvSpPr>
                <p:cNvPr id="60" name="Freeform 1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1" name="Freeform 1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47" name="Oval 15"/>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48" name="Group 10"/>
              <p:cNvGrpSpPr>
                <a:grpSpLocks/>
              </p:cNvGrpSpPr>
              <p:nvPr/>
            </p:nvGrpSpPr>
            <p:grpSpPr bwMode="auto">
              <a:xfrm flipH="1">
                <a:off x="3615" y="1702"/>
                <a:ext cx="511" cy="916"/>
                <a:chOff x="1634" y="1702"/>
                <a:chExt cx="511" cy="916"/>
              </a:xfrm>
            </p:grpSpPr>
            <p:sp>
              <p:nvSpPr>
                <p:cNvPr id="56" name="Oval 14"/>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57" name="AutoShape 13"/>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8" name="Rectangle 12"/>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9" name="Rectangle 11"/>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49" name="Oval 9"/>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50" name="Freeform 8"/>
              <p:cNvSpPr>
                <a:spLocks/>
              </p:cNvSpPr>
              <p:nvPr/>
            </p:nvSpPr>
            <p:spPr bwMode="auto">
              <a:xfrm>
                <a:off x="2426" y="2160"/>
                <a:ext cx="545" cy="680"/>
              </a:xfrm>
              <a:custGeom>
                <a:avLst/>
                <a:gdLst>
                  <a:gd name="T0" fmla="*/ 0 w 545"/>
                  <a:gd name="T1" fmla="*/ 590 h 680"/>
                  <a:gd name="T2" fmla="*/ 227 w 545"/>
                  <a:gd name="T3" fmla="*/ 0 h 680"/>
                  <a:gd name="T4" fmla="*/ 545 w 545"/>
                  <a:gd name="T5" fmla="*/ 0 h 680"/>
                  <a:gd name="T6" fmla="*/ 545 w 545"/>
                  <a:gd name="T7" fmla="*/ 680 h 680"/>
                  <a:gd name="T8" fmla="*/ 318 w 545"/>
                  <a:gd name="T9" fmla="*/ 680 h 680"/>
                  <a:gd name="T10" fmla="*/ 0 w 545"/>
                  <a:gd name="T11" fmla="*/ 590 h 680"/>
                </a:gdLst>
                <a:ahLst/>
                <a:cxnLst>
                  <a:cxn ang="0">
                    <a:pos x="T0" y="T1"/>
                  </a:cxn>
                  <a:cxn ang="0">
                    <a:pos x="T2" y="T3"/>
                  </a:cxn>
                  <a:cxn ang="0">
                    <a:pos x="T4" y="T5"/>
                  </a:cxn>
                  <a:cxn ang="0">
                    <a:pos x="T6" y="T7"/>
                  </a:cxn>
                  <a:cxn ang="0">
                    <a:pos x="T8" y="T9"/>
                  </a:cxn>
                  <a:cxn ang="0">
                    <a:pos x="T10" y="T11"/>
                  </a:cxn>
                </a:cxnLst>
                <a:rect l="0" t="0" r="r" b="b"/>
                <a:pathLst>
                  <a:path w="545" h="680">
                    <a:moveTo>
                      <a:pt x="0" y="590"/>
                    </a:moveTo>
                    <a:lnTo>
                      <a:pt x="227" y="0"/>
                    </a:lnTo>
                    <a:lnTo>
                      <a:pt x="545" y="0"/>
                    </a:lnTo>
                    <a:lnTo>
                      <a:pt x="545" y="680"/>
                    </a:lnTo>
                    <a:lnTo>
                      <a:pt x="318" y="680"/>
                    </a:lnTo>
                    <a:lnTo>
                      <a:pt x="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1" name="Freeform 7"/>
              <p:cNvSpPr>
                <a:spLocks/>
              </p:cNvSpPr>
              <p:nvPr/>
            </p:nvSpPr>
            <p:spPr bwMode="auto">
              <a:xfrm>
                <a:off x="3424" y="2160"/>
                <a:ext cx="635" cy="590"/>
              </a:xfrm>
              <a:custGeom>
                <a:avLst/>
                <a:gdLst>
                  <a:gd name="T0" fmla="*/ 635 w 635"/>
                  <a:gd name="T1" fmla="*/ 0 h 590"/>
                  <a:gd name="T2" fmla="*/ 0 w 635"/>
                  <a:gd name="T3" fmla="*/ 0 h 590"/>
                  <a:gd name="T4" fmla="*/ 227 w 635"/>
                  <a:gd name="T5" fmla="*/ 590 h 590"/>
                  <a:gd name="T6" fmla="*/ 635 w 635"/>
                  <a:gd name="T7" fmla="*/ 227 h 590"/>
                  <a:gd name="T8" fmla="*/ 635 w 635"/>
                  <a:gd name="T9" fmla="*/ 0 h 590"/>
                </a:gdLst>
                <a:ahLst/>
                <a:cxnLst>
                  <a:cxn ang="0">
                    <a:pos x="T0" y="T1"/>
                  </a:cxn>
                  <a:cxn ang="0">
                    <a:pos x="T2" y="T3"/>
                  </a:cxn>
                  <a:cxn ang="0">
                    <a:pos x="T4" y="T5"/>
                  </a:cxn>
                  <a:cxn ang="0">
                    <a:pos x="T6" y="T7"/>
                  </a:cxn>
                  <a:cxn ang="0">
                    <a:pos x="T8" y="T9"/>
                  </a:cxn>
                </a:cxnLst>
                <a:rect l="0" t="0" r="r" b="b"/>
                <a:pathLst>
                  <a:path w="635" h="590">
                    <a:moveTo>
                      <a:pt x="635" y="0"/>
                    </a:moveTo>
                    <a:lnTo>
                      <a:pt x="0" y="0"/>
                    </a:lnTo>
                    <a:lnTo>
                      <a:pt x="227" y="590"/>
                    </a:lnTo>
                    <a:lnTo>
                      <a:pt x="635" y="227"/>
                    </a:lnTo>
                    <a:lnTo>
                      <a:pt x="635"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2" name="Freeform 6"/>
              <p:cNvSpPr>
                <a:spLocks/>
              </p:cNvSpPr>
              <p:nvPr/>
            </p:nvSpPr>
            <p:spPr bwMode="auto">
              <a:xfrm>
                <a:off x="2971" y="2160"/>
                <a:ext cx="680" cy="680"/>
              </a:xfrm>
              <a:custGeom>
                <a:avLst/>
                <a:gdLst>
                  <a:gd name="T0" fmla="*/ 0 w 680"/>
                  <a:gd name="T1" fmla="*/ 0 h 680"/>
                  <a:gd name="T2" fmla="*/ 453 w 680"/>
                  <a:gd name="T3" fmla="*/ 0 h 680"/>
                  <a:gd name="T4" fmla="*/ 680 w 680"/>
                  <a:gd name="T5" fmla="*/ 590 h 680"/>
                  <a:gd name="T6" fmla="*/ 0 w 680"/>
                  <a:gd name="T7" fmla="*/ 680 h 680"/>
                  <a:gd name="T8" fmla="*/ 0 w 680"/>
                  <a:gd name="T9" fmla="*/ 0 h 680"/>
                </a:gdLst>
                <a:ahLst/>
                <a:cxnLst>
                  <a:cxn ang="0">
                    <a:pos x="T0" y="T1"/>
                  </a:cxn>
                  <a:cxn ang="0">
                    <a:pos x="T2" y="T3"/>
                  </a:cxn>
                  <a:cxn ang="0">
                    <a:pos x="T4" y="T5"/>
                  </a:cxn>
                  <a:cxn ang="0">
                    <a:pos x="T6" y="T7"/>
                  </a:cxn>
                  <a:cxn ang="0">
                    <a:pos x="T8" y="T9"/>
                  </a:cxn>
                </a:cxnLst>
                <a:rect l="0" t="0" r="r" b="b"/>
                <a:pathLst>
                  <a:path w="680" h="680">
                    <a:moveTo>
                      <a:pt x="0" y="0"/>
                    </a:moveTo>
                    <a:lnTo>
                      <a:pt x="453" y="0"/>
                    </a:lnTo>
                    <a:lnTo>
                      <a:pt x="680" y="590"/>
                    </a:lnTo>
                    <a:lnTo>
                      <a:pt x="0" y="680"/>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3" name="Text Box 5"/>
              <p:cNvSpPr txBox="1">
                <a:spLocks noChangeArrowheads="1"/>
              </p:cNvSpPr>
              <p:nvPr/>
            </p:nvSpPr>
            <p:spPr bwMode="auto">
              <a:xfrm>
                <a:off x="2595" y="2399"/>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4" name="Text Box 4"/>
              <p:cNvSpPr txBox="1">
                <a:spLocks noChangeArrowheads="1"/>
              </p:cNvSpPr>
              <p:nvPr/>
            </p:nvSpPr>
            <p:spPr bwMode="auto">
              <a:xfrm>
                <a:off x="3094" y="2399"/>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5" name="Text Box 3"/>
              <p:cNvSpPr txBox="1">
                <a:spLocks noChangeArrowheads="1"/>
              </p:cNvSpPr>
              <p:nvPr/>
            </p:nvSpPr>
            <p:spPr bwMode="auto">
              <a:xfrm>
                <a:off x="3593" y="2263"/>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sp>
        <p:nvSpPr>
          <p:cNvPr id="189" name="Rectangle 205"/>
          <p:cNvSpPr>
            <a:spLocks noChangeArrowheads="1"/>
          </p:cNvSpPr>
          <p:nvPr/>
        </p:nvSpPr>
        <p:spPr bwMode="auto">
          <a:xfrm>
            <a:off x="304800" y="39306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90" name="TextBox 189"/>
          <p:cNvSpPr txBox="1"/>
          <p:nvPr/>
        </p:nvSpPr>
        <p:spPr>
          <a:xfrm>
            <a:off x="204705" y="573207"/>
            <a:ext cx="10044760" cy="646331"/>
          </a:xfrm>
          <a:prstGeom prst="rect">
            <a:avLst/>
          </a:prstGeom>
          <a:noFill/>
        </p:spPr>
        <p:txBody>
          <a:bodyPr wrap="square" rtlCol="0">
            <a:spAutoFit/>
          </a:bodyPr>
          <a:lstStyle/>
          <a:p>
            <a:r>
              <a:rPr lang="sv-SE" sz="3600" b="1" dirty="0" smtClean="0">
                <a:latin typeface="Arial" panose="020B0604020202020204" pitchFamily="34" charset="0"/>
                <a:cs typeface="Arial" panose="020B0604020202020204" pitchFamily="34" charset="0"/>
              </a:rPr>
              <a:t>Anfall/Forward: Offensiv/defensiv</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65168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sz="3600" dirty="0" smtClean="0"/>
              <a:t>Speluppbyggnad- och etablering</a:t>
            </a:r>
            <a:endParaRPr lang="sv-SE" sz="3600" dirty="0"/>
          </a:p>
        </p:txBody>
      </p:sp>
      <p:sp>
        <p:nvSpPr>
          <p:cNvPr id="4" name="TextBox 3"/>
          <p:cNvSpPr txBox="1"/>
          <p:nvPr/>
        </p:nvSpPr>
        <p:spPr>
          <a:xfrm>
            <a:off x="865496" y="1773954"/>
            <a:ext cx="5530521" cy="25299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Efter marken genom alla lagdelar</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Snabbt &amp; varierat passningsspel</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Spel på rättvända eller halvt rättvända spelare för att driva bollen uppåt</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Spela på felvända spelare för tillbakaspel</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Ha tålamod. Cirkulera bollen.</a:t>
            </a:r>
          </a:p>
          <a:p>
            <a:pPr marL="342900" indent="-342900" eaLnBrk="0" hangingPunct="0">
              <a:spcBef>
                <a:spcPct val="20000"/>
              </a:spcBef>
              <a:buFont typeface="Wingdings" pitchFamily="2" charset="2"/>
              <a:buChar char="§"/>
            </a:pPr>
            <a:endParaRPr lang="sv-SE" dirty="0" smtClean="0">
              <a:latin typeface="+mn-lt"/>
            </a:endParaRPr>
          </a:p>
        </p:txBody>
      </p:sp>
      <p:sp>
        <p:nvSpPr>
          <p:cNvPr id="5" name="Rectangle 2"/>
          <p:cNvSpPr/>
          <p:nvPr/>
        </p:nvSpPr>
        <p:spPr>
          <a:xfrm>
            <a:off x="7985344" y="1814893"/>
            <a:ext cx="3354779" cy="4465122"/>
          </a:xfrm>
          <a:prstGeom prst="rect">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92D050"/>
              </a:solidFill>
            </a:endParaRPr>
          </a:p>
        </p:txBody>
      </p:sp>
      <p:cxnSp>
        <p:nvCxnSpPr>
          <p:cNvPr id="6" name="Straight Connector 6"/>
          <p:cNvCxnSpPr/>
          <p:nvPr/>
        </p:nvCxnSpPr>
        <p:spPr>
          <a:xfrm rot="5400000">
            <a:off x="6122979" y="4055423"/>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7" name="Straight Connector 7"/>
          <p:cNvCxnSpPr/>
          <p:nvPr/>
        </p:nvCxnSpPr>
        <p:spPr>
          <a:xfrm rot="5400000">
            <a:off x="9137254" y="4053448"/>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8" name="Straight Connector 9"/>
          <p:cNvCxnSpPr/>
          <p:nvPr/>
        </p:nvCxnSpPr>
        <p:spPr>
          <a:xfrm rot="10800000">
            <a:off x="8171473" y="2018804"/>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9" name="Straight Connector 10"/>
          <p:cNvCxnSpPr/>
          <p:nvPr/>
        </p:nvCxnSpPr>
        <p:spPr>
          <a:xfrm rot="10800000">
            <a:off x="8169498" y="6101829"/>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11"/>
          <p:cNvCxnSpPr/>
          <p:nvPr/>
        </p:nvCxnSpPr>
        <p:spPr>
          <a:xfrm rot="10800000">
            <a:off x="8169498" y="3999954"/>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1" name="Straight Connector 13"/>
          <p:cNvCxnSpPr/>
          <p:nvPr/>
        </p:nvCxnSpPr>
        <p:spPr>
          <a:xfrm rot="5400000">
            <a:off x="8539606" y="2363189"/>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2" name="Straight Connector 14"/>
          <p:cNvCxnSpPr/>
          <p:nvPr/>
        </p:nvCxnSpPr>
        <p:spPr>
          <a:xfrm rot="5400000">
            <a:off x="8537631" y="5745589"/>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3" name="Straight Connector 15"/>
          <p:cNvCxnSpPr/>
          <p:nvPr/>
        </p:nvCxnSpPr>
        <p:spPr>
          <a:xfrm rot="5400000">
            <a:off x="10091281" y="5743614"/>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4" name="Straight Connector 16"/>
          <p:cNvCxnSpPr/>
          <p:nvPr/>
        </p:nvCxnSpPr>
        <p:spPr>
          <a:xfrm rot="5400000">
            <a:off x="10101181" y="2357264"/>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5" name="Straight Connector 18"/>
          <p:cNvCxnSpPr/>
          <p:nvPr/>
        </p:nvCxnSpPr>
        <p:spPr>
          <a:xfrm>
            <a:off x="8883991" y="2701649"/>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6" name="Straight Connector 19"/>
          <p:cNvCxnSpPr/>
          <p:nvPr/>
        </p:nvCxnSpPr>
        <p:spPr>
          <a:xfrm>
            <a:off x="8882016" y="5407174"/>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7" name="Oval 21"/>
          <p:cNvSpPr/>
          <p:nvPr/>
        </p:nvSpPr>
        <p:spPr>
          <a:xfrm>
            <a:off x="8603110" y="315080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8" name="Oval 22"/>
          <p:cNvSpPr/>
          <p:nvPr/>
        </p:nvSpPr>
        <p:spPr>
          <a:xfrm>
            <a:off x="10525337" y="3255030"/>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9" name="Oval 23"/>
          <p:cNvSpPr/>
          <p:nvPr/>
        </p:nvSpPr>
        <p:spPr>
          <a:xfrm>
            <a:off x="9592057" y="3916825"/>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0" name="Oval 24"/>
          <p:cNvSpPr/>
          <p:nvPr/>
        </p:nvSpPr>
        <p:spPr>
          <a:xfrm>
            <a:off x="8955171" y="5200796"/>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1" name="Oval 25"/>
          <p:cNvSpPr/>
          <p:nvPr/>
        </p:nvSpPr>
        <p:spPr>
          <a:xfrm>
            <a:off x="8389198" y="489853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2" name="Oval 26"/>
          <p:cNvSpPr/>
          <p:nvPr/>
        </p:nvSpPr>
        <p:spPr>
          <a:xfrm>
            <a:off x="10797124" y="541808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4" name="Oval 26"/>
          <p:cNvSpPr/>
          <p:nvPr/>
        </p:nvSpPr>
        <p:spPr>
          <a:xfrm>
            <a:off x="10309351" y="5186568"/>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5" name="Oval 21"/>
          <p:cNvSpPr/>
          <p:nvPr/>
        </p:nvSpPr>
        <p:spPr>
          <a:xfrm>
            <a:off x="9798919" y="2499596"/>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cxnSp>
        <p:nvCxnSpPr>
          <p:cNvPr id="26" name="Straight Arrow Connector 68"/>
          <p:cNvCxnSpPr/>
          <p:nvPr/>
        </p:nvCxnSpPr>
        <p:spPr>
          <a:xfrm flipH="1" flipV="1">
            <a:off x="9858971" y="4734844"/>
            <a:ext cx="925626" cy="572421"/>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68"/>
          <p:cNvCxnSpPr/>
          <p:nvPr/>
        </p:nvCxnSpPr>
        <p:spPr>
          <a:xfrm flipV="1">
            <a:off x="9798919" y="5539310"/>
            <a:ext cx="962993" cy="368302"/>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68"/>
          <p:cNvCxnSpPr/>
          <p:nvPr/>
        </p:nvCxnSpPr>
        <p:spPr>
          <a:xfrm flipH="1" flipV="1">
            <a:off x="10632091" y="3524251"/>
            <a:ext cx="242222" cy="1759672"/>
          </a:xfrm>
          <a:prstGeom prst="straightConnector1">
            <a:avLst/>
          </a:prstGeom>
          <a:ln w="9525">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29" name="Straight Arrow Connector 68"/>
          <p:cNvCxnSpPr/>
          <p:nvPr/>
        </p:nvCxnSpPr>
        <p:spPr>
          <a:xfrm flipV="1">
            <a:off x="8478354" y="3631448"/>
            <a:ext cx="0" cy="1103396"/>
          </a:xfrm>
          <a:prstGeom prst="straightConnector1">
            <a:avLst/>
          </a:prstGeom>
          <a:ln w="9525">
            <a:solidFill>
              <a:schemeClr val="tx1"/>
            </a:solidFill>
            <a:prstDash val="dash"/>
            <a:tailEnd type="triangle"/>
          </a:ln>
        </p:spPr>
        <p:style>
          <a:lnRef idx="2">
            <a:schemeClr val="accent1"/>
          </a:lnRef>
          <a:fillRef idx="0">
            <a:schemeClr val="accent1"/>
          </a:fillRef>
          <a:effectRef idx="1">
            <a:schemeClr val="accent1"/>
          </a:effectRef>
          <a:fontRef idx="minor">
            <a:schemeClr val="tx1"/>
          </a:fontRef>
        </p:style>
      </p:cxnSp>
      <p:pic>
        <p:nvPicPr>
          <p:cNvPr id="30" name="Picture 29"/>
          <p:cNvPicPr>
            <a:picLocks noChangeAspect="1"/>
          </p:cNvPicPr>
          <p:nvPr/>
        </p:nvPicPr>
        <p:blipFill>
          <a:blip r:embed="rId2"/>
          <a:stretch>
            <a:fillRect/>
          </a:stretch>
        </p:blipFill>
        <p:spPr>
          <a:xfrm>
            <a:off x="7606208" y="630209"/>
            <a:ext cx="4067175" cy="819150"/>
          </a:xfrm>
          <a:prstGeom prst="rect">
            <a:avLst/>
          </a:prstGeom>
        </p:spPr>
      </p:pic>
      <p:sp>
        <p:nvSpPr>
          <p:cNvPr id="31" name="Oval 23"/>
          <p:cNvSpPr/>
          <p:nvPr/>
        </p:nvSpPr>
        <p:spPr>
          <a:xfrm>
            <a:off x="9607977" y="464243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3" name="Oval 21"/>
          <p:cNvSpPr/>
          <p:nvPr/>
        </p:nvSpPr>
        <p:spPr>
          <a:xfrm>
            <a:off x="9596475" y="3088728"/>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4" name="Oval 24"/>
          <p:cNvSpPr/>
          <p:nvPr/>
        </p:nvSpPr>
        <p:spPr>
          <a:xfrm>
            <a:off x="9557951" y="585816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39319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Metoder i försvarsspel</a:t>
            </a:r>
            <a:endParaRPr lang="sv-SE" dirty="0"/>
          </a:p>
        </p:txBody>
      </p:sp>
      <p:sp>
        <p:nvSpPr>
          <p:cNvPr id="4" name="Rectangle 3"/>
          <p:cNvSpPr/>
          <p:nvPr/>
        </p:nvSpPr>
        <p:spPr>
          <a:xfrm>
            <a:off x="7966040" y="1826768"/>
            <a:ext cx="3354779" cy="4465122"/>
          </a:xfrm>
          <a:prstGeom prst="rect">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92D050"/>
              </a:solidFill>
            </a:endParaRPr>
          </a:p>
        </p:txBody>
      </p:sp>
      <p:cxnSp>
        <p:nvCxnSpPr>
          <p:cNvPr id="5" name="Straight Connector 4"/>
          <p:cNvCxnSpPr/>
          <p:nvPr/>
        </p:nvCxnSpPr>
        <p:spPr>
          <a:xfrm rot="5400000">
            <a:off x="6095677" y="4071189"/>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rot="5400000">
            <a:off x="9109952" y="4053448"/>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8144171" y="2018804"/>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10800000">
            <a:off x="8142196" y="6101829"/>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8142196" y="3999954"/>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a:off x="8512304" y="2363189"/>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5400000">
            <a:off x="8510329" y="5745589"/>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5400000">
            <a:off x="10063979" y="5743614"/>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a:off x="10073879" y="2357264"/>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8856689" y="2701649"/>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8854714" y="5407174"/>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9516266" y="2790699"/>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7" name="Oval 16"/>
          <p:cNvSpPr/>
          <p:nvPr/>
        </p:nvSpPr>
        <p:spPr>
          <a:xfrm>
            <a:off x="10562305" y="284352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8" name="Oval 17"/>
          <p:cNvSpPr/>
          <p:nvPr/>
        </p:nvSpPr>
        <p:spPr>
          <a:xfrm>
            <a:off x="8464870" y="3466645"/>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9" name="Oval 18"/>
          <p:cNvSpPr/>
          <p:nvPr/>
        </p:nvSpPr>
        <p:spPr>
          <a:xfrm>
            <a:off x="9757238" y="3291695"/>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0" name="Oval 19"/>
          <p:cNvSpPr/>
          <p:nvPr/>
        </p:nvSpPr>
        <p:spPr>
          <a:xfrm>
            <a:off x="9412839" y="436218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1" name="Oval 20"/>
          <p:cNvSpPr/>
          <p:nvPr/>
        </p:nvSpPr>
        <p:spPr>
          <a:xfrm>
            <a:off x="10696857" y="3535002"/>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2" name="Oval 21"/>
          <p:cNvSpPr/>
          <p:nvPr/>
        </p:nvSpPr>
        <p:spPr>
          <a:xfrm>
            <a:off x="9543489" y="5591583"/>
            <a:ext cx="154379" cy="166255"/>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3" name="TextBox 22"/>
          <p:cNvSpPr txBox="1"/>
          <p:nvPr/>
        </p:nvSpPr>
        <p:spPr>
          <a:xfrm>
            <a:off x="893931" y="1775002"/>
            <a:ext cx="6721230" cy="23105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Mossens Damjuniorer vill spela ett aggressivt försvarsspel med målet att återvinna bollen så fort som möjligt.</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Vid försvarsspel vill vi krympa motståndarnas yta så mycket som möjligt.</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Hög press. Vi vill återvinna bollen snabbast möjligt.</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Försvarssida</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Understöd</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Markering</a:t>
            </a:r>
          </a:p>
        </p:txBody>
      </p:sp>
      <p:sp>
        <p:nvSpPr>
          <p:cNvPr id="24" name="Oval 23"/>
          <p:cNvSpPr/>
          <p:nvPr/>
        </p:nvSpPr>
        <p:spPr>
          <a:xfrm>
            <a:off x="8585568" y="25155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5" name="Oval 24"/>
          <p:cNvSpPr/>
          <p:nvPr/>
        </p:nvSpPr>
        <p:spPr>
          <a:xfrm>
            <a:off x="10507343" y="248987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6" name="Oval 25"/>
          <p:cNvSpPr/>
          <p:nvPr/>
        </p:nvSpPr>
        <p:spPr>
          <a:xfrm>
            <a:off x="9567243" y="321227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7" name="Oval 26"/>
          <p:cNvSpPr/>
          <p:nvPr/>
        </p:nvSpPr>
        <p:spPr>
          <a:xfrm>
            <a:off x="9589018" y="41127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8" name="Oval 27"/>
          <p:cNvSpPr/>
          <p:nvPr/>
        </p:nvSpPr>
        <p:spPr>
          <a:xfrm>
            <a:off x="8257043" y="344582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9" name="Oval 28"/>
          <p:cNvSpPr/>
          <p:nvPr/>
        </p:nvSpPr>
        <p:spPr>
          <a:xfrm>
            <a:off x="10909995" y="349134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0" name="Oval 29"/>
          <p:cNvSpPr/>
          <p:nvPr/>
        </p:nvSpPr>
        <p:spPr>
          <a:xfrm>
            <a:off x="10465765" y="2660079"/>
            <a:ext cx="89078" cy="169009"/>
          </a:xfrm>
          <a:prstGeom prst="ellipse">
            <a:avLst/>
          </a:prstGeom>
          <a:solidFill>
            <a:schemeClr val="bg1"/>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1" name="Oval 30"/>
          <p:cNvSpPr/>
          <p:nvPr/>
        </p:nvSpPr>
        <p:spPr>
          <a:xfrm>
            <a:off x="9511828" y="2171205"/>
            <a:ext cx="154379" cy="166255"/>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2" name="Oval 25"/>
          <p:cNvSpPr/>
          <p:nvPr/>
        </p:nvSpPr>
        <p:spPr>
          <a:xfrm>
            <a:off x="8777524" y="390493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3" name="Oval 26"/>
          <p:cNvSpPr/>
          <p:nvPr/>
        </p:nvSpPr>
        <p:spPr>
          <a:xfrm>
            <a:off x="10388575" y="408246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4" name="Oval 47"/>
          <p:cNvSpPr/>
          <p:nvPr/>
        </p:nvSpPr>
        <p:spPr>
          <a:xfrm>
            <a:off x="9335649" y="268185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5" name="Oval 46"/>
          <p:cNvSpPr/>
          <p:nvPr/>
        </p:nvSpPr>
        <p:spPr>
          <a:xfrm>
            <a:off x="8549143" y="378872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6" name="Upp 3"/>
          <p:cNvSpPr/>
          <p:nvPr/>
        </p:nvSpPr>
        <p:spPr>
          <a:xfrm>
            <a:off x="8634769" y="3701257"/>
            <a:ext cx="2048605" cy="1848643"/>
          </a:xfrm>
          <a:prstGeom prst="upArrow">
            <a:avLst/>
          </a:prstGeom>
          <a:no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pic>
        <p:nvPicPr>
          <p:cNvPr id="37" name="Picture 36"/>
          <p:cNvPicPr>
            <a:picLocks noChangeAspect="1"/>
          </p:cNvPicPr>
          <p:nvPr/>
        </p:nvPicPr>
        <p:blipFill>
          <a:blip r:embed="rId2"/>
          <a:stretch>
            <a:fillRect/>
          </a:stretch>
        </p:blipFill>
        <p:spPr>
          <a:xfrm>
            <a:off x="7606208" y="630209"/>
            <a:ext cx="4067175" cy="819150"/>
          </a:xfrm>
          <a:prstGeom prst="rect">
            <a:avLst/>
          </a:prstGeom>
        </p:spPr>
      </p:pic>
      <p:sp>
        <p:nvSpPr>
          <p:cNvPr id="38" name="Oval 37"/>
          <p:cNvSpPr/>
          <p:nvPr/>
        </p:nvSpPr>
        <p:spPr>
          <a:xfrm>
            <a:off x="10371583" y="3182431"/>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9" name="Oval 38"/>
          <p:cNvSpPr/>
          <p:nvPr/>
        </p:nvSpPr>
        <p:spPr>
          <a:xfrm>
            <a:off x="10141844" y="3662378"/>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40" name="Oval 39"/>
          <p:cNvSpPr/>
          <p:nvPr/>
        </p:nvSpPr>
        <p:spPr>
          <a:xfrm>
            <a:off x="8737968" y="3159320"/>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41" name="Oval 40"/>
          <p:cNvSpPr/>
          <p:nvPr/>
        </p:nvSpPr>
        <p:spPr>
          <a:xfrm>
            <a:off x="9095084" y="4335308"/>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42" name="Oval 41"/>
          <p:cNvSpPr/>
          <p:nvPr/>
        </p:nvSpPr>
        <p:spPr>
          <a:xfrm>
            <a:off x="8890368" y="3311720"/>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595030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Metoder i anfallsspel</a:t>
            </a:r>
            <a:endParaRPr lang="sv-SE" dirty="0"/>
          </a:p>
        </p:txBody>
      </p:sp>
      <p:sp>
        <p:nvSpPr>
          <p:cNvPr id="4" name="Rectangle 3"/>
          <p:cNvSpPr/>
          <p:nvPr/>
        </p:nvSpPr>
        <p:spPr>
          <a:xfrm>
            <a:off x="7979695" y="1826768"/>
            <a:ext cx="3354779" cy="4465122"/>
          </a:xfrm>
          <a:prstGeom prst="rect">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92D050"/>
              </a:solidFill>
            </a:endParaRPr>
          </a:p>
        </p:txBody>
      </p:sp>
      <p:cxnSp>
        <p:nvCxnSpPr>
          <p:cNvPr id="5" name="Straight Connector 4"/>
          <p:cNvCxnSpPr/>
          <p:nvPr/>
        </p:nvCxnSpPr>
        <p:spPr>
          <a:xfrm rot="5400000">
            <a:off x="6109332" y="4055423"/>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rot="5400000">
            <a:off x="9123607" y="4053448"/>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8157826" y="2018804"/>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10800000">
            <a:off x="8155851" y="6101829"/>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8155851" y="3999954"/>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a:off x="8525959" y="2363189"/>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5400000">
            <a:off x="8523984" y="5745589"/>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5400000">
            <a:off x="10077634" y="5743614"/>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a:off x="10087534" y="2357264"/>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8870344" y="2701649"/>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8868369" y="5407174"/>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9717448" y="270757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7" name="Oval 16"/>
          <p:cNvSpPr/>
          <p:nvPr/>
        </p:nvSpPr>
        <p:spPr>
          <a:xfrm>
            <a:off x="10962333" y="3042838"/>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8" name="Oval 17"/>
          <p:cNvSpPr/>
          <p:nvPr/>
        </p:nvSpPr>
        <p:spPr>
          <a:xfrm>
            <a:off x="8246919" y="3125966"/>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9" name="Oval 18"/>
          <p:cNvSpPr/>
          <p:nvPr/>
        </p:nvSpPr>
        <p:spPr>
          <a:xfrm>
            <a:off x="9634333" y="3610099"/>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0" name="Oval 19"/>
          <p:cNvSpPr/>
          <p:nvPr/>
        </p:nvSpPr>
        <p:spPr>
          <a:xfrm>
            <a:off x="8582619" y="445478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1" name="Oval 20"/>
          <p:cNvSpPr/>
          <p:nvPr/>
        </p:nvSpPr>
        <p:spPr>
          <a:xfrm>
            <a:off x="10208766" y="4288528"/>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3" name="TextBox 22"/>
          <p:cNvSpPr txBox="1"/>
          <p:nvPr/>
        </p:nvSpPr>
        <p:spPr>
          <a:xfrm>
            <a:off x="866635" y="1746655"/>
            <a:ext cx="6679150" cy="29510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Vid bollinnehav vill vi öka vår spelyta. </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Spelbar, spelavstånd, spelbredd, speldjup</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Trianglar</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Tålamodsrikt passningsspel</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Omställningar/spelvändningar</a:t>
            </a:r>
          </a:p>
          <a:p>
            <a:pPr marL="342900" indent="-342900" eaLnBrk="0" hangingPunct="0">
              <a:spcBef>
                <a:spcPct val="20000"/>
              </a:spcBef>
              <a:buFont typeface="Wingdings" pitchFamily="2" charset="2"/>
              <a:buChar char="§"/>
            </a:pPr>
            <a:endParaRPr lang="sv-SE" dirty="0" smtClean="0">
              <a:latin typeface="Arial" panose="020B0604020202020204" pitchFamily="34" charset="0"/>
              <a:cs typeface="Arial" panose="020B0604020202020204" pitchFamily="34" charset="0"/>
            </a:endParaRPr>
          </a:p>
          <a:p>
            <a:pPr marL="342900" indent="-342900" eaLnBrk="0" hangingPunct="0">
              <a:spcBef>
                <a:spcPct val="20000"/>
              </a:spcBef>
            </a:pPr>
            <a:r>
              <a:rPr lang="sv-SE" i="1" dirty="0" smtClean="0">
                <a:latin typeface="Arial" panose="020B0604020202020204" pitchFamily="34" charset="0"/>
                <a:cs typeface="Arial" panose="020B0604020202020204" pitchFamily="34" charset="0"/>
              </a:rPr>
              <a:t>”Rör på dig, det är din löpning som skapar möjligheterna.”</a:t>
            </a:r>
          </a:p>
        </p:txBody>
      </p:sp>
      <p:sp>
        <p:nvSpPr>
          <p:cNvPr id="24" name="Oval 23"/>
          <p:cNvSpPr/>
          <p:nvPr/>
        </p:nvSpPr>
        <p:spPr>
          <a:xfrm>
            <a:off x="8878773" y="22996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5" name="Oval 24"/>
          <p:cNvSpPr/>
          <p:nvPr/>
        </p:nvSpPr>
        <p:spPr>
          <a:xfrm>
            <a:off x="9867873" y="248987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6" name="Oval 25"/>
          <p:cNvSpPr/>
          <p:nvPr/>
        </p:nvSpPr>
        <p:spPr>
          <a:xfrm>
            <a:off x="9580898" y="321227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7" name="Oval 26"/>
          <p:cNvSpPr/>
          <p:nvPr/>
        </p:nvSpPr>
        <p:spPr>
          <a:xfrm>
            <a:off x="9602673" y="41127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8" name="Oval 27"/>
          <p:cNvSpPr/>
          <p:nvPr/>
        </p:nvSpPr>
        <p:spPr>
          <a:xfrm>
            <a:off x="8520073" y="33151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9" name="Oval 28"/>
          <p:cNvSpPr/>
          <p:nvPr/>
        </p:nvSpPr>
        <p:spPr>
          <a:xfrm>
            <a:off x="10631848" y="336072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0" name="Oval 26"/>
          <p:cNvSpPr/>
          <p:nvPr/>
        </p:nvSpPr>
        <p:spPr>
          <a:xfrm>
            <a:off x="9602673" y="4753748"/>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1" name="Oval 21"/>
          <p:cNvSpPr/>
          <p:nvPr/>
        </p:nvSpPr>
        <p:spPr>
          <a:xfrm>
            <a:off x="9171348" y="235726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2" name="Oval 41"/>
          <p:cNvSpPr/>
          <p:nvPr/>
        </p:nvSpPr>
        <p:spPr>
          <a:xfrm>
            <a:off x="10604473" y="2642274"/>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3" name="Oval 45"/>
          <p:cNvSpPr/>
          <p:nvPr/>
        </p:nvSpPr>
        <p:spPr>
          <a:xfrm>
            <a:off x="9120073" y="45064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4" name="Oval 45"/>
          <p:cNvSpPr/>
          <p:nvPr/>
        </p:nvSpPr>
        <p:spPr>
          <a:xfrm>
            <a:off x="9755073" y="42651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pic>
        <p:nvPicPr>
          <p:cNvPr id="35" name="Picture 34"/>
          <p:cNvPicPr>
            <a:picLocks noChangeAspect="1"/>
          </p:cNvPicPr>
          <p:nvPr/>
        </p:nvPicPr>
        <p:blipFill>
          <a:blip r:embed="rId2"/>
          <a:stretch>
            <a:fillRect/>
          </a:stretch>
        </p:blipFill>
        <p:spPr>
          <a:xfrm>
            <a:off x="7606208" y="630209"/>
            <a:ext cx="4067175" cy="819150"/>
          </a:xfrm>
          <a:prstGeom prst="rect">
            <a:avLst/>
          </a:prstGeom>
        </p:spPr>
      </p:pic>
      <p:sp>
        <p:nvSpPr>
          <p:cNvPr id="36" name="Oval 35"/>
          <p:cNvSpPr/>
          <p:nvPr/>
        </p:nvSpPr>
        <p:spPr>
          <a:xfrm>
            <a:off x="10838843" y="3813129"/>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7" name="Oval 36"/>
          <p:cNvSpPr/>
          <p:nvPr/>
        </p:nvSpPr>
        <p:spPr>
          <a:xfrm>
            <a:off x="9964157" y="3052813"/>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8" name="Oval 26"/>
          <p:cNvSpPr/>
          <p:nvPr/>
        </p:nvSpPr>
        <p:spPr>
          <a:xfrm>
            <a:off x="9632241" y="5806905"/>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39" name="Oval 38"/>
          <p:cNvSpPr/>
          <p:nvPr/>
        </p:nvSpPr>
        <p:spPr>
          <a:xfrm>
            <a:off x="8894693" y="27659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40" name="Oval 39"/>
          <p:cNvSpPr/>
          <p:nvPr/>
        </p:nvSpPr>
        <p:spPr>
          <a:xfrm>
            <a:off x="10316333" y="2918399"/>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397464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Anfallsvapen</a:t>
            </a:r>
            <a:endParaRPr lang="sv-SE" dirty="0"/>
          </a:p>
        </p:txBody>
      </p:sp>
      <p:sp>
        <p:nvSpPr>
          <p:cNvPr id="4" name="Rectangle 3"/>
          <p:cNvSpPr/>
          <p:nvPr/>
        </p:nvSpPr>
        <p:spPr>
          <a:xfrm>
            <a:off x="7999873" y="1828339"/>
            <a:ext cx="3354779" cy="4465122"/>
          </a:xfrm>
          <a:prstGeom prst="rect">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dirty="0">
              <a:solidFill>
                <a:srgbClr val="92D050"/>
              </a:solidFill>
            </a:endParaRPr>
          </a:p>
        </p:txBody>
      </p:sp>
      <p:cxnSp>
        <p:nvCxnSpPr>
          <p:cNvPr id="5" name="Straight Connector 4"/>
          <p:cNvCxnSpPr/>
          <p:nvPr/>
        </p:nvCxnSpPr>
        <p:spPr>
          <a:xfrm rot="5400000">
            <a:off x="6136624" y="4069071"/>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rot="5400000">
            <a:off x="9150899" y="4067096"/>
            <a:ext cx="409698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rot="10800000">
            <a:off x="8185118" y="2032452"/>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rot="10800000">
            <a:off x="8183143" y="6115477"/>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a:off x="8183143" y="4013602"/>
            <a:ext cx="301427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a:off x="8553251" y="2376837"/>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rot="5400000">
            <a:off x="8551276" y="5759237"/>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5400000">
            <a:off x="10104926" y="5757262"/>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a:off x="10114826" y="2370912"/>
            <a:ext cx="688770"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8897636" y="2715297"/>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8895661" y="5420822"/>
            <a:ext cx="1551676"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10017865" y="3208097"/>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7" name="Oval 16"/>
          <p:cNvSpPr/>
          <p:nvPr/>
        </p:nvSpPr>
        <p:spPr>
          <a:xfrm>
            <a:off x="10882750" y="2997111"/>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8" name="Oval 17"/>
          <p:cNvSpPr/>
          <p:nvPr/>
        </p:nvSpPr>
        <p:spPr>
          <a:xfrm>
            <a:off x="8889750" y="3457497"/>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19" name="Oval 18"/>
          <p:cNvSpPr/>
          <p:nvPr/>
        </p:nvSpPr>
        <p:spPr>
          <a:xfrm>
            <a:off x="8385036" y="3722706"/>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0" name="Oval 19"/>
          <p:cNvSpPr/>
          <p:nvPr/>
        </p:nvSpPr>
        <p:spPr>
          <a:xfrm>
            <a:off x="8735371" y="2859774"/>
            <a:ext cx="154379" cy="166255"/>
          </a:xfrm>
          <a:prstGeom prst="ellipse">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1" name="Oval 20"/>
          <p:cNvSpPr/>
          <p:nvPr/>
        </p:nvSpPr>
        <p:spPr>
          <a:xfrm>
            <a:off x="9584436" y="5783031"/>
            <a:ext cx="154379" cy="166255"/>
          </a:xfrm>
          <a:prstGeom prst="ellips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2" name="TextBox 21"/>
          <p:cNvSpPr txBox="1"/>
          <p:nvPr/>
        </p:nvSpPr>
        <p:spPr>
          <a:xfrm>
            <a:off x="825691" y="1773952"/>
            <a:ext cx="6244026" cy="103412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Font typeface="Wingdings" pitchFamily="2" charset="2"/>
              <a:buChar char="§"/>
              <a:defRPr/>
            </a:pPr>
            <a:r>
              <a:rPr lang="sv-SE" dirty="0" smtClean="0">
                <a:latin typeface="Arial" panose="020B0604020202020204" pitchFamily="34" charset="0"/>
                <a:cs typeface="Arial" panose="020B0604020202020204" pitchFamily="34" charset="0"/>
              </a:rPr>
              <a:t>Mossens Damjuniorer strävar efter att vara ett rörligt, kreativt, välspelande lag med stort bollinnehav.</a:t>
            </a:r>
          </a:p>
          <a:p>
            <a:pPr marL="342900" lvl="0" indent="-342900" eaLnBrk="0" hangingPunct="0">
              <a:spcBef>
                <a:spcPct val="20000"/>
              </a:spcBef>
              <a:buFont typeface="Wingdings" pitchFamily="2" charset="2"/>
              <a:buChar char="§"/>
              <a:defRPr/>
            </a:pPr>
            <a:r>
              <a:rPr lang="sv-SE" dirty="0" smtClean="0">
                <a:latin typeface="Arial" panose="020B0604020202020204" pitchFamily="34" charset="0"/>
                <a:cs typeface="Arial" panose="020B0604020202020204" pitchFamily="34" charset="0"/>
              </a:rPr>
              <a:t>Vi vill spela ett snabbt passningsspel där kreativa tjejer med god teknik bryter av mönstret med oväntade lösningar.</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Göra sin motståndare, 1 v 1</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Väggspel eller trianglar</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Instick</a:t>
            </a:r>
          </a:p>
          <a:p>
            <a:pPr marL="342900" indent="-342900" eaLnBrk="0" hangingPunct="0">
              <a:spcBef>
                <a:spcPct val="20000"/>
              </a:spcBef>
              <a:buFont typeface="Wingdings" pitchFamily="2" charset="2"/>
              <a:buChar char="§"/>
            </a:pPr>
            <a:r>
              <a:rPr lang="sv-SE" dirty="0" smtClean="0">
                <a:latin typeface="Arial" panose="020B0604020202020204" pitchFamily="34" charset="0"/>
                <a:cs typeface="Arial" panose="020B0604020202020204" pitchFamily="34" charset="0"/>
              </a:rPr>
              <a:t>Driva upp längs kanten för inspel</a:t>
            </a:r>
          </a:p>
          <a:p>
            <a:pPr marL="342900" indent="-342900" eaLnBrk="0" hangingPunct="0">
              <a:spcBef>
                <a:spcPct val="20000"/>
              </a:spcBef>
              <a:buFont typeface="Wingdings" pitchFamily="2" charset="2"/>
              <a:buChar char="§"/>
            </a:pPr>
            <a:endParaRPr lang="sv-SE" dirty="0" smtClean="0">
              <a:latin typeface="+mn-lt"/>
            </a:endParaRPr>
          </a:p>
          <a:p>
            <a:pPr marL="342900" indent="-342900" eaLnBrk="0" hangingPunct="0">
              <a:spcBef>
                <a:spcPct val="20000"/>
              </a:spcBef>
              <a:buFont typeface="Wingdings" pitchFamily="2" charset="2"/>
              <a:buChar char="§"/>
            </a:pPr>
            <a:endParaRPr lang="sv-SE" dirty="0" smtClean="0">
              <a:latin typeface="+mn-lt"/>
            </a:endParaRPr>
          </a:p>
        </p:txBody>
      </p:sp>
      <p:sp>
        <p:nvSpPr>
          <p:cNvPr id="23" name="Oval 22"/>
          <p:cNvSpPr/>
          <p:nvPr/>
        </p:nvSpPr>
        <p:spPr>
          <a:xfrm>
            <a:off x="8982765" y="2398622"/>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4" name="Oval 23"/>
          <p:cNvSpPr/>
          <p:nvPr/>
        </p:nvSpPr>
        <p:spPr>
          <a:xfrm>
            <a:off x="9859540" y="2776647"/>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5" name="Oval 24"/>
          <p:cNvSpPr/>
          <p:nvPr/>
        </p:nvSpPr>
        <p:spPr>
          <a:xfrm>
            <a:off x="8523615" y="3447597"/>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sp>
        <p:nvSpPr>
          <p:cNvPr id="26" name="Oval 25"/>
          <p:cNvSpPr/>
          <p:nvPr/>
        </p:nvSpPr>
        <p:spPr>
          <a:xfrm>
            <a:off x="10397890" y="2958747"/>
            <a:ext cx="154379" cy="166255"/>
          </a:xfrm>
          <a:prstGeom prst="ellipse">
            <a:avLst/>
          </a:prstGeom>
          <a:solidFill>
            <a:schemeClr val="accent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sv-SE"/>
          </a:p>
        </p:txBody>
      </p:sp>
      <p:cxnSp>
        <p:nvCxnSpPr>
          <p:cNvPr id="27" name="Straight Arrow Connector 26"/>
          <p:cNvCxnSpPr/>
          <p:nvPr/>
        </p:nvCxnSpPr>
        <p:spPr>
          <a:xfrm flipV="1">
            <a:off x="8630494" y="3613852"/>
            <a:ext cx="259256" cy="108854"/>
          </a:xfrm>
          <a:prstGeom prst="straightConnector1">
            <a:avLst/>
          </a:prstGeom>
          <a:ln w="127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p:nvPr/>
        </p:nvCxnSpPr>
        <p:spPr>
          <a:xfrm rot="10800000">
            <a:off x="8476116" y="3225923"/>
            <a:ext cx="413635" cy="221675"/>
          </a:xfrm>
          <a:prstGeom prst="straightConnector1">
            <a:avLst/>
          </a:prstGeom>
          <a:ln w="127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p:nvPr/>
        </p:nvCxnSpPr>
        <p:spPr>
          <a:xfrm rot="5400000" flipH="1" flipV="1">
            <a:off x="8177603" y="3358919"/>
            <a:ext cx="557366" cy="1588"/>
          </a:xfrm>
          <a:prstGeom prst="straightConnector1">
            <a:avLst/>
          </a:prstGeom>
          <a:ln w="12700">
            <a:solidFill>
              <a:schemeClr val="tx1"/>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p:nvPr/>
        </p:nvCxnSpPr>
        <p:spPr>
          <a:xfrm rot="5400000" flipH="1" flipV="1">
            <a:off x="10009176" y="2692316"/>
            <a:ext cx="551783" cy="225646"/>
          </a:xfrm>
          <a:prstGeom prst="straightConnector1">
            <a:avLst/>
          </a:prstGeom>
          <a:ln w="12700">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rot="16200000" flipV="1">
            <a:off x="10510683" y="2570834"/>
            <a:ext cx="413655" cy="330481"/>
          </a:xfrm>
          <a:prstGeom prst="straightConnector1">
            <a:avLst/>
          </a:prstGeom>
          <a:ln w="12700">
            <a:solidFill>
              <a:schemeClr val="tx1"/>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32" name="Curved Connector 31"/>
          <p:cNvCxnSpPr/>
          <p:nvPr/>
        </p:nvCxnSpPr>
        <p:spPr>
          <a:xfrm rot="5400000" flipH="1" flipV="1">
            <a:off x="8880816" y="2415442"/>
            <a:ext cx="461152" cy="427512"/>
          </a:xfrm>
          <a:prstGeom prst="curvedConnector3">
            <a:avLst>
              <a:gd name="adj1" fmla="val 50000"/>
            </a:avLst>
          </a:prstGeom>
          <a:ln w="12700">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33" name="Picture 32"/>
          <p:cNvPicPr>
            <a:picLocks noChangeAspect="1"/>
          </p:cNvPicPr>
          <p:nvPr/>
        </p:nvPicPr>
        <p:blipFill>
          <a:blip r:embed="rId2"/>
          <a:stretch>
            <a:fillRect/>
          </a:stretch>
        </p:blipFill>
        <p:spPr>
          <a:xfrm>
            <a:off x="7606208" y="630209"/>
            <a:ext cx="4067175" cy="819150"/>
          </a:xfrm>
          <a:prstGeom prst="rect">
            <a:avLst/>
          </a:prstGeom>
        </p:spPr>
      </p:pic>
    </p:spTree>
    <p:extLst>
      <p:ext uri="{BB962C8B-B14F-4D97-AF65-F5344CB8AC3E}">
        <p14:creationId xmlns:p14="http://schemas.microsoft.com/office/powerpoint/2010/main" val="34738694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Sammanfattning spelidé</a:t>
            </a:r>
            <a:endParaRPr lang="sv-SE" dirty="0"/>
          </a:p>
        </p:txBody>
      </p:sp>
      <p:sp>
        <p:nvSpPr>
          <p:cNvPr id="4" name="Platshållare för innehåll 4"/>
          <p:cNvSpPr>
            <a:spLocks noGrp="1"/>
          </p:cNvSpPr>
          <p:nvPr>
            <p:ph idx="1"/>
          </p:nvPr>
        </p:nvSpPr>
        <p:spPr>
          <a:xfrm>
            <a:off x="880280" y="1813429"/>
            <a:ext cx="11116101" cy="3386369"/>
          </a:xfrm>
        </p:spPr>
        <p:txBody>
          <a:bodyPr/>
          <a:lstStyle/>
          <a:p>
            <a:pPr>
              <a:buFont typeface="Wingdings" pitchFamily="2" charset="2"/>
              <a:buChar char="§"/>
            </a:pPr>
            <a:r>
              <a:rPr lang="sv-SE" sz="1800" dirty="0" smtClean="0">
                <a:latin typeface="Arial" panose="020B0604020202020204" pitchFamily="34" charset="0"/>
                <a:cs typeface="Arial" panose="020B0604020202020204" pitchFamily="34" charset="0"/>
              </a:rPr>
              <a:t>Spela framåt om vi kan – spela bakåt om vi behöver</a:t>
            </a:r>
          </a:p>
          <a:p>
            <a:pPr>
              <a:buFont typeface="Wingdings" pitchFamily="2" charset="2"/>
              <a:buChar char="§"/>
            </a:pPr>
            <a:r>
              <a:rPr lang="sv-SE" sz="1800" dirty="0" smtClean="0">
                <a:latin typeface="Arial" panose="020B0604020202020204" pitchFamily="34" charset="0"/>
                <a:cs typeface="Arial" panose="020B0604020202020204" pitchFamily="34" charset="0"/>
              </a:rPr>
              <a:t>Spela på rättvänd spelare om vi kan – spela på felvänd spelare om vi behöver</a:t>
            </a:r>
          </a:p>
          <a:p>
            <a:pPr>
              <a:buFont typeface="Wingdings" pitchFamily="2" charset="2"/>
              <a:buChar char="§"/>
            </a:pPr>
            <a:r>
              <a:rPr lang="sv-SE" sz="1800" dirty="0" smtClean="0">
                <a:latin typeface="Arial" panose="020B0604020202020204" pitchFamily="34" charset="0"/>
                <a:cs typeface="Arial" panose="020B0604020202020204" pitchFamily="34" charset="0"/>
              </a:rPr>
              <a:t>Spela efter marken om vi kan – spela i luften om vi behöver</a:t>
            </a:r>
          </a:p>
          <a:p>
            <a:pPr>
              <a:buFont typeface="Wingdings" pitchFamily="2" charset="2"/>
              <a:buChar char="§"/>
            </a:pPr>
            <a:r>
              <a:rPr lang="sv-SE" sz="1800" dirty="0" smtClean="0">
                <a:latin typeface="Arial" panose="020B0604020202020204" pitchFamily="34" charset="0"/>
                <a:cs typeface="Arial" panose="020B0604020202020204" pitchFamily="34" charset="0"/>
              </a:rPr>
              <a:t>Spela med ett eller två tillslag om vi kan – spela med fler tillslag om vi behöver</a:t>
            </a:r>
          </a:p>
          <a:p>
            <a:pPr>
              <a:buFont typeface="Wingdings" pitchFamily="2" charset="2"/>
              <a:buChar char="§"/>
            </a:pPr>
            <a:r>
              <a:rPr lang="sv-SE" sz="1800" dirty="0" smtClean="0">
                <a:latin typeface="Arial" panose="020B0604020202020204" pitchFamily="34" charset="0"/>
                <a:cs typeface="Arial" panose="020B0604020202020204" pitchFamily="34" charset="0"/>
              </a:rPr>
              <a:t>Spela ur läget om vi kan – spela på yta om vi behöver</a:t>
            </a:r>
          </a:p>
          <a:p>
            <a:pPr>
              <a:buFont typeface="Wingdings" pitchFamily="2" charset="2"/>
              <a:buChar char="§"/>
            </a:pPr>
            <a:r>
              <a:rPr lang="sv-SE" sz="1800" dirty="0" smtClean="0">
                <a:latin typeface="Arial" panose="020B0604020202020204" pitchFamily="34" charset="0"/>
                <a:cs typeface="Arial" panose="020B0604020202020204" pitchFamily="34" charset="0"/>
              </a:rPr>
              <a:t>Spela diagonalt om vi kan – spela rakt om vi behöver</a:t>
            </a:r>
          </a:p>
          <a:p>
            <a:pPr>
              <a:buNone/>
            </a:pPr>
            <a:endParaRPr lang="sv-SE" sz="1800" dirty="0" smtClean="0">
              <a:latin typeface="Arial" panose="020B0604020202020204" pitchFamily="34" charset="0"/>
              <a:cs typeface="Arial" panose="020B0604020202020204" pitchFamily="34" charset="0"/>
            </a:endParaRPr>
          </a:p>
          <a:p>
            <a:endParaRPr lang="sv-SE" sz="1800" dirty="0" smtClean="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2"/>
          <a:stretch>
            <a:fillRect/>
          </a:stretch>
        </p:blipFill>
        <p:spPr>
          <a:xfrm>
            <a:off x="7606208" y="630209"/>
            <a:ext cx="4067175" cy="819150"/>
          </a:xfrm>
          <a:prstGeom prst="rect">
            <a:avLst/>
          </a:prstGeom>
        </p:spPr>
      </p:pic>
    </p:spTree>
    <p:extLst>
      <p:ext uri="{BB962C8B-B14F-4D97-AF65-F5344CB8AC3E}">
        <p14:creationId xmlns:p14="http://schemas.microsoft.com/office/powerpoint/2010/main" val="2178603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600" b="1" dirty="0" smtClean="0">
                <a:solidFill>
                  <a:schemeClr val="tx1"/>
                </a:solidFill>
                <a:latin typeface="Arial" panose="020B0604020202020204" pitchFamily="34" charset="0"/>
                <a:cs typeface="Arial" panose="020B0604020202020204" pitchFamily="34" charset="0"/>
              </a:rPr>
              <a:t>Målvakt</a:t>
            </a:r>
          </a:p>
          <a:p>
            <a:r>
              <a:rPr lang="sv-SE" sz="1400" dirty="0" smtClean="0">
                <a:solidFill>
                  <a:schemeClr val="tx1"/>
                </a:solidFill>
                <a:effectLst/>
                <a:latin typeface="Arial" panose="020B0604020202020204" pitchFamily="34" charset="0"/>
                <a:cs typeface="Arial" panose="020B0604020202020204" pitchFamily="34" charset="0"/>
              </a:rPr>
              <a:t>Många har uppfattningen att målvakten enbart är en defensiv spelare vars främsta uppgift är att rädda skott, faktum är dock att räddningar enbart är 16% av målvaktens totala agerande under match.</a:t>
            </a:r>
            <a:br>
              <a:rPr lang="sv-SE" sz="1400" dirty="0" smtClean="0">
                <a:solidFill>
                  <a:schemeClr val="tx1"/>
                </a:solidFill>
                <a:effectLst/>
                <a:latin typeface="Arial" panose="020B0604020202020204" pitchFamily="34" charset="0"/>
                <a:cs typeface="Arial" panose="020B0604020202020204" pitchFamily="34" charset="0"/>
              </a:rPr>
            </a:br>
            <a:r>
              <a:rPr lang="sv-SE" sz="1400" dirty="0" smtClean="0">
                <a:solidFill>
                  <a:schemeClr val="tx1"/>
                </a:solidFill>
                <a:effectLst/>
                <a:latin typeface="Arial" panose="020B0604020202020204" pitchFamily="34" charset="0"/>
                <a:cs typeface="Arial" panose="020B0604020202020204" pitchFamily="34" charset="0"/>
              </a:rPr>
              <a:t>Målvakten gör alltså betydligt mer än så. Intressant nog så visar studier att 60-75% av agerandet är av offensiv karaktär såsom hantering av bakåtpass, utkast, utspark och inspark Målvakten agerar i kontakt med boll oftare med fötterna än med händerna. Så mycket som 70 % av agerandet sker med fötter och enbart 30 % med händer</a:t>
            </a:r>
            <a:br>
              <a:rPr lang="sv-SE" sz="1400" dirty="0" smtClean="0">
                <a:solidFill>
                  <a:schemeClr val="tx1"/>
                </a:solidFill>
                <a:effectLst/>
                <a:latin typeface="Arial" panose="020B0604020202020204" pitchFamily="34" charset="0"/>
                <a:cs typeface="Arial" panose="020B0604020202020204" pitchFamily="34" charset="0"/>
              </a:rPr>
            </a:br>
            <a:endParaRPr lang="sv-SE" sz="1600" b="1" dirty="0">
              <a:solidFill>
                <a:schemeClr val="tx1"/>
              </a:solidFill>
              <a:latin typeface="Arial" panose="020B0604020202020204" pitchFamily="34" charset="0"/>
              <a:cs typeface="Arial" panose="020B0604020202020204" pitchFamily="34" charset="0"/>
            </a:endParaRPr>
          </a:p>
          <a:p>
            <a:r>
              <a:rPr lang="sv-SE" sz="16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Greppsäkerhet;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Kommunikation;</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Reflexer;</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Kondition.</a:t>
            </a:r>
            <a:endParaRPr lang="sv-SE" sz="1400" dirty="0">
              <a:solidFill>
                <a:schemeClr val="tx1"/>
              </a:solidFill>
              <a:latin typeface="Arial" panose="020B0604020202020204" pitchFamily="34" charset="0"/>
              <a:cs typeface="Arial" panose="020B0604020202020204" pitchFamily="34" charset="0"/>
            </a:endParaRPr>
          </a:p>
        </p:txBody>
      </p:sp>
      <p:sp>
        <p:nvSpPr>
          <p:cNvPr id="15" name="Rectangle 14"/>
          <p:cNvSpPr/>
          <p:nvPr/>
        </p:nvSpPr>
        <p:spPr>
          <a:xfrm>
            <a:off x="1637716" y="5882183"/>
            <a:ext cx="2238233" cy="718586"/>
          </a:xfrm>
          <a:prstGeom prst="rect">
            <a:avLst/>
          </a:prstGeom>
          <a:pattFill prst="dkUpDiag">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6618" y="5044930"/>
            <a:ext cx="1364931" cy="1364931"/>
          </a:xfrm>
          <a:prstGeom prst="rect">
            <a:avLst/>
          </a:prstGeom>
        </p:spPr>
      </p:pic>
      <p:sp>
        <p:nvSpPr>
          <p:cNvPr id="16" name="TextBox 15"/>
          <p:cNvSpPr txBox="1"/>
          <p:nvPr/>
        </p:nvSpPr>
        <p:spPr>
          <a:xfrm>
            <a:off x="8446960" y="645407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Ebba</a:t>
            </a:r>
            <a:endParaRPr lang="sv-SE" sz="1000" dirty="0">
              <a:latin typeface="Arial" panose="020B0604020202020204" pitchFamily="34" charset="0"/>
              <a:cs typeface="Arial" panose="020B0604020202020204" pitchFamily="34" charset="0"/>
            </a:endParaRPr>
          </a:p>
        </p:txBody>
      </p:sp>
      <p:sp>
        <p:nvSpPr>
          <p:cNvPr id="17" name="TextBox 16"/>
          <p:cNvSpPr txBox="1"/>
          <p:nvPr/>
        </p:nvSpPr>
        <p:spPr>
          <a:xfrm>
            <a:off x="6456578" y="4653885"/>
            <a:ext cx="4565290"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målvakter i Mossens Damjuniorer</a:t>
            </a:r>
            <a:endParaRPr lang="sv-SE" sz="1600" b="1" dirty="0">
              <a:latin typeface="Arial" panose="020B0604020202020204" pitchFamily="34" charset="0"/>
              <a:cs typeface="Arial" panose="020B0604020202020204" pitchFamily="34" charset="0"/>
            </a:endParaRPr>
          </a:p>
        </p:txBody>
      </p:sp>
      <p:sp>
        <p:nvSpPr>
          <p:cNvPr id="5" name="Up Arrow 4"/>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pattFill prst="dkUpDiag">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sp>
        <p:nvSpPr>
          <p:cNvPr id="3" name="TextBox 2"/>
          <p:cNvSpPr txBox="1"/>
          <p:nvPr/>
        </p:nvSpPr>
        <p:spPr>
          <a:xfrm>
            <a:off x="1339354" y="5866038"/>
            <a:ext cx="2918742" cy="830997"/>
          </a:xfrm>
          <a:prstGeom prst="rect">
            <a:avLst/>
          </a:prstGeom>
          <a:noFill/>
        </p:spPr>
        <p:txBody>
          <a:bodyPr wrap="square" rtlCol="0">
            <a:spAutoFit/>
          </a:bodyPr>
          <a:lstStyle/>
          <a:p>
            <a:pPr algn="ctr"/>
            <a:r>
              <a:rPr lang="sv-SE" sz="2400" b="1" dirty="0" smtClean="0"/>
              <a:t>PRIMÄR </a:t>
            </a:r>
          </a:p>
          <a:p>
            <a:pPr algn="ctr"/>
            <a:r>
              <a:rPr lang="sv-SE" sz="2400" b="1" dirty="0" smtClean="0"/>
              <a:t>ARBETSYTA</a:t>
            </a:r>
            <a:endParaRPr lang="sv-SE" sz="2400" b="1" dirty="0"/>
          </a:p>
        </p:txBody>
      </p:sp>
    </p:spTree>
    <p:extLst>
      <p:ext uri="{BB962C8B-B14F-4D97-AF65-F5344CB8AC3E}">
        <p14:creationId xmlns:p14="http://schemas.microsoft.com/office/powerpoint/2010/main" val="20297748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Fyra tal att komma ihåg </a:t>
            </a:r>
            <a:r>
              <a:rPr lang="sv-SE" dirty="0" smtClean="0">
                <a:sym typeface="Wingdings" panose="05000000000000000000" pitchFamily="2" charset="2"/>
              </a:rPr>
              <a:t></a:t>
            </a:r>
            <a:endParaRPr lang="sv-SE" dirty="0"/>
          </a:p>
        </p:txBody>
      </p:sp>
      <p:sp>
        <p:nvSpPr>
          <p:cNvPr id="4" name="Rectangle 3"/>
          <p:cNvSpPr/>
          <p:nvPr/>
        </p:nvSpPr>
        <p:spPr>
          <a:xfrm>
            <a:off x="3474731" y="1685105"/>
            <a:ext cx="2547257" cy="207699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smtClean="0">
                <a:solidFill>
                  <a:schemeClr val="tx1"/>
                </a:solidFill>
              </a:rPr>
              <a:t>75</a:t>
            </a:r>
            <a:endParaRPr lang="sv-SE" sz="9600" b="1" dirty="0">
              <a:solidFill>
                <a:schemeClr val="tx1"/>
              </a:solidFill>
            </a:endParaRPr>
          </a:p>
        </p:txBody>
      </p:sp>
      <p:sp>
        <p:nvSpPr>
          <p:cNvPr id="5" name="Rectangle 4"/>
          <p:cNvSpPr/>
          <p:nvPr/>
        </p:nvSpPr>
        <p:spPr>
          <a:xfrm>
            <a:off x="6331138" y="1685104"/>
            <a:ext cx="2547257" cy="207699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smtClean="0">
                <a:solidFill>
                  <a:srgbClr val="FFFF00"/>
                </a:solidFill>
              </a:rPr>
              <a:t>4</a:t>
            </a:r>
            <a:endParaRPr lang="sv-SE" sz="9600" b="1" dirty="0">
              <a:solidFill>
                <a:srgbClr val="FFFF00"/>
              </a:solidFill>
            </a:endParaRPr>
          </a:p>
        </p:txBody>
      </p:sp>
      <p:sp>
        <p:nvSpPr>
          <p:cNvPr id="6" name="Rectangle 5"/>
          <p:cNvSpPr/>
          <p:nvPr/>
        </p:nvSpPr>
        <p:spPr>
          <a:xfrm>
            <a:off x="9135290" y="1685104"/>
            <a:ext cx="2547257" cy="207699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smtClean="0">
                <a:solidFill>
                  <a:srgbClr val="FFFF00"/>
                </a:solidFill>
              </a:rPr>
              <a:t>1</a:t>
            </a:r>
            <a:endParaRPr lang="sv-SE" sz="9600" b="1" dirty="0">
              <a:solidFill>
                <a:srgbClr val="FFFF00"/>
              </a:solidFill>
            </a:endParaRPr>
          </a:p>
        </p:txBody>
      </p:sp>
      <p:sp>
        <p:nvSpPr>
          <p:cNvPr id="7" name="Rectangle 6"/>
          <p:cNvSpPr/>
          <p:nvPr/>
        </p:nvSpPr>
        <p:spPr>
          <a:xfrm>
            <a:off x="3383287" y="3918855"/>
            <a:ext cx="2651767" cy="738664"/>
          </a:xfrm>
          <a:prstGeom prst="rect">
            <a:avLst/>
          </a:prstGeom>
        </p:spPr>
        <p:txBody>
          <a:bodyPr wrap="square">
            <a:spAutoFit/>
          </a:bodyPr>
          <a:lstStyle/>
          <a:p>
            <a:r>
              <a:rPr lang="sv-SE" sz="1400" dirty="0" smtClean="0">
                <a:latin typeface="Arial" panose="020B0604020202020204" pitchFamily="34" charset="0"/>
                <a:cs typeface="Arial" panose="020B0604020202020204" pitchFamily="34" charset="0"/>
              </a:rPr>
              <a:t>För </a:t>
            </a:r>
            <a:r>
              <a:rPr lang="sv-SE" sz="1400" dirty="0">
                <a:latin typeface="Arial" panose="020B0604020202020204" pitchFamily="34" charset="0"/>
                <a:cs typeface="Arial" panose="020B0604020202020204" pitchFamily="34" charset="0"/>
              </a:rPr>
              <a:t>att kunna utveckla laget vill vi ha möjligheten att ställa krav på minst </a:t>
            </a:r>
            <a:r>
              <a:rPr lang="sv-SE" sz="1400" b="1" dirty="0">
                <a:latin typeface="Arial" panose="020B0604020202020204" pitchFamily="34" charset="0"/>
                <a:cs typeface="Arial" panose="020B0604020202020204" pitchFamily="34" charset="0"/>
              </a:rPr>
              <a:t>75% </a:t>
            </a:r>
            <a:r>
              <a:rPr lang="sv-SE" sz="1400" dirty="0">
                <a:latin typeface="Arial" panose="020B0604020202020204" pitchFamily="34" charset="0"/>
                <a:cs typeface="Arial" panose="020B0604020202020204" pitchFamily="34" charset="0"/>
              </a:rPr>
              <a:t>närvaro</a:t>
            </a:r>
          </a:p>
        </p:txBody>
      </p:sp>
      <p:sp>
        <p:nvSpPr>
          <p:cNvPr id="8" name="Rectangle 7"/>
          <p:cNvSpPr/>
          <p:nvPr/>
        </p:nvSpPr>
        <p:spPr>
          <a:xfrm>
            <a:off x="570413" y="1693812"/>
            <a:ext cx="2547257" cy="207699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smtClean="0">
                <a:solidFill>
                  <a:schemeClr val="tx1"/>
                </a:solidFill>
              </a:rPr>
              <a:t>3</a:t>
            </a:r>
            <a:endParaRPr lang="sv-SE" sz="9600" b="1" dirty="0">
              <a:solidFill>
                <a:schemeClr val="tx1"/>
              </a:solidFill>
            </a:endParaRPr>
          </a:p>
        </p:txBody>
      </p:sp>
      <p:sp>
        <p:nvSpPr>
          <p:cNvPr id="9" name="Rectangle 8"/>
          <p:cNvSpPr/>
          <p:nvPr/>
        </p:nvSpPr>
        <p:spPr>
          <a:xfrm>
            <a:off x="496407" y="3927563"/>
            <a:ext cx="2621263" cy="1384995"/>
          </a:xfrm>
          <a:prstGeom prst="rect">
            <a:avLst/>
          </a:prstGeom>
        </p:spPr>
        <p:txBody>
          <a:bodyPr wrap="square">
            <a:spAutoFit/>
          </a:bodyPr>
          <a:lstStyle/>
          <a:p>
            <a:r>
              <a:rPr lang="sv-SE" sz="1400" dirty="0">
                <a:latin typeface="Arial" panose="020B0604020202020204" pitchFamily="34" charset="0"/>
                <a:cs typeface="Arial" panose="020B0604020202020204" pitchFamily="34" charset="0"/>
              </a:rPr>
              <a:t>En bra balanserad träningsnivå med </a:t>
            </a:r>
            <a:r>
              <a:rPr lang="sv-SE" sz="1400" b="1" dirty="0">
                <a:latin typeface="Arial" panose="020B0604020202020204" pitchFamily="34" charset="0"/>
                <a:cs typeface="Arial" panose="020B0604020202020204" pitchFamily="34" charset="0"/>
              </a:rPr>
              <a:t>tre</a:t>
            </a:r>
            <a:r>
              <a:rPr lang="sv-SE" sz="1400" dirty="0">
                <a:latin typeface="Arial" panose="020B0604020202020204" pitchFamily="34" charset="0"/>
                <a:cs typeface="Arial" panose="020B0604020202020204" pitchFamily="34" charset="0"/>
              </a:rPr>
              <a:t> </a:t>
            </a:r>
            <a:r>
              <a:rPr lang="sv-SE" sz="1400" dirty="0" smtClean="0">
                <a:latin typeface="Arial" panose="020B0604020202020204" pitchFamily="34" charset="0"/>
                <a:cs typeface="Arial" panose="020B0604020202020204" pitchFamily="34" charset="0"/>
              </a:rPr>
              <a:t>(3) schemalagda </a:t>
            </a:r>
            <a:r>
              <a:rPr lang="sv-SE" sz="1400" dirty="0">
                <a:latin typeface="Arial" panose="020B0604020202020204" pitchFamily="34" charset="0"/>
                <a:cs typeface="Arial" panose="020B0604020202020204" pitchFamily="34" charset="0"/>
              </a:rPr>
              <a:t>kvalitativa träningstillfällen i veckan möjliggör prestationer på såväl fotbollsplanen som i </a:t>
            </a:r>
            <a:r>
              <a:rPr lang="sv-SE" sz="1400" dirty="0" smtClean="0">
                <a:latin typeface="Arial" panose="020B0604020202020204" pitchFamily="34" charset="0"/>
                <a:cs typeface="Arial" panose="020B0604020202020204" pitchFamily="34" charset="0"/>
              </a:rPr>
              <a:t>skolan.</a:t>
            </a:r>
            <a:endParaRPr lang="sv-SE" sz="1400" dirty="0">
              <a:latin typeface="Arial" panose="020B0604020202020204" pitchFamily="34" charset="0"/>
              <a:cs typeface="Arial" panose="020B0604020202020204" pitchFamily="34" charset="0"/>
            </a:endParaRPr>
          </a:p>
        </p:txBody>
      </p:sp>
      <p:sp>
        <p:nvSpPr>
          <p:cNvPr id="10" name="Rectangle 9"/>
          <p:cNvSpPr/>
          <p:nvPr/>
        </p:nvSpPr>
        <p:spPr>
          <a:xfrm>
            <a:off x="6239699" y="3914499"/>
            <a:ext cx="2651767" cy="1384995"/>
          </a:xfrm>
          <a:prstGeom prst="rect">
            <a:avLst/>
          </a:prstGeom>
        </p:spPr>
        <p:txBody>
          <a:bodyPr wrap="square">
            <a:spAutoFit/>
          </a:bodyPr>
          <a:lstStyle/>
          <a:p>
            <a:r>
              <a:rPr lang="sv-SE" sz="1400" dirty="0" smtClean="0">
                <a:latin typeface="Arial" panose="020B0604020202020204" pitchFamily="34" charset="0"/>
                <a:cs typeface="Arial" panose="020B0604020202020204" pitchFamily="34" charset="0"/>
              </a:rPr>
              <a:t>Senast </a:t>
            </a:r>
            <a:r>
              <a:rPr lang="sv-SE" sz="1400" b="1" dirty="0" smtClean="0">
                <a:latin typeface="Arial" panose="020B0604020202020204" pitchFamily="34" charset="0"/>
                <a:cs typeface="Arial" panose="020B0604020202020204" pitchFamily="34" charset="0"/>
              </a:rPr>
              <a:t>fyra</a:t>
            </a:r>
            <a:r>
              <a:rPr lang="sv-SE" sz="1400" dirty="0" smtClean="0">
                <a:latin typeface="Arial" panose="020B0604020202020204" pitchFamily="34" charset="0"/>
                <a:cs typeface="Arial" panose="020B0604020202020204" pitchFamily="34" charset="0"/>
              </a:rPr>
              <a:t> (4) dagar innan match vill vi du anmäler dig om du har blivit kallad, allra helst tidigare.</a:t>
            </a:r>
            <a:br>
              <a:rPr lang="sv-SE" sz="1400" dirty="0" smtClean="0">
                <a:latin typeface="Arial" panose="020B0604020202020204" pitchFamily="34" charset="0"/>
                <a:cs typeface="Arial" panose="020B0604020202020204" pitchFamily="34" charset="0"/>
              </a:rPr>
            </a:br>
            <a:r>
              <a:rPr lang="sv-SE" sz="1400" dirty="0" smtClean="0">
                <a:latin typeface="Arial" panose="020B0604020202020204" pitchFamily="34" charset="0"/>
                <a:cs typeface="Arial" panose="020B0604020202020204" pitchFamily="34" charset="0"/>
              </a:rPr>
              <a:t>Om du inte kan delta, meddela gärna skälet.</a:t>
            </a:r>
            <a:endParaRPr lang="sv-SE" sz="1400" dirty="0">
              <a:latin typeface="Arial" panose="020B0604020202020204" pitchFamily="34" charset="0"/>
              <a:cs typeface="Arial" panose="020B0604020202020204" pitchFamily="34" charset="0"/>
            </a:endParaRPr>
          </a:p>
        </p:txBody>
      </p:sp>
      <p:sp>
        <p:nvSpPr>
          <p:cNvPr id="11" name="Rectangle 10"/>
          <p:cNvSpPr/>
          <p:nvPr/>
        </p:nvSpPr>
        <p:spPr>
          <a:xfrm>
            <a:off x="9083051" y="3956905"/>
            <a:ext cx="2612559" cy="2677656"/>
          </a:xfrm>
          <a:prstGeom prst="rect">
            <a:avLst/>
          </a:prstGeom>
        </p:spPr>
        <p:txBody>
          <a:bodyPr wrap="square">
            <a:spAutoFit/>
          </a:bodyPr>
          <a:lstStyle/>
          <a:p>
            <a:r>
              <a:rPr lang="sv-SE" sz="1400" dirty="0">
                <a:latin typeface="Arial" panose="020B0604020202020204" pitchFamily="34" charset="0"/>
                <a:cs typeface="Arial" panose="020B0604020202020204" pitchFamily="34" charset="0"/>
              </a:rPr>
              <a:t>Vad är en </a:t>
            </a:r>
            <a:r>
              <a:rPr lang="sv-SE" sz="1400" b="1" dirty="0">
                <a:latin typeface="Arial" panose="020B0604020202020204" pitchFamily="34" charset="0"/>
                <a:cs typeface="Arial" panose="020B0604020202020204" pitchFamily="34" charset="0"/>
              </a:rPr>
              <a:t>vinnare</a:t>
            </a:r>
            <a:r>
              <a:rPr lang="sv-SE" sz="1400" dirty="0" smtClean="0">
                <a:latin typeface="Arial" panose="020B0604020202020204" pitchFamily="34" charset="0"/>
                <a:cs typeface="Arial" panose="020B0604020202020204" pitchFamily="34" charset="0"/>
              </a:rPr>
              <a:t>?</a:t>
            </a:r>
          </a:p>
          <a:p>
            <a:r>
              <a:rPr lang="sv-SE" sz="1400" dirty="0" smtClean="0">
                <a:latin typeface="Arial" panose="020B0604020202020204" pitchFamily="34" charset="0"/>
                <a:cs typeface="Arial" panose="020B0604020202020204" pitchFamily="34" charset="0"/>
              </a:rPr>
              <a:t>Enligt oss är det en </a:t>
            </a:r>
            <a:r>
              <a:rPr lang="sv-SE" sz="1400" dirty="0">
                <a:latin typeface="Arial" panose="020B0604020202020204" pitchFamily="34" charset="0"/>
                <a:cs typeface="Arial" panose="020B0604020202020204" pitchFamily="34" charset="0"/>
              </a:rPr>
              <a:t>tjej som fokuserar på att utveckla sig själv och sin omgivning oavsett </a:t>
            </a:r>
            <a:r>
              <a:rPr lang="sv-SE" sz="1400" dirty="0" smtClean="0">
                <a:latin typeface="Arial" panose="020B0604020202020204" pitchFamily="34" charset="0"/>
                <a:cs typeface="Arial" panose="020B0604020202020204" pitchFamily="34" charset="0"/>
              </a:rPr>
              <a:t>utgångsläge:</a:t>
            </a:r>
          </a:p>
          <a:p>
            <a:pPr marL="285750" indent="-285750">
              <a:buFont typeface="Arial" panose="020B0604020202020204" pitchFamily="34" charset="0"/>
              <a:buChar char="•"/>
            </a:pPr>
            <a:r>
              <a:rPr lang="sv-SE" sz="1400" dirty="0" smtClean="0">
                <a:latin typeface="Arial" panose="020B0604020202020204" pitchFamily="34" charset="0"/>
                <a:cs typeface="Arial" panose="020B0604020202020204" pitchFamily="34" charset="0"/>
              </a:rPr>
              <a:t>Inspireras </a:t>
            </a:r>
            <a:r>
              <a:rPr lang="sv-SE" sz="1400" dirty="0">
                <a:latin typeface="Arial" panose="020B0604020202020204" pitchFamily="34" charset="0"/>
                <a:cs typeface="Arial" panose="020B0604020202020204" pitchFamily="34" charset="0"/>
              </a:rPr>
              <a:t>av andra men fokuserar på egen </a:t>
            </a:r>
            <a:r>
              <a:rPr lang="sv-SE" sz="1400" dirty="0" smtClean="0">
                <a:latin typeface="Arial" panose="020B0604020202020204" pitchFamily="34" charset="0"/>
                <a:cs typeface="Arial" panose="020B0604020202020204" pitchFamily="34" charset="0"/>
              </a:rPr>
              <a:t>utveckling</a:t>
            </a:r>
          </a:p>
          <a:p>
            <a:pPr marL="285750" indent="-285750">
              <a:buFont typeface="Arial" panose="020B0604020202020204" pitchFamily="34" charset="0"/>
              <a:buChar char="•"/>
            </a:pPr>
            <a:r>
              <a:rPr lang="sv-SE" sz="1400" dirty="0" smtClean="0">
                <a:latin typeface="Arial" panose="020B0604020202020204" pitchFamily="34" charset="0"/>
                <a:cs typeface="Arial" panose="020B0604020202020204" pitchFamily="34" charset="0"/>
              </a:rPr>
              <a:t>Vågar!</a:t>
            </a:r>
          </a:p>
          <a:p>
            <a:pPr marL="285750" indent="-285750">
              <a:buFont typeface="Arial" panose="020B0604020202020204" pitchFamily="34" charset="0"/>
              <a:buChar char="•"/>
            </a:pPr>
            <a:r>
              <a:rPr lang="sv-SE" sz="1400" dirty="0" smtClean="0">
                <a:latin typeface="Arial" panose="020B0604020202020204" pitchFamily="34" charset="0"/>
                <a:cs typeface="Arial" panose="020B0604020202020204" pitchFamily="34" charset="0"/>
              </a:rPr>
              <a:t>Förstår </a:t>
            </a:r>
            <a:r>
              <a:rPr lang="sv-SE" sz="1400" dirty="0">
                <a:latin typeface="Arial" panose="020B0604020202020204" pitchFamily="34" charset="0"/>
                <a:cs typeface="Arial" panose="020B0604020202020204" pitchFamily="34" charset="0"/>
              </a:rPr>
              <a:t>att det enda man kan påverka är sin egen </a:t>
            </a:r>
            <a:r>
              <a:rPr lang="sv-SE" sz="1400" dirty="0" smtClean="0">
                <a:latin typeface="Arial" panose="020B0604020202020204" pitchFamily="34" charset="0"/>
                <a:cs typeface="Arial" panose="020B0604020202020204" pitchFamily="34" charset="0"/>
              </a:rPr>
              <a:t>prestation</a:t>
            </a:r>
            <a:endParaRPr lang="sv-SE" sz="1400" dirty="0">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2"/>
          <a:stretch>
            <a:fillRect/>
          </a:stretch>
        </p:blipFill>
        <p:spPr>
          <a:xfrm>
            <a:off x="7606208" y="630209"/>
            <a:ext cx="4067175" cy="819150"/>
          </a:xfrm>
          <a:prstGeom prst="rect">
            <a:avLst/>
          </a:prstGeom>
        </p:spPr>
      </p:pic>
    </p:spTree>
    <p:extLst>
      <p:ext uri="{BB962C8B-B14F-4D97-AF65-F5344CB8AC3E}">
        <p14:creationId xmlns:p14="http://schemas.microsoft.com/office/powerpoint/2010/main" val="33689624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82484" y="2858294"/>
            <a:ext cx="2286000" cy="22860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9913" y="2858294"/>
            <a:ext cx="2286000" cy="22860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35484" y="2858294"/>
            <a:ext cx="2286000" cy="2286000"/>
          </a:xfrm>
          <a:prstGeom prst="rect">
            <a:avLst/>
          </a:prstGeom>
        </p:spPr>
      </p:pic>
      <p:sp>
        <p:nvSpPr>
          <p:cNvPr id="7" name="Rectangular Callout 6"/>
          <p:cNvSpPr/>
          <p:nvPr/>
        </p:nvSpPr>
        <p:spPr>
          <a:xfrm>
            <a:off x="3015341" y="624114"/>
            <a:ext cx="3483429" cy="1741714"/>
          </a:xfrm>
          <a:prstGeom prst="wedgeRectCallout">
            <a:avLst>
              <a:gd name="adj1" fmla="val -54167"/>
              <a:gd name="adj2" fmla="val 143333"/>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smtClean="0">
                <a:solidFill>
                  <a:schemeClr val="tx1"/>
                </a:solidFill>
              </a:rPr>
              <a:t>NU</a:t>
            </a:r>
            <a:endParaRPr lang="sv-SE" sz="9600" b="1" dirty="0">
              <a:solidFill>
                <a:schemeClr val="tx1"/>
              </a:solidFill>
            </a:endParaRPr>
          </a:p>
        </p:txBody>
      </p:sp>
      <p:sp>
        <p:nvSpPr>
          <p:cNvPr id="9" name="Rectangular Callout 8"/>
          <p:cNvSpPr/>
          <p:nvPr/>
        </p:nvSpPr>
        <p:spPr>
          <a:xfrm>
            <a:off x="6665685" y="624114"/>
            <a:ext cx="3483429" cy="1741714"/>
          </a:xfrm>
          <a:prstGeom prst="wedgeRectCallout">
            <a:avLst>
              <a:gd name="adj1" fmla="val -89167"/>
              <a:gd name="adj2" fmla="val 140833"/>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a:solidFill>
                  <a:schemeClr val="tx1"/>
                </a:solidFill>
              </a:rPr>
              <a:t>KÖR</a:t>
            </a:r>
            <a:endParaRPr lang="sv-SE" sz="9600" b="1" dirty="0">
              <a:solidFill>
                <a:schemeClr val="tx1"/>
              </a:solidFill>
            </a:endParaRPr>
          </a:p>
        </p:txBody>
      </p:sp>
      <p:sp>
        <p:nvSpPr>
          <p:cNvPr id="10" name="Rectangular Callout 9"/>
          <p:cNvSpPr/>
          <p:nvPr/>
        </p:nvSpPr>
        <p:spPr>
          <a:xfrm>
            <a:off x="8708571" y="4001294"/>
            <a:ext cx="3483429" cy="1741714"/>
          </a:xfrm>
          <a:prstGeom prst="wedgeRectCallout">
            <a:avLst>
              <a:gd name="adj1" fmla="val -79167"/>
              <a:gd name="adj2" fmla="val -31667"/>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9600" b="1" dirty="0" smtClean="0">
                <a:solidFill>
                  <a:schemeClr val="tx1"/>
                </a:solidFill>
              </a:rPr>
              <a:t>VI!!!</a:t>
            </a:r>
            <a:endParaRPr lang="sv-SE" sz="9600" b="1" dirty="0">
              <a:solidFill>
                <a:schemeClr val="tx1"/>
              </a:solidFill>
            </a:endParaRPr>
          </a:p>
        </p:txBody>
      </p:sp>
    </p:spTree>
    <p:extLst>
      <p:ext uri="{BB962C8B-B14F-4D97-AF65-F5344CB8AC3E}">
        <p14:creationId xmlns:p14="http://schemas.microsoft.com/office/powerpoint/2010/main" val="19561319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400" b="1" dirty="0" smtClean="0">
                <a:solidFill>
                  <a:schemeClr val="tx1"/>
                </a:solidFill>
                <a:latin typeface="Arial" panose="020B0604020202020204" pitchFamily="34" charset="0"/>
                <a:cs typeface="Arial" panose="020B0604020202020204" pitchFamily="34" charset="0"/>
              </a:rPr>
              <a:t>Mittback</a:t>
            </a:r>
          </a:p>
          <a:p>
            <a:r>
              <a:rPr lang="sv-SE" sz="1400" dirty="0" smtClean="0">
                <a:solidFill>
                  <a:schemeClr val="tx1"/>
                </a:solidFill>
                <a:latin typeface="Arial" panose="020B0604020202020204" pitchFamily="34" charset="0"/>
                <a:cs typeface="Arial" panose="020B0604020202020204" pitchFamily="34" charset="0"/>
              </a:rPr>
              <a:t>Mittbackarna </a:t>
            </a:r>
            <a:r>
              <a:rPr lang="sv-SE" sz="1400" dirty="0">
                <a:solidFill>
                  <a:schemeClr val="tx1"/>
                </a:solidFill>
                <a:latin typeface="Arial" panose="020B0604020202020204" pitchFamily="34" charset="0"/>
                <a:cs typeface="Arial" panose="020B0604020202020204" pitchFamily="34" charset="0"/>
              </a:rPr>
              <a:t>skall tillsammans med målvakten dirigera försvarsarbetet. T.ex. styra hur övriga spelare skall stöta på bollhållare runt straffområdet, markering vid fasta situationer samt att upprätthålla en offsidelinje. Innerbackarna skall alltid vara ett passningsalternativ bakåt. Detta innebär bl.a. att om den ena innerbacken har bollen skall den andra direkt ta defensivt djup för att vara passningsbar</a:t>
            </a:r>
            <a:r>
              <a:rPr lang="sv-SE" sz="1400" dirty="0" smtClean="0">
                <a:solidFill>
                  <a:schemeClr val="tx1"/>
                </a:solidFill>
                <a:latin typeface="Arial" panose="020B0604020202020204" pitchFamily="34" charset="0"/>
                <a:cs typeface="Arial" panose="020B0604020202020204" pitchFamily="34" charset="0"/>
              </a:rPr>
              <a:t>.</a:t>
            </a:r>
          </a:p>
          <a:p>
            <a:endParaRPr lang="sv-SE" sz="1400" dirty="0">
              <a:solidFill>
                <a:schemeClr val="tx1"/>
              </a:solidFill>
              <a:latin typeface="Arial" panose="020B0604020202020204" pitchFamily="34" charset="0"/>
              <a:cs typeface="Arial" panose="020B0604020202020204" pitchFamily="34" charset="0"/>
            </a:endParaRPr>
          </a:p>
          <a:p>
            <a:r>
              <a:rPr lang="sv-SE" sz="14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Närkampsspel;</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Markeringsspel;</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Huvudspel;</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Styrka.</a:t>
            </a:r>
            <a:r>
              <a:rPr lang="sv-SE" sz="1400" dirty="0" smtClean="0">
                <a:solidFill>
                  <a:schemeClr val="tx1"/>
                </a:solidFill>
                <a:latin typeface="Arial" panose="020B0604020202020204" pitchFamily="34" charset="0"/>
                <a:cs typeface="Arial" panose="020B0604020202020204" pitchFamily="34" charset="0"/>
              </a:rPr>
              <a:t/>
            </a:r>
            <a:br>
              <a:rPr lang="sv-SE" sz="1400" dirty="0" smtClean="0">
                <a:solidFill>
                  <a:schemeClr val="tx1"/>
                </a:solidFill>
                <a:latin typeface="Arial" panose="020B0604020202020204" pitchFamily="34" charset="0"/>
                <a:cs typeface="Arial" panose="020B0604020202020204" pitchFamily="34" charset="0"/>
              </a:rPr>
            </a:br>
            <a:endParaRPr lang="sv-SE" dirty="0">
              <a:solidFill>
                <a:schemeClr val="tx1"/>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6578" y="4967586"/>
            <a:ext cx="1469572" cy="1469572"/>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85492" y="4967586"/>
            <a:ext cx="1469572" cy="1469572"/>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52296" y="4967586"/>
            <a:ext cx="1469572" cy="1469572"/>
          </a:xfrm>
          <a:prstGeom prst="rect">
            <a:avLst/>
          </a:prstGeom>
        </p:spPr>
      </p:pic>
      <p:sp>
        <p:nvSpPr>
          <p:cNvPr id="19" name="TextBox 18"/>
          <p:cNvSpPr txBox="1"/>
          <p:nvPr/>
        </p:nvSpPr>
        <p:spPr>
          <a:xfrm>
            <a:off x="6836522" y="645407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Sara R.</a:t>
            </a:r>
            <a:endParaRPr lang="sv-SE" sz="1000" dirty="0">
              <a:latin typeface="Arial" panose="020B0604020202020204" pitchFamily="34" charset="0"/>
              <a:cs typeface="Arial" panose="020B0604020202020204" pitchFamily="34" charset="0"/>
            </a:endParaRPr>
          </a:p>
        </p:txBody>
      </p:sp>
      <p:sp>
        <p:nvSpPr>
          <p:cNvPr id="20" name="TextBox 19"/>
          <p:cNvSpPr txBox="1"/>
          <p:nvPr/>
        </p:nvSpPr>
        <p:spPr>
          <a:xfrm>
            <a:off x="8380998" y="646999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Emma</a:t>
            </a:r>
            <a:endParaRPr lang="sv-SE" sz="1000" dirty="0">
              <a:latin typeface="Arial" panose="020B0604020202020204" pitchFamily="34" charset="0"/>
              <a:cs typeface="Arial" panose="020B0604020202020204" pitchFamily="34" charset="0"/>
            </a:endParaRPr>
          </a:p>
        </p:txBody>
      </p:sp>
      <p:sp>
        <p:nvSpPr>
          <p:cNvPr id="21" name="TextBox 20"/>
          <p:cNvSpPr txBox="1"/>
          <p:nvPr/>
        </p:nvSpPr>
        <p:spPr>
          <a:xfrm>
            <a:off x="9952768" y="6472268"/>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Signe</a:t>
            </a:r>
            <a:endParaRPr lang="sv-SE" sz="1000" dirty="0">
              <a:latin typeface="Arial" panose="020B0604020202020204" pitchFamily="34" charset="0"/>
              <a:cs typeface="Arial" panose="020B0604020202020204" pitchFamily="34" charset="0"/>
            </a:endParaRPr>
          </a:p>
        </p:txBody>
      </p:sp>
      <p:sp>
        <p:nvSpPr>
          <p:cNvPr id="22" name="TextBox 21"/>
          <p:cNvSpPr txBox="1"/>
          <p:nvPr/>
        </p:nvSpPr>
        <p:spPr>
          <a:xfrm>
            <a:off x="6456578" y="4653885"/>
            <a:ext cx="4565290"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mittbackar i Mossens Damjuniorer</a:t>
            </a:r>
            <a:endParaRPr lang="sv-SE" sz="1600" b="1" dirty="0">
              <a:latin typeface="Arial" panose="020B0604020202020204" pitchFamily="34" charset="0"/>
              <a:cs typeface="Arial" panose="020B0604020202020204" pitchFamily="34" charset="0"/>
            </a:endParaRPr>
          </a:p>
        </p:txBody>
      </p:sp>
      <p:sp>
        <p:nvSpPr>
          <p:cNvPr id="24" name="Up Arrow 23"/>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ctangle 14"/>
          <p:cNvSpPr/>
          <p:nvPr/>
        </p:nvSpPr>
        <p:spPr>
          <a:xfrm>
            <a:off x="1315206" y="4653885"/>
            <a:ext cx="2869033" cy="1499264"/>
          </a:xfrm>
          <a:prstGeom prst="rect">
            <a:avLst/>
          </a:prstGeom>
          <a:pattFill prst="ltUpDiag">
            <a:fgClr>
              <a:schemeClr val="bg2"/>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solidFill>
                <a:schemeClr val="tx1"/>
              </a:solidFill>
              <a:latin typeface="Arial" panose="020B0604020202020204" pitchFamily="34" charset="0"/>
              <a:cs typeface="Arial" panose="020B0604020202020204" pitchFamily="34" charset="0"/>
            </a:endParaRPr>
          </a:p>
        </p:txBody>
      </p:sp>
      <p:sp>
        <p:nvSpPr>
          <p:cNvPr id="10" name="Oval 9"/>
          <p:cNvSpPr/>
          <p:nvPr/>
        </p:nvSpPr>
        <p:spPr>
          <a:xfrm>
            <a:off x="1902815" y="5185954"/>
            <a:ext cx="1685109" cy="1171305"/>
          </a:xfrm>
          <a:prstGeom prst="ellipse">
            <a:avLst/>
          </a:prstGeom>
          <a:pattFill prst="ltUpDiag">
            <a:fgClr>
              <a:schemeClr val="bg2"/>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solidFill>
                <a:schemeClr val="tx1"/>
              </a:solidFill>
              <a:latin typeface="Arial" panose="020B0604020202020204" pitchFamily="34" charset="0"/>
              <a:cs typeface="Arial" panose="020B0604020202020204" pitchFamily="34" charset="0"/>
            </a:endParaRPr>
          </a:p>
        </p:txBody>
      </p:sp>
      <p:sp>
        <p:nvSpPr>
          <p:cNvPr id="8" name="Rectangle 7"/>
          <p:cNvSpPr/>
          <p:nvPr/>
        </p:nvSpPr>
        <p:spPr>
          <a:xfrm>
            <a:off x="1384654" y="5503836"/>
            <a:ext cx="2730137" cy="121047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300271"/>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Rectangle 29"/>
          <p:cNvSpPr/>
          <p:nvPr/>
        </p:nvSpPr>
        <p:spPr>
          <a:xfrm>
            <a:off x="1403350" y="5512146"/>
            <a:ext cx="2691210" cy="641003"/>
          </a:xfrm>
          <a:prstGeom prst="rect">
            <a:avLst/>
          </a:prstGeom>
          <a:pattFill prst="ltUpDiag">
            <a:fgClr>
              <a:schemeClr val="bg2"/>
            </a:fgClr>
            <a:bgClr>
              <a:schemeClr val="bg1"/>
            </a:bgClr>
          </a:patt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solidFill>
                <a:schemeClr val="tx1"/>
              </a:solidFill>
              <a:latin typeface="Arial" panose="020B0604020202020204" pitchFamily="34" charset="0"/>
              <a:cs typeface="Arial" panose="020B0604020202020204" pitchFamily="34" charset="0"/>
            </a:endParaRPr>
          </a:p>
        </p:txBody>
      </p:sp>
      <p:sp>
        <p:nvSpPr>
          <p:cNvPr id="23" name="TextBox 22"/>
          <p:cNvSpPr txBox="1"/>
          <p:nvPr/>
        </p:nvSpPr>
        <p:spPr>
          <a:xfrm rot="20368776">
            <a:off x="1296534" y="5061956"/>
            <a:ext cx="3138985" cy="461665"/>
          </a:xfrm>
          <a:prstGeom prst="rect">
            <a:avLst/>
          </a:prstGeom>
          <a:noFill/>
        </p:spPr>
        <p:txBody>
          <a:bodyPr wrap="square" rtlCol="0">
            <a:spAutoFit/>
          </a:bodyPr>
          <a:lstStyle/>
          <a:p>
            <a:r>
              <a:rPr lang="sv-SE" sz="2400" b="1" dirty="0" smtClean="0"/>
              <a:t>PRIMÄR ARBETSYTA</a:t>
            </a:r>
            <a:endParaRPr lang="sv-SE" sz="2400" b="1" dirty="0"/>
          </a:p>
        </p:txBody>
      </p:sp>
    </p:spTree>
    <p:extLst>
      <p:ext uri="{BB962C8B-B14F-4D97-AF65-F5344CB8AC3E}">
        <p14:creationId xmlns:p14="http://schemas.microsoft.com/office/powerpoint/2010/main" val="3609196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5935213" y="3013176"/>
            <a:ext cx="248786" cy="369332"/>
          </a:xfrm>
          <a:prstGeom prst="rect">
            <a:avLst/>
          </a:prstGeom>
        </p:spPr>
        <p:txBody>
          <a:bodyPr wrap="none">
            <a:spAutoFit/>
          </a:bodyPr>
          <a:lstStyle/>
          <a:p>
            <a:r>
              <a:rPr lang="sv-SE" dirty="0"/>
              <a:t> </a:t>
            </a: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6831" y="1242042"/>
            <a:ext cx="5757863" cy="350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ruta 6"/>
          <p:cNvSpPr txBox="1"/>
          <p:nvPr/>
        </p:nvSpPr>
        <p:spPr>
          <a:xfrm>
            <a:off x="5831006" y="1812169"/>
            <a:ext cx="5919715" cy="2862322"/>
          </a:xfrm>
          <a:prstGeom prst="rect">
            <a:avLst/>
          </a:prstGeom>
          <a:noFill/>
        </p:spPr>
        <p:txBody>
          <a:bodyPr wrap="square" rtlCol="0">
            <a:spAutoFit/>
          </a:bodyPr>
          <a:lstStyle/>
          <a:p>
            <a:r>
              <a:rPr lang="sv-SE" sz="2000" dirty="0" smtClean="0">
                <a:latin typeface="Arial" panose="020B0604020202020204" pitchFamily="34" charset="0"/>
                <a:cs typeface="Arial" panose="020B0604020202020204" pitchFamily="34" charset="0"/>
              </a:rPr>
              <a:t>Innerbacken </a:t>
            </a:r>
            <a:r>
              <a:rPr lang="sv-SE" sz="2000" dirty="0">
                <a:latin typeface="Arial" panose="020B0604020202020204" pitchFamily="34" charset="0"/>
                <a:cs typeface="Arial" panose="020B0604020202020204" pitchFamily="34" charset="0"/>
              </a:rPr>
              <a:t>är utpräglat defensiv</a:t>
            </a:r>
            <a:r>
              <a:rPr lang="sv-SE" sz="2000" dirty="0" smtClean="0">
                <a:latin typeface="Arial" panose="020B0604020202020204" pitchFamily="34" charset="0"/>
                <a:cs typeface="Arial" panose="020B0604020202020204" pitchFamily="34" charset="0"/>
              </a:rPr>
              <a:t>.</a:t>
            </a:r>
          </a:p>
          <a:p>
            <a:endParaRPr lang="sv-SE" sz="2000" dirty="0">
              <a:latin typeface="Arial" panose="020B0604020202020204" pitchFamily="34" charset="0"/>
              <a:cs typeface="Arial" panose="020B0604020202020204" pitchFamily="34" charset="0"/>
            </a:endParaRPr>
          </a:p>
          <a:p>
            <a:r>
              <a:rPr lang="sv-SE" sz="2000" dirty="0" smtClean="0">
                <a:latin typeface="Arial" panose="020B0604020202020204" pitchFamily="34" charset="0"/>
                <a:cs typeface="Arial" panose="020B0604020202020204" pitchFamily="34" charset="0"/>
              </a:rPr>
              <a:t>(1/2) I </a:t>
            </a:r>
            <a:r>
              <a:rPr lang="sv-SE" sz="2000" dirty="0">
                <a:latin typeface="Arial" panose="020B0604020202020204" pitchFamily="34" charset="0"/>
                <a:cs typeface="Arial" panose="020B0604020202020204" pitchFamily="34" charset="0"/>
              </a:rPr>
              <a:t>försvarsarbetet är huvuduppgiften markering och positionsspel, samt understöd till stötande ytterback och yttermittfältare. </a:t>
            </a:r>
            <a:endParaRPr lang="sv-SE" sz="2000" dirty="0" smtClean="0">
              <a:latin typeface="Arial" panose="020B0604020202020204" pitchFamily="34" charset="0"/>
              <a:cs typeface="Arial" panose="020B0604020202020204" pitchFamily="34" charset="0"/>
            </a:endParaRPr>
          </a:p>
          <a:p>
            <a:endParaRPr lang="sv-SE" sz="2000" dirty="0">
              <a:latin typeface="Arial" panose="020B0604020202020204" pitchFamily="34" charset="0"/>
              <a:cs typeface="Arial" panose="020B0604020202020204" pitchFamily="34" charset="0"/>
            </a:endParaRPr>
          </a:p>
          <a:p>
            <a:r>
              <a:rPr lang="sv-SE" sz="2000" dirty="0" smtClean="0">
                <a:latin typeface="Arial" panose="020B0604020202020204" pitchFamily="34" charset="0"/>
                <a:cs typeface="Arial" panose="020B0604020202020204" pitchFamily="34" charset="0"/>
              </a:rPr>
              <a:t>(3) I </a:t>
            </a:r>
            <a:r>
              <a:rPr lang="sv-SE" sz="2000" dirty="0">
                <a:latin typeface="Arial" panose="020B0604020202020204" pitchFamily="34" charset="0"/>
                <a:cs typeface="Arial" panose="020B0604020202020204" pitchFamily="34" charset="0"/>
              </a:rPr>
              <a:t>anfall handlar det till största delen om att utgöra ett passningsalternativ bakåt samt att säkra ytan bakom ytterbackar och </a:t>
            </a:r>
            <a:r>
              <a:rPr lang="sv-SE" sz="2000" dirty="0" smtClean="0">
                <a:latin typeface="Arial" panose="020B0604020202020204" pitchFamily="34" charset="0"/>
                <a:cs typeface="Arial" panose="020B0604020202020204" pitchFamily="34" charset="0"/>
              </a:rPr>
              <a:t>balansspelaren.</a:t>
            </a:r>
            <a:endParaRPr lang="sv-SE" sz="2000" dirty="0">
              <a:latin typeface="Arial" panose="020B0604020202020204" pitchFamily="34" charset="0"/>
              <a:cs typeface="Arial" panose="020B0604020202020204" pitchFamily="34" charset="0"/>
            </a:endParaRPr>
          </a:p>
        </p:txBody>
      </p:sp>
      <p:sp>
        <p:nvSpPr>
          <p:cNvPr id="7" name="TextBox 6"/>
          <p:cNvSpPr txBox="1"/>
          <p:nvPr/>
        </p:nvSpPr>
        <p:spPr>
          <a:xfrm>
            <a:off x="1569485" y="573207"/>
            <a:ext cx="10044760" cy="646331"/>
          </a:xfrm>
          <a:prstGeom prst="rect">
            <a:avLst/>
          </a:prstGeom>
          <a:noFill/>
        </p:spPr>
        <p:txBody>
          <a:bodyPr wrap="square" rtlCol="0">
            <a:spAutoFit/>
          </a:bodyPr>
          <a:lstStyle/>
          <a:p>
            <a:r>
              <a:rPr lang="sv-SE" sz="3600" b="1" dirty="0" smtClean="0">
                <a:latin typeface="Arial" panose="020B0604020202020204" pitchFamily="34" charset="0"/>
                <a:cs typeface="Arial" panose="020B0604020202020204" pitchFamily="34" charset="0"/>
              </a:rPr>
              <a:t>Mitt(inner)back: Offensiv/defensiv</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5780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400" b="1" dirty="0" smtClean="0">
                <a:solidFill>
                  <a:schemeClr val="tx1"/>
                </a:solidFill>
                <a:latin typeface="Arial" panose="020B0604020202020204" pitchFamily="34" charset="0"/>
                <a:cs typeface="Arial" panose="020B0604020202020204" pitchFamily="34" charset="0"/>
              </a:rPr>
              <a:t>Vänsterback</a:t>
            </a:r>
          </a:p>
          <a:p>
            <a:r>
              <a:rPr lang="sv-SE" sz="1400" dirty="0" smtClean="0">
                <a:solidFill>
                  <a:schemeClr val="tx1"/>
                </a:solidFill>
                <a:latin typeface="Arial" panose="020B0604020202020204" pitchFamily="34" charset="0"/>
                <a:cs typeface="Arial" panose="020B0604020202020204" pitchFamily="34" charset="0"/>
              </a:rPr>
              <a:t>Vänsterbacken </a:t>
            </a:r>
            <a:r>
              <a:rPr lang="sv-SE" sz="1400" dirty="0">
                <a:solidFill>
                  <a:schemeClr val="tx1"/>
                </a:solidFill>
                <a:latin typeface="Arial" panose="020B0604020202020204" pitchFamily="34" charset="0"/>
                <a:cs typeface="Arial" panose="020B0604020202020204" pitchFamily="34" charset="0"/>
              </a:rPr>
              <a:t>är en snabb och löpvillig spelare. Ytterbacken måste ha en offensiv vilja och aktivt delta i anfallsspelet, t.ex. via offensiva räder längs kanten. </a:t>
            </a:r>
          </a:p>
          <a:p>
            <a:r>
              <a:rPr lang="sv-SE" sz="1400" dirty="0">
                <a:solidFill>
                  <a:schemeClr val="tx1"/>
                </a:solidFill>
                <a:latin typeface="Arial" panose="020B0604020202020204" pitchFamily="34" charset="0"/>
                <a:cs typeface="Arial" panose="020B0604020202020204" pitchFamily="34" charset="0"/>
              </a:rPr>
              <a:t>Mycket viktigt är växelverkan med yttermittfältaren för att skapa ömsesidiga spelalternativ på kanten.  </a:t>
            </a:r>
            <a:endParaRPr lang="sv-SE" sz="1400" dirty="0" smtClean="0">
              <a:solidFill>
                <a:schemeClr val="tx1"/>
              </a:solidFill>
              <a:latin typeface="Arial" panose="020B0604020202020204" pitchFamily="34" charset="0"/>
              <a:cs typeface="Arial" panose="020B0604020202020204" pitchFamily="34" charset="0"/>
            </a:endParaRPr>
          </a:p>
          <a:p>
            <a:endParaRPr lang="sv-SE" sz="1400" dirty="0">
              <a:solidFill>
                <a:schemeClr val="tx1"/>
              </a:solidFill>
              <a:latin typeface="Arial" panose="020B0604020202020204" pitchFamily="34" charset="0"/>
              <a:cs typeface="Arial" panose="020B0604020202020204" pitchFamily="34" charset="0"/>
            </a:endParaRPr>
          </a:p>
          <a:p>
            <a:r>
              <a:rPr lang="sv-SE" sz="14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 både på korta och längre </a:t>
            </a:r>
            <a:r>
              <a:rPr lang="sv-SE" sz="1400" dirty="0" smtClean="0">
                <a:solidFill>
                  <a:schemeClr val="tx1"/>
                </a:solidFill>
                <a:latin typeface="Arial" panose="020B0604020202020204" pitchFamily="34" charset="0"/>
                <a:cs typeface="Arial" panose="020B0604020202020204" pitchFamily="34" charset="0"/>
              </a:rPr>
              <a:t>sträckor;</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Löpvillighet;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Kondition</a:t>
            </a:r>
            <a:r>
              <a:rPr lang="sv-SE" sz="1400" dirty="0">
                <a:solidFill>
                  <a:schemeClr val="tx1"/>
                </a:solidFill>
                <a:latin typeface="Arial" panose="020B0604020202020204" pitchFamily="34" charset="0"/>
                <a:cs typeface="Arial" panose="020B0604020202020204" pitchFamily="34" charset="0"/>
              </a:rPr>
              <a: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Följsamhet;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Spelbar.</a:t>
            </a:r>
            <a:endParaRPr lang="sv-SE" dirty="0">
              <a:solidFill>
                <a:schemeClr val="tx1"/>
              </a:solidFill>
              <a:latin typeface="Arial" panose="020B0604020202020204" pitchFamily="34" charset="0"/>
              <a:cs typeface="Arial" panose="020B0604020202020204" pitchFamily="34" charset="0"/>
            </a:endParaRPr>
          </a:p>
        </p:txBody>
      </p:sp>
      <p:sp>
        <p:nvSpPr>
          <p:cNvPr id="17" name="Up Arrow 16"/>
          <p:cNvSpPr/>
          <p:nvPr/>
        </p:nvSpPr>
        <p:spPr>
          <a:xfrm>
            <a:off x="627791" y="1833152"/>
            <a:ext cx="873457" cy="3352801"/>
          </a:xfrm>
          <a:prstGeom prst="upArrow">
            <a:avLst/>
          </a:prstGeom>
          <a:pattFill prst="ltUpDiag">
            <a:fgClr>
              <a:schemeClr val="tx2"/>
            </a:fgClr>
            <a:bgClr>
              <a:schemeClr val="bg1"/>
            </a:bgClr>
          </a:patt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6148" y="4284266"/>
            <a:ext cx="2143831" cy="2143831"/>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89159" y="4284266"/>
            <a:ext cx="2169994" cy="2169994"/>
          </a:xfrm>
          <a:prstGeom prst="rect">
            <a:avLst/>
          </a:prstGeom>
        </p:spPr>
      </p:pic>
      <p:sp>
        <p:nvSpPr>
          <p:cNvPr id="18" name="TextBox 17"/>
          <p:cNvSpPr txBox="1"/>
          <p:nvPr/>
        </p:nvSpPr>
        <p:spPr>
          <a:xfrm>
            <a:off x="7341495" y="645407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Agnes</a:t>
            </a:r>
            <a:endParaRPr lang="sv-SE" sz="1000" dirty="0">
              <a:latin typeface="Arial" panose="020B0604020202020204" pitchFamily="34" charset="0"/>
              <a:cs typeface="Arial" panose="020B0604020202020204" pitchFamily="34" charset="0"/>
            </a:endParaRPr>
          </a:p>
        </p:txBody>
      </p:sp>
      <p:sp>
        <p:nvSpPr>
          <p:cNvPr id="19" name="TextBox 18"/>
          <p:cNvSpPr txBox="1"/>
          <p:nvPr/>
        </p:nvSpPr>
        <p:spPr>
          <a:xfrm>
            <a:off x="9500121" y="646999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Tindra</a:t>
            </a:r>
            <a:endParaRPr lang="sv-SE" sz="1000" dirty="0">
              <a:latin typeface="Arial" panose="020B0604020202020204" pitchFamily="34" charset="0"/>
              <a:cs typeface="Arial" panose="020B0604020202020204" pitchFamily="34" charset="0"/>
            </a:endParaRPr>
          </a:p>
        </p:txBody>
      </p:sp>
      <p:sp>
        <p:nvSpPr>
          <p:cNvPr id="20" name="TextBox 19"/>
          <p:cNvSpPr txBox="1"/>
          <p:nvPr/>
        </p:nvSpPr>
        <p:spPr>
          <a:xfrm>
            <a:off x="6383390" y="3998788"/>
            <a:ext cx="4715692"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vänsterbackar i Mossens Damjuniorer</a:t>
            </a:r>
            <a:endParaRPr lang="sv-SE" sz="1600" b="1" dirty="0">
              <a:latin typeface="Arial" panose="020B0604020202020204" pitchFamily="34" charset="0"/>
              <a:cs typeface="Arial" panose="020B0604020202020204" pitchFamily="34" charset="0"/>
            </a:endParaRPr>
          </a:p>
        </p:txBody>
      </p:sp>
      <p:sp>
        <p:nvSpPr>
          <p:cNvPr id="22" name="Up Arrow 21"/>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Isosceles Triangle 14"/>
          <p:cNvSpPr/>
          <p:nvPr/>
        </p:nvSpPr>
        <p:spPr>
          <a:xfrm rot="20162579">
            <a:off x="-273616" y="3334459"/>
            <a:ext cx="2629981" cy="2904328"/>
          </a:xfrm>
          <a:prstGeom prst="triangle">
            <a:avLst/>
          </a:prstGeom>
          <a:pattFill prst="ltUpDiag">
            <a:fgClr>
              <a:schemeClr val="tx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latin typeface="Arial" panose="020B0604020202020204" pitchFamily="34" charset="0"/>
              <a:cs typeface="Arial" panose="020B0604020202020204" pitchFamily="34" charset="0"/>
            </a:endParaRPr>
          </a:p>
        </p:txBody>
      </p:sp>
      <p:sp>
        <p:nvSpPr>
          <p:cNvPr id="21" name="TextBox 20"/>
          <p:cNvSpPr txBox="1"/>
          <p:nvPr/>
        </p:nvSpPr>
        <p:spPr>
          <a:xfrm rot="20368776">
            <a:off x="382124" y="4426909"/>
            <a:ext cx="3138985" cy="830997"/>
          </a:xfrm>
          <a:prstGeom prst="rect">
            <a:avLst/>
          </a:prstGeom>
          <a:noFill/>
        </p:spPr>
        <p:txBody>
          <a:bodyPr wrap="square" rtlCol="0">
            <a:spAutoFit/>
          </a:bodyPr>
          <a:lstStyle/>
          <a:p>
            <a:r>
              <a:rPr lang="sv-SE" sz="2400" b="1" dirty="0" smtClean="0"/>
              <a:t>PRIMÄR </a:t>
            </a:r>
          </a:p>
          <a:p>
            <a:r>
              <a:rPr lang="sv-SE" sz="2400" b="1" dirty="0" smtClean="0"/>
              <a:t>ARBETSYTA</a:t>
            </a:r>
            <a:endParaRPr lang="sv-SE" sz="2400" b="1" dirty="0"/>
          </a:p>
        </p:txBody>
      </p:sp>
    </p:spTree>
    <p:extLst>
      <p:ext uri="{BB962C8B-B14F-4D97-AF65-F5344CB8AC3E}">
        <p14:creationId xmlns:p14="http://schemas.microsoft.com/office/powerpoint/2010/main" val="13475037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Oval 6"/>
          <p:cNvSpPr/>
          <p:nvPr/>
        </p:nvSpPr>
        <p:spPr>
          <a:xfrm>
            <a:off x="1894108" y="2730137"/>
            <a:ext cx="1685109" cy="1567543"/>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400" b="1" dirty="0" smtClean="0">
                <a:solidFill>
                  <a:schemeClr val="tx1"/>
                </a:solidFill>
                <a:latin typeface="Arial" panose="020B0604020202020204" pitchFamily="34" charset="0"/>
                <a:cs typeface="Arial" panose="020B0604020202020204" pitchFamily="34" charset="0"/>
              </a:rPr>
              <a:t>Högerback</a:t>
            </a:r>
          </a:p>
          <a:p>
            <a:r>
              <a:rPr lang="sv-SE" sz="1400" dirty="0" smtClean="0">
                <a:solidFill>
                  <a:schemeClr val="tx1"/>
                </a:solidFill>
                <a:latin typeface="Arial" panose="020B0604020202020204" pitchFamily="34" charset="0"/>
                <a:cs typeface="Arial" panose="020B0604020202020204" pitchFamily="34" charset="0"/>
              </a:rPr>
              <a:t>Högerbacken är en snabb och löpvillig spelare. Ytterbacken måste ha en offensiv vilja och aktivt delta i anfallsspelet, t.ex. via offensiva räder längs kanten. </a:t>
            </a:r>
          </a:p>
          <a:p>
            <a:r>
              <a:rPr lang="sv-SE" sz="1400" dirty="0" smtClean="0">
                <a:solidFill>
                  <a:schemeClr val="tx1"/>
                </a:solidFill>
                <a:latin typeface="Arial" panose="020B0604020202020204" pitchFamily="34" charset="0"/>
                <a:cs typeface="Arial" panose="020B0604020202020204" pitchFamily="34" charset="0"/>
              </a:rPr>
              <a:t>Mycket viktigt är växelverkan med yttermittfältaren för att skapa ömsesidiga spelalternativ på kanten.  </a:t>
            </a:r>
          </a:p>
          <a:p>
            <a:endParaRPr lang="sv-SE" sz="1400" dirty="0">
              <a:solidFill>
                <a:schemeClr val="tx1"/>
              </a:solidFill>
              <a:latin typeface="Arial" panose="020B0604020202020204" pitchFamily="34" charset="0"/>
              <a:cs typeface="Arial" panose="020B0604020202020204" pitchFamily="34" charset="0"/>
            </a:endParaRPr>
          </a:p>
          <a:p>
            <a:r>
              <a:rPr lang="sv-SE" sz="14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 </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a:t>
            </a:r>
            <a:r>
              <a:rPr lang="sv-SE" sz="1400" dirty="0">
                <a:solidFill>
                  <a:schemeClr val="tx1"/>
                </a:solidFill>
                <a:latin typeface="Arial" panose="020B0604020202020204" pitchFamily="34" charset="0"/>
                <a:cs typeface="Arial" panose="020B0604020202020204" pitchFamily="34" charset="0"/>
              </a:rPr>
              <a:t>, både på korta och längre </a:t>
            </a:r>
            <a:r>
              <a:rPr lang="sv-SE" sz="1400" dirty="0" smtClean="0">
                <a:solidFill>
                  <a:schemeClr val="tx1"/>
                </a:solidFill>
                <a:latin typeface="Arial" panose="020B0604020202020204" pitchFamily="34" charset="0"/>
                <a:cs typeface="Arial" panose="020B0604020202020204" pitchFamily="34" charset="0"/>
              </a:rPr>
              <a:t>sträckor;</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Löpvillighet;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Kondition</a:t>
            </a:r>
            <a:r>
              <a:rPr lang="sv-SE" sz="1400" dirty="0">
                <a:solidFill>
                  <a:schemeClr val="tx1"/>
                </a:solidFill>
                <a:latin typeface="Arial" panose="020B0604020202020204" pitchFamily="34" charset="0"/>
                <a:cs typeface="Arial" panose="020B0604020202020204" pitchFamily="34" charset="0"/>
              </a:rPr>
              <a:t>;</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Följsamhet;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Spelbar.</a:t>
            </a:r>
            <a:endParaRPr lang="sv-SE" sz="1400" dirty="0">
              <a:solidFill>
                <a:schemeClr val="tx1"/>
              </a:solidFill>
              <a:latin typeface="Arial" panose="020B0604020202020204" pitchFamily="34" charset="0"/>
              <a:cs typeface="Arial" panose="020B0604020202020204" pitchFamily="34" charset="0"/>
            </a:endParaRPr>
          </a:p>
          <a:p>
            <a:endParaRPr lang="sv-SE" dirty="0">
              <a:solidFill>
                <a:schemeClr val="tx1"/>
              </a:solidFill>
              <a:latin typeface="Arial" panose="020B0604020202020204" pitchFamily="34" charset="0"/>
              <a:cs typeface="Arial" panose="020B0604020202020204" pitchFamily="34" charset="0"/>
            </a:endParaRPr>
          </a:p>
        </p:txBody>
      </p:sp>
      <p:sp>
        <p:nvSpPr>
          <p:cNvPr id="2" name="Up Arrow 1"/>
          <p:cNvSpPr/>
          <p:nvPr/>
        </p:nvSpPr>
        <p:spPr>
          <a:xfrm>
            <a:off x="3835021" y="1833152"/>
            <a:ext cx="873457" cy="3352801"/>
          </a:xfrm>
          <a:prstGeom prst="upArrow">
            <a:avLst/>
          </a:prstGeom>
          <a:pattFill prst="ltUpDiag">
            <a:fgClr>
              <a:schemeClr val="accent2"/>
            </a:fgClr>
            <a:bgClr>
              <a:schemeClr val="bg1"/>
            </a:bgClr>
          </a:patt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sp>
        <p:nvSpPr>
          <p:cNvPr id="15" name="Isosceles Triangle 14"/>
          <p:cNvSpPr/>
          <p:nvPr/>
        </p:nvSpPr>
        <p:spPr>
          <a:xfrm rot="1469331">
            <a:off x="3138334" y="3383221"/>
            <a:ext cx="2629981" cy="2904328"/>
          </a:xfrm>
          <a:prstGeom prst="triangle">
            <a:avLst/>
          </a:prstGeom>
          <a:pattFill prst="ltUpDiag">
            <a:fgClr>
              <a:schemeClr val="accent2"/>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7124" y="4258100"/>
            <a:ext cx="2138117" cy="213811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09321" y="4258100"/>
            <a:ext cx="2138118" cy="2138118"/>
          </a:xfrm>
          <a:prstGeom prst="rect">
            <a:avLst/>
          </a:prstGeom>
        </p:spPr>
      </p:pic>
      <p:sp>
        <p:nvSpPr>
          <p:cNvPr id="17" name="TextBox 16"/>
          <p:cNvSpPr txBox="1"/>
          <p:nvPr/>
        </p:nvSpPr>
        <p:spPr>
          <a:xfrm>
            <a:off x="7286903" y="645407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Tilda</a:t>
            </a:r>
            <a:endParaRPr lang="sv-SE" sz="1000" dirty="0">
              <a:latin typeface="Arial" panose="020B0604020202020204" pitchFamily="34" charset="0"/>
              <a:cs typeface="Arial" panose="020B0604020202020204" pitchFamily="34" charset="0"/>
            </a:endParaRPr>
          </a:p>
        </p:txBody>
      </p:sp>
      <p:sp>
        <p:nvSpPr>
          <p:cNvPr id="18" name="TextBox 17"/>
          <p:cNvSpPr txBox="1"/>
          <p:nvPr/>
        </p:nvSpPr>
        <p:spPr>
          <a:xfrm>
            <a:off x="9472821" y="6456348"/>
            <a:ext cx="954069"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Samantha</a:t>
            </a:r>
            <a:endParaRPr lang="sv-SE" sz="1000" dirty="0">
              <a:latin typeface="Arial" panose="020B0604020202020204" pitchFamily="34" charset="0"/>
              <a:cs typeface="Arial" panose="020B0604020202020204" pitchFamily="34" charset="0"/>
            </a:endParaRPr>
          </a:p>
        </p:txBody>
      </p:sp>
      <p:sp>
        <p:nvSpPr>
          <p:cNvPr id="19" name="TextBox 18"/>
          <p:cNvSpPr txBox="1"/>
          <p:nvPr/>
        </p:nvSpPr>
        <p:spPr>
          <a:xfrm>
            <a:off x="6383390" y="3914302"/>
            <a:ext cx="4715692"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högerbackar i Mossens Damjuniorer</a:t>
            </a:r>
            <a:endParaRPr lang="sv-SE" sz="1600" b="1" dirty="0">
              <a:latin typeface="Arial" panose="020B0604020202020204" pitchFamily="34" charset="0"/>
              <a:cs typeface="Arial" panose="020B0604020202020204" pitchFamily="34" charset="0"/>
            </a:endParaRPr>
          </a:p>
        </p:txBody>
      </p:sp>
      <p:sp>
        <p:nvSpPr>
          <p:cNvPr id="20" name="TextBox 19"/>
          <p:cNvSpPr txBox="1"/>
          <p:nvPr/>
        </p:nvSpPr>
        <p:spPr>
          <a:xfrm rot="20368776">
            <a:off x="3397836" y="4786618"/>
            <a:ext cx="1770242" cy="830997"/>
          </a:xfrm>
          <a:prstGeom prst="rect">
            <a:avLst/>
          </a:prstGeom>
          <a:noFill/>
        </p:spPr>
        <p:txBody>
          <a:bodyPr wrap="square" rtlCol="0">
            <a:spAutoFit/>
          </a:bodyPr>
          <a:lstStyle/>
          <a:p>
            <a:r>
              <a:rPr lang="sv-SE" sz="2400" b="1" dirty="0" smtClean="0"/>
              <a:t>PRIMÄR </a:t>
            </a:r>
          </a:p>
          <a:p>
            <a:r>
              <a:rPr lang="sv-SE" sz="2400" b="1" dirty="0" smtClean="0"/>
              <a:t>ARBETSYTA</a:t>
            </a:r>
            <a:endParaRPr lang="sv-SE" sz="2400" b="1" dirty="0"/>
          </a:p>
        </p:txBody>
      </p:sp>
      <p:sp>
        <p:nvSpPr>
          <p:cNvPr id="21" name="Up Arrow 20"/>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588236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5826033" y="2977634"/>
            <a:ext cx="248786" cy="369332"/>
          </a:xfrm>
          <a:prstGeom prst="rect">
            <a:avLst/>
          </a:prstGeom>
        </p:spPr>
        <p:txBody>
          <a:bodyPr wrap="none">
            <a:spAutoFit/>
          </a:bodyPr>
          <a:lstStyle/>
          <a:p>
            <a:r>
              <a:rPr lang="sv-SE" dirty="0"/>
              <a:t> </a:t>
            </a:r>
          </a:p>
        </p:txBody>
      </p:sp>
      <p:sp>
        <p:nvSpPr>
          <p:cNvPr id="5" name="textruta 6"/>
          <p:cNvSpPr txBox="1"/>
          <p:nvPr/>
        </p:nvSpPr>
        <p:spPr>
          <a:xfrm>
            <a:off x="4582585" y="1565800"/>
            <a:ext cx="7500850" cy="3139321"/>
          </a:xfrm>
          <a:prstGeom prst="rect">
            <a:avLst/>
          </a:prstGeom>
          <a:noFill/>
        </p:spPr>
        <p:txBody>
          <a:bodyPr wrap="square" rtlCol="0">
            <a:spAutoFit/>
          </a:bodyPr>
          <a:lstStyle/>
          <a:p>
            <a:r>
              <a:rPr lang="sv-SE" sz="2200" b="1" dirty="0">
                <a:latin typeface="Arial" panose="020B0604020202020204" pitchFamily="34" charset="0"/>
                <a:cs typeface="Arial" panose="020B0604020202020204" pitchFamily="34" charset="0"/>
              </a:rPr>
              <a:t>Offensiv/defensiv</a:t>
            </a:r>
            <a:endParaRPr lang="sv-SE" sz="2200" dirty="0">
              <a:latin typeface="Arial" panose="020B0604020202020204" pitchFamily="34" charset="0"/>
              <a:cs typeface="Arial" panose="020B0604020202020204" pitchFamily="34" charset="0"/>
            </a:endParaRPr>
          </a:p>
          <a:p>
            <a:r>
              <a:rPr lang="sv-SE" sz="2200" dirty="0">
                <a:latin typeface="Arial" panose="020B0604020202020204" pitchFamily="34" charset="0"/>
                <a:cs typeface="Arial" panose="020B0604020202020204" pitchFamily="34" charset="0"/>
              </a:rPr>
              <a:t>Även om ytterbacken är något mer defensiv skall det finnas klara offensiva kvalitéer.</a:t>
            </a:r>
          </a:p>
          <a:p>
            <a:endParaRPr lang="sv-SE" sz="2200" dirty="0">
              <a:latin typeface="Arial" panose="020B0604020202020204" pitchFamily="34" charset="0"/>
              <a:cs typeface="Arial" panose="020B0604020202020204" pitchFamily="34" charset="0"/>
            </a:endParaRPr>
          </a:p>
          <a:p>
            <a:r>
              <a:rPr lang="sv-SE" sz="2200" dirty="0" smtClean="0">
                <a:latin typeface="Arial" panose="020B0604020202020204" pitchFamily="34" charset="0"/>
                <a:cs typeface="Arial" panose="020B0604020202020204" pitchFamily="34" charset="0"/>
              </a:rPr>
              <a:t>(</a:t>
            </a:r>
            <a:r>
              <a:rPr lang="sv-SE" sz="2200" dirty="0" smtClean="0">
                <a:latin typeface="Arial" panose="020B0604020202020204" pitchFamily="34" charset="0"/>
                <a:cs typeface="Arial" panose="020B0604020202020204" pitchFamily="34" charset="0"/>
              </a:rPr>
              <a:t>1/2) </a:t>
            </a:r>
            <a:r>
              <a:rPr lang="sv-SE" sz="2200" dirty="0" smtClean="0">
                <a:latin typeface="Arial" panose="020B0604020202020204" pitchFamily="34" charset="0"/>
                <a:cs typeface="Arial" panose="020B0604020202020204" pitchFamily="34" charset="0"/>
              </a:rPr>
              <a:t>I </a:t>
            </a:r>
            <a:r>
              <a:rPr lang="sv-SE" sz="2200" dirty="0">
                <a:latin typeface="Arial" panose="020B0604020202020204" pitchFamily="34" charset="0"/>
                <a:cs typeface="Arial" panose="020B0604020202020204" pitchFamily="34" charset="0"/>
              </a:rPr>
              <a:t>försvarsarbetet är huvuduppgiften markering och att sätta press på bollhållaren. </a:t>
            </a:r>
            <a:endParaRPr lang="sv-SE" sz="2200" dirty="0" smtClean="0">
              <a:latin typeface="Arial" panose="020B0604020202020204" pitchFamily="34" charset="0"/>
              <a:cs typeface="Arial" panose="020B0604020202020204" pitchFamily="34" charset="0"/>
            </a:endParaRPr>
          </a:p>
          <a:p>
            <a:r>
              <a:rPr lang="sv-SE" sz="2200" dirty="0" smtClean="0">
                <a:latin typeface="Arial" panose="020B0604020202020204" pitchFamily="34" charset="0"/>
                <a:cs typeface="Arial" panose="020B0604020202020204" pitchFamily="34" charset="0"/>
              </a:rPr>
              <a:t/>
            </a:r>
            <a:br>
              <a:rPr lang="sv-SE" sz="2200" dirty="0" smtClean="0">
                <a:latin typeface="Arial" panose="020B0604020202020204" pitchFamily="34" charset="0"/>
                <a:cs typeface="Arial" panose="020B0604020202020204" pitchFamily="34" charset="0"/>
              </a:rPr>
            </a:br>
            <a:r>
              <a:rPr lang="sv-SE" sz="2200" dirty="0" smtClean="0">
                <a:latin typeface="Arial" panose="020B0604020202020204" pitchFamily="34" charset="0"/>
                <a:cs typeface="Arial" panose="020B0604020202020204" pitchFamily="34" charset="0"/>
              </a:rPr>
              <a:t>(3) I </a:t>
            </a:r>
            <a:r>
              <a:rPr lang="sv-SE" sz="2200" dirty="0">
                <a:latin typeface="Arial" panose="020B0604020202020204" pitchFamily="34" charset="0"/>
                <a:cs typeface="Arial" panose="020B0604020202020204" pitchFamily="34" charset="0"/>
              </a:rPr>
              <a:t>anfall handlar det mycket om att bredda och göra sig spelbar längs kanten.</a:t>
            </a:r>
          </a:p>
        </p:txBody>
      </p:sp>
      <p:grpSp>
        <p:nvGrpSpPr>
          <p:cNvPr id="6" name="Group 1"/>
          <p:cNvGrpSpPr>
            <a:grpSpLocks noChangeAspect="1"/>
          </p:cNvGrpSpPr>
          <p:nvPr/>
        </p:nvGrpSpPr>
        <p:grpSpPr bwMode="auto">
          <a:xfrm>
            <a:off x="309207" y="1482349"/>
            <a:ext cx="4175125" cy="3168650"/>
            <a:chOff x="2205" y="2010"/>
            <a:chExt cx="5261" cy="3992"/>
          </a:xfrm>
        </p:grpSpPr>
        <p:sp>
          <p:nvSpPr>
            <p:cNvPr id="7" name="AutoShape 109"/>
            <p:cNvSpPr>
              <a:spLocks noChangeAspect="1" noChangeArrowheads="1" noTextEdit="1"/>
            </p:cNvSpPr>
            <p:nvPr/>
          </p:nvSpPr>
          <p:spPr bwMode="auto">
            <a:xfrm>
              <a:off x="2205" y="2010"/>
              <a:ext cx="5261" cy="39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 name="Rectangle 108"/>
            <p:cNvSpPr>
              <a:spLocks noChangeArrowheads="1"/>
            </p:cNvSpPr>
            <p:nvPr/>
          </p:nvSpPr>
          <p:spPr bwMode="auto">
            <a:xfrm>
              <a:off x="2205" y="2010"/>
              <a:ext cx="5261" cy="3992"/>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 name="Rectangle 107"/>
            <p:cNvSpPr>
              <a:spLocks noChangeArrowheads="1"/>
            </p:cNvSpPr>
            <p:nvPr/>
          </p:nvSpPr>
          <p:spPr bwMode="auto">
            <a:xfrm rot="5400000">
              <a:off x="834" y="3859"/>
              <a:ext cx="3536" cy="294"/>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Oval 106"/>
            <p:cNvSpPr>
              <a:spLocks noChangeArrowheads="1"/>
            </p:cNvSpPr>
            <p:nvPr/>
          </p:nvSpPr>
          <p:spPr bwMode="auto">
            <a:xfrm>
              <a:off x="2539" y="3594"/>
              <a:ext cx="827" cy="82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1" name="AutoShape 105"/>
            <p:cNvSpPr>
              <a:spLocks noChangeArrowheads="1"/>
            </p:cNvSpPr>
            <p:nvPr/>
          </p:nvSpPr>
          <p:spPr bwMode="auto">
            <a:xfrm>
              <a:off x="2455" y="3090"/>
              <a:ext cx="409" cy="1832"/>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2" name="Group 102"/>
            <p:cNvGrpSpPr>
              <a:grpSpLocks/>
            </p:cNvGrpSpPr>
            <p:nvPr/>
          </p:nvGrpSpPr>
          <p:grpSpPr bwMode="auto">
            <a:xfrm>
              <a:off x="4422" y="3592"/>
              <a:ext cx="826" cy="826"/>
              <a:chOff x="2673" y="1953"/>
              <a:chExt cx="413" cy="413"/>
            </a:xfrm>
          </p:grpSpPr>
          <p:sp>
            <p:nvSpPr>
              <p:cNvPr id="113" name="Oval 104"/>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14" name="Oval 103"/>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3" name="Line 101"/>
            <p:cNvSpPr>
              <a:spLocks noChangeShapeType="1"/>
            </p:cNvSpPr>
            <p:nvPr/>
          </p:nvSpPr>
          <p:spPr bwMode="auto">
            <a:xfrm>
              <a:off x="4831" y="2244"/>
              <a:ext cx="0" cy="3538"/>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4" name="Rectangle 100"/>
            <p:cNvSpPr>
              <a:spLocks noChangeArrowheads="1"/>
            </p:cNvSpPr>
            <p:nvPr/>
          </p:nvSpPr>
          <p:spPr bwMode="auto">
            <a:xfrm>
              <a:off x="2455" y="3588"/>
              <a:ext cx="250" cy="8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5" name="Rectangle 99"/>
            <p:cNvSpPr>
              <a:spLocks noChangeArrowheads="1"/>
            </p:cNvSpPr>
            <p:nvPr/>
          </p:nvSpPr>
          <p:spPr bwMode="auto">
            <a:xfrm>
              <a:off x="2343" y="3840"/>
              <a:ext cx="108" cy="3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6" name="Group 96"/>
            <p:cNvGrpSpPr>
              <a:grpSpLocks/>
            </p:cNvGrpSpPr>
            <p:nvPr/>
          </p:nvGrpSpPr>
          <p:grpSpPr bwMode="auto">
            <a:xfrm>
              <a:off x="2453" y="5720"/>
              <a:ext cx="46" cy="46"/>
              <a:chOff x="1744" y="1484"/>
              <a:chExt cx="2264" cy="2272"/>
            </a:xfrm>
          </p:grpSpPr>
          <p:sp>
            <p:nvSpPr>
              <p:cNvPr id="111" name="Freeform 9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12" name="Freeform 9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7" name="Group 93"/>
            <p:cNvGrpSpPr>
              <a:grpSpLocks/>
            </p:cNvGrpSpPr>
            <p:nvPr/>
          </p:nvGrpSpPr>
          <p:grpSpPr bwMode="auto">
            <a:xfrm rot="-16200000">
              <a:off x="2463" y="2248"/>
              <a:ext cx="46" cy="46"/>
              <a:chOff x="1744" y="1484"/>
              <a:chExt cx="2264" cy="2272"/>
            </a:xfrm>
          </p:grpSpPr>
          <p:sp>
            <p:nvSpPr>
              <p:cNvPr id="109" name="Freeform 95"/>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10" name="Freeform 94"/>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8" name="Group 90"/>
            <p:cNvGrpSpPr>
              <a:grpSpLocks/>
            </p:cNvGrpSpPr>
            <p:nvPr/>
          </p:nvGrpSpPr>
          <p:grpSpPr bwMode="auto">
            <a:xfrm rot="-10800000">
              <a:off x="7162" y="2246"/>
              <a:ext cx="46" cy="46"/>
              <a:chOff x="1744" y="1484"/>
              <a:chExt cx="2264" cy="2272"/>
            </a:xfrm>
          </p:grpSpPr>
          <p:sp>
            <p:nvSpPr>
              <p:cNvPr id="107" name="Freeform 92"/>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8" name="Freeform 91"/>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9" name="Group 87"/>
            <p:cNvGrpSpPr>
              <a:grpSpLocks/>
            </p:cNvGrpSpPr>
            <p:nvPr/>
          </p:nvGrpSpPr>
          <p:grpSpPr bwMode="auto">
            <a:xfrm rot="-5400000">
              <a:off x="7158" y="5716"/>
              <a:ext cx="46" cy="46"/>
              <a:chOff x="1744" y="1484"/>
              <a:chExt cx="2264" cy="2272"/>
            </a:xfrm>
          </p:grpSpPr>
          <p:sp>
            <p:nvSpPr>
              <p:cNvPr id="105" name="Freeform 89"/>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6" name="Freeform 88"/>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20" name="Oval 86"/>
            <p:cNvSpPr>
              <a:spLocks noChangeArrowheads="1"/>
            </p:cNvSpPr>
            <p:nvPr/>
          </p:nvSpPr>
          <p:spPr bwMode="auto">
            <a:xfrm>
              <a:off x="2930"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21" name="Group 81"/>
            <p:cNvGrpSpPr>
              <a:grpSpLocks/>
            </p:cNvGrpSpPr>
            <p:nvPr/>
          </p:nvGrpSpPr>
          <p:grpSpPr bwMode="auto">
            <a:xfrm flipH="1">
              <a:off x="6305" y="3090"/>
              <a:ext cx="1023" cy="1832"/>
              <a:chOff x="1634" y="1702"/>
              <a:chExt cx="511" cy="916"/>
            </a:xfrm>
          </p:grpSpPr>
          <p:sp>
            <p:nvSpPr>
              <p:cNvPr id="101" name="Oval 85"/>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2" name="AutoShape 84"/>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3" name="Rectangle 83"/>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4" name="Rectangle 82"/>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22" name="Oval 80"/>
            <p:cNvSpPr>
              <a:spLocks noChangeArrowheads="1"/>
            </p:cNvSpPr>
            <p:nvPr/>
          </p:nvSpPr>
          <p:spPr bwMode="auto">
            <a:xfrm flipH="1">
              <a:off x="6696"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23" name="Freeform 79"/>
            <p:cNvSpPr>
              <a:spLocks/>
            </p:cNvSpPr>
            <p:nvPr/>
          </p:nvSpPr>
          <p:spPr bwMode="auto">
            <a:xfrm flipV="1">
              <a:off x="2478" y="4006"/>
              <a:ext cx="725" cy="908"/>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4" name="Freeform 78"/>
            <p:cNvSpPr>
              <a:spLocks/>
            </p:cNvSpPr>
            <p:nvPr/>
          </p:nvSpPr>
          <p:spPr bwMode="auto">
            <a:xfrm>
              <a:off x="3655" y="4006"/>
              <a:ext cx="1181" cy="1724"/>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5" name="Freeform 77"/>
            <p:cNvSpPr>
              <a:spLocks/>
            </p:cNvSpPr>
            <p:nvPr/>
          </p:nvSpPr>
          <p:spPr bwMode="auto">
            <a:xfrm>
              <a:off x="3203" y="4006"/>
              <a:ext cx="906" cy="118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6" name="Text Box 76"/>
            <p:cNvSpPr txBox="1">
              <a:spLocks noChangeArrowheads="1"/>
            </p:cNvSpPr>
            <p:nvPr/>
          </p:nvSpPr>
          <p:spPr bwMode="auto">
            <a:xfrm>
              <a:off x="2633"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Text Box 75"/>
            <p:cNvSpPr txBox="1">
              <a:spLocks noChangeArrowheads="1"/>
            </p:cNvSpPr>
            <p:nvPr/>
          </p:nvSpPr>
          <p:spPr bwMode="auto">
            <a:xfrm>
              <a:off x="3450"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28" name="Text Box 74"/>
            <p:cNvSpPr txBox="1">
              <a:spLocks noChangeArrowheads="1"/>
            </p:cNvSpPr>
            <p:nvPr/>
          </p:nvSpPr>
          <p:spPr bwMode="auto">
            <a:xfrm>
              <a:off x="4266"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9" name="Group 38"/>
            <p:cNvGrpSpPr>
              <a:grpSpLocks/>
            </p:cNvGrpSpPr>
            <p:nvPr/>
          </p:nvGrpSpPr>
          <p:grpSpPr bwMode="auto">
            <a:xfrm>
              <a:off x="2205" y="2010"/>
              <a:ext cx="5261" cy="3992"/>
              <a:chOff x="1565" y="1162"/>
              <a:chExt cx="2630" cy="1996"/>
            </a:xfrm>
          </p:grpSpPr>
          <p:sp>
            <p:nvSpPr>
              <p:cNvPr id="66" name="Rectangle 73"/>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67" name="Rectangle 72"/>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68" name="Oval 71"/>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69" name="AutoShape 70"/>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70" name="Group 67"/>
              <p:cNvGrpSpPr>
                <a:grpSpLocks/>
              </p:cNvGrpSpPr>
              <p:nvPr/>
            </p:nvGrpSpPr>
            <p:grpSpPr bwMode="auto">
              <a:xfrm>
                <a:off x="2673" y="1953"/>
                <a:ext cx="413" cy="413"/>
                <a:chOff x="2673" y="1953"/>
                <a:chExt cx="413" cy="413"/>
              </a:xfrm>
            </p:grpSpPr>
            <p:sp>
              <p:nvSpPr>
                <p:cNvPr id="99" name="Oval 69"/>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0" name="Oval 68"/>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71" name="Line 66"/>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72" name="Rectangle 65"/>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73" name="Rectangle 64"/>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74" name="Group 61"/>
              <p:cNvGrpSpPr>
                <a:grpSpLocks/>
              </p:cNvGrpSpPr>
              <p:nvPr/>
            </p:nvGrpSpPr>
            <p:grpSpPr bwMode="auto">
              <a:xfrm>
                <a:off x="1689" y="3017"/>
                <a:ext cx="23" cy="23"/>
                <a:chOff x="1744" y="1484"/>
                <a:chExt cx="2264" cy="2272"/>
              </a:xfrm>
            </p:grpSpPr>
            <p:sp>
              <p:nvSpPr>
                <p:cNvPr id="97" name="Freeform 63"/>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8" name="Freeform 62"/>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5" name="Group 58"/>
              <p:cNvGrpSpPr>
                <a:grpSpLocks/>
              </p:cNvGrpSpPr>
              <p:nvPr/>
            </p:nvGrpSpPr>
            <p:grpSpPr bwMode="auto">
              <a:xfrm rot="-16200000">
                <a:off x="1694" y="1281"/>
                <a:ext cx="23" cy="23"/>
                <a:chOff x="1744" y="1484"/>
                <a:chExt cx="2264" cy="2272"/>
              </a:xfrm>
            </p:grpSpPr>
            <p:sp>
              <p:nvSpPr>
                <p:cNvPr id="95" name="Freeform 6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6" name="Freeform 5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6" name="Group 55"/>
              <p:cNvGrpSpPr>
                <a:grpSpLocks/>
              </p:cNvGrpSpPr>
              <p:nvPr/>
            </p:nvGrpSpPr>
            <p:grpSpPr bwMode="auto">
              <a:xfrm rot="-10800000">
                <a:off x="4043" y="1280"/>
                <a:ext cx="23" cy="23"/>
                <a:chOff x="1744" y="1484"/>
                <a:chExt cx="2264" cy="2272"/>
              </a:xfrm>
            </p:grpSpPr>
            <p:sp>
              <p:nvSpPr>
                <p:cNvPr id="93" name="Freeform 5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4" name="Freeform 5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7" name="Group 52"/>
              <p:cNvGrpSpPr>
                <a:grpSpLocks/>
              </p:cNvGrpSpPr>
              <p:nvPr/>
            </p:nvGrpSpPr>
            <p:grpSpPr bwMode="auto">
              <a:xfrm rot="-5400000">
                <a:off x="4041" y="3015"/>
                <a:ext cx="23" cy="23"/>
                <a:chOff x="1744" y="1484"/>
                <a:chExt cx="2264" cy="2272"/>
              </a:xfrm>
            </p:grpSpPr>
            <p:sp>
              <p:nvSpPr>
                <p:cNvPr id="91" name="Freeform 5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2" name="Freeform 5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78" name="Oval 51"/>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79" name="Group 46"/>
              <p:cNvGrpSpPr>
                <a:grpSpLocks/>
              </p:cNvGrpSpPr>
              <p:nvPr/>
            </p:nvGrpSpPr>
            <p:grpSpPr bwMode="auto">
              <a:xfrm flipH="1">
                <a:off x="3615" y="1702"/>
                <a:ext cx="511" cy="916"/>
                <a:chOff x="1634" y="1702"/>
                <a:chExt cx="511" cy="916"/>
              </a:xfrm>
            </p:grpSpPr>
            <p:sp>
              <p:nvSpPr>
                <p:cNvPr id="87" name="Oval 50"/>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88" name="AutoShape 49"/>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89" name="Rectangle 48"/>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0" name="Rectangle 47"/>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80" name="Oval 45"/>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81" name="Freeform 44"/>
              <p:cNvSpPr>
                <a:spLocks/>
              </p:cNvSpPr>
              <p:nvPr/>
            </p:nvSpPr>
            <p:spPr bwMode="auto">
              <a:xfrm flipV="1">
                <a:off x="1701" y="2160"/>
                <a:ext cx="363" cy="454"/>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2" name="Freeform 43"/>
              <p:cNvSpPr>
                <a:spLocks/>
              </p:cNvSpPr>
              <p:nvPr/>
            </p:nvSpPr>
            <p:spPr bwMode="auto">
              <a:xfrm>
                <a:off x="2290" y="2160"/>
                <a:ext cx="590" cy="862"/>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3" name="Freeform 42"/>
              <p:cNvSpPr>
                <a:spLocks/>
              </p:cNvSpPr>
              <p:nvPr/>
            </p:nvSpPr>
            <p:spPr bwMode="auto">
              <a:xfrm>
                <a:off x="2064" y="2160"/>
                <a:ext cx="453" cy="59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4" name="Text Box 41"/>
              <p:cNvSpPr txBox="1">
                <a:spLocks noChangeArrowheads="1"/>
              </p:cNvSpPr>
              <p:nvPr/>
            </p:nvSpPr>
            <p:spPr bwMode="auto">
              <a:xfrm>
                <a:off x="1779"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5" name="Text Box 40"/>
              <p:cNvSpPr txBox="1">
                <a:spLocks noChangeArrowheads="1"/>
              </p:cNvSpPr>
              <p:nvPr/>
            </p:nvSpPr>
            <p:spPr bwMode="auto">
              <a:xfrm>
                <a:off x="2187"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6" name="Text Box 39"/>
              <p:cNvSpPr txBox="1">
                <a:spLocks noChangeArrowheads="1"/>
              </p:cNvSpPr>
              <p:nvPr/>
            </p:nvSpPr>
            <p:spPr bwMode="auto">
              <a:xfrm>
                <a:off x="2595"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0" name="Group 2"/>
            <p:cNvGrpSpPr>
              <a:grpSpLocks/>
            </p:cNvGrpSpPr>
            <p:nvPr/>
          </p:nvGrpSpPr>
          <p:grpSpPr bwMode="auto">
            <a:xfrm>
              <a:off x="2205" y="2010"/>
              <a:ext cx="5261" cy="3992"/>
              <a:chOff x="1565" y="1162"/>
              <a:chExt cx="2630" cy="1996"/>
            </a:xfrm>
          </p:grpSpPr>
          <p:sp>
            <p:nvSpPr>
              <p:cNvPr id="31" name="Rectangle 37"/>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32" name="Rectangle 36"/>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Oval 35"/>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34" name="AutoShape 34"/>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35" name="Group 31"/>
              <p:cNvGrpSpPr>
                <a:grpSpLocks/>
              </p:cNvGrpSpPr>
              <p:nvPr/>
            </p:nvGrpSpPr>
            <p:grpSpPr bwMode="auto">
              <a:xfrm>
                <a:off x="2673" y="1953"/>
                <a:ext cx="413" cy="413"/>
                <a:chOff x="2673" y="1953"/>
                <a:chExt cx="413" cy="413"/>
              </a:xfrm>
            </p:grpSpPr>
            <p:sp>
              <p:nvSpPr>
                <p:cNvPr id="64" name="Oval 33"/>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65" name="Oval 32"/>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36" name="Line 30"/>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37" name="Rectangle 29"/>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38" name="Rectangle 28"/>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39" name="Group 25"/>
              <p:cNvGrpSpPr>
                <a:grpSpLocks/>
              </p:cNvGrpSpPr>
              <p:nvPr/>
            </p:nvGrpSpPr>
            <p:grpSpPr bwMode="auto">
              <a:xfrm>
                <a:off x="1689" y="3017"/>
                <a:ext cx="23" cy="23"/>
                <a:chOff x="1744" y="1484"/>
                <a:chExt cx="2264" cy="2272"/>
              </a:xfrm>
            </p:grpSpPr>
            <p:sp>
              <p:nvSpPr>
                <p:cNvPr id="62" name="Freeform 2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3" name="Freeform 2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0" name="Group 22"/>
              <p:cNvGrpSpPr>
                <a:grpSpLocks/>
              </p:cNvGrpSpPr>
              <p:nvPr/>
            </p:nvGrpSpPr>
            <p:grpSpPr bwMode="auto">
              <a:xfrm rot="-16200000">
                <a:off x="1694" y="1281"/>
                <a:ext cx="23" cy="23"/>
                <a:chOff x="1744" y="1484"/>
                <a:chExt cx="2264" cy="2272"/>
              </a:xfrm>
            </p:grpSpPr>
            <p:sp>
              <p:nvSpPr>
                <p:cNvPr id="60" name="Freeform 2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1" name="Freeform 2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1" name="Group 19"/>
              <p:cNvGrpSpPr>
                <a:grpSpLocks/>
              </p:cNvGrpSpPr>
              <p:nvPr/>
            </p:nvGrpSpPr>
            <p:grpSpPr bwMode="auto">
              <a:xfrm rot="-10800000">
                <a:off x="4043" y="1280"/>
                <a:ext cx="23" cy="23"/>
                <a:chOff x="1744" y="1484"/>
                <a:chExt cx="2264" cy="2272"/>
              </a:xfrm>
            </p:grpSpPr>
            <p:sp>
              <p:nvSpPr>
                <p:cNvPr id="58" name="Freeform 21"/>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59" name="Freeform 20"/>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2" name="Group 16"/>
              <p:cNvGrpSpPr>
                <a:grpSpLocks/>
              </p:cNvGrpSpPr>
              <p:nvPr/>
            </p:nvGrpSpPr>
            <p:grpSpPr bwMode="auto">
              <a:xfrm rot="-5400000">
                <a:off x="4041" y="3015"/>
                <a:ext cx="23" cy="23"/>
                <a:chOff x="1744" y="1484"/>
                <a:chExt cx="2264" cy="2272"/>
              </a:xfrm>
            </p:grpSpPr>
            <p:sp>
              <p:nvSpPr>
                <p:cNvPr id="56" name="Freeform 1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57" name="Freeform 1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43" name="Oval 15"/>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44" name="Group 10"/>
              <p:cNvGrpSpPr>
                <a:grpSpLocks/>
              </p:cNvGrpSpPr>
              <p:nvPr/>
            </p:nvGrpSpPr>
            <p:grpSpPr bwMode="auto">
              <a:xfrm flipH="1">
                <a:off x="3615" y="1702"/>
                <a:ext cx="511" cy="916"/>
                <a:chOff x="1634" y="1702"/>
                <a:chExt cx="511" cy="916"/>
              </a:xfrm>
            </p:grpSpPr>
            <p:sp>
              <p:nvSpPr>
                <p:cNvPr id="52" name="Oval 14"/>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53" name="AutoShape 13"/>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4" name="Rectangle 12"/>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5" name="Rectangle 11"/>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45" name="Oval 9"/>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46" name="Freeform 8"/>
              <p:cNvSpPr>
                <a:spLocks/>
              </p:cNvSpPr>
              <p:nvPr/>
            </p:nvSpPr>
            <p:spPr bwMode="auto">
              <a:xfrm>
                <a:off x="1701" y="2620"/>
                <a:ext cx="363" cy="408"/>
              </a:xfrm>
              <a:custGeom>
                <a:avLst/>
                <a:gdLst>
                  <a:gd name="T0" fmla="*/ 363 w 363"/>
                  <a:gd name="T1" fmla="*/ 0 h 408"/>
                  <a:gd name="T2" fmla="*/ 363 w 363"/>
                  <a:gd name="T3" fmla="*/ 181 h 408"/>
                  <a:gd name="T4" fmla="*/ 0 w 363"/>
                  <a:gd name="T5" fmla="*/ 408 h 408"/>
                  <a:gd name="T6" fmla="*/ 0 w 363"/>
                  <a:gd name="T7" fmla="*/ 0 h 408"/>
                  <a:gd name="T8" fmla="*/ 363 w 363"/>
                  <a:gd name="T9" fmla="*/ 0 h 408"/>
                </a:gdLst>
                <a:ahLst/>
                <a:cxnLst>
                  <a:cxn ang="0">
                    <a:pos x="T0" y="T1"/>
                  </a:cxn>
                  <a:cxn ang="0">
                    <a:pos x="T2" y="T3"/>
                  </a:cxn>
                  <a:cxn ang="0">
                    <a:pos x="T4" y="T5"/>
                  </a:cxn>
                  <a:cxn ang="0">
                    <a:pos x="T6" y="T7"/>
                  </a:cxn>
                  <a:cxn ang="0">
                    <a:pos x="T8" y="T9"/>
                  </a:cxn>
                </a:cxnLst>
                <a:rect l="0" t="0" r="r" b="b"/>
                <a:pathLst>
                  <a:path w="363" h="408">
                    <a:moveTo>
                      <a:pt x="363" y="0"/>
                    </a:moveTo>
                    <a:lnTo>
                      <a:pt x="363" y="181"/>
                    </a:lnTo>
                    <a:lnTo>
                      <a:pt x="0" y="408"/>
                    </a:lnTo>
                    <a:lnTo>
                      <a:pt x="0" y="0"/>
                    </a:lnTo>
                    <a:lnTo>
                      <a:pt x="363"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47" name="Freeform 7"/>
              <p:cNvSpPr>
                <a:spLocks/>
              </p:cNvSpPr>
              <p:nvPr/>
            </p:nvSpPr>
            <p:spPr bwMode="auto">
              <a:xfrm>
                <a:off x="2517" y="2750"/>
                <a:ext cx="953" cy="272"/>
              </a:xfrm>
              <a:custGeom>
                <a:avLst/>
                <a:gdLst>
                  <a:gd name="T0" fmla="*/ 0 w 953"/>
                  <a:gd name="T1" fmla="*/ 272 h 272"/>
                  <a:gd name="T2" fmla="*/ 953 w 953"/>
                  <a:gd name="T3" fmla="*/ 272 h 272"/>
                  <a:gd name="T4" fmla="*/ 953 w 953"/>
                  <a:gd name="T5" fmla="*/ 0 h 272"/>
                  <a:gd name="T6" fmla="*/ 363 w 953"/>
                  <a:gd name="T7" fmla="*/ 0 h 272"/>
                  <a:gd name="T8" fmla="*/ 0 w 953"/>
                  <a:gd name="T9" fmla="*/ 272 h 272"/>
                </a:gdLst>
                <a:ahLst/>
                <a:cxnLst>
                  <a:cxn ang="0">
                    <a:pos x="T0" y="T1"/>
                  </a:cxn>
                  <a:cxn ang="0">
                    <a:pos x="T2" y="T3"/>
                  </a:cxn>
                  <a:cxn ang="0">
                    <a:pos x="T4" y="T5"/>
                  </a:cxn>
                  <a:cxn ang="0">
                    <a:pos x="T6" y="T7"/>
                  </a:cxn>
                  <a:cxn ang="0">
                    <a:pos x="T8" y="T9"/>
                  </a:cxn>
                </a:cxnLst>
                <a:rect l="0" t="0" r="r" b="b"/>
                <a:pathLst>
                  <a:path w="953" h="272">
                    <a:moveTo>
                      <a:pt x="0" y="272"/>
                    </a:moveTo>
                    <a:lnTo>
                      <a:pt x="953" y="272"/>
                    </a:lnTo>
                    <a:lnTo>
                      <a:pt x="953" y="0"/>
                    </a:lnTo>
                    <a:lnTo>
                      <a:pt x="363" y="0"/>
                    </a:lnTo>
                    <a:lnTo>
                      <a:pt x="0" y="272"/>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48" name="Freeform 6"/>
              <p:cNvSpPr>
                <a:spLocks/>
              </p:cNvSpPr>
              <p:nvPr/>
            </p:nvSpPr>
            <p:spPr bwMode="auto">
              <a:xfrm>
                <a:off x="1701" y="2614"/>
                <a:ext cx="1179" cy="408"/>
              </a:xfrm>
              <a:custGeom>
                <a:avLst/>
                <a:gdLst>
                  <a:gd name="T0" fmla="*/ 0 w 1179"/>
                  <a:gd name="T1" fmla="*/ 408 h 408"/>
                  <a:gd name="T2" fmla="*/ 363 w 1179"/>
                  <a:gd name="T3" fmla="*/ 181 h 408"/>
                  <a:gd name="T4" fmla="*/ 363 w 1179"/>
                  <a:gd name="T5" fmla="*/ 0 h 408"/>
                  <a:gd name="T6" fmla="*/ 1179 w 1179"/>
                  <a:gd name="T7" fmla="*/ 136 h 408"/>
                  <a:gd name="T8" fmla="*/ 816 w 1179"/>
                  <a:gd name="T9" fmla="*/ 408 h 408"/>
                  <a:gd name="T10" fmla="*/ 45 w 1179"/>
                  <a:gd name="T11" fmla="*/ 408 h 408"/>
                  <a:gd name="T12" fmla="*/ 0 w 1179"/>
                  <a:gd name="T13" fmla="*/ 408 h 408"/>
                </a:gdLst>
                <a:ahLst/>
                <a:cxnLst>
                  <a:cxn ang="0">
                    <a:pos x="T0" y="T1"/>
                  </a:cxn>
                  <a:cxn ang="0">
                    <a:pos x="T2" y="T3"/>
                  </a:cxn>
                  <a:cxn ang="0">
                    <a:pos x="T4" y="T5"/>
                  </a:cxn>
                  <a:cxn ang="0">
                    <a:pos x="T6" y="T7"/>
                  </a:cxn>
                  <a:cxn ang="0">
                    <a:pos x="T8" y="T9"/>
                  </a:cxn>
                  <a:cxn ang="0">
                    <a:pos x="T10" y="T11"/>
                  </a:cxn>
                  <a:cxn ang="0">
                    <a:pos x="T12" y="T13"/>
                  </a:cxn>
                </a:cxnLst>
                <a:rect l="0" t="0" r="r" b="b"/>
                <a:pathLst>
                  <a:path w="1179" h="408">
                    <a:moveTo>
                      <a:pt x="0" y="408"/>
                    </a:moveTo>
                    <a:lnTo>
                      <a:pt x="363" y="181"/>
                    </a:lnTo>
                    <a:lnTo>
                      <a:pt x="363" y="0"/>
                    </a:lnTo>
                    <a:lnTo>
                      <a:pt x="1179" y="136"/>
                    </a:lnTo>
                    <a:lnTo>
                      <a:pt x="816" y="408"/>
                    </a:lnTo>
                    <a:lnTo>
                      <a:pt x="45" y="408"/>
                    </a:lnTo>
                    <a:lnTo>
                      <a:pt x="0" y="408"/>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49" name="Text Box 5"/>
              <p:cNvSpPr txBox="1">
                <a:spLocks noChangeArrowheads="1"/>
              </p:cNvSpPr>
              <p:nvPr/>
            </p:nvSpPr>
            <p:spPr bwMode="auto">
              <a:xfrm>
                <a:off x="1733" y="2626"/>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0" name="Text Box 4"/>
              <p:cNvSpPr txBox="1">
                <a:spLocks noChangeArrowheads="1"/>
              </p:cNvSpPr>
              <p:nvPr/>
            </p:nvSpPr>
            <p:spPr bwMode="auto">
              <a:xfrm>
                <a:off x="2142" y="2717"/>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1" name="Text Box 3"/>
              <p:cNvSpPr txBox="1">
                <a:spLocks noChangeArrowheads="1"/>
              </p:cNvSpPr>
              <p:nvPr/>
            </p:nvSpPr>
            <p:spPr bwMode="auto">
              <a:xfrm>
                <a:off x="2958" y="2762"/>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sp>
        <p:nvSpPr>
          <p:cNvPr id="115" name="Rectangle 125"/>
          <p:cNvSpPr>
            <a:spLocks noChangeArrowheads="1"/>
          </p:cNvSpPr>
          <p:nvPr/>
        </p:nvSpPr>
        <p:spPr bwMode="auto">
          <a:xfrm>
            <a:off x="1378426" y="3625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16" name="TextBox 115"/>
          <p:cNvSpPr txBox="1"/>
          <p:nvPr/>
        </p:nvSpPr>
        <p:spPr>
          <a:xfrm>
            <a:off x="204705" y="573207"/>
            <a:ext cx="10044760" cy="646331"/>
          </a:xfrm>
          <a:prstGeom prst="rect">
            <a:avLst/>
          </a:prstGeom>
          <a:noFill/>
        </p:spPr>
        <p:txBody>
          <a:bodyPr wrap="square" rtlCol="0">
            <a:spAutoFit/>
          </a:bodyPr>
          <a:lstStyle/>
          <a:p>
            <a:r>
              <a:rPr lang="sv-SE" sz="3600" b="1" dirty="0" smtClean="0">
                <a:latin typeface="Arial" panose="020B0604020202020204" pitchFamily="34" charset="0"/>
                <a:cs typeface="Arial" panose="020B0604020202020204" pitchFamily="34" charset="0"/>
              </a:rPr>
              <a:t>Ytterback: Offensiv/defensiv</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2903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8815" y="274320"/>
            <a:ext cx="4715692" cy="6439989"/>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ctangle 14"/>
          <p:cNvSpPr/>
          <p:nvPr/>
        </p:nvSpPr>
        <p:spPr>
          <a:xfrm>
            <a:off x="1121392" y="2195979"/>
            <a:ext cx="3207224" cy="2590785"/>
          </a:xfrm>
          <a:prstGeom prst="rect">
            <a:avLst/>
          </a:prstGeom>
          <a:pattFill prst="ltUpDiag">
            <a:fgClr>
              <a:schemeClr val="accent3"/>
            </a:fgClr>
            <a:bgClr>
              <a:schemeClr val="bg1"/>
            </a:bgClr>
          </a:patt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dirty="0">
              <a:latin typeface="Arial" panose="020B0604020202020204" pitchFamily="34" charset="0"/>
              <a:cs typeface="Arial" panose="020B0604020202020204" pitchFamily="34" charset="0"/>
            </a:endParaRPr>
          </a:p>
        </p:txBody>
      </p:sp>
      <p:sp>
        <p:nvSpPr>
          <p:cNvPr id="7" name="Oval 6"/>
          <p:cNvSpPr/>
          <p:nvPr/>
        </p:nvSpPr>
        <p:spPr>
          <a:xfrm>
            <a:off x="1894108" y="2730137"/>
            <a:ext cx="1685109" cy="1567543"/>
          </a:xfrm>
          <a:prstGeom prst="ellipse">
            <a:avLst/>
          </a:prstGeom>
          <a:pattFill prst="ltUpDiag">
            <a:fgClr>
              <a:schemeClr val="accent3"/>
            </a:fgClr>
            <a:bgClr>
              <a:schemeClr val="bg1"/>
            </a:bgClr>
          </a:patt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latin typeface="Arial" panose="020B0604020202020204" pitchFamily="34" charset="0"/>
              <a:cs typeface="Arial" panose="020B0604020202020204" pitchFamily="34" charset="0"/>
            </a:endParaRPr>
          </a:p>
        </p:txBody>
      </p:sp>
      <p:cxnSp>
        <p:nvCxnSpPr>
          <p:cNvPr id="6" name="Straight Connector 5"/>
          <p:cNvCxnSpPr>
            <a:stCxn id="4" idx="1"/>
            <a:endCxn id="4" idx="3"/>
          </p:cNvCxnSpPr>
          <p:nvPr/>
        </p:nvCxnSpPr>
        <p:spPr>
          <a:xfrm>
            <a:off x="378815" y="3494315"/>
            <a:ext cx="47156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1902815" y="5185954"/>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ctangle 7"/>
          <p:cNvSpPr/>
          <p:nvPr/>
        </p:nvSpPr>
        <p:spPr>
          <a:xfrm>
            <a:off x="1384654" y="5512526"/>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ctangle 10"/>
          <p:cNvSpPr/>
          <p:nvPr/>
        </p:nvSpPr>
        <p:spPr>
          <a:xfrm>
            <a:off x="2111824" y="6296295"/>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Oval 11"/>
          <p:cNvSpPr/>
          <p:nvPr/>
        </p:nvSpPr>
        <p:spPr>
          <a:xfrm>
            <a:off x="1885396" y="661848"/>
            <a:ext cx="1685109" cy="1171305"/>
          </a:xfrm>
          <a:prstGeom prst="ellipse">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ectangle 8"/>
          <p:cNvSpPr/>
          <p:nvPr/>
        </p:nvSpPr>
        <p:spPr>
          <a:xfrm>
            <a:off x="1380298" y="283012"/>
            <a:ext cx="2730137" cy="1201783"/>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Rectangle 12"/>
          <p:cNvSpPr/>
          <p:nvPr/>
        </p:nvSpPr>
        <p:spPr>
          <a:xfrm>
            <a:off x="2120531" y="283009"/>
            <a:ext cx="1362893" cy="413658"/>
          </a:xfrm>
          <a:prstGeom prst="rect">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ctangle 13"/>
          <p:cNvSpPr/>
          <p:nvPr/>
        </p:nvSpPr>
        <p:spPr>
          <a:xfrm>
            <a:off x="6383390" y="269964"/>
            <a:ext cx="4715692" cy="64399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sv-SE" sz="1400" b="1" dirty="0" smtClean="0">
                <a:solidFill>
                  <a:schemeClr val="tx1"/>
                </a:solidFill>
                <a:latin typeface="Arial" panose="020B0604020202020204" pitchFamily="34" charset="0"/>
                <a:cs typeface="Arial" panose="020B0604020202020204" pitchFamily="34" charset="0"/>
              </a:rPr>
              <a:t>Innermittfält (Balansspelare)</a:t>
            </a:r>
          </a:p>
          <a:p>
            <a:r>
              <a:rPr lang="sv-SE" sz="1400" dirty="0" smtClean="0">
                <a:solidFill>
                  <a:schemeClr val="tx1"/>
                </a:solidFill>
                <a:latin typeface="Arial" panose="020B0604020202020204" pitchFamily="34" charset="0"/>
                <a:cs typeface="Arial" panose="020B0604020202020204" pitchFamily="34" charset="0"/>
              </a:rPr>
              <a:t>Balansspelarna (</a:t>
            </a:r>
            <a:r>
              <a:rPr lang="sv-SE" sz="1400" dirty="0" err="1" smtClean="0">
                <a:solidFill>
                  <a:schemeClr val="tx1"/>
                </a:solidFill>
                <a:latin typeface="Arial" panose="020B0604020202020204" pitchFamily="34" charset="0"/>
                <a:cs typeface="Arial" panose="020B0604020202020204" pitchFamily="34" charset="0"/>
              </a:rPr>
              <a:t>innermitt</a:t>
            </a:r>
            <a:r>
              <a:rPr lang="sv-SE" sz="1400" dirty="0" smtClean="0">
                <a:solidFill>
                  <a:schemeClr val="tx1"/>
                </a:solidFill>
                <a:latin typeface="Arial" panose="020B0604020202020204" pitchFamily="34" charset="0"/>
                <a:cs typeface="Arial" panose="020B0604020202020204" pitchFamily="34" charset="0"/>
              </a:rPr>
              <a:t>) </a:t>
            </a:r>
            <a:r>
              <a:rPr lang="sv-SE" sz="1400" dirty="0">
                <a:solidFill>
                  <a:schemeClr val="tx1"/>
                </a:solidFill>
                <a:latin typeface="Arial" panose="020B0604020202020204" pitchFamily="34" charset="0"/>
                <a:cs typeface="Arial" panose="020B0604020202020204" pitchFamily="34" charset="0"/>
              </a:rPr>
              <a:t>är planens </a:t>
            </a:r>
            <a:r>
              <a:rPr lang="sv-SE" sz="1400" dirty="0" smtClean="0">
                <a:solidFill>
                  <a:schemeClr val="tx1"/>
                </a:solidFill>
                <a:latin typeface="Arial" panose="020B0604020202020204" pitchFamily="34" charset="0"/>
                <a:cs typeface="Arial" panose="020B0604020202020204" pitchFamily="34" charset="0"/>
              </a:rPr>
              <a:t>strateger, </a:t>
            </a:r>
            <a:r>
              <a:rPr lang="sv-SE" sz="1400" dirty="0">
                <a:solidFill>
                  <a:schemeClr val="tx1"/>
                </a:solidFill>
                <a:latin typeface="Arial" panose="020B0604020202020204" pitchFamily="34" charset="0"/>
                <a:cs typeface="Arial" panose="020B0604020202020204" pitchFamily="34" charset="0"/>
              </a:rPr>
              <a:t>offensivt såväl som defensivt. Offensivt är det i uppspelen som </a:t>
            </a:r>
            <a:r>
              <a:rPr lang="sv-SE" sz="1400" dirty="0" smtClean="0">
                <a:solidFill>
                  <a:schemeClr val="tx1"/>
                </a:solidFill>
                <a:latin typeface="Arial" panose="020B0604020202020204" pitchFamily="34" charset="0"/>
                <a:cs typeface="Arial" panose="020B0604020202020204" pitchFamily="34" charset="0"/>
              </a:rPr>
              <a:t>Balansspelarna </a:t>
            </a:r>
            <a:r>
              <a:rPr lang="sv-SE" sz="1400" dirty="0">
                <a:solidFill>
                  <a:schemeClr val="tx1"/>
                </a:solidFill>
                <a:latin typeface="Arial" panose="020B0604020202020204" pitchFamily="34" charset="0"/>
                <a:cs typeface="Arial" panose="020B0604020202020204" pitchFamily="34" charset="0"/>
              </a:rPr>
              <a:t>har störst ansvar för strategin. Närmare straffområdet fungerar </a:t>
            </a:r>
            <a:r>
              <a:rPr lang="sv-SE" sz="1400" dirty="0" smtClean="0">
                <a:solidFill>
                  <a:schemeClr val="tx1"/>
                </a:solidFill>
                <a:latin typeface="Arial" panose="020B0604020202020204" pitchFamily="34" charset="0"/>
                <a:cs typeface="Arial" panose="020B0604020202020204" pitchFamily="34" charset="0"/>
              </a:rPr>
              <a:t>Balansspelarna </a:t>
            </a:r>
            <a:r>
              <a:rPr lang="sv-SE" sz="1400" dirty="0">
                <a:solidFill>
                  <a:schemeClr val="tx1"/>
                </a:solidFill>
                <a:latin typeface="Arial" panose="020B0604020202020204" pitchFamily="34" charset="0"/>
                <a:cs typeface="Arial" panose="020B0604020202020204" pitchFamily="34" charset="0"/>
              </a:rPr>
              <a:t>mer som back-</a:t>
            </a:r>
            <a:r>
              <a:rPr lang="sv-SE" sz="1400" dirty="0" err="1">
                <a:solidFill>
                  <a:schemeClr val="tx1"/>
                </a:solidFill>
                <a:latin typeface="Arial" panose="020B0604020202020204" pitchFamily="34" charset="0"/>
                <a:cs typeface="Arial" panose="020B0604020202020204" pitchFamily="34" charset="0"/>
              </a:rPr>
              <a:t>up</a:t>
            </a:r>
            <a:r>
              <a:rPr lang="sv-SE" sz="1400" dirty="0">
                <a:solidFill>
                  <a:schemeClr val="tx1"/>
                </a:solidFill>
                <a:latin typeface="Arial" panose="020B0604020202020204" pitchFamily="34" charset="0"/>
                <a:cs typeface="Arial" panose="020B0604020202020204" pitchFamily="34" charset="0"/>
              </a:rPr>
              <a:t> till forwards och yttermittfältare. Defensivt ligger det största ansvaret på mittplan, att försvåra motståndarnas uppspel och erövra boll. Närmare eget straffområde tar </a:t>
            </a:r>
            <a:r>
              <a:rPr lang="sv-SE" sz="1400" dirty="0" smtClean="0">
                <a:solidFill>
                  <a:schemeClr val="tx1"/>
                </a:solidFill>
                <a:latin typeface="Arial" panose="020B0604020202020204" pitchFamily="34" charset="0"/>
                <a:cs typeface="Arial" panose="020B0604020202020204" pitchFamily="34" charset="0"/>
              </a:rPr>
              <a:t>inner(mitt)backarna </a:t>
            </a:r>
            <a:r>
              <a:rPr lang="sv-SE" sz="1400" dirty="0">
                <a:solidFill>
                  <a:schemeClr val="tx1"/>
                </a:solidFill>
                <a:latin typeface="Arial" panose="020B0604020202020204" pitchFamily="34" charset="0"/>
                <a:cs typeface="Arial" panose="020B0604020202020204" pitchFamily="34" charset="0"/>
              </a:rPr>
              <a:t>över dirigeringen av försvarsarbetet</a:t>
            </a:r>
            <a:r>
              <a:rPr lang="sv-SE" sz="1400" dirty="0" smtClean="0">
                <a:solidFill>
                  <a:schemeClr val="tx1"/>
                </a:solidFill>
                <a:latin typeface="Arial" panose="020B0604020202020204" pitchFamily="34" charset="0"/>
                <a:cs typeface="Arial" panose="020B0604020202020204" pitchFamily="34" charset="0"/>
              </a:rPr>
              <a:t>.</a:t>
            </a:r>
          </a:p>
          <a:p>
            <a:endParaRPr lang="sv-SE" sz="1400" dirty="0">
              <a:solidFill>
                <a:schemeClr val="tx1"/>
              </a:solidFill>
              <a:latin typeface="Arial" panose="020B0604020202020204" pitchFamily="34" charset="0"/>
              <a:cs typeface="Arial" panose="020B0604020202020204" pitchFamily="34" charset="0"/>
            </a:endParaRPr>
          </a:p>
          <a:p>
            <a:r>
              <a:rPr lang="sv-SE" sz="1400" b="1" dirty="0" smtClean="0">
                <a:solidFill>
                  <a:schemeClr val="tx1"/>
                </a:solidFill>
                <a:latin typeface="Arial" panose="020B0604020202020204" pitchFamily="34" charset="0"/>
                <a:cs typeface="Arial" panose="020B0604020202020204" pitchFamily="34" charset="0"/>
              </a:rPr>
              <a:t>Viktiga enskilda egenskaper</a:t>
            </a: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Väl utvecklad </a:t>
            </a:r>
            <a:r>
              <a:rPr lang="sv-SE" sz="1400" dirty="0" smtClean="0">
                <a:solidFill>
                  <a:schemeClr val="tx1"/>
                </a:solidFill>
                <a:latin typeface="Arial" panose="020B0604020202020204" pitchFamily="34" charset="0"/>
                <a:cs typeface="Arial" panose="020B0604020202020204" pitchFamily="34" charset="0"/>
              </a:rPr>
              <a:t>speluppfattning;</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Passningar;</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Styrka;</a:t>
            </a:r>
            <a:endParaRPr lang="sv-SE" sz="1400"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Snabbhet;</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Presspel;</a:t>
            </a:r>
            <a:endParaRPr lang="sv-SE" sz="1400" dirty="0" smtClean="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sv-SE" sz="1400" dirty="0" smtClean="0">
                <a:solidFill>
                  <a:schemeClr val="tx1"/>
                </a:solidFill>
                <a:latin typeface="Arial" panose="020B0604020202020204" pitchFamily="34" charset="0"/>
                <a:cs typeface="Arial" panose="020B0604020202020204" pitchFamily="34" charset="0"/>
              </a:rPr>
              <a:t>Markeringsspel.</a:t>
            </a:r>
            <a:endParaRPr lang="sv-SE" sz="1400" dirty="0">
              <a:solidFill>
                <a:schemeClr val="tx1"/>
              </a:solidFill>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47667" y="4922994"/>
            <a:ext cx="1488483" cy="148848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42793" y="4922994"/>
            <a:ext cx="1519809" cy="1519809"/>
          </a:xfrm>
          <a:prstGeom prst="rect">
            <a:avLst/>
          </a:prstGeom>
        </p:spPr>
      </p:pic>
      <p:pic>
        <p:nvPicPr>
          <p:cNvPr id="5" name="Picture 4"/>
          <p:cNvPicPr>
            <a:picLocks noChangeAspect="1"/>
          </p:cNvPicPr>
          <p:nvPr/>
        </p:nvPicPr>
        <p:blipFill>
          <a:blip r:embed="rId4"/>
          <a:stretch>
            <a:fillRect/>
          </a:stretch>
        </p:blipFill>
        <p:spPr>
          <a:xfrm>
            <a:off x="8035689" y="4718274"/>
            <a:ext cx="1266621" cy="1708466"/>
          </a:xfrm>
          <a:prstGeom prst="rect">
            <a:avLst/>
          </a:prstGeom>
        </p:spPr>
      </p:pic>
      <p:sp>
        <p:nvSpPr>
          <p:cNvPr id="16" name="TextBox 15"/>
          <p:cNvSpPr txBox="1"/>
          <p:nvPr/>
        </p:nvSpPr>
        <p:spPr>
          <a:xfrm>
            <a:off x="6863817" y="6454076"/>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Cicci</a:t>
            </a:r>
            <a:endParaRPr lang="sv-SE" sz="1000" dirty="0">
              <a:latin typeface="Arial" panose="020B0604020202020204" pitchFamily="34" charset="0"/>
              <a:cs typeface="Arial" panose="020B0604020202020204" pitchFamily="34" charset="0"/>
            </a:endParaRPr>
          </a:p>
        </p:txBody>
      </p:sp>
      <p:sp>
        <p:nvSpPr>
          <p:cNvPr id="17" name="TextBox 16"/>
          <p:cNvSpPr txBox="1"/>
          <p:nvPr/>
        </p:nvSpPr>
        <p:spPr>
          <a:xfrm>
            <a:off x="8340055" y="6456348"/>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Ella</a:t>
            </a:r>
            <a:endParaRPr lang="sv-SE" sz="1000" dirty="0">
              <a:latin typeface="Arial" panose="020B0604020202020204" pitchFamily="34" charset="0"/>
              <a:cs typeface="Arial" panose="020B0604020202020204" pitchFamily="34" charset="0"/>
            </a:endParaRPr>
          </a:p>
        </p:txBody>
      </p:sp>
      <p:sp>
        <p:nvSpPr>
          <p:cNvPr id="18" name="TextBox 17"/>
          <p:cNvSpPr txBox="1"/>
          <p:nvPr/>
        </p:nvSpPr>
        <p:spPr>
          <a:xfrm>
            <a:off x="9882251" y="6456348"/>
            <a:ext cx="709683" cy="246221"/>
          </a:xfrm>
          <a:prstGeom prst="rect">
            <a:avLst/>
          </a:prstGeom>
          <a:noFill/>
        </p:spPr>
        <p:txBody>
          <a:bodyPr wrap="square" rtlCol="0">
            <a:spAutoFit/>
          </a:bodyPr>
          <a:lstStyle/>
          <a:p>
            <a:pPr algn="ctr"/>
            <a:r>
              <a:rPr lang="sv-SE" sz="1000" dirty="0" smtClean="0">
                <a:latin typeface="Arial" panose="020B0604020202020204" pitchFamily="34" charset="0"/>
                <a:cs typeface="Arial" panose="020B0604020202020204" pitchFamily="34" charset="0"/>
              </a:rPr>
              <a:t>Lollo</a:t>
            </a:r>
            <a:endParaRPr lang="sv-SE" sz="1000" dirty="0">
              <a:latin typeface="Arial" panose="020B0604020202020204" pitchFamily="34" charset="0"/>
              <a:cs typeface="Arial" panose="020B0604020202020204" pitchFamily="34" charset="0"/>
            </a:endParaRPr>
          </a:p>
        </p:txBody>
      </p:sp>
      <p:sp>
        <p:nvSpPr>
          <p:cNvPr id="19" name="TextBox 18"/>
          <p:cNvSpPr txBox="1"/>
          <p:nvPr/>
        </p:nvSpPr>
        <p:spPr>
          <a:xfrm>
            <a:off x="6359858" y="4420141"/>
            <a:ext cx="4821112" cy="338554"/>
          </a:xfrm>
          <a:prstGeom prst="rect">
            <a:avLst/>
          </a:prstGeom>
          <a:noFill/>
        </p:spPr>
        <p:txBody>
          <a:bodyPr wrap="square" rtlCol="0">
            <a:spAutoFit/>
          </a:bodyPr>
          <a:lstStyle/>
          <a:p>
            <a:pPr algn="ctr"/>
            <a:r>
              <a:rPr lang="sv-SE" sz="1600" b="1" dirty="0" smtClean="0">
                <a:latin typeface="Arial" panose="020B0604020202020204" pitchFamily="34" charset="0"/>
                <a:cs typeface="Arial" panose="020B0604020202020204" pitchFamily="34" charset="0"/>
              </a:rPr>
              <a:t>Typiska innermittfältare i Mossens Damjuniorer</a:t>
            </a:r>
            <a:endParaRPr lang="sv-SE" sz="1600" b="1" dirty="0">
              <a:latin typeface="Arial" panose="020B0604020202020204" pitchFamily="34" charset="0"/>
              <a:cs typeface="Arial" panose="020B0604020202020204" pitchFamily="34" charset="0"/>
            </a:endParaRPr>
          </a:p>
        </p:txBody>
      </p:sp>
      <p:sp>
        <p:nvSpPr>
          <p:cNvPr id="20" name="TextBox 19"/>
          <p:cNvSpPr txBox="1"/>
          <p:nvPr/>
        </p:nvSpPr>
        <p:spPr>
          <a:xfrm rot="20368776">
            <a:off x="1146408" y="3301389"/>
            <a:ext cx="3138985" cy="461665"/>
          </a:xfrm>
          <a:prstGeom prst="rect">
            <a:avLst/>
          </a:prstGeom>
          <a:noFill/>
        </p:spPr>
        <p:txBody>
          <a:bodyPr wrap="square" rtlCol="0">
            <a:spAutoFit/>
          </a:bodyPr>
          <a:lstStyle/>
          <a:p>
            <a:pPr algn="ctr"/>
            <a:r>
              <a:rPr lang="sv-SE" sz="2400" b="1" dirty="0" smtClean="0"/>
              <a:t>PRIMÄR ARBETSYTA</a:t>
            </a:r>
            <a:endParaRPr lang="sv-SE" sz="2400" b="1" dirty="0"/>
          </a:p>
        </p:txBody>
      </p:sp>
      <p:sp>
        <p:nvSpPr>
          <p:cNvPr id="21" name="Up Arrow 20"/>
          <p:cNvSpPr/>
          <p:nvPr/>
        </p:nvSpPr>
        <p:spPr>
          <a:xfrm>
            <a:off x="5404513" y="283009"/>
            <a:ext cx="368490" cy="6426944"/>
          </a:xfrm>
          <a:prstGeom prst="up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9523149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4447607" y="3244334"/>
            <a:ext cx="248786" cy="369332"/>
          </a:xfrm>
          <a:prstGeom prst="rect">
            <a:avLst/>
          </a:prstGeom>
        </p:spPr>
        <p:txBody>
          <a:bodyPr wrap="none">
            <a:spAutoFit/>
          </a:bodyPr>
          <a:lstStyle/>
          <a:p>
            <a:r>
              <a:rPr lang="sv-SE" dirty="0"/>
              <a:t> </a:t>
            </a:r>
          </a:p>
        </p:txBody>
      </p:sp>
      <p:sp>
        <p:nvSpPr>
          <p:cNvPr id="5" name="textruta 6"/>
          <p:cNvSpPr txBox="1"/>
          <p:nvPr/>
        </p:nvSpPr>
        <p:spPr>
          <a:xfrm>
            <a:off x="4507177" y="1352550"/>
            <a:ext cx="7612038" cy="3539430"/>
          </a:xfrm>
          <a:prstGeom prst="rect">
            <a:avLst/>
          </a:prstGeom>
          <a:noFill/>
        </p:spPr>
        <p:txBody>
          <a:bodyPr wrap="square" rtlCol="0">
            <a:spAutoFit/>
          </a:bodyPr>
          <a:lstStyle/>
          <a:p>
            <a:r>
              <a:rPr lang="sv-SE" sz="1400" b="1" dirty="0">
                <a:latin typeface="Arial" panose="020B0604020202020204" pitchFamily="34" charset="0"/>
                <a:cs typeface="Arial" panose="020B0604020202020204" pitchFamily="34" charset="0"/>
              </a:rPr>
              <a:t>Offensiv/defensiv</a:t>
            </a:r>
            <a:endParaRPr lang="sv-SE" sz="1400" dirty="0">
              <a:latin typeface="Arial" panose="020B0604020202020204" pitchFamily="34" charset="0"/>
              <a:cs typeface="Arial" panose="020B0604020202020204" pitchFamily="34" charset="0"/>
            </a:endParaRPr>
          </a:p>
          <a:p>
            <a:r>
              <a:rPr lang="sv-SE" sz="1400" dirty="0" smtClean="0">
                <a:latin typeface="Arial" panose="020B0604020202020204" pitchFamily="34" charset="0"/>
                <a:cs typeface="Arial" panose="020B0604020202020204" pitchFamily="34" charset="0"/>
              </a:rPr>
              <a:t>(1) I </a:t>
            </a:r>
            <a:r>
              <a:rPr lang="sv-SE" sz="1400" dirty="0">
                <a:latin typeface="Arial" panose="020B0604020202020204" pitchFamily="34" charset="0"/>
                <a:cs typeface="Arial" panose="020B0604020202020204" pitchFamily="34" charset="0"/>
              </a:rPr>
              <a:t>det djupa försvarsarbetet är huvuduppgiften markering och positionsspel samt understöd till stötande yttermittfältare. </a:t>
            </a:r>
            <a:endParaRPr lang="sv-SE" sz="1400" dirty="0" smtClean="0">
              <a:latin typeface="Arial" panose="020B0604020202020204" pitchFamily="34" charset="0"/>
              <a:cs typeface="Arial" panose="020B0604020202020204" pitchFamily="34" charset="0"/>
            </a:endParaRPr>
          </a:p>
          <a:p>
            <a:endParaRPr lang="sv-SE" sz="1400" dirty="0">
              <a:latin typeface="Arial" panose="020B0604020202020204" pitchFamily="34" charset="0"/>
              <a:cs typeface="Arial" panose="020B0604020202020204" pitchFamily="34" charset="0"/>
            </a:endParaRPr>
          </a:p>
          <a:p>
            <a:r>
              <a:rPr lang="sv-SE" sz="1400" dirty="0" smtClean="0">
                <a:latin typeface="Arial" panose="020B0604020202020204" pitchFamily="34" charset="0"/>
                <a:cs typeface="Arial" panose="020B0604020202020204" pitchFamily="34" charset="0"/>
              </a:rPr>
              <a:t>Mycket </a:t>
            </a:r>
            <a:r>
              <a:rPr lang="sv-SE" sz="1400" dirty="0">
                <a:latin typeface="Arial" panose="020B0604020202020204" pitchFamily="34" charset="0"/>
                <a:cs typeface="Arial" panose="020B0604020202020204" pitchFamily="34" charset="0"/>
              </a:rPr>
              <a:t>viktigt i försvarsspelet är också att </a:t>
            </a:r>
            <a:r>
              <a:rPr lang="sv-SE" sz="1400" dirty="0" smtClean="0">
                <a:latin typeface="Arial" panose="020B0604020202020204" pitchFamily="34" charset="0"/>
                <a:cs typeface="Arial" panose="020B0604020202020204" pitchFamily="34" charset="0"/>
              </a:rPr>
              <a:t>balansspelaren </a:t>
            </a:r>
            <a:r>
              <a:rPr lang="sv-SE" sz="1400" dirty="0">
                <a:latin typeface="Arial" panose="020B0604020202020204" pitchFamily="34" charset="0"/>
                <a:cs typeface="Arial" panose="020B0604020202020204" pitchFamily="34" charset="0"/>
              </a:rPr>
              <a:t>sätter press på bollhållare direkt framför eget straffområde. </a:t>
            </a:r>
            <a:endParaRPr lang="sv-SE" sz="1400" dirty="0" smtClean="0">
              <a:latin typeface="Arial" panose="020B0604020202020204" pitchFamily="34" charset="0"/>
              <a:cs typeface="Arial" panose="020B0604020202020204" pitchFamily="34" charset="0"/>
            </a:endParaRPr>
          </a:p>
          <a:p>
            <a:endParaRPr lang="sv-SE" sz="1400" dirty="0">
              <a:latin typeface="Arial" panose="020B0604020202020204" pitchFamily="34" charset="0"/>
              <a:cs typeface="Arial" panose="020B0604020202020204" pitchFamily="34" charset="0"/>
            </a:endParaRPr>
          </a:p>
          <a:p>
            <a:r>
              <a:rPr lang="sv-SE" sz="1400" dirty="0" smtClean="0">
                <a:latin typeface="Arial" panose="020B0604020202020204" pitchFamily="34" charset="0"/>
                <a:cs typeface="Arial" panose="020B0604020202020204" pitchFamily="34" charset="0"/>
              </a:rPr>
              <a:t>I </a:t>
            </a:r>
            <a:r>
              <a:rPr lang="sv-SE" sz="1400" dirty="0">
                <a:latin typeface="Arial" panose="020B0604020202020204" pitchFamily="34" charset="0"/>
                <a:cs typeface="Arial" panose="020B0604020202020204" pitchFamily="34" charset="0"/>
              </a:rPr>
              <a:t>försvarsarbetet på mittfältet handlar det mycket om att positionera sig själva och dirigera övriga spelare för att skära av motståndarnas spelalternativ samt att sätta hård press på motståndarnas innermittfältare</a:t>
            </a:r>
            <a:r>
              <a:rPr lang="sv-SE" sz="1400" dirty="0" smtClean="0">
                <a:latin typeface="Arial" panose="020B0604020202020204" pitchFamily="34" charset="0"/>
                <a:cs typeface="Arial" panose="020B0604020202020204" pitchFamily="34" charset="0"/>
              </a:rPr>
              <a:t>. </a:t>
            </a:r>
          </a:p>
          <a:p>
            <a:r>
              <a:rPr lang="sv-SE" sz="1400" dirty="0" smtClean="0">
                <a:latin typeface="Arial" panose="020B0604020202020204" pitchFamily="34" charset="0"/>
                <a:cs typeface="Arial" panose="020B0604020202020204" pitchFamily="34" charset="0"/>
              </a:rPr>
              <a:t>(2) Balansspelaren styr uppspelet och dirigerar ut spelet på den mest framkomliga kanten alternativt direkt på forwards om det är luckor i mitten. </a:t>
            </a:r>
          </a:p>
          <a:p>
            <a:endParaRPr lang="sv-SE" sz="1400" dirty="0" smtClean="0">
              <a:latin typeface="Arial" panose="020B0604020202020204" pitchFamily="34" charset="0"/>
              <a:cs typeface="Arial" panose="020B0604020202020204" pitchFamily="34" charset="0"/>
            </a:endParaRPr>
          </a:p>
          <a:p>
            <a:r>
              <a:rPr lang="sv-SE" sz="1400" dirty="0" smtClean="0">
                <a:latin typeface="Arial" panose="020B0604020202020204" pitchFamily="34" charset="0"/>
                <a:cs typeface="Arial" panose="020B0604020202020204" pitchFamily="34" charset="0"/>
              </a:rPr>
              <a:t>(3) I anfallsspel är balansspelaren uppgift att ligga väl utanför motståndarnas straffområde för att vara ett spelalternativ bakåt för forwards och yttermittfältare samt att ta andra bollar eller tidigt bryta motståndarnas uppspel.</a:t>
            </a:r>
          </a:p>
        </p:txBody>
      </p:sp>
      <p:sp>
        <p:nvSpPr>
          <p:cNvPr id="7" name="Rectangle 125"/>
          <p:cNvSpPr>
            <a:spLocks noChangeArrowheads="1"/>
          </p:cNvSpPr>
          <p:nvPr/>
        </p:nvSpPr>
        <p:spPr bwMode="auto">
          <a:xfrm>
            <a:off x="0" y="36258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8" name="Group 1"/>
          <p:cNvGrpSpPr>
            <a:grpSpLocks noChangeAspect="1"/>
          </p:cNvGrpSpPr>
          <p:nvPr/>
        </p:nvGrpSpPr>
        <p:grpSpPr bwMode="auto">
          <a:xfrm>
            <a:off x="110436" y="1438275"/>
            <a:ext cx="4380866" cy="3324794"/>
            <a:chOff x="2205" y="2010"/>
            <a:chExt cx="5261" cy="3992"/>
          </a:xfrm>
        </p:grpSpPr>
        <p:sp>
          <p:nvSpPr>
            <p:cNvPr id="9" name="AutoShape 109"/>
            <p:cNvSpPr>
              <a:spLocks noChangeAspect="1" noChangeArrowheads="1" noTextEdit="1"/>
            </p:cNvSpPr>
            <p:nvPr/>
          </p:nvSpPr>
          <p:spPr bwMode="auto">
            <a:xfrm>
              <a:off x="2205" y="2010"/>
              <a:ext cx="5261" cy="39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10" name="Rectangle 108"/>
            <p:cNvSpPr>
              <a:spLocks noChangeArrowheads="1"/>
            </p:cNvSpPr>
            <p:nvPr/>
          </p:nvSpPr>
          <p:spPr bwMode="auto">
            <a:xfrm>
              <a:off x="2205" y="2010"/>
              <a:ext cx="5261" cy="3992"/>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1" name="Rectangle 107"/>
            <p:cNvSpPr>
              <a:spLocks noChangeArrowheads="1"/>
            </p:cNvSpPr>
            <p:nvPr/>
          </p:nvSpPr>
          <p:spPr bwMode="auto">
            <a:xfrm rot="5400000">
              <a:off x="834" y="3859"/>
              <a:ext cx="3536" cy="294"/>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Oval 106"/>
            <p:cNvSpPr>
              <a:spLocks noChangeArrowheads="1"/>
            </p:cNvSpPr>
            <p:nvPr/>
          </p:nvSpPr>
          <p:spPr bwMode="auto">
            <a:xfrm>
              <a:off x="2539" y="3594"/>
              <a:ext cx="827" cy="82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3" name="AutoShape 105"/>
            <p:cNvSpPr>
              <a:spLocks noChangeArrowheads="1"/>
            </p:cNvSpPr>
            <p:nvPr/>
          </p:nvSpPr>
          <p:spPr bwMode="auto">
            <a:xfrm>
              <a:off x="2455" y="3090"/>
              <a:ext cx="409" cy="1832"/>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4" name="Group 102"/>
            <p:cNvGrpSpPr>
              <a:grpSpLocks/>
            </p:cNvGrpSpPr>
            <p:nvPr/>
          </p:nvGrpSpPr>
          <p:grpSpPr bwMode="auto">
            <a:xfrm>
              <a:off x="4422" y="3592"/>
              <a:ext cx="826" cy="826"/>
              <a:chOff x="2673" y="1953"/>
              <a:chExt cx="413" cy="413"/>
            </a:xfrm>
          </p:grpSpPr>
          <p:sp>
            <p:nvSpPr>
              <p:cNvPr id="115" name="Oval 104"/>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16" name="Oval 103"/>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15" name="Line 101"/>
            <p:cNvSpPr>
              <a:spLocks noChangeShapeType="1"/>
            </p:cNvSpPr>
            <p:nvPr/>
          </p:nvSpPr>
          <p:spPr bwMode="auto">
            <a:xfrm>
              <a:off x="4831" y="2244"/>
              <a:ext cx="0" cy="3538"/>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6" name="Rectangle 100"/>
            <p:cNvSpPr>
              <a:spLocks noChangeArrowheads="1"/>
            </p:cNvSpPr>
            <p:nvPr/>
          </p:nvSpPr>
          <p:spPr bwMode="auto">
            <a:xfrm>
              <a:off x="2455" y="3588"/>
              <a:ext cx="250" cy="8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7" name="Rectangle 99"/>
            <p:cNvSpPr>
              <a:spLocks noChangeArrowheads="1"/>
            </p:cNvSpPr>
            <p:nvPr/>
          </p:nvSpPr>
          <p:spPr bwMode="auto">
            <a:xfrm>
              <a:off x="2343" y="3840"/>
              <a:ext cx="108" cy="330"/>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18" name="Group 96"/>
            <p:cNvGrpSpPr>
              <a:grpSpLocks/>
            </p:cNvGrpSpPr>
            <p:nvPr/>
          </p:nvGrpSpPr>
          <p:grpSpPr bwMode="auto">
            <a:xfrm>
              <a:off x="2453" y="5720"/>
              <a:ext cx="46" cy="46"/>
              <a:chOff x="1744" y="1484"/>
              <a:chExt cx="2264" cy="2272"/>
            </a:xfrm>
          </p:grpSpPr>
          <p:sp>
            <p:nvSpPr>
              <p:cNvPr id="113" name="Freeform 9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14" name="Freeform 9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19" name="Group 93"/>
            <p:cNvGrpSpPr>
              <a:grpSpLocks/>
            </p:cNvGrpSpPr>
            <p:nvPr/>
          </p:nvGrpSpPr>
          <p:grpSpPr bwMode="auto">
            <a:xfrm rot="-16200000">
              <a:off x="2463" y="2248"/>
              <a:ext cx="46" cy="46"/>
              <a:chOff x="1744" y="1484"/>
              <a:chExt cx="2264" cy="2272"/>
            </a:xfrm>
          </p:grpSpPr>
          <p:sp>
            <p:nvSpPr>
              <p:cNvPr id="111" name="Freeform 95"/>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12" name="Freeform 94"/>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20" name="Group 90"/>
            <p:cNvGrpSpPr>
              <a:grpSpLocks/>
            </p:cNvGrpSpPr>
            <p:nvPr/>
          </p:nvGrpSpPr>
          <p:grpSpPr bwMode="auto">
            <a:xfrm rot="-10800000">
              <a:off x="7162" y="2246"/>
              <a:ext cx="46" cy="46"/>
              <a:chOff x="1744" y="1484"/>
              <a:chExt cx="2264" cy="2272"/>
            </a:xfrm>
          </p:grpSpPr>
          <p:sp>
            <p:nvSpPr>
              <p:cNvPr id="109" name="Freeform 92"/>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10" name="Freeform 91"/>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21" name="Group 87"/>
            <p:cNvGrpSpPr>
              <a:grpSpLocks/>
            </p:cNvGrpSpPr>
            <p:nvPr/>
          </p:nvGrpSpPr>
          <p:grpSpPr bwMode="auto">
            <a:xfrm rot="-5400000">
              <a:off x="7158" y="5716"/>
              <a:ext cx="46" cy="46"/>
              <a:chOff x="1744" y="1484"/>
              <a:chExt cx="2264" cy="2272"/>
            </a:xfrm>
          </p:grpSpPr>
          <p:sp>
            <p:nvSpPr>
              <p:cNvPr id="107" name="Freeform 89"/>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8" name="Freeform 88"/>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22" name="Oval 86"/>
            <p:cNvSpPr>
              <a:spLocks noChangeArrowheads="1"/>
            </p:cNvSpPr>
            <p:nvPr/>
          </p:nvSpPr>
          <p:spPr bwMode="auto">
            <a:xfrm>
              <a:off x="2930"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23" name="Group 81"/>
            <p:cNvGrpSpPr>
              <a:grpSpLocks/>
            </p:cNvGrpSpPr>
            <p:nvPr/>
          </p:nvGrpSpPr>
          <p:grpSpPr bwMode="auto">
            <a:xfrm flipH="1">
              <a:off x="6305" y="3090"/>
              <a:ext cx="1023" cy="1832"/>
              <a:chOff x="1634" y="1702"/>
              <a:chExt cx="511" cy="916"/>
            </a:xfrm>
          </p:grpSpPr>
          <p:sp>
            <p:nvSpPr>
              <p:cNvPr id="103" name="Oval 85"/>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4" name="AutoShape 84"/>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5" name="Rectangle 83"/>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106" name="Rectangle 82"/>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24" name="Oval 80"/>
            <p:cNvSpPr>
              <a:spLocks noChangeArrowheads="1"/>
            </p:cNvSpPr>
            <p:nvPr/>
          </p:nvSpPr>
          <p:spPr bwMode="auto">
            <a:xfrm flipH="1">
              <a:off x="6696" y="3984"/>
              <a:ext cx="45" cy="46"/>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25" name="Freeform 79"/>
            <p:cNvSpPr>
              <a:spLocks/>
            </p:cNvSpPr>
            <p:nvPr/>
          </p:nvSpPr>
          <p:spPr bwMode="auto">
            <a:xfrm flipV="1">
              <a:off x="2478" y="4006"/>
              <a:ext cx="725" cy="908"/>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6" name="Freeform 78"/>
            <p:cNvSpPr>
              <a:spLocks/>
            </p:cNvSpPr>
            <p:nvPr/>
          </p:nvSpPr>
          <p:spPr bwMode="auto">
            <a:xfrm>
              <a:off x="3655" y="4006"/>
              <a:ext cx="1181" cy="1724"/>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7" name="Freeform 77"/>
            <p:cNvSpPr>
              <a:spLocks/>
            </p:cNvSpPr>
            <p:nvPr/>
          </p:nvSpPr>
          <p:spPr bwMode="auto">
            <a:xfrm>
              <a:off x="3203" y="4006"/>
              <a:ext cx="906" cy="118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28" name="Text Box 76"/>
            <p:cNvSpPr txBox="1">
              <a:spLocks noChangeArrowheads="1"/>
            </p:cNvSpPr>
            <p:nvPr/>
          </p:nvSpPr>
          <p:spPr bwMode="auto">
            <a:xfrm>
              <a:off x="2633"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Text Box 75"/>
            <p:cNvSpPr txBox="1">
              <a:spLocks noChangeArrowheads="1"/>
            </p:cNvSpPr>
            <p:nvPr/>
          </p:nvSpPr>
          <p:spPr bwMode="auto">
            <a:xfrm>
              <a:off x="3450"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30" name="Text Box 74"/>
            <p:cNvSpPr txBox="1">
              <a:spLocks noChangeArrowheads="1"/>
            </p:cNvSpPr>
            <p:nvPr/>
          </p:nvSpPr>
          <p:spPr bwMode="auto">
            <a:xfrm>
              <a:off x="4266" y="4394"/>
              <a:ext cx="391" cy="446"/>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31" name="Group 38"/>
            <p:cNvGrpSpPr>
              <a:grpSpLocks/>
            </p:cNvGrpSpPr>
            <p:nvPr/>
          </p:nvGrpSpPr>
          <p:grpSpPr bwMode="auto">
            <a:xfrm>
              <a:off x="2205" y="2010"/>
              <a:ext cx="5261" cy="3992"/>
              <a:chOff x="1565" y="1162"/>
              <a:chExt cx="2630" cy="1996"/>
            </a:xfrm>
          </p:grpSpPr>
          <p:sp>
            <p:nvSpPr>
              <p:cNvPr id="68" name="Rectangle 73"/>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69" name="Rectangle 72"/>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70" name="Oval 71"/>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71" name="AutoShape 70"/>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72" name="Group 67"/>
              <p:cNvGrpSpPr>
                <a:grpSpLocks/>
              </p:cNvGrpSpPr>
              <p:nvPr/>
            </p:nvGrpSpPr>
            <p:grpSpPr bwMode="auto">
              <a:xfrm>
                <a:off x="2673" y="1953"/>
                <a:ext cx="413" cy="413"/>
                <a:chOff x="2673" y="1953"/>
                <a:chExt cx="413" cy="413"/>
              </a:xfrm>
            </p:grpSpPr>
            <p:sp>
              <p:nvSpPr>
                <p:cNvPr id="101" name="Oval 69"/>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102" name="Oval 68"/>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73" name="Line 66"/>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74" name="Rectangle 65"/>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75" name="Rectangle 64"/>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76" name="Group 61"/>
              <p:cNvGrpSpPr>
                <a:grpSpLocks/>
              </p:cNvGrpSpPr>
              <p:nvPr/>
            </p:nvGrpSpPr>
            <p:grpSpPr bwMode="auto">
              <a:xfrm>
                <a:off x="1689" y="3017"/>
                <a:ext cx="23" cy="23"/>
                <a:chOff x="1744" y="1484"/>
                <a:chExt cx="2264" cy="2272"/>
              </a:xfrm>
            </p:grpSpPr>
            <p:sp>
              <p:nvSpPr>
                <p:cNvPr id="99" name="Freeform 63"/>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100" name="Freeform 62"/>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7" name="Group 58"/>
              <p:cNvGrpSpPr>
                <a:grpSpLocks/>
              </p:cNvGrpSpPr>
              <p:nvPr/>
            </p:nvGrpSpPr>
            <p:grpSpPr bwMode="auto">
              <a:xfrm rot="-16200000">
                <a:off x="1694" y="1281"/>
                <a:ext cx="23" cy="23"/>
                <a:chOff x="1744" y="1484"/>
                <a:chExt cx="2264" cy="2272"/>
              </a:xfrm>
            </p:grpSpPr>
            <p:sp>
              <p:nvSpPr>
                <p:cNvPr id="97" name="Freeform 60"/>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8" name="Freeform 59"/>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8" name="Group 55"/>
              <p:cNvGrpSpPr>
                <a:grpSpLocks/>
              </p:cNvGrpSpPr>
              <p:nvPr/>
            </p:nvGrpSpPr>
            <p:grpSpPr bwMode="auto">
              <a:xfrm rot="-10800000">
                <a:off x="4043" y="1280"/>
                <a:ext cx="23" cy="23"/>
                <a:chOff x="1744" y="1484"/>
                <a:chExt cx="2264" cy="2272"/>
              </a:xfrm>
            </p:grpSpPr>
            <p:sp>
              <p:nvSpPr>
                <p:cNvPr id="95" name="Freeform 5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6" name="Freeform 5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79" name="Group 52"/>
              <p:cNvGrpSpPr>
                <a:grpSpLocks/>
              </p:cNvGrpSpPr>
              <p:nvPr/>
            </p:nvGrpSpPr>
            <p:grpSpPr bwMode="auto">
              <a:xfrm rot="-5400000">
                <a:off x="4041" y="3015"/>
                <a:ext cx="23" cy="23"/>
                <a:chOff x="1744" y="1484"/>
                <a:chExt cx="2264" cy="2272"/>
              </a:xfrm>
            </p:grpSpPr>
            <p:sp>
              <p:nvSpPr>
                <p:cNvPr id="93" name="Freeform 5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94" name="Freeform 5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80" name="Oval 51"/>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81" name="Group 46"/>
              <p:cNvGrpSpPr>
                <a:grpSpLocks/>
              </p:cNvGrpSpPr>
              <p:nvPr/>
            </p:nvGrpSpPr>
            <p:grpSpPr bwMode="auto">
              <a:xfrm flipH="1">
                <a:off x="3615" y="1702"/>
                <a:ext cx="511" cy="916"/>
                <a:chOff x="1634" y="1702"/>
                <a:chExt cx="511" cy="916"/>
              </a:xfrm>
            </p:grpSpPr>
            <p:sp>
              <p:nvSpPr>
                <p:cNvPr id="89" name="Oval 50"/>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90" name="AutoShape 49"/>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1" name="Rectangle 48"/>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92" name="Rectangle 47"/>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82" name="Oval 45"/>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83" name="Freeform 44"/>
              <p:cNvSpPr>
                <a:spLocks/>
              </p:cNvSpPr>
              <p:nvPr/>
            </p:nvSpPr>
            <p:spPr bwMode="auto">
              <a:xfrm flipV="1">
                <a:off x="1701" y="2160"/>
                <a:ext cx="363" cy="454"/>
              </a:xfrm>
              <a:custGeom>
                <a:avLst/>
                <a:gdLst>
                  <a:gd name="T0" fmla="*/ 0 w 363"/>
                  <a:gd name="T1" fmla="*/ 0 h 454"/>
                  <a:gd name="T2" fmla="*/ 363 w 363"/>
                  <a:gd name="T3" fmla="*/ 0 h 454"/>
                  <a:gd name="T4" fmla="*/ 363 w 363"/>
                  <a:gd name="T5" fmla="*/ 454 h 454"/>
                  <a:gd name="T6" fmla="*/ 136 w 363"/>
                  <a:gd name="T7" fmla="*/ 454 h 454"/>
                  <a:gd name="T8" fmla="*/ 136 w 363"/>
                  <a:gd name="T9" fmla="*/ 227 h 454"/>
                  <a:gd name="T10" fmla="*/ 0 w 363"/>
                  <a:gd name="T11" fmla="*/ 227 h 454"/>
                  <a:gd name="T12" fmla="*/ 0 w 363"/>
                  <a:gd name="T13" fmla="*/ 0 h 454"/>
                </a:gdLst>
                <a:ahLst/>
                <a:cxnLst>
                  <a:cxn ang="0">
                    <a:pos x="T0" y="T1"/>
                  </a:cxn>
                  <a:cxn ang="0">
                    <a:pos x="T2" y="T3"/>
                  </a:cxn>
                  <a:cxn ang="0">
                    <a:pos x="T4" y="T5"/>
                  </a:cxn>
                  <a:cxn ang="0">
                    <a:pos x="T6" y="T7"/>
                  </a:cxn>
                  <a:cxn ang="0">
                    <a:pos x="T8" y="T9"/>
                  </a:cxn>
                  <a:cxn ang="0">
                    <a:pos x="T10" y="T11"/>
                  </a:cxn>
                  <a:cxn ang="0">
                    <a:pos x="T12" y="T13"/>
                  </a:cxn>
                </a:cxnLst>
                <a:rect l="0" t="0" r="r" b="b"/>
                <a:pathLst>
                  <a:path w="363" h="454">
                    <a:moveTo>
                      <a:pt x="0" y="0"/>
                    </a:moveTo>
                    <a:lnTo>
                      <a:pt x="363" y="0"/>
                    </a:lnTo>
                    <a:lnTo>
                      <a:pt x="363" y="454"/>
                    </a:lnTo>
                    <a:lnTo>
                      <a:pt x="136" y="454"/>
                    </a:lnTo>
                    <a:lnTo>
                      <a:pt x="136" y="227"/>
                    </a:lnTo>
                    <a:lnTo>
                      <a:pt x="0" y="227"/>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4" name="Freeform 43"/>
              <p:cNvSpPr>
                <a:spLocks/>
              </p:cNvSpPr>
              <p:nvPr/>
            </p:nvSpPr>
            <p:spPr bwMode="auto">
              <a:xfrm>
                <a:off x="2290" y="2160"/>
                <a:ext cx="590" cy="862"/>
              </a:xfrm>
              <a:custGeom>
                <a:avLst/>
                <a:gdLst>
                  <a:gd name="T0" fmla="*/ 590 w 590"/>
                  <a:gd name="T1" fmla="*/ 590 h 862"/>
                  <a:gd name="T2" fmla="*/ 227 w 590"/>
                  <a:gd name="T3" fmla="*/ 862 h 862"/>
                  <a:gd name="T4" fmla="*/ 227 w 590"/>
                  <a:gd name="T5" fmla="*/ 318 h 862"/>
                  <a:gd name="T6" fmla="*/ 0 w 590"/>
                  <a:gd name="T7" fmla="*/ 0 h 862"/>
                  <a:gd name="T8" fmla="*/ 590 w 590"/>
                  <a:gd name="T9" fmla="*/ 0 h 862"/>
                  <a:gd name="T10" fmla="*/ 590 w 590"/>
                  <a:gd name="T11" fmla="*/ 590 h 862"/>
                </a:gdLst>
                <a:ahLst/>
                <a:cxnLst>
                  <a:cxn ang="0">
                    <a:pos x="T0" y="T1"/>
                  </a:cxn>
                  <a:cxn ang="0">
                    <a:pos x="T2" y="T3"/>
                  </a:cxn>
                  <a:cxn ang="0">
                    <a:pos x="T4" y="T5"/>
                  </a:cxn>
                  <a:cxn ang="0">
                    <a:pos x="T6" y="T7"/>
                  </a:cxn>
                  <a:cxn ang="0">
                    <a:pos x="T8" y="T9"/>
                  </a:cxn>
                  <a:cxn ang="0">
                    <a:pos x="T10" y="T11"/>
                  </a:cxn>
                </a:cxnLst>
                <a:rect l="0" t="0" r="r" b="b"/>
                <a:pathLst>
                  <a:path w="590" h="862">
                    <a:moveTo>
                      <a:pt x="590" y="590"/>
                    </a:moveTo>
                    <a:lnTo>
                      <a:pt x="227" y="862"/>
                    </a:lnTo>
                    <a:lnTo>
                      <a:pt x="227" y="318"/>
                    </a:lnTo>
                    <a:lnTo>
                      <a:pt x="0" y="0"/>
                    </a:lnTo>
                    <a:lnTo>
                      <a:pt x="590" y="0"/>
                    </a:lnTo>
                    <a:lnTo>
                      <a:pt x="59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5" name="Freeform 42"/>
              <p:cNvSpPr>
                <a:spLocks/>
              </p:cNvSpPr>
              <p:nvPr/>
            </p:nvSpPr>
            <p:spPr bwMode="auto">
              <a:xfrm>
                <a:off x="2064" y="2160"/>
                <a:ext cx="453" cy="590"/>
              </a:xfrm>
              <a:custGeom>
                <a:avLst/>
                <a:gdLst>
                  <a:gd name="T0" fmla="*/ 0 w 453"/>
                  <a:gd name="T1" fmla="*/ 0 h 590"/>
                  <a:gd name="T2" fmla="*/ 226 w 453"/>
                  <a:gd name="T3" fmla="*/ 0 h 590"/>
                  <a:gd name="T4" fmla="*/ 453 w 453"/>
                  <a:gd name="T5" fmla="*/ 318 h 590"/>
                  <a:gd name="T6" fmla="*/ 453 w 453"/>
                  <a:gd name="T7" fmla="*/ 590 h 590"/>
                  <a:gd name="T8" fmla="*/ 0 w 453"/>
                  <a:gd name="T9" fmla="*/ 454 h 590"/>
                  <a:gd name="T10" fmla="*/ 0 w 453"/>
                  <a:gd name="T11" fmla="*/ 0 h 590"/>
                </a:gdLst>
                <a:ahLst/>
                <a:cxnLst>
                  <a:cxn ang="0">
                    <a:pos x="T0" y="T1"/>
                  </a:cxn>
                  <a:cxn ang="0">
                    <a:pos x="T2" y="T3"/>
                  </a:cxn>
                  <a:cxn ang="0">
                    <a:pos x="T4" y="T5"/>
                  </a:cxn>
                  <a:cxn ang="0">
                    <a:pos x="T6" y="T7"/>
                  </a:cxn>
                  <a:cxn ang="0">
                    <a:pos x="T8" y="T9"/>
                  </a:cxn>
                  <a:cxn ang="0">
                    <a:pos x="T10" y="T11"/>
                  </a:cxn>
                </a:cxnLst>
                <a:rect l="0" t="0" r="r" b="b"/>
                <a:pathLst>
                  <a:path w="453" h="590">
                    <a:moveTo>
                      <a:pt x="0" y="0"/>
                    </a:moveTo>
                    <a:lnTo>
                      <a:pt x="226" y="0"/>
                    </a:lnTo>
                    <a:lnTo>
                      <a:pt x="453" y="318"/>
                    </a:lnTo>
                    <a:lnTo>
                      <a:pt x="453" y="590"/>
                    </a:lnTo>
                    <a:lnTo>
                      <a:pt x="0" y="454"/>
                    </a:lnTo>
                    <a:lnTo>
                      <a:pt x="0"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86" name="Text Box 41"/>
              <p:cNvSpPr txBox="1">
                <a:spLocks noChangeArrowheads="1"/>
              </p:cNvSpPr>
              <p:nvPr/>
            </p:nvSpPr>
            <p:spPr bwMode="auto">
              <a:xfrm>
                <a:off x="1779"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7" name="Text Box 40"/>
              <p:cNvSpPr txBox="1">
                <a:spLocks noChangeArrowheads="1"/>
              </p:cNvSpPr>
              <p:nvPr/>
            </p:nvSpPr>
            <p:spPr bwMode="auto">
              <a:xfrm>
                <a:off x="2187"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88" name="Text Box 39"/>
              <p:cNvSpPr txBox="1">
                <a:spLocks noChangeArrowheads="1"/>
              </p:cNvSpPr>
              <p:nvPr/>
            </p:nvSpPr>
            <p:spPr bwMode="auto">
              <a:xfrm>
                <a:off x="2595" y="2354"/>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32" name="Group 2"/>
            <p:cNvGrpSpPr>
              <a:grpSpLocks/>
            </p:cNvGrpSpPr>
            <p:nvPr/>
          </p:nvGrpSpPr>
          <p:grpSpPr bwMode="auto">
            <a:xfrm>
              <a:off x="2205" y="2010"/>
              <a:ext cx="5261" cy="3992"/>
              <a:chOff x="1565" y="1162"/>
              <a:chExt cx="2630" cy="1996"/>
            </a:xfrm>
          </p:grpSpPr>
          <p:sp>
            <p:nvSpPr>
              <p:cNvPr id="33" name="Rectangle 37"/>
              <p:cNvSpPr>
                <a:spLocks noChangeArrowheads="1"/>
              </p:cNvSpPr>
              <p:nvPr/>
            </p:nvSpPr>
            <p:spPr bwMode="auto">
              <a:xfrm>
                <a:off x="1565" y="1162"/>
                <a:ext cx="2630" cy="1996"/>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34" name="Rectangle 36"/>
              <p:cNvSpPr>
                <a:spLocks noChangeArrowheads="1"/>
              </p:cNvSpPr>
              <p:nvPr/>
            </p:nvSpPr>
            <p:spPr bwMode="auto">
              <a:xfrm rot="5400000">
                <a:off x="1996" y="970"/>
                <a:ext cx="1768" cy="2380"/>
              </a:xfrm>
              <a:prstGeom prst="rect">
                <a:avLst/>
              </a:prstGeom>
              <a:solidFill>
                <a:srgbClr val="00D600"/>
              </a:solidFill>
              <a:ln w="19050">
                <a:solidFill>
                  <a:srgbClr val="FFFFFF"/>
                </a:solidFill>
                <a:miter lim="800000"/>
                <a:headEnd/>
                <a:tailEnd/>
              </a:ln>
            </p:spPr>
            <p:txBody>
              <a:bodyPr rot="10800000" vert="eaVert"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35" name="Oval 35"/>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36" name="AutoShape 34"/>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37" name="Group 31"/>
              <p:cNvGrpSpPr>
                <a:grpSpLocks/>
              </p:cNvGrpSpPr>
              <p:nvPr/>
            </p:nvGrpSpPr>
            <p:grpSpPr bwMode="auto">
              <a:xfrm>
                <a:off x="2673" y="1953"/>
                <a:ext cx="413" cy="413"/>
                <a:chOff x="2673" y="1953"/>
                <a:chExt cx="413" cy="413"/>
              </a:xfrm>
            </p:grpSpPr>
            <p:sp>
              <p:nvSpPr>
                <p:cNvPr id="66" name="Oval 33"/>
                <p:cNvSpPr>
                  <a:spLocks noChangeArrowheads="1"/>
                </p:cNvSpPr>
                <p:nvPr/>
              </p:nvSpPr>
              <p:spPr bwMode="auto">
                <a:xfrm>
                  <a:off x="2673" y="1953"/>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67" name="Oval 32"/>
                <p:cNvSpPr>
                  <a:spLocks noChangeArrowheads="1"/>
                </p:cNvSpPr>
                <p:nvPr/>
              </p:nvSpPr>
              <p:spPr bwMode="auto">
                <a:xfrm>
                  <a:off x="2868" y="2148"/>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sp>
            <p:nvSpPr>
              <p:cNvPr id="38" name="Line 30"/>
              <p:cNvSpPr>
                <a:spLocks noChangeShapeType="1"/>
              </p:cNvSpPr>
              <p:nvPr/>
            </p:nvSpPr>
            <p:spPr bwMode="auto">
              <a:xfrm>
                <a:off x="2878" y="1279"/>
                <a:ext cx="0" cy="1769"/>
              </a:xfrm>
              <a:prstGeom prst="line">
                <a:avLst/>
              </a:prstGeom>
              <a:no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39" name="Rectangle 29"/>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40" name="Rectangle 28"/>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nvGrpSpPr>
              <p:cNvPr id="41" name="Group 25"/>
              <p:cNvGrpSpPr>
                <a:grpSpLocks/>
              </p:cNvGrpSpPr>
              <p:nvPr/>
            </p:nvGrpSpPr>
            <p:grpSpPr bwMode="auto">
              <a:xfrm>
                <a:off x="1689" y="3017"/>
                <a:ext cx="23" cy="23"/>
                <a:chOff x="1744" y="1484"/>
                <a:chExt cx="2264" cy="2272"/>
              </a:xfrm>
            </p:grpSpPr>
            <p:sp>
              <p:nvSpPr>
                <p:cNvPr id="64" name="Freeform 27"/>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5" name="Freeform 26"/>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2" name="Group 22"/>
              <p:cNvGrpSpPr>
                <a:grpSpLocks/>
              </p:cNvGrpSpPr>
              <p:nvPr/>
            </p:nvGrpSpPr>
            <p:grpSpPr bwMode="auto">
              <a:xfrm rot="-16200000">
                <a:off x="1694" y="1281"/>
                <a:ext cx="23" cy="23"/>
                <a:chOff x="1744" y="1484"/>
                <a:chExt cx="2264" cy="2272"/>
              </a:xfrm>
            </p:grpSpPr>
            <p:sp>
              <p:nvSpPr>
                <p:cNvPr id="62" name="Freeform 24"/>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3" name="Freeform 23"/>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3" name="Group 19"/>
              <p:cNvGrpSpPr>
                <a:grpSpLocks/>
              </p:cNvGrpSpPr>
              <p:nvPr/>
            </p:nvGrpSpPr>
            <p:grpSpPr bwMode="auto">
              <a:xfrm rot="-10800000">
                <a:off x="4043" y="1280"/>
                <a:ext cx="23" cy="23"/>
                <a:chOff x="1744" y="1484"/>
                <a:chExt cx="2264" cy="2272"/>
              </a:xfrm>
            </p:grpSpPr>
            <p:sp>
              <p:nvSpPr>
                <p:cNvPr id="60" name="Freeform 21"/>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61" name="Freeform 20"/>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grpSp>
            <p:nvGrpSpPr>
              <p:cNvPr id="44" name="Group 16"/>
              <p:cNvGrpSpPr>
                <a:grpSpLocks/>
              </p:cNvGrpSpPr>
              <p:nvPr/>
            </p:nvGrpSpPr>
            <p:grpSpPr bwMode="auto">
              <a:xfrm rot="-5400000">
                <a:off x="4041" y="3015"/>
                <a:ext cx="23" cy="23"/>
                <a:chOff x="1744" y="1484"/>
                <a:chExt cx="2264" cy="2272"/>
              </a:xfrm>
            </p:grpSpPr>
            <p:sp>
              <p:nvSpPr>
                <p:cNvPr id="58" name="Freeform 18"/>
                <p:cNvSpPr>
                  <a:spLocks/>
                </p:cNvSpPr>
                <p:nvPr/>
              </p:nvSpPr>
              <p:spPr bwMode="auto">
                <a:xfrm>
                  <a:off x="1744" y="1484"/>
                  <a:ext cx="1684" cy="752"/>
                </a:xfrm>
                <a:custGeom>
                  <a:avLst/>
                  <a:gdLst>
                    <a:gd name="T0" fmla="*/ 0 w 1684"/>
                    <a:gd name="T1" fmla="*/ 0 h 752"/>
                    <a:gd name="T2" fmla="*/ 264 w 1684"/>
                    <a:gd name="T3" fmla="*/ 12 h 752"/>
                    <a:gd name="T4" fmla="*/ 396 w 1684"/>
                    <a:gd name="T5" fmla="*/ 32 h 752"/>
                    <a:gd name="T6" fmla="*/ 476 w 1684"/>
                    <a:gd name="T7" fmla="*/ 44 h 752"/>
                    <a:gd name="T8" fmla="*/ 608 w 1684"/>
                    <a:gd name="T9" fmla="*/ 84 h 752"/>
                    <a:gd name="T10" fmla="*/ 676 w 1684"/>
                    <a:gd name="T11" fmla="*/ 96 h 752"/>
                    <a:gd name="T12" fmla="*/ 848 w 1684"/>
                    <a:gd name="T13" fmla="*/ 156 h 752"/>
                    <a:gd name="T14" fmla="*/ 896 w 1684"/>
                    <a:gd name="T15" fmla="*/ 180 h 752"/>
                    <a:gd name="T16" fmla="*/ 944 w 1684"/>
                    <a:gd name="T17" fmla="*/ 200 h 752"/>
                    <a:gd name="T18" fmla="*/ 1020 w 1684"/>
                    <a:gd name="T19" fmla="*/ 232 h 752"/>
                    <a:gd name="T20" fmla="*/ 1060 w 1684"/>
                    <a:gd name="T21" fmla="*/ 248 h 752"/>
                    <a:gd name="T22" fmla="*/ 1072 w 1684"/>
                    <a:gd name="T23" fmla="*/ 256 h 752"/>
                    <a:gd name="T24" fmla="*/ 1080 w 1684"/>
                    <a:gd name="T25" fmla="*/ 268 h 752"/>
                    <a:gd name="T26" fmla="*/ 1104 w 1684"/>
                    <a:gd name="T27" fmla="*/ 280 h 752"/>
                    <a:gd name="T28" fmla="*/ 1132 w 1684"/>
                    <a:gd name="T29" fmla="*/ 304 h 752"/>
                    <a:gd name="T30" fmla="*/ 1192 w 1684"/>
                    <a:gd name="T31" fmla="*/ 340 h 752"/>
                    <a:gd name="T32" fmla="*/ 1216 w 1684"/>
                    <a:gd name="T33" fmla="*/ 348 h 752"/>
                    <a:gd name="T34" fmla="*/ 1228 w 1684"/>
                    <a:gd name="T35" fmla="*/ 352 h 752"/>
                    <a:gd name="T36" fmla="*/ 1268 w 1684"/>
                    <a:gd name="T37" fmla="*/ 380 h 752"/>
                    <a:gd name="T38" fmla="*/ 1384 w 1684"/>
                    <a:gd name="T39" fmla="*/ 452 h 752"/>
                    <a:gd name="T40" fmla="*/ 1408 w 1684"/>
                    <a:gd name="T41" fmla="*/ 480 h 752"/>
                    <a:gd name="T42" fmla="*/ 1416 w 1684"/>
                    <a:gd name="T43" fmla="*/ 492 h 752"/>
                    <a:gd name="T44" fmla="*/ 1428 w 1684"/>
                    <a:gd name="T45" fmla="*/ 496 h 752"/>
                    <a:gd name="T46" fmla="*/ 1448 w 1684"/>
                    <a:gd name="T47" fmla="*/ 536 h 752"/>
                    <a:gd name="T48" fmla="*/ 1476 w 1684"/>
                    <a:gd name="T49" fmla="*/ 564 h 752"/>
                    <a:gd name="T50" fmla="*/ 1500 w 1684"/>
                    <a:gd name="T51" fmla="*/ 572 h 752"/>
                    <a:gd name="T52" fmla="*/ 1576 w 1684"/>
                    <a:gd name="T53" fmla="*/ 624 h 752"/>
                    <a:gd name="T54" fmla="*/ 1604 w 1684"/>
                    <a:gd name="T55" fmla="*/ 684 h 752"/>
                    <a:gd name="T56" fmla="*/ 1640 w 1684"/>
                    <a:gd name="T57" fmla="*/ 708 h 752"/>
                    <a:gd name="T58" fmla="*/ 1652 w 1684"/>
                    <a:gd name="T59" fmla="*/ 716 h 752"/>
                    <a:gd name="T60" fmla="*/ 1684 w 1684"/>
                    <a:gd name="T61" fmla="*/ 752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684" h="752">
                      <a:moveTo>
                        <a:pt x="0" y="0"/>
                      </a:moveTo>
                      <a:cubicBezTo>
                        <a:pt x="55" y="18"/>
                        <a:pt x="236" y="11"/>
                        <a:pt x="264" y="12"/>
                      </a:cubicBezTo>
                      <a:cubicBezTo>
                        <a:pt x="312" y="15"/>
                        <a:pt x="350" y="26"/>
                        <a:pt x="396" y="32"/>
                      </a:cubicBezTo>
                      <a:cubicBezTo>
                        <a:pt x="422" y="41"/>
                        <a:pt x="450" y="35"/>
                        <a:pt x="476" y="44"/>
                      </a:cubicBezTo>
                      <a:cubicBezTo>
                        <a:pt x="501" y="81"/>
                        <a:pt x="570" y="79"/>
                        <a:pt x="608" y="84"/>
                      </a:cubicBezTo>
                      <a:cubicBezTo>
                        <a:pt x="646" y="97"/>
                        <a:pt x="624" y="91"/>
                        <a:pt x="676" y="96"/>
                      </a:cubicBezTo>
                      <a:cubicBezTo>
                        <a:pt x="710" y="130"/>
                        <a:pt x="800" y="149"/>
                        <a:pt x="848" y="156"/>
                      </a:cubicBezTo>
                      <a:cubicBezTo>
                        <a:pt x="881" y="167"/>
                        <a:pt x="865" y="159"/>
                        <a:pt x="896" y="180"/>
                      </a:cubicBezTo>
                      <a:cubicBezTo>
                        <a:pt x="910" y="190"/>
                        <a:pt x="929" y="190"/>
                        <a:pt x="944" y="200"/>
                      </a:cubicBezTo>
                      <a:cubicBezTo>
                        <a:pt x="958" y="221"/>
                        <a:pt x="996" y="229"/>
                        <a:pt x="1020" y="232"/>
                      </a:cubicBezTo>
                      <a:cubicBezTo>
                        <a:pt x="1035" y="237"/>
                        <a:pt x="1045" y="244"/>
                        <a:pt x="1060" y="248"/>
                      </a:cubicBezTo>
                      <a:cubicBezTo>
                        <a:pt x="1064" y="251"/>
                        <a:pt x="1069" y="253"/>
                        <a:pt x="1072" y="256"/>
                      </a:cubicBezTo>
                      <a:cubicBezTo>
                        <a:pt x="1075" y="259"/>
                        <a:pt x="1076" y="265"/>
                        <a:pt x="1080" y="268"/>
                      </a:cubicBezTo>
                      <a:cubicBezTo>
                        <a:pt x="1087" y="274"/>
                        <a:pt x="1097" y="275"/>
                        <a:pt x="1104" y="280"/>
                      </a:cubicBezTo>
                      <a:cubicBezTo>
                        <a:pt x="1109" y="296"/>
                        <a:pt x="1116" y="299"/>
                        <a:pt x="1132" y="304"/>
                      </a:cubicBezTo>
                      <a:cubicBezTo>
                        <a:pt x="1138" y="310"/>
                        <a:pt x="1183" y="337"/>
                        <a:pt x="1192" y="340"/>
                      </a:cubicBezTo>
                      <a:cubicBezTo>
                        <a:pt x="1200" y="343"/>
                        <a:pt x="1208" y="345"/>
                        <a:pt x="1216" y="348"/>
                      </a:cubicBezTo>
                      <a:cubicBezTo>
                        <a:pt x="1220" y="349"/>
                        <a:pt x="1228" y="352"/>
                        <a:pt x="1228" y="352"/>
                      </a:cubicBezTo>
                      <a:cubicBezTo>
                        <a:pt x="1233" y="368"/>
                        <a:pt x="1251" y="374"/>
                        <a:pt x="1268" y="380"/>
                      </a:cubicBezTo>
                      <a:cubicBezTo>
                        <a:pt x="1299" y="427"/>
                        <a:pt x="1341" y="424"/>
                        <a:pt x="1384" y="452"/>
                      </a:cubicBezTo>
                      <a:cubicBezTo>
                        <a:pt x="1393" y="466"/>
                        <a:pt x="1392" y="475"/>
                        <a:pt x="1408" y="480"/>
                      </a:cubicBezTo>
                      <a:cubicBezTo>
                        <a:pt x="1411" y="484"/>
                        <a:pt x="1412" y="489"/>
                        <a:pt x="1416" y="492"/>
                      </a:cubicBezTo>
                      <a:cubicBezTo>
                        <a:pt x="1419" y="495"/>
                        <a:pt x="1426" y="492"/>
                        <a:pt x="1428" y="496"/>
                      </a:cubicBezTo>
                      <a:cubicBezTo>
                        <a:pt x="1441" y="516"/>
                        <a:pt x="1426" y="521"/>
                        <a:pt x="1448" y="536"/>
                      </a:cubicBezTo>
                      <a:cubicBezTo>
                        <a:pt x="1450" y="539"/>
                        <a:pt x="1474" y="563"/>
                        <a:pt x="1476" y="564"/>
                      </a:cubicBezTo>
                      <a:cubicBezTo>
                        <a:pt x="1483" y="568"/>
                        <a:pt x="1500" y="572"/>
                        <a:pt x="1500" y="572"/>
                      </a:cubicBezTo>
                      <a:cubicBezTo>
                        <a:pt x="1512" y="609"/>
                        <a:pt x="1543" y="613"/>
                        <a:pt x="1576" y="624"/>
                      </a:cubicBezTo>
                      <a:cubicBezTo>
                        <a:pt x="1582" y="641"/>
                        <a:pt x="1590" y="672"/>
                        <a:pt x="1604" y="684"/>
                      </a:cubicBezTo>
                      <a:cubicBezTo>
                        <a:pt x="1604" y="684"/>
                        <a:pt x="1634" y="704"/>
                        <a:pt x="1640" y="708"/>
                      </a:cubicBezTo>
                      <a:cubicBezTo>
                        <a:pt x="1644" y="711"/>
                        <a:pt x="1652" y="716"/>
                        <a:pt x="1652" y="716"/>
                      </a:cubicBezTo>
                      <a:cubicBezTo>
                        <a:pt x="1657" y="730"/>
                        <a:pt x="1671" y="745"/>
                        <a:pt x="1684" y="752"/>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sp>
              <p:nvSpPr>
                <p:cNvPr id="59" name="Freeform 17"/>
                <p:cNvSpPr>
                  <a:spLocks/>
                </p:cNvSpPr>
                <p:nvPr/>
              </p:nvSpPr>
              <p:spPr bwMode="auto">
                <a:xfrm>
                  <a:off x="3440" y="2240"/>
                  <a:ext cx="568" cy="1516"/>
                </a:xfrm>
                <a:custGeom>
                  <a:avLst/>
                  <a:gdLst>
                    <a:gd name="T0" fmla="*/ 0 w 568"/>
                    <a:gd name="T1" fmla="*/ 0 h 1516"/>
                    <a:gd name="T2" fmla="*/ 32 w 568"/>
                    <a:gd name="T3" fmla="*/ 36 h 1516"/>
                    <a:gd name="T4" fmla="*/ 72 w 568"/>
                    <a:gd name="T5" fmla="*/ 96 h 1516"/>
                    <a:gd name="T6" fmla="*/ 84 w 568"/>
                    <a:gd name="T7" fmla="*/ 132 h 1516"/>
                    <a:gd name="T8" fmla="*/ 108 w 568"/>
                    <a:gd name="T9" fmla="*/ 140 h 1516"/>
                    <a:gd name="T10" fmla="*/ 120 w 568"/>
                    <a:gd name="T11" fmla="*/ 144 h 1516"/>
                    <a:gd name="T12" fmla="*/ 164 w 568"/>
                    <a:gd name="T13" fmla="*/ 172 h 1516"/>
                    <a:gd name="T14" fmla="*/ 188 w 568"/>
                    <a:gd name="T15" fmla="*/ 244 h 1516"/>
                    <a:gd name="T16" fmla="*/ 224 w 568"/>
                    <a:gd name="T17" fmla="*/ 308 h 1516"/>
                    <a:gd name="T18" fmla="*/ 252 w 568"/>
                    <a:gd name="T19" fmla="*/ 356 h 1516"/>
                    <a:gd name="T20" fmla="*/ 272 w 568"/>
                    <a:gd name="T21" fmla="*/ 376 h 1516"/>
                    <a:gd name="T22" fmla="*/ 304 w 568"/>
                    <a:gd name="T23" fmla="*/ 448 h 1516"/>
                    <a:gd name="T24" fmla="*/ 328 w 568"/>
                    <a:gd name="T25" fmla="*/ 508 h 1516"/>
                    <a:gd name="T26" fmla="*/ 364 w 568"/>
                    <a:gd name="T27" fmla="*/ 560 h 1516"/>
                    <a:gd name="T28" fmla="*/ 384 w 568"/>
                    <a:gd name="T29" fmla="*/ 596 h 1516"/>
                    <a:gd name="T30" fmla="*/ 392 w 568"/>
                    <a:gd name="T31" fmla="*/ 628 h 1516"/>
                    <a:gd name="T32" fmla="*/ 412 w 568"/>
                    <a:gd name="T33" fmla="*/ 668 h 1516"/>
                    <a:gd name="T34" fmla="*/ 432 w 568"/>
                    <a:gd name="T35" fmla="*/ 724 h 1516"/>
                    <a:gd name="T36" fmla="*/ 480 w 568"/>
                    <a:gd name="T37" fmla="*/ 860 h 1516"/>
                    <a:gd name="T38" fmla="*/ 512 w 568"/>
                    <a:gd name="T39" fmla="*/ 1028 h 1516"/>
                    <a:gd name="T40" fmla="*/ 548 w 568"/>
                    <a:gd name="T41" fmla="*/ 1216 h 1516"/>
                    <a:gd name="T42" fmla="*/ 568 w 568"/>
                    <a:gd name="T43" fmla="*/ 1516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68" h="1516">
                      <a:moveTo>
                        <a:pt x="0" y="0"/>
                      </a:moveTo>
                      <a:cubicBezTo>
                        <a:pt x="8" y="25"/>
                        <a:pt x="7" y="28"/>
                        <a:pt x="32" y="36"/>
                      </a:cubicBezTo>
                      <a:cubicBezTo>
                        <a:pt x="46" y="57"/>
                        <a:pt x="49" y="81"/>
                        <a:pt x="72" y="96"/>
                      </a:cubicBezTo>
                      <a:cubicBezTo>
                        <a:pt x="79" y="107"/>
                        <a:pt x="76" y="122"/>
                        <a:pt x="84" y="132"/>
                      </a:cubicBezTo>
                      <a:cubicBezTo>
                        <a:pt x="90" y="138"/>
                        <a:pt x="100" y="137"/>
                        <a:pt x="108" y="140"/>
                      </a:cubicBezTo>
                      <a:cubicBezTo>
                        <a:pt x="112" y="141"/>
                        <a:pt x="120" y="144"/>
                        <a:pt x="120" y="144"/>
                      </a:cubicBezTo>
                      <a:cubicBezTo>
                        <a:pt x="130" y="159"/>
                        <a:pt x="147" y="166"/>
                        <a:pt x="164" y="172"/>
                      </a:cubicBezTo>
                      <a:cubicBezTo>
                        <a:pt x="179" y="195"/>
                        <a:pt x="172" y="221"/>
                        <a:pt x="188" y="244"/>
                      </a:cubicBezTo>
                      <a:cubicBezTo>
                        <a:pt x="192" y="270"/>
                        <a:pt x="196" y="299"/>
                        <a:pt x="224" y="308"/>
                      </a:cubicBezTo>
                      <a:cubicBezTo>
                        <a:pt x="230" y="326"/>
                        <a:pt x="237" y="346"/>
                        <a:pt x="252" y="356"/>
                      </a:cubicBezTo>
                      <a:cubicBezTo>
                        <a:pt x="257" y="364"/>
                        <a:pt x="267" y="368"/>
                        <a:pt x="272" y="376"/>
                      </a:cubicBezTo>
                      <a:cubicBezTo>
                        <a:pt x="285" y="397"/>
                        <a:pt x="289" y="425"/>
                        <a:pt x="304" y="448"/>
                      </a:cubicBezTo>
                      <a:cubicBezTo>
                        <a:pt x="309" y="471"/>
                        <a:pt x="311" y="491"/>
                        <a:pt x="328" y="508"/>
                      </a:cubicBezTo>
                      <a:cubicBezTo>
                        <a:pt x="334" y="537"/>
                        <a:pt x="345" y="541"/>
                        <a:pt x="364" y="560"/>
                      </a:cubicBezTo>
                      <a:cubicBezTo>
                        <a:pt x="370" y="577"/>
                        <a:pt x="369" y="586"/>
                        <a:pt x="384" y="596"/>
                      </a:cubicBezTo>
                      <a:cubicBezTo>
                        <a:pt x="387" y="606"/>
                        <a:pt x="388" y="618"/>
                        <a:pt x="392" y="628"/>
                      </a:cubicBezTo>
                      <a:cubicBezTo>
                        <a:pt x="397" y="642"/>
                        <a:pt x="408" y="653"/>
                        <a:pt x="412" y="668"/>
                      </a:cubicBezTo>
                      <a:cubicBezTo>
                        <a:pt x="418" y="691"/>
                        <a:pt x="419" y="705"/>
                        <a:pt x="432" y="724"/>
                      </a:cubicBezTo>
                      <a:cubicBezTo>
                        <a:pt x="438" y="769"/>
                        <a:pt x="439" y="832"/>
                        <a:pt x="480" y="860"/>
                      </a:cubicBezTo>
                      <a:cubicBezTo>
                        <a:pt x="498" y="915"/>
                        <a:pt x="494" y="973"/>
                        <a:pt x="512" y="1028"/>
                      </a:cubicBezTo>
                      <a:cubicBezTo>
                        <a:pt x="520" y="1089"/>
                        <a:pt x="528" y="1157"/>
                        <a:pt x="548" y="1216"/>
                      </a:cubicBezTo>
                      <a:cubicBezTo>
                        <a:pt x="564" y="1317"/>
                        <a:pt x="568" y="1411"/>
                        <a:pt x="568" y="1516"/>
                      </a:cubicBezTo>
                    </a:path>
                  </a:pathLst>
                </a:custGeom>
                <a:solidFill>
                  <a:srgbClr val="00D600"/>
                </a:solidFill>
                <a:ln w="19050">
                  <a:solidFill>
                    <a:srgbClr val="FFFFFF"/>
                  </a:solidFill>
                  <a:round/>
                  <a:headEnd/>
                  <a:tailEnd/>
                </a:ln>
              </p:spPr>
              <p:txBody>
                <a:bodyPr vert="horz" wrap="square" lIns="91440" tIns="45720" rIns="91440" bIns="45720" numCol="1" anchor="t" anchorCtr="0" compatLnSpc="1">
                  <a:prstTxWarp prst="textNoShape">
                    <a:avLst/>
                  </a:prstTxWarp>
                </a:bodyPr>
                <a:lstStyle/>
                <a:p>
                  <a:endParaRPr lang="sv-SE"/>
                </a:p>
              </p:txBody>
            </p:sp>
          </p:grpSp>
          <p:sp>
            <p:nvSpPr>
              <p:cNvPr id="45" name="Oval 15"/>
              <p:cNvSpPr>
                <a:spLocks noChangeArrowheads="1"/>
              </p:cNvSpPr>
              <p:nvPr/>
            </p:nvSpPr>
            <p:spPr bwMode="auto">
              <a:xfrm>
                <a:off x="1927"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grpSp>
            <p:nvGrpSpPr>
              <p:cNvPr id="46" name="Group 10"/>
              <p:cNvGrpSpPr>
                <a:grpSpLocks/>
              </p:cNvGrpSpPr>
              <p:nvPr/>
            </p:nvGrpSpPr>
            <p:grpSpPr bwMode="auto">
              <a:xfrm flipH="1">
                <a:off x="3615" y="1702"/>
                <a:ext cx="511" cy="916"/>
                <a:chOff x="1634" y="1702"/>
                <a:chExt cx="511" cy="916"/>
              </a:xfrm>
            </p:grpSpPr>
            <p:sp>
              <p:nvSpPr>
                <p:cNvPr id="54" name="Oval 14"/>
                <p:cNvSpPr>
                  <a:spLocks noChangeArrowheads="1"/>
                </p:cNvSpPr>
                <p:nvPr/>
              </p:nvSpPr>
              <p:spPr bwMode="auto">
                <a:xfrm>
                  <a:off x="1732" y="1954"/>
                  <a:ext cx="413" cy="41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55" name="AutoShape 13"/>
                <p:cNvSpPr>
                  <a:spLocks noChangeArrowheads="1"/>
                </p:cNvSpPr>
                <p:nvPr/>
              </p:nvSpPr>
              <p:spPr bwMode="auto">
                <a:xfrm>
                  <a:off x="1690" y="1702"/>
                  <a:ext cx="374" cy="916"/>
                </a:xfrm>
                <a:prstGeom prst="flowChartProcess">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6" name="Rectangle 12"/>
                <p:cNvSpPr>
                  <a:spLocks noChangeArrowheads="1"/>
                </p:cNvSpPr>
                <p:nvPr/>
              </p:nvSpPr>
              <p:spPr bwMode="auto">
                <a:xfrm>
                  <a:off x="1690" y="1951"/>
                  <a:ext cx="125" cy="41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sp>
              <p:nvSpPr>
                <p:cNvPr id="57" name="Rectangle 11"/>
                <p:cNvSpPr>
                  <a:spLocks noChangeArrowheads="1"/>
                </p:cNvSpPr>
                <p:nvPr/>
              </p:nvSpPr>
              <p:spPr bwMode="auto">
                <a:xfrm>
                  <a:off x="1634" y="2077"/>
                  <a:ext cx="54" cy="165"/>
                </a:xfrm>
                <a:prstGeom prst="rect">
                  <a:avLst/>
                </a:prstGeom>
                <a:solidFill>
                  <a:srgbClr val="00D600"/>
                </a:solidFill>
                <a:ln w="19050">
                  <a:solidFill>
                    <a:srgbClr val="FFFFFF"/>
                  </a:solidFill>
                  <a:miter lim="800000"/>
                  <a:headEnd/>
                  <a:tailEnd/>
                </a:ln>
              </p:spPr>
              <p:txBody>
                <a:bodyPr vert="horz" wrap="square" lIns="91440" tIns="45720" rIns="91440" bIns="45720" numCol="1" anchor="ctr" anchorCtr="0" compatLnSpc="1">
                  <a:prstTxWarp prst="textNoShape">
                    <a:avLst/>
                  </a:prstTxWarp>
                </a:bodyPr>
                <a:lstStyle/>
                <a:p>
                  <a:endParaRPr lang="sv-SE"/>
                </a:p>
              </p:txBody>
            </p:sp>
          </p:grpSp>
          <p:sp>
            <p:nvSpPr>
              <p:cNvPr id="47" name="Oval 9"/>
              <p:cNvSpPr>
                <a:spLocks noChangeArrowheads="1"/>
              </p:cNvSpPr>
              <p:nvPr/>
            </p:nvSpPr>
            <p:spPr bwMode="auto">
              <a:xfrm flipH="1">
                <a:off x="3810" y="2149"/>
                <a:ext cx="23" cy="23"/>
              </a:xfrm>
              <a:prstGeom prst="ellipse">
                <a:avLst/>
              </a:prstGeom>
              <a:solidFill>
                <a:srgbClr val="00D600"/>
              </a:solidFill>
              <a:ln w="19050">
                <a:solidFill>
                  <a:srgbClr val="FFFFFF"/>
                </a:solidFill>
                <a:round/>
                <a:headEnd/>
                <a:tailEnd/>
              </a:ln>
            </p:spPr>
            <p:txBody>
              <a:bodyPr vert="horz" wrap="square" lIns="91440" tIns="45720" rIns="91440" bIns="45720" numCol="1" anchor="ctr" anchorCtr="0" compatLnSpc="1">
                <a:prstTxWarp prst="textNoShape">
                  <a:avLst/>
                </a:prstTxWarp>
              </a:bodyPr>
              <a:lstStyle/>
              <a:p>
                <a:endParaRPr lang="sv-SE"/>
              </a:p>
            </p:txBody>
          </p:sp>
          <p:sp>
            <p:nvSpPr>
              <p:cNvPr id="48" name="Freeform 8"/>
              <p:cNvSpPr>
                <a:spLocks/>
              </p:cNvSpPr>
              <p:nvPr/>
            </p:nvSpPr>
            <p:spPr bwMode="auto">
              <a:xfrm flipV="1">
                <a:off x="2064" y="2160"/>
                <a:ext cx="589" cy="590"/>
              </a:xfrm>
              <a:custGeom>
                <a:avLst/>
                <a:gdLst>
                  <a:gd name="T0" fmla="*/ 0 w 589"/>
                  <a:gd name="T1" fmla="*/ 590 h 590"/>
                  <a:gd name="T2" fmla="*/ 589 w 589"/>
                  <a:gd name="T3" fmla="*/ 590 h 590"/>
                  <a:gd name="T4" fmla="*/ 362 w 589"/>
                  <a:gd name="T5" fmla="*/ 0 h 590"/>
                  <a:gd name="T6" fmla="*/ 0 w 589"/>
                  <a:gd name="T7" fmla="*/ 136 h 590"/>
                  <a:gd name="T8" fmla="*/ 0 w 589"/>
                  <a:gd name="T9" fmla="*/ 590 h 590"/>
                </a:gdLst>
                <a:ahLst/>
                <a:cxnLst>
                  <a:cxn ang="0">
                    <a:pos x="T0" y="T1"/>
                  </a:cxn>
                  <a:cxn ang="0">
                    <a:pos x="T2" y="T3"/>
                  </a:cxn>
                  <a:cxn ang="0">
                    <a:pos x="T4" y="T5"/>
                  </a:cxn>
                  <a:cxn ang="0">
                    <a:pos x="T6" y="T7"/>
                  </a:cxn>
                  <a:cxn ang="0">
                    <a:pos x="T8" y="T9"/>
                  </a:cxn>
                </a:cxnLst>
                <a:rect l="0" t="0" r="r" b="b"/>
                <a:pathLst>
                  <a:path w="589" h="590">
                    <a:moveTo>
                      <a:pt x="0" y="590"/>
                    </a:moveTo>
                    <a:lnTo>
                      <a:pt x="589" y="590"/>
                    </a:lnTo>
                    <a:lnTo>
                      <a:pt x="362" y="0"/>
                    </a:lnTo>
                    <a:lnTo>
                      <a:pt x="0" y="136"/>
                    </a:lnTo>
                    <a:lnTo>
                      <a:pt x="0"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49" name="Freeform 7"/>
              <p:cNvSpPr>
                <a:spLocks/>
              </p:cNvSpPr>
              <p:nvPr/>
            </p:nvSpPr>
            <p:spPr bwMode="auto">
              <a:xfrm>
                <a:off x="2880" y="2160"/>
                <a:ext cx="771" cy="590"/>
              </a:xfrm>
              <a:custGeom>
                <a:avLst/>
                <a:gdLst>
                  <a:gd name="T0" fmla="*/ 771 w 771"/>
                  <a:gd name="T1" fmla="*/ 590 h 590"/>
                  <a:gd name="T2" fmla="*/ 544 w 771"/>
                  <a:gd name="T3" fmla="*/ 0 h 590"/>
                  <a:gd name="T4" fmla="*/ 0 w 771"/>
                  <a:gd name="T5" fmla="*/ 0 h 590"/>
                  <a:gd name="T6" fmla="*/ 0 w 771"/>
                  <a:gd name="T7" fmla="*/ 590 h 590"/>
                  <a:gd name="T8" fmla="*/ 771 w 771"/>
                  <a:gd name="T9" fmla="*/ 590 h 590"/>
                </a:gdLst>
                <a:ahLst/>
                <a:cxnLst>
                  <a:cxn ang="0">
                    <a:pos x="T0" y="T1"/>
                  </a:cxn>
                  <a:cxn ang="0">
                    <a:pos x="T2" y="T3"/>
                  </a:cxn>
                  <a:cxn ang="0">
                    <a:pos x="T4" y="T5"/>
                  </a:cxn>
                  <a:cxn ang="0">
                    <a:pos x="T6" y="T7"/>
                  </a:cxn>
                  <a:cxn ang="0">
                    <a:pos x="T8" y="T9"/>
                  </a:cxn>
                </a:cxnLst>
                <a:rect l="0" t="0" r="r" b="b"/>
                <a:pathLst>
                  <a:path w="771" h="590">
                    <a:moveTo>
                      <a:pt x="771" y="590"/>
                    </a:moveTo>
                    <a:lnTo>
                      <a:pt x="544" y="0"/>
                    </a:lnTo>
                    <a:lnTo>
                      <a:pt x="0" y="0"/>
                    </a:lnTo>
                    <a:lnTo>
                      <a:pt x="0" y="590"/>
                    </a:lnTo>
                    <a:lnTo>
                      <a:pt x="771" y="59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0" name="Freeform 6"/>
              <p:cNvSpPr>
                <a:spLocks/>
              </p:cNvSpPr>
              <p:nvPr/>
            </p:nvSpPr>
            <p:spPr bwMode="auto">
              <a:xfrm>
                <a:off x="2426" y="2160"/>
                <a:ext cx="454" cy="590"/>
              </a:xfrm>
              <a:custGeom>
                <a:avLst/>
                <a:gdLst>
                  <a:gd name="T0" fmla="*/ 227 w 454"/>
                  <a:gd name="T1" fmla="*/ 0 h 590"/>
                  <a:gd name="T2" fmla="*/ 454 w 454"/>
                  <a:gd name="T3" fmla="*/ 0 h 590"/>
                  <a:gd name="T4" fmla="*/ 454 w 454"/>
                  <a:gd name="T5" fmla="*/ 590 h 590"/>
                  <a:gd name="T6" fmla="*/ 0 w 454"/>
                  <a:gd name="T7" fmla="*/ 590 h 590"/>
                  <a:gd name="T8" fmla="*/ 227 w 454"/>
                  <a:gd name="T9" fmla="*/ 0 h 590"/>
                </a:gdLst>
                <a:ahLst/>
                <a:cxnLst>
                  <a:cxn ang="0">
                    <a:pos x="T0" y="T1"/>
                  </a:cxn>
                  <a:cxn ang="0">
                    <a:pos x="T2" y="T3"/>
                  </a:cxn>
                  <a:cxn ang="0">
                    <a:pos x="T4" y="T5"/>
                  </a:cxn>
                  <a:cxn ang="0">
                    <a:pos x="T6" y="T7"/>
                  </a:cxn>
                  <a:cxn ang="0">
                    <a:pos x="T8" y="T9"/>
                  </a:cxn>
                </a:cxnLst>
                <a:rect l="0" t="0" r="r" b="b"/>
                <a:pathLst>
                  <a:path w="454" h="590">
                    <a:moveTo>
                      <a:pt x="227" y="0"/>
                    </a:moveTo>
                    <a:lnTo>
                      <a:pt x="454" y="0"/>
                    </a:lnTo>
                    <a:lnTo>
                      <a:pt x="454" y="590"/>
                    </a:lnTo>
                    <a:lnTo>
                      <a:pt x="0" y="590"/>
                    </a:lnTo>
                    <a:lnTo>
                      <a:pt x="227" y="0"/>
                    </a:lnTo>
                    <a:close/>
                  </a:path>
                </a:pathLst>
              </a:custGeom>
              <a:noFill/>
              <a:ln w="9525">
                <a:solidFill>
                  <a:srgbClr val="000000"/>
                </a:solidFill>
                <a:round/>
                <a:headEnd/>
                <a:tailEnd/>
              </a:ln>
              <a:extLst>
                <a:ext uri="{909E8E84-426E-40DD-AFC4-6F175D3DCCD1}">
                  <a14:hiddenFill xmlns:a14="http://schemas.microsoft.com/office/drawing/2010/main">
                    <a:solidFill>
                      <a:srgbClr val="BBE0E3"/>
                    </a:solidFill>
                  </a14:hiddenFill>
                </a:ext>
              </a:extLst>
            </p:spPr>
            <p:txBody>
              <a:bodyPr vert="horz" wrap="square" lIns="91440" tIns="45720" rIns="91440" bIns="45720" numCol="1" anchor="t" anchorCtr="0" compatLnSpc="1">
                <a:prstTxWarp prst="textNoShape">
                  <a:avLst/>
                </a:prstTxWarp>
              </a:bodyPr>
              <a:lstStyle/>
              <a:p>
                <a:endParaRPr lang="sv-SE"/>
              </a:p>
            </p:txBody>
          </p:sp>
          <p:sp>
            <p:nvSpPr>
              <p:cNvPr id="51" name="Text Box 5"/>
              <p:cNvSpPr txBox="1">
                <a:spLocks noChangeArrowheads="1"/>
              </p:cNvSpPr>
              <p:nvPr/>
            </p:nvSpPr>
            <p:spPr bwMode="auto">
              <a:xfrm>
                <a:off x="2187" y="2263"/>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1</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2" name="Text Box 4"/>
              <p:cNvSpPr txBox="1">
                <a:spLocks noChangeArrowheads="1"/>
              </p:cNvSpPr>
              <p:nvPr/>
            </p:nvSpPr>
            <p:spPr bwMode="auto">
              <a:xfrm>
                <a:off x="2550" y="2399"/>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2</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53" name="Text Box 3"/>
              <p:cNvSpPr txBox="1">
                <a:spLocks noChangeArrowheads="1"/>
              </p:cNvSpPr>
              <p:nvPr/>
            </p:nvSpPr>
            <p:spPr bwMode="auto">
              <a:xfrm>
                <a:off x="3049" y="2399"/>
                <a:ext cx="196" cy="231"/>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sv-SE" altLang="sv-SE" sz="1800" b="0" i="0" u="none" strike="noStrike" cap="none" normalizeH="0" baseline="0" smtClean="0">
                    <a:ln>
                      <a:noFill/>
                    </a:ln>
                    <a:solidFill>
                      <a:srgbClr val="000000"/>
                    </a:solidFill>
                    <a:effectLst/>
                    <a:latin typeface="Arial" pitchFamily="34" charset="0"/>
                    <a:ea typeface="Times New Roman" pitchFamily="18" charset="0"/>
                    <a:cs typeface="Times New Roman" pitchFamily="18" charset="0"/>
                  </a:rPr>
                  <a:t>3</a:t>
                </a: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grpSp>
      </p:grpSp>
      <p:sp>
        <p:nvSpPr>
          <p:cNvPr id="117" name="Rectangle 125"/>
          <p:cNvSpPr>
            <a:spLocks noChangeArrowheads="1"/>
          </p:cNvSpPr>
          <p:nvPr/>
        </p:nvSpPr>
        <p:spPr bwMode="auto">
          <a:xfrm>
            <a:off x="152400" y="3778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sv-SE" altLang="sv-SE" sz="1800" b="0" i="0" u="none" strike="noStrike" cap="none" normalizeH="0" baseline="0" smtClean="0">
              <a:ln>
                <a:noFill/>
              </a:ln>
              <a:solidFill>
                <a:schemeClr val="tx1"/>
              </a:solidFill>
              <a:effectLst/>
              <a:latin typeface="Arial" pitchFamily="34" charset="0"/>
              <a:cs typeface="Arial" pitchFamily="34" charset="0"/>
            </a:endParaRPr>
          </a:p>
        </p:txBody>
      </p:sp>
      <p:sp>
        <p:nvSpPr>
          <p:cNvPr id="118" name="TextBox 117"/>
          <p:cNvSpPr txBox="1"/>
          <p:nvPr/>
        </p:nvSpPr>
        <p:spPr>
          <a:xfrm>
            <a:off x="40929" y="573207"/>
            <a:ext cx="10044760" cy="646331"/>
          </a:xfrm>
          <a:prstGeom prst="rect">
            <a:avLst/>
          </a:prstGeom>
          <a:noFill/>
        </p:spPr>
        <p:txBody>
          <a:bodyPr wrap="square" rtlCol="0">
            <a:spAutoFit/>
          </a:bodyPr>
          <a:lstStyle/>
          <a:p>
            <a:r>
              <a:rPr lang="sv-SE" sz="3600" b="1" dirty="0" err="1" smtClean="0">
                <a:latin typeface="Arial" panose="020B0604020202020204" pitchFamily="34" charset="0"/>
                <a:cs typeface="Arial" panose="020B0604020202020204" pitchFamily="34" charset="0"/>
              </a:rPr>
              <a:t>Innermitt</a:t>
            </a:r>
            <a:r>
              <a:rPr lang="sv-SE" sz="3600" b="1" dirty="0" smtClean="0">
                <a:latin typeface="Arial" panose="020B0604020202020204" pitchFamily="34" charset="0"/>
                <a:cs typeface="Arial" panose="020B0604020202020204" pitchFamily="34" charset="0"/>
              </a:rPr>
              <a:t>/Balansspelare: Offensiv/defensiv</a:t>
            </a:r>
            <a:endParaRPr lang="sv-SE"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902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701</TotalTime>
  <Words>1166</Words>
  <Application>Microsoft Office PowerPoint</Application>
  <PresentationFormat>Widescreen</PresentationFormat>
  <Paragraphs>258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Speluppbyggnad- och etablering</vt:lpstr>
      <vt:lpstr>Metoder i försvarsspel</vt:lpstr>
      <vt:lpstr>Metoder i anfallsspel</vt:lpstr>
      <vt:lpstr>Anfallsvapen</vt:lpstr>
      <vt:lpstr>Sammanfattning spelidé</vt:lpstr>
      <vt:lpstr>Fyra tal att komma ihåg </vt:lpstr>
      <vt:lpstr>PowerPoint Presentation</vt:lpstr>
    </vt:vector>
  </TitlesOfParts>
  <Company>CGI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Hedin, Mats</dc:creator>
  <cp:lastModifiedBy>Hedin, Mats</cp:lastModifiedBy>
  <cp:revision>34</cp:revision>
  <dcterms:created xsi:type="dcterms:W3CDTF">2018-03-19T12:14:22Z</dcterms:created>
  <dcterms:modified xsi:type="dcterms:W3CDTF">2018-03-20T00:49:28Z</dcterms:modified>
</cp:coreProperties>
</file>