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4"/>
  </p:sldMasterIdLst>
  <p:notesMasterIdLst>
    <p:notesMasterId r:id="rId28"/>
  </p:notesMasterIdLst>
  <p:sldIdLst>
    <p:sldId id="377" r:id="rId5"/>
    <p:sldId id="257" r:id="rId6"/>
    <p:sldId id="387" r:id="rId7"/>
    <p:sldId id="378" r:id="rId8"/>
    <p:sldId id="379" r:id="rId9"/>
    <p:sldId id="380" r:id="rId10"/>
    <p:sldId id="381" r:id="rId11"/>
    <p:sldId id="382" r:id="rId12"/>
    <p:sldId id="393" r:id="rId13"/>
    <p:sldId id="396" r:id="rId14"/>
    <p:sldId id="397" r:id="rId15"/>
    <p:sldId id="384" r:id="rId16"/>
    <p:sldId id="385" r:id="rId17"/>
    <p:sldId id="370" r:id="rId18"/>
    <p:sldId id="322" r:id="rId19"/>
    <p:sldId id="323" r:id="rId20"/>
    <p:sldId id="376" r:id="rId21"/>
    <p:sldId id="391" r:id="rId22"/>
    <p:sldId id="348" r:id="rId23"/>
    <p:sldId id="388" r:id="rId24"/>
    <p:sldId id="337" r:id="rId25"/>
    <p:sldId id="395" r:id="rId26"/>
    <p:sldId id="394" r:id="rId27"/>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D3D61C-012F-4E5A-9CC3-0421EF442F3F}" v="18" dt="2026-04-27T19:41:24.4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87" autoAdjust="0"/>
    <p:restoredTop sz="94660"/>
  </p:normalViewPr>
  <p:slideViewPr>
    <p:cSldViewPr snapToGrid="0">
      <p:cViewPr varScale="1">
        <p:scale>
          <a:sx n="82" d="100"/>
          <a:sy n="82" d="100"/>
        </p:scale>
        <p:origin x="64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66053D0-01E5-4B4D-BD1E-A7AD6B78FC41}" type="datetimeFigureOut">
              <a:rPr lang="sv-SE" smtClean="0"/>
              <a:t>2026-04-30</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61AAB0F-56D3-4BD6-8ED8-94A64D71C210}" type="slidenum">
              <a:rPr lang="sv-SE" smtClean="0"/>
              <a:t>‹#›</a:t>
            </a:fld>
            <a:endParaRPr lang="sv-SE"/>
          </a:p>
        </p:txBody>
      </p:sp>
    </p:spTree>
    <p:extLst>
      <p:ext uri="{BB962C8B-B14F-4D97-AF65-F5344CB8AC3E}">
        <p14:creationId xmlns:p14="http://schemas.microsoft.com/office/powerpoint/2010/main" val="3626397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Placeholder 2"/>
          <p:cNvSpPr>
            <a:spLocks noGrp="1" noRot="1" noChangeAspect="1" noChangeArrowheads="1" noTextEdit="1"/>
          </p:cNvSpPr>
          <p:nvPr>
            <p:ph type="sldImg"/>
          </p:nvPr>
        </p:nvSpPr>
        <p:spPr>
          <a:ln/>
        </p:spPr>
      </p:sp>
      <p:sp>
        <p:nvSpPr>
          <p:cNvPr id="52227" name="Placeholder 3"/>
          <p:cNvSpPr>
            <a:spLocks noGrp="1" noChangeArrowheads="1"/>
          </p:cNvSpPr>
          <p:nvPr>
            <p:ph type="body" idx="1"/>
          </p:nvPr>
        </p:nvSpPr>
        <p:spPr/>
        <p:txBody>
          <a:bodyPr/>
          <a:lstStyle/>
          <a:p>
            <a:endParaRPr lang="sv-SE"/>
          </a:p>
        </p:txBody>
      </p:sp>
    </p:spTree>
    <p:extLst>
      <p:ext uri="{BB962C8B-B14F-4D97-AF65-F5344CB8AC3E}">
        <p14:creationId xmlns:p14="http://schemas.microsoft.com/office/powerpoint/2010/main" val="1789051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Placeholder 2"/>
          <p:cNvSpPr>
            <a:spLocks noGrp="1" noRot="1" noChangeAspect="1" noChangeArrowheads="1" noTextEdit="1"/>
          </p:cNvSpPr>
          <p:nvPr>
            <p:ph type="sldImg"/>
          </p:nvPr>
        </p:nvSpPr>
        <p:spPr>
          <a:ln/>
        </p:spPr>
      </p:sp>
      <p:sp>
        <p:nvSpPr>
          <p:cNvPr id="52227" name="Placeholder 3"/>
          <p:cNvSpPr>
            <a:spLocks noGrp="1" noChangeArrowheads="1"/>
          </p:cNvSpPr>
          <p:nvPr>
            <p:ph type="body" idx="1"/>
          </p:nvPr>
        </p:nvSpPr>
        <p:spPr/>
        <p:txBody>
          <a:bodyPr/>
          <a:lstStyle/>
          <a:p>
            <a:endParaRPr lang="sv-SE"/>
          </a:p>
        </p:txBody>
      </p:sp>
    </p:spTree>
    <p:extLst>
      <p:ext uri="{BB962C8B-B14F-4D97-AF65-F5344CB8AC3E}">
        <p14:creationId xmlns:p14="http://schemas.microsoft.com/office/powerpoint/2010/main" val="7528018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Placeholder 2"/>
          <p:cNvSpPr>
            <a:spLocks noGrp="1" noRot="1" noChangeAspect="1" noChangeArrowheads="1" noTextEdit="1"/>
          </p:cNvSpPr>
          <p:nvPr>
            <p:ph type="sldImg"/>
          </p:nvPr>
        </p:nvSpPr>
        <p:spPr>
          <a:ln/>
        </p:spPr>
      </p:sp>
      <p:sp>
        <p:nvSpPr>
          <p:cNvPr id="80899" name="Placeholder 3"/>
          <p:cNvSpPr>
            <a:spLocks noGrp="1" noChangeArrowheads="1"/>
          </p:cNvSpPr>
          <p:nvPr>
            <p:ph type="body" idx="1"/>
          </p:nvPr>
        </p:nvSpPr>
        <p:spPr/>
        <p:txBody>
          <a:bodyPr/>
          <a:lstStyle/>
          <a:p>
            <a:endParaRPr lang="sv-SE"/>
          </a:p>
        </p:txBody>
      </p:sp>
    </p:spTree>
    <p:extLst>
      <p:ext uri="{BB962C8B-B14F-4D97-AF65-F5344CB8AC3E}">
        <p14:creationId xmlns:p14="http://schemas.microsoft.com/office/powerpoint/2010/main" val="28284664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Placeholder 2"/>
          <p:cNvSpPr>
            <a:spLocks noGrp="1" noRot="1" noChangeAspect="1" noChangeArrowheads="1" noTextEdit="1"/>
          </p:cNvSpPr>
          <p:nvPr>
            <p:ph type="sldImg"/>
          </p:nvPr>
        </p:nvSpPr>
        <p:spPr>
          <a:ln/>
        </p:spPr>
      </p:sp>
      <p:sp>
        <p:nvSpPr>
          <p:cNvPr id="61443" name="Placeholder 3"/>
          <p:cNvSpPr>
            <a:spLocks noGrp="1" noChangeArrowheads="1"/>
          </p:cNvSpPr>
          <p:nvPr>
            <p:ph type="body" idx="1"/>
          </p:nvPr>
        </p:nvSpPr>
        <p:spPr/>
        <p:txBody>
          <a:bodyPr/>
          <a:lstStyle/>
          <a:p>
            <a:endParaRPr lang="sv-SE"/>
          </a:p>
        </p:txBody>
      </p:sp>
    </p:spTree>
    <p:extLst>
      <p:ext uri="{BB962C8B-B14F-4D97-AF65-F5344CB8AC3E}">
        <p14:creationId xmlns:p14="http://schemas.microsoft.com/office/powerpoint/2010/main" val="137343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sv-SE"/>
              <a:t>Klicka här för att ändra format</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här för att ändra format på underrubrik i bakgrunden</a:t>
            </a:r>
            <a:endParaRPr lang="en-US" dirty="0"/>
          </a:p>
        </p:txBody>
      </p:sp>
      <p:sp>
        <p:nvSpPr>
          <p:cNvPr id="4" name="Date Placeholder 3"/>
          <p:cNvSpPr>
            <a:spLocks noGrp="1"/>
          </p:cNvSpPr>
          <p:nvPr>
            <p:ph type="dt" sz="half" idx="10"/>
          </p:nvPr>
        </p:nvSpPr>
        <p:spPr/>
        <p:txBody>
          <a:bodyPr/>
          <a:lstStyle/>
          <a:p>
            <a:fld id="{DB6C4A3B-5D2A-4EC4-9AA2-34A6B58AB186}" type="datetimeFigureOut">
              <a:rPr lang="sv-SE" smtClean="0"/>
              <a:t>2026-04-30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D735EF9-2AE2-4357-A144-C78EDBE4D81F}" type="slidenum">
              <a:rPr lang="sv-SE" smtClean="0"/>
              <a:t>‹#›</a:t>
            </a:fld>
            <a:endParaRPr lang="sv-S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9182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DB6C4A3B-5D2A-4EC4-9AA2-34A6B58AB186}" type="datetimeFigureOut">
              <a:rPr lang="sv-SE" smtClean="0"/>
              <a:t>2026-04-30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D735EF9-2AE2-4357-A144-C78EDBE4D81F}" type="slidenum">
              <a:rPr lang="sv-SE" smtClean="0"/>
              <a:t>‹#›</a:t>
            </a:fld>
            <a:endParaRPr lang="sv-SE"/>
          </a:p>
        </p:txBody>
      </p:sp>
    </p:spTree>
    <p:extLst>
      <p:ext uri="{BB962C8B-B14F-4D97-AF65-F5344CB8AC3E}">
        <p14:creationId xmlns:p14="http://schemas.microsoft.com/office/powerpoint/2010/main" val="2641969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Lodrät rubrik och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sv-SE"/>
              <a:t>Klicka här för att ändra format</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DB6C4A3B-5D2A-4EC4-9AA2-34A6B58AB186}" type="datetimeFigureOut">
              <a:rPr lang="sv-SE" smtClean="0"/>
              <a:t>2026-04-30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D735EF9-2AE2-4357-A144-C78EDBE4D81F}" type="slidenum">
              <a:rPr lang="sv-SE" smtClean="0"/>
              <a:t>‹#›</a:t>
            </a:fld>
            <a:endParaRPr lang="sv-SE"/>
          </a:p>
        </p:txBody>
      </p:sp>
    </p:spTree>
    <p:extLst>
      <p:ext uri="{BB962C8B-B14F-4D97-AF65-F5344CB8AC3E}">
        <p14:creationId xmlns:p14="http://schemas.microsoft.com/office/powerpoint/2010/main" val="720295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DB6C4A3B-5D2A-4EC4-9AA2-34A6B58AB186}" type="datetimeFigureOut">
              <a:rPr lang="sv-SE" smtClean="0"/>
              <a:t>2026-04-30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D735EF9-2AE2-4357-A144-C78EDBE4D81F}" type="slidenum">
              <a:rPr lang="sv-SE" smtClean="0"/>
              <a:t>‹#›</a:t>
            </a:fld>
            <a:endParaRPr lang="sv-SE"/>
          </a:p>
        </p:txBody>
      </p:sp>
    </p:spTree>
    <p:extLst>
      <p:ext uri="{BB962C8B-B14F-4D97-AF65-F5344CB8AC3E}">
        <p14:creationId xmlns:p14="http://schemas.microsoft.com/office/powerpoint/2010/main" val="3231163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sv-SE"/>
              <a:t>Klicka här för att ändra format</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DB6C4A3B-5D2A-4EC4-9AA2-34A6B58AB186}" type="datetimeFigureOut">
              <a:rPr lang="sv-SE" smtClean="0"/>
              <a:t>2026-04-30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D735EF9-2AE2-4357-A144-C78EDBE4D81F}" type="slidenum">
              <a:rPr lang="sv-SE" smtClean="0"/>
              <a:t>‹#›</a:t>
            </a:fld>
            <a:endParaRPr lang="sv-S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216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sv-SE"/>
              <a:t>Klicka här för att ändra format</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DB6C4A3B-5D2A-4EC4-9AA2-34A6B58AB186}" type="datetimeFigureOut">
              <a:rPr lang="sv-SE" smtClean="0"/>
              <a:t>2026-04-30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9D735EF9-2AE2-4357-A144-C78EDBE4D81F}" type="slidenum">
              <a:rPr lang="sv-SE" smtClean="0"/>
              <a:t>‹#›</a:t>
            </a:fld>
            <a:endParaRPr lang="sv-SE"/>
          </a:p>
        </p:txBody>
      </p:sp>
    </p:spTree>
    <p:extLst>
      <p:ext uri="{BB962C8B-B14F-4D97-AF65-F5344CB8AC3E}">
        <p14:creationId xmlns:p14="http://schemas.microsoft.com/office/powerpoint/2010/main" val="4114553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sv-SE"/>
              <a:t>Klicka här för att ändra format</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097280" y="2582335"/>
            <a:ext cx="4937760" cy="328676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217920" y="2582334"/>
            <a:ext cx="4937760" cy="328676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DB6C4A3B-5D2A-4EC4-9AA2-34A6B58AB186}" type="datetimeFigureOut">
              <a:rPr lang="sv-SE" smtClean="0"/>
              <a:t>2026-04-30</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9D735EF9-2AE2-4357-A144-C78EDBE4D81F}" type="slidenum">
              <a:rPr lang="sv-SE" smtClean="0"/>
              <a:t>‹#›</a:t>
            </a:fld>
            <a:endParaRPr lang="sv-SE"/>
          </a:p>
        </p:txBody>
      </p:sp>
    </p:spTree>
    <p:extLst>
      <p:ext uri="{BB962C8B-B14F-4D97-AF65-F5344CB8AC3E}">
        <p14:creationId xmlns:p14="http://schemas.microsoft.com/office/powerpoint/2010/main" val="4076588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fld id="{DB6C4A3B-5D2A-4EC4-9AA2-34A6B58AB186}" type="datetimeFigureOut">
              <a:rPr lang="sv-SE" smtClean="0"/>
              <a:t>2026-04-30</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9D735EF9-2AE2-4357-A144-C78EDBE4D81F}" type="slidenum">
              <a:rPr lang="sv-SE" smtClean="0"/>
              <a:t>‹#›</a:t>
            </a:fld>
            <a:endParaRPr lang="sv-SE"/>
          </a:p>
        </p:txBody>
      </p:sp>
    </p:spTree>
    <p:extLst>
      <p:ext uri="{BB962C8B-B14F-4D97-AF65-F5344CB8AC3E}">
        <p14:creationId xmlns:p14="http://schemas.microsoft.com/office/powerpoint/2010/main" val="4246123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B6C4A3B-5D2A-4EC4-9AA2-34A6B58AB186}" type="datetimeFigureOut">
              <a:rPr lang="sv-SE" smtClean="0"/>
              <a:t>2026-04-30</a:t>
            </a:fld>
            <a:endParaRPr lang="sv-S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sv-SE"/>
          </a:p>
        </p:txBody>
      </p:sp>
      <p:sp>
        <p:nvSpPr>
          <p:cNvPr id="9" name="Slide Number Placeholder 8"/>
          <p:cNvSpPr>
            <a:spLocks noGrp="1"/>
          </p:cNvSpPr>
          <p:nvPr>
            <p:ph type="sldNum" sz="quarter" idx="12"/>
          </p:nvPr>
        </p:nvSpPr>
        <p:spPr/>
        <p:txBody>
          <a:bodyPr/>
          <a:lstStyle/>
          <a:p>
            <a:fld id="{9D735EF9-2AE2-4357-A144-C78EDBE4D81F}" type="slidenum">
              <a:rPr lang="sv-SE" smtClean="0"/>
              <a:t>‹#›</a:t>
            </a:fld>
            <a:endParaRPr lang="sv-SE"/>
          </a:p>
        </p:txBody>
      </p:sp>
    </p:spTree>
    <p:extLst>
      <p:ext uri="{BB962C8B-B14F-4D97-AF65-F5344CB8AC3E}">
        <p14:creationId xmlns:p14="http://schemas.microsoft.com/office/powerpoint/2010/main" val="1437483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nehåll med bildtext">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sv-SE"/>
              <a:t>Klicka här för att ändra format</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B6C4A3B-5D2A-4EC4-9AA2-34A6B58AB186}" type="datetimeFigureOut">
              <a:rPr lang="sv-SE" smtClean="0"/>
              <a:t>2026-04-30</a:t>
            </a:fld>
            <a:endParaRPr lang="sv-S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sv-S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D735EF9-2AE2-4357-A144-C78EDBE4D81F}" type="slidenum">
              <a:rPr lang="sv-SE" smtClean="0"/>
              <a:t>‹#›</a:t>
            </a:fld>
            <a:endParaRPr lang="sv-SE"/>
          </a:p>
        </p:txBody>
      </p:sp>
    </p:spTree>
    <p:extLst>
      <p:ext uri="{BB962C8B-B14F-4D97-AF65-F5344CB8AC3E}">
        <p14:creationId xmlns:p14="http://schemas.microsoft.com/office/powerpoint/2010/main" val="3051697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sv-SE"/>
              <a:t>Klicka här för att ändra format</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DB6C4A3B-5D2A-4EC4-9AA2-34A6B58AB186}" type="datetimeFigureOut">
              <a:rPr lang="sv-SE" smtClean="0"/>
              <a:t>2026-04-30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9D735EF9-2AE2-4357-A144-C78EDBE4D81F}" type="slidenum">
              <a:rPr lang="sv-SE" smtClean="0"/>
              <a:t>‹#›</a:t>
            </a:fld>
            <a:endParaRPr lang="sv-SE"/>
          </a:p>
        </p:txBody>
      </p:sp>
    </p:spTree>
    <p:extLst>
      <p:ext uri="{BB962C8B-B14F-4D97-AF65-F5344CB8AC3E}">
        <p14:creationId xmlns:p14="http://schemas.microsoft.com/office/powerpoint/2010/main" val="2847020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sv-SE"/>
              <a:t>Klicka här för att ändra format</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B6C4A3B-5D2A-4EC4-9AA2-34A6B58AB186}" type="datetimeFigureOut">
              <a:rPr lang="sv-SE" smtClean="0"/>
              <a:t>2026-04-30</a:t>
            </a:fld>
            <a:endParaRPr lang="sv-S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sv-S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D735EF9-2AE2-4357-A144-C78EDBE4D81F}" type="slidenum">
              <a:rPr lang="sv-SE" smtClean="0"/>
              <a:t>‹#›</a:t>
            </a:fld>
            <a:endParaRPr lang="sv-SE"/>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4196999"/>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ildresultat för lysekils aik">
            <a:extLst>
              <a:ext uri="{FF2B5EF4-FFF2-40B4-BE49-F238E27FC236}">
                <a16:creationId xmlns:a16="http://schemas.microsoft.com/office/drawing/2014/main" id="{80399A40-FB67-435E-B0C5-F6EEF64B2F0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489543" y="262848"/>
            <a:ext cx="7212913" cy="4057265"/>
          </a:xfrm>
          <a:prstGeom prst="rect">
            <a:avLst/>
          </a:prstGeom>
          <a:noFill/>
          <a:extLst>
            <a:ext uri="{909E8E84-426E-40DD-AFC4-6F175D3DCCD1}">
              <a14:hiddenFill xmlns:a14="http://schemas.microsoft.com/office/drawing/2010/main">
                <a:solidFill>
                  <a:srgbClr val="FFFFFF"/>
                </a:solidFill>
              </a14:hiddenFill>
            </a:ext>
          </a:extLst>
        </p:spPr>
      </p:pic>
      <p:sp>
        <p:nvSpPr>
          <p:cNvPr id="2" name="Rubrik 1">
            <a:extLst>
              <a:ext uri="{FF2B5EF4-FFF2-40B4-BE49-F238E27FC236}">
                <a16:creationId xmlns:a16="http://schemas.microsoft.com/office/drawing/2014/main" id="{3F76101D-D02A-4E7C-9EDD-4FE0789354A0}"/>
              </a:ext>
            </a:extLst>
          </p:cNvPr>
          <p:cNvSpPr>
            <a:spLocks noGrp="1"/>
          </p:cNvSpPr>
          <p:nvPr>
            <p:ph type="ctrTitle"/>
          </p:nvPr>
        </p:nvSpPr>
        <p:spPr>
          <a:xfrm>
            <a:off x="633890" y="5306231"/>
            <a:ext cx="9095651" cy="830231"/>
          </a:xfrm>
        </p:spPr>
        <p:txBody>
          <a:bodyPr>
            <a:normAutofit/>
          </a:bodyPr>
          <a:lstStyle/>
          <a:p>
            <a:pPr algn="l"/>
            <a:r>
              <a:rPr lang="sv-SE" sz="4000" dirty="0">
                <a:solidFill>
                  <a:srgbClr val="000000"/>
                </a:solidFill>
              </a:rPr>
              <a:t>			FÖRÄLDRAMÖTE P2016</a:t>
            </a:r>
          </a:p>
        </p:txBody>
      </p:sp>
    </p:spTree>
    <p:extLst>
      <p:ext uri="{BB962C8B-B14F-4D97-AF65-F5344CB8AC3E}">
        <p14:creationId xmlns:p14="http://schemas.microsoft.com/office/powerpoint/2010/main" val="1760746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9719B-453F-D52B-F054-915AE19D72C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134761E-9CD7-3F1A-FA7B-48D4DA8DCE17}"/>
              </a:ext>
            </a:extLst>
          </p:cNvPr>
          <p:cNvSpPr>
            <a:spLocks noGrp="1"/>
          </p:cNvSpPr>
          <p:nvPr>
            <p:ph type="title"/>
          </p:nvPr>
        </p:nvSpPr>
        <p:spPr/>
        <p:txBody>
          <a:bodyPr/>
          <a:lstStyle/>
          <a:p>
            <a:r>
              <a:rPr lang="sv-SE" dirty="0"/>
              <a:t>Seriespel</a:t>
            </a:r>
          </a:p>
        </p:txBody>
      </p:sp>
      <p:sp>
        <p:nvSpPr>
          <p:cNvPr id="3" name="Platshållare för innehåll 2">
            <a:extLst>
              <a:ext uri="{FF2B5EF4-FFF2-40B4-BE49-F238E27FC236}">
                <a16:creationId xmlns:a16="http://schemas.microsoft.com/office/drawing/2014/main" id="{3E897574-EE19-8316-ABA0-E196F88F360F}"/>
              </a:ext>
            </a:extLst>
          </p:cNvPr>
          <p:cNvSpPr>
            <a:spLocks noGrp="1"/>
          </p:cNvSpPr>
          <p:nvPr>
            <p:ph idx="1"/>
          </p:nvPr>
        </p:nvSpPr>
        <p:spPr/>
        <p:txBody>
          <a:bodyPr/>
          <a:lstStyle/>
          <a:p>
            <a:r>
              <a:rPr lang="sv-SE" b="1" dirty="0"/>
              <a:t>7 mot 7</a:t>
            </a:r>
          </a:p>
          <a:p>
            <a:r>
              <a:rPr lang="sv-SE" b="1" dirty="0"/>
              <a:t>Målsättning</a:t>
            </a:r>
          </a:p>
          <a:p>
            <a:r>
              <a:rPr lang="sv-SE" dirty="0"/>
              <a:t>Målet med 7 mot 7 är att spelarna ska ha roligt och samtidigt lära sig så mycket som möjligt. Alla spelare ska ges förutsättningar att utvecklas utifrån sina förutsättningar.</a:t>
            </a:r>
          </a:p>
          <a:p>
            <a:r>
              <a:rPr lang="sv-SE" b="1" dirty="0"/>
              <a:t>Hur spelar 10-12-åringar fotboll?</a:t>
            </a:r>
          </a:p>
          <a:p>
            <a:r>
              <a:rPr lang="sv-SE" dirty="0"/>
              <a:t>Förmågan att samarbeta ökar och spelarna uppfattar allt mer av vad som händer omkring dem. I anfallsspelet syns detta främst genom att passningsspelet och spelbarheten förbättras. I försvarsspelet förstår spelarna allt bättre vilka ytor och motståndare som är bra att bevaka.</a:t>
            </a:r>
          </a:p>
        </p:txBody>
      </p:sp>
      <p:pic>
        <p:nvPicPr>
          <p:cNvPr id="4" name="Picture 2" descr="Bildresultat för lysekils aik">
            <a:extLst>
              <a:ext uri="{FF2B5EF4-FFF2-40B4-BE49-F238E27FC236}">
                <a16:creationId xmlns:a16="http://schemas.microsoft.com/office/drawing/2014/main" id="{4B2E2248-6523-029B-F14B-A1EAE27A3E9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9734035" y="178229"/>
            <a:ext cx="2721370" cy="1530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9489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6C816-8887-3A70-340E-50AC2945979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4F3E52E-3E70-5D61-831D-7764B15498F2}"/>
              </a:ext>
            </a:extLst>
          </p:cNvPr>
          <p:cNvSpPr>
            <a:spLocks noGrp="1"/>
          </p:cNvSpPr>
          <p:nvPr>
            <p:ph type="title"/>
          </p:nvPr>
        </p:nvSpPr>
        <p:spPr>
          <a:xfrm>
            <a:off x="234779" y="-583167"/>
            <a:ext cx="10058400" cy="1450757"/>
          </a:xfrm>
        </p:spPr>
        <p:txBody>
          <a:bodyPr/>
          <a:lstStyle/>
          <a:p>
            <a:r>
              <a:rPr lang="sv-SE" dirty="0"/>
              <a:t>Seriespel</a:t>
            </a:r>
          </a:p>
        </p:txBody>
      </p:sp>
      <p:pic>
        <p:nvPicPr>
          <p:cNvPr id="1026" name="Picture 2">
            <a:extLst>
              <a:ext uri="{FF2B5EF4-FFF2-40B4-BE49-F238E27FC236}">
                <a16:creationId xmlns:a16="http://schemas.microsoft.com/office/drawing/2014/main" id="{16FFDA53-1439-BCBE-9FA9-C7F604FD2B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94973" cy="6759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75473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739FEDA-27D9-45B0-A69A-CF52EF5AFA9F}"/>
              </a:ext>
            </a:extLst>
          </p:cNvPr>
          <p:cNvSpPr>
            <a:spLocks noGrp="1"/>
          </p:cNvSpPr>
          <p:nvPr>
            <p:ph type="title"/>
          </p:nvPr>
        </p:nvSpPr>
        <p:spPr/>
        <p:txBody>
          <a:bodyPr/>
          <a:lstStyle/>
          <a:p>
            <a:r>
              <a:rPr lang="sv-SE" dirty="0"/>
              <a:t>Gullmarscupen 7-9/8</a:t>
            </a:r>
          </a:p>
        </p:txBody>
      </p:sp>
      <p:sp>
        <p:nvSpPr>
          <p:cNvPr id="3" name="Platshållare för innehåll 2">
            <a:extLst>
              <a:ext uri="{FF2B5EF4-FFF2-40B4-BE49-F238E27FC236}">
                <a16:creationId xmlns:a16="http://schemas.microsoft.com/office/drawing/2014/main" id="{E61857D7-E363-4CC0-B241-A2C40A5F50B3}"/>
              </a:ext>
            </a:extLst>
          </p:cNvPr>
          <p:cNvSpPr>
            <a:spLocks noGrp="1"/>
          </p:cNvSpPr>
          <p:nvPr>
            <p:ph idx="1"/>
          </p:nvPr>
        </p:nvSpPr>
        <p:spPr/>
        <p:txBody>
          <a:bodyPr/>
          <a:lstStyle/>
          <a:p>
            <a:r>
              <a:rPr lang="sv-SE" b="1" i="0" dirty="0">
                <a:solidFill>
                  <a:srgbClr val="000000"/>
                </a:solidFill>
                <a:effectLst/>
                <a:latin typeface="ProximaNova"/>
              </a:rPr>
              <a:t>Gullmarscupen</a:t>
            </a:r>
            <a:br>
              <a:rPr lang="sv-SE" dirty="0"/>
            </a:br>
            <a:r>
              <a:rPr lang="sv-SE" b="1" i="0" dirty="0">
                <a:solidFill>
                  <a:srgbClr val="000000"/>
                </a:solidFill>
                <a:effectLst/>
                <a:latin typeface="ProximaNova"/>
              </a:rPr>
              <a:t>Över 100 lag kommer till Lysekils fotbollsfest.</a:t>
            </a:r>
            <a:br>
              <a:rPr lang="sv-SE" dirty="0"/>
            </a:br>
            <a:r>
              <a:rPr lang="sv-SE" i="0" dirty="0">
                <a:solidFill>
                  <a:schemeClr val="tx1"/>
                </a:solidFill>
                <a:effectLst/>
              </a:rPr>
              <a:t>I augusti anordnar LAIK Gullmarscupen, en härlig fotbollsfest för både flickor och pojkar i åldrarna 6-12 år. Cupen lockar över 100 lag från västra Sverige som kan njuta av fotboll på fantastiska Gullmarsvallen, precis bredvid ligger </a:t>
            </a:r>
            <a:r>
              <a:rPr lang="sv-SE" i="0" dirty="0" err="1">
                <a:solidFill>
                  <a:schemeClr val="tx1"/>
                </a:solidFill>
                <a:effectLst/>
              </a:rPr>
              <a:t>Pinneviksbadet</a:t>
            </a:r>
            <a:r>
              <a:rPr lang="sv-SE" i="0" dirty="0">
                <a:solidFill>
                  <a:schemeClr val="tx1"/>
                </a:solidFill>
                <a:effectLst/>
              </a:rPr>
              <a:t> där barnen badar och fiskar krabbor mellan matcherna. Gullmarscupen är öppen för tjejer och killar som spelar spelformerna 3-mot-3, 5-mot-5 och 7-mot-7. Alla lag spelar 4 matcher med speltiden 1x20 min. För 3v3 gäller speltiden 2x8 min. Inga resultat eller tabeller räknas och alla får medaljer. Alla matcher spelas på gräs. </a:t>
            </a:r>
            <a:r>
              <a:rPr lang="sv-SE" dirty="0">
                <a:solidFill>
                  <a:schemeClr val="tx1"/>
                </a:solidFill>
              </a:rPr>
              <a:t>För att Gullmarscupen skall kunna genomföras kommer ni föräldrar att få hjälpa till. Den av dagarna, lördag eller söndag, ert barn inte spelar kommer ni ha uppgifter att utföra på cupen. Många som hjälper till innebär mindre arbete för var och en. Vi har anmält 2 lag.</a:t>
            </a:r>
          </a:p>
        </p:txBody>
      </p:sp>
      <p:pic>
        <p:nvPicPr>
          <p:cNvPr id="4" name="Picture 2" descr="Bildresultat för lysekils aik">
            <a:extLst>
              <a:ext uri="{FF2B5EF4-FFF2-40B4-BE49-F238E27FC236}">
                <a16:creationId xmlns:a16="http://schemas.microsoft.com/office/drawing/2014/main" id="{E40DC88A-D9B4-4AB8-B866-8B075888547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9734035" y="178229"/>
            <a:ext cx="2721370" cy="1530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1203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D20245-0D67-4B84-AEE5-FC475A6DBAE0}"/>
              </a:ext>
            </a:extLst>
          </p:cNvPr>
          <p:cNvSpPr>
            <a:spLocks noGrp="1"/>
          </p:cNvSpPr>
          <p:nvPr>
            <p:ph type="title"/>
          </p:nvPr>
        </p:nvSpPr>
        <p:spPr>
          <a:xfrm>
            <a:off x="1066800" y="299725"/>
            <a:ext cx="10058400" cy="1450757"/>
          </a:xfrm>
        </p:spPr>
        <p:txBody>
          <a:bodyPr/>
          <a:lstStyle/>
          <a:p>
            <a:r>
              <a:rPr lang="sv-SE" dirty="0"/>
              <a:t>Sälja, baka, ställa upp ……</a:t>
            </a:r>
          </a:p>
        </p:txBody>
      </p:sp>
      <p:sp>
        <p:nvSpPr>
          <p:cNvPr id="3" name="Platshållare för innehåll 2">
            <a:extLst>
              <a:ext uri="{FF2B5EF4-FFF2-40B4-BE49-F238E27FC236}">
                <a16:creationId xmlns:a16="http://schemas.microsoft.com/office/drawing/2014/main" id="{1E586FCC-2265-4C92-A723-BB4CE1311103}"/>
              </a:ext>
            </a:extLst>
          </p:cNvPr>
          <p:cNvSpPr>
            <a:spLocks noGrp="1"/>
          </p:cNvSpPr>
          <p:nvPr>
            <p:ph idx="1"/>
          </p:nvPr>
        </p:nvSpPr>
        <p:spPr>
          <a:xfrm>
            <a:off x="981075" y="1750482"/>
            <a:ext cx="10058400" cy="4974167"/>
          </a:xfrm>
        </p:spPr>
        <p:txBody>
          <a:bodyPr>
            <a:normAutofit/>
          </a:bodyPr>
          <a:lstStyle/>
          <a:p>
            <a:r>
              <a:rPr lang="sv-SE" sz="1600" dirty="0"/>
              <a:t>Föreningen kräver inte mycket. Men det som krävs av alla föräldrar är:</a:t>
            </a:r>
          </a:p>
          <a:p>
            <a:r>
              <a:rPr lang="sv-SE" sz="1600" dirty="0"/>
              <a:t>- Sälja </a:t>
            </a:r>
            <a:r>
              <a:rPr lang="sv-SE" sz="1600" dirty="0" err="1"/>
              <a:t>Newbody</a:t>
            </a:r>
            <a:endParaRPr lang="sv-SE" sz="1600" dirty="0"/>
          </a:p>
          <a:p>
            <a:r>
              <a:rPr lang="sv-SE" sz="1600" dirty="0"/>
              <a:t>- Gullmarscupen </a:t>
            </a:r>
          </a:p>
          <a:p>
            <a:r>
              <a:rPr lang="sv-SE" sz="1600" dirty="0"/>
              <a:t>- Bingolotto vid jul om vi vill för lagkassan</a:t>
            </a:r>
          </a:p>
          <a:p>
            <a:r>
              <a:rPr lang="sv-SE" sz="1600" dirty="0"/>
              <a:t>- Betala medlemsavgiften som är </a:t>
            </a:r>
            <a:r>
              <a:rPr lang="sv-SE" sz="1600" b="0" i="0" dirty="0">
                <a:solidFill>
                  <a:srgbClr val="000000"/>
                </a:solidFill>
                <a:effectLst/>
                <a:latin typeface="ProximaNova"/>
              </a:rPr>
              <a:t>7-14 år:</a:t>
            </a:r>
            <a:br>
              <a:rPr lang="sv-SE" sz="1600" dirty="0"/>
            </a:br>
            <a:r>
              <a:rPr lang="sv-SE" sz="1600" b="0" i="0" dirty="0">
                <a:solidFill>
                  <a:srgbClr val="000000"/>
                </a:solidFill>
                <a:effectLst/>
                <a:latin typeface="ProximaNova"/>
              </a:rPr>
              <a:t>200 kr (medlemsavgift) + 400 kr (Träningsavgift) = </a:t>
            </a:r>
            <a:r>
              <a:rPr lang="sv-SE" sz="1600" b="1" i="0" dirty="0">
                <a:solidFill>
                  <a:srgbClr val="000000"/>
                </a:solidFill>
                <a:effectLst/>
                <a:latin typeface="ProximaNova"/>
              </a:rPr>
              <a:t>600 kr</a:t>
            </a:r>
            <a:endParaRPr lang="sv-SE" sz="1600" dirty="0"/>
          </a:p>
          <a:p>
            <a:r>
              <a:rPr lang="sv-SE" sz="1600" dirty="0"/>
              <a:t>- Hålla kiosken öppen vid hemmamatcher på hemmaplan. Förenklas förhoppningsvis med gemensamma speldagar.</a:t>
            </a:r>
          </a:p>
          <a:p>
            <a:r>
              <a:rPr lang="sv-SE" sz="1600" dirty="0"/>
              <a:t>- En lagförälder i varje lag som avlastar ledarna med administrativa göromål.</a:t>
            </a:r>
          </a:p>
          <a:p>
            <a:endParaRPr lang="sv-SE" sz="1600" dirty="0"/>
          </a:p>
          <a:p>
            <a:r>
              <a:rPr lang="sv-SE" sz="1600" dirty="0"/>
              <a:t>Övriga aktiviteter för att få in pengar till lagkassan bestäms av resp. lag.</a:t>
            </a:r>
          </a:p>
          <a:p>
            <a:r>
              <a:rPr lang="sv-SE" sz="1600" dirty="0"/>
              <a:t>Glöm inte att vi är en ideell förening och vi ledare kan inte göra allt. Vi måste ha hjälp! </a:t>
            </a:r>
          </a:p>
        </p:txBody>
      </p:sp>
      <p:pic>
        <p:nvPicPr>
          <p:cNvPr id="4" name="Picture 2" descr="Bildresultat för lysekils aik">
            <a:extLst>
              <a:ext uri="{FF2B5EF4-FFF2-40B4-BE49-F238E27FC236}">
                <a16:creationId xmlns:a16="http://schemas.microsoft.com/office/drawing/2014/main" id="{5D8ABBFB-28D7-4B88-8B4C-7C9DA13F661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9569649" y="1996755"/>
            <a:ext cx="2721370" cy="1530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4011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exhörning 11"/>
          <p:cNvSpPr/>
          <p:nvPr/>
        </p:nvSpPr>
        <p:spPr>
          <a:xfrm rot="5400000">
            <a:off x="3065971" y="6348074"/>
            <a:ext cx="1384302" cy="1167589"/>
          </a:xfrm>
          <a:prstGeom prst="hexagon">
            <a:avLst/>
          </a:prstGeom>
          <a:noFill/>
          <a:ln w="12700">
            <a:solidFill>
              <a:schemeClr val="tx1">
                <a:alpha val="3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algn="ctr">
              <a:lnSpc>
                <a:spcPts val="900"/>
              </a:lnSpc>
            </a:pPr>
            <a:endParaRPr lang="sv-SE" sz="800" dirty="0">
              <a:latin typeface="HelveticaNeue LT 75 Bold" pitchFamily="2" charset="0"/>
            </a:endParaRPr>
          </a:p>
        </p:txBody>
      </p:sp>
      <p:sp>
        <p:nvSpPr>
          <p:cNvPr id="13" name="Sexhörning 12"/>
          <p:cNvSpPr/>
          <p:nvPr/>
        </p:nvSpPr>
        <p:spPr>
          <a:xfrm rot="5400000">
            <a:off x="1898120" y="6352696"/>
            <a:ext cx="1384302" cy="1167589"/>
          </a:xfrm>
          <a:prstGeom prst="hexagon">
            <a:avLst/>
          </a:prstGeom>
          <a:noFill/>
          <a:ln w="12700">
            <a:solidFill>
              <a:schemeClr val="tx1">
                <a:alpha val="3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algn="ctr">
              <a:lnSpc>
                <a:spcPts val="900"/>
              </a:lnSpc>
            </a:pPr>
            <a:endParaRPr lang="sv-SE" sz="800" dirty="0">
              <a:latin typeface="HelveticaNeue LT 75 Bold" pitchFamily="2" charset="0"/>
            </a:endParaRPr>
          </a:p>
        </p:txBody>
      </p:sp>
      <p:sp>
        <p:nvSpPr>
          <p:cNvPr id="14" name="Sexhörning 13"/>
          <p:cNvSpPr/>
          <p:nvPr/>
        </p:nvSpPr>
        <p:spPr>
          <a:xfrm rot="5400000">
            <a:off x="730725" y="6352696"/>
            <a:ext cx="1384302" cy="1167589"/>
          </a:xfrm>
          <a:prstGeom prst="hexagon">
            <a:avLst/>
          </a:prstGeom>
          <a:noFill/>
          <a:ln w="12700">
            <a:solidFill>
              <a:schemeClr val="tx1">
                <a:alpha val="3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algn="ctr">
              <a:lnSpc>
                <a:spcPts val="900"/>
              </a:lnSpc>
            </a:pPr>
            <a:endParaRPr lang="sv-SE" sz="800" dirty="0">
              <a:latin typeface="HelveticaNeue LT 75 Bold" pitchFamily="2" charset="0"/>
            </a:endParaRPr>
          </a:p>
        </p:txBody>
      </p:sp>
      <p:sp>
        <p:nvSpPr>
          <p:cNvPr id="15" name="Sexhörning 14"/>
          <p:cNvSpPr/>
          <p:nvPr/>
        </p:nvSpPr>
        <p:spPr>
          <a:xfrm rot="5400000">
            <a:off x="4233558" y="6348074"/>
            <a:ext cx="1384302" cy="1167589"/>
          </a:xfrm>
          <a:prstGeom prst="hexagon">
            <a:avLst/>
          </a:prstGeom>
          <a:noFill/>
          <a:ln w="12700">
            <a:solidFill>
              <a:schemeClr val="tx1">
                <a:alpha val="3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algn="ctr">
              <a:lnSpc>
                <a:spcPts val="900"/>
              </a:lnSpc>
            </a:pPr>
            <a:endParaRPr lang="sv-SE" sz="800" dirty="0">
              <a:latin typeface="HelveticaNeue LT 75 Bold" pitchFamily="2" charset="0"/>
            </a:endParaRPr>
          </a:p>
        </p:txBody>
      </p:sp>
      <p:sp>
        <p:nvSpPr>
          <p:cNvPr id="17" name="Sexhörning 16"/>
          <p:cNvSpPr/>
          <p:nvPr/>
        </p:nvSpPr>
        <p:spPr>
          <a:xfrm rot="5400000">
            <a:off x="2484294" y="5260169"/>
            <a:ext cx="1384302" cy="1167589"/>
          </a:xfrm>
          <a:prstGeom prst="hexagon">
            <a:avLst/>
          </a:prstGeom>
          <a:noFill/>
          <a:ln w="12700">
            <a:solidFill>
              <a:schemeClr val="tx1">
                <a:alpha val="3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algn="ctr">
              <a:lnSpc>
                <a:spcPts val="900"/>
              </a:lnSpc>
            </a:pPr>
            <a:endParaRPr lang="sv-SE" sz="800" dirty="0">
              <a:latin typeface="HelveticaNeue LT 75 Bold" pitchFamily="2" charset="0"/>
            </a:endParaRPr>
          </a:p>
        </p:txBody>
      </p:sp>
      <p:sp>
        <p:nvSpPr>
          <p:cNvPr id="37" name="Sexhörning 36"/>
          <p:cNvSpPr/>
          <p:nvPr/>
        </p:nvSpPr>
        <p:spPr>
          <a:xfrm rot="5400000">
            <a:off x="5400872" y="-202438"/>
            <a:ext cx="1384302" cy="1167589"/>
          </a:xfrm>
          <a:prstGeom prst="hexagon">
            <a:avLst/>
          </a:prstGeom>
          <a:noFill/>
          <a:ln w="12700">
            <a:solidFill>
              <a:schemeClr val="tx1">
                <a:alpha val="3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algn="ctr">
              <a:lnSpc>
                <a:spcPts val="900"/>
              </a:lnSpc>
            </a:pPr>
            <a:endParaRPr lang="sv-SE" sz="800" dirty="0">
              <a:latin typeface="HelveticaNeue LT 75 Bold" pitchFamily="2" charset="0"/>
            </a:endParaRPr>
          </a:p>
        </p:txBody>
      </p:sp>
      <p:sp>
        <p:nvSpPr>
          <p:cNvPr id="61" name="Sexhörning 60"/>
          <p:cNvSpPr/>
          <p:nvPr/>
        </p:nvSpPr>
        <p:spPr>
          <a:xfrm rot="5400000">
            <a:off x="8904627" y="1978582"/>
            <a:ext cx="1384302" cy="1167589"/>
          </a:xfrm>
          <a:prstGeom prst="hexagon">
            <a:avLst/>
          </a:prstGeom>
          <a:noFill/>
          <a:ln w="12700">
            <a:solidFill>
              <a:schemeClr val="tx1">
                <a:alpha val="3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lIns="0" tIns="0" rIns="0" bIns="0" rtlCol="0" anchor="ctr"/>
          <a:lstStyle/>
          <a:p>
            <a:pPr algn="ctr"/>
            <a:endParaRPr lang="sv-SE" sz="1300" b="1" dirty="0">
              <a:latin typeface="Arial" pitchFamily="34" charset="0"/>
              <a:cs typeface="Arial" pitchFamily="34" charset="0"/>
            </a:endParaRPr>
          </a:p>
        </p:txBody>
      </p:sp>
      <p:pic>
        <p:nvPicPr>
          <p:cNvPr id="51" name="Bildobjekt 50" descr="flicka.png"/>
          <p:cNvPicPr>
            <a:picLocks noChangeAspect="1"/>
          </p:cNvPicPr>
          <p:nvPr/>
        </p:nvPicPr>
        <p:blipFill>
          <a:blip r:embed="rId2" cstate="print"/>
          <a:srcRect r="8594"/>
          <a:stretch>
            <a:fillRect/>
          </a:stretch>
        </p:blipFill>
        <p:spPr>
          <a:xfrm>
            <a:off x="8217991" y="1627116"/>
            <a:ext cx="3452009" cy="4407345"/>
          </a:xfrm>
          <a:prstGeom prst="rect">
            <a:avLst/>
          </a:prstGeom>
        </p:spPr>
      </p:pic>
      <p:sp>
        <p:nvSpPr>
          <p:cNvPr id="57" name="Rubrik 2"/>
          <p:cNvSpPr txBox="1">
            <a:spLocks/>
          </p:cNvSpPr>
          <p:nvPr/>
        </p:nvSpPr>
        <p:spPr>
          <a:xfrm>
            <a:off x="1638196" y="651485"/>
            <a:ext cx="8305800" cy="938633"/>
          </a:xfrm>
          <a:prstGeom prst="rect">
            <a:avLst/>
          </a:prstGeom>
          <a:ln w="6350" cap="rnd">
            <a:noFill/>
          </a:ln>
        </p:spPr>
        <p:txBody>
          <a:bodyPr anchor="ctr" anchorCtr="0"/>
          <a:lst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stStyle>
          <a:p>
            <a:pPr algn="ctr">
              <a:defRPr/>
            </a:pPr>
            <a:r>
              <a:rPr lang="sv-SE" sz="4000" dirty="0">
                <a:solidFill>
                  <a:schemeClr val="accent2"/>
                </a:solidFill>
                <a:latin typeface="Calibri" panose="020F0502020204030204" pitchFamily="34" charset="0"/>
              </a:rPr>
              <a:t>Barns behov</a:t>
            </a:r>
          </a:p>
        </p:txBody>
      </p:sp>
      <p:sp>
        <p:nvSpPr>
          <p:cNvPr id="48" name="Rubrik 1"/>
          <p:cNvSpPr txBox="1">
            <a:spLocks/>
          </p:cNvSpPr>
          <p:nvPr/>
        </p:nvSpPr>
        <p:spPr>
          <a:xfrm>
            <a:off x="4004529" y="65396"/>
            <a:ext cx="3969039" cy="823993"/>
          </a:xfrm>
          <a:prstGeom prst="rect">
            <a:avLst/>
          </a:prstGeom>
        </p:spPr>
        <p:txBody>
          <a:bodyPr>
            <a:normAutofit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LYSEKILS</a:t>
            </a:r>
            <a:r>
              <a:rPr lang="sv-SE"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AIK</a:t>
            </a:r>
          </a:p>
        </p:txBody>
      </p:sp>
      <p:pic>
        <p:nvPicPr>
          <p:cNvPr id="20" name="Picture 2" descr="Bildresultat för lysekils aik">
            <a:extLst>
              <a:ext uri="{FF2B5EF4-FFF2-40B4-BE49-F238E27FC236}">
                <a16:creationId xmlns:a16="http://schemas.microsoft.com/office/drawing/2014/main" id="{DBC9D572-DF75-4040-8BA2-96ED2A35EB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57408" y="0"/>
            <a:ext cx="2327391" cy="130915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Bildresultat för lysekils aik">
            <a:extLst>
              <a:ext uri="{FF2B5EF4-FFF2-40B4-BE49-F238E27FC236}">
                <a16:creationId xmlns:a16="http://schemas.microsoft.com/office/drawing/2014/main" id="{425B3745-91DF-46F3-9080-FF910B4F692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0553804" y="-15265"/>
            <a:ext cx="2327391" cy="1309158"/>
          </a:xfrm>
          <a:prstGeom prst="rect">
            <a:avLst/>
          </a:prstGeom>
          <a:noFill/>
          <a:extLst>
            <a:ext uri="{909E8E84-426E-40DD-AFC4-6F175D3DCCD1}">
              <a14:hiddenFill xmlns:a14="http://schemas.microsoft.com/office/drawing/2010/main">
                <a:solidFill>
                  <a:srgbClr val="FFFFFF"/>
                </a:solidFill>
              </a14:hiddenFill>
            </a:ext>
          </a:extLst>
        </p:spPr>
      </p:pic>
      <p:sp>
        <p:nvSpPr>
          <p:cNvPr id="23" name="Title 3">
            <a:extLst>
              <a:ext uri="{FF2B5EF4-FFF2-40B4-BE49-F238E27FC236}">
                <a16:creationId xmlns:a16="http://schemas.microsoft.com/office/drawing/2014/main" id="{B0FB8C2F-69A5-48FD-A878-1612A298E36E}"/>
              </a:ext>
            </a:extLst>
          </p:cNvPr>
          <p:cNvSpPr txBox="1">
            <a:spLocks/>
          </p:cNvSpPr>
          <p:nvPr/>
        </p:nvSpPr>
        <p:spPr>
          <a:xfrm>
            <a:off x="731166" y="1110506"/>
            <a:ext cx="8669312" cy="1143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300" b="1" kern="1200">
                <a:solidFill>
                  <a:schemeClr val="bg1"/>
                </a:solidFill>
                <a:latin typeface="+mj-lt"/>
                <a:ea typeface="+mj-ea"/>
                <a:cs typeface="+mj-cs"/>
              </a:defRPr>
            </a:lvl1pPr>
          </a:lstStyle>
          <a:p>
            <a:r>
              <a:rPr lang="sv-SE" dirty="0"/>
              <a:t>Barns behov</a:t>
            </a:r>
          </a:p>
        </p:txBody>
      </p:sp>
      <p:sp>
        <p:nvSpPr>
          <p:cNvPr id="24" name="Rounded Rectangle 14">
            <a:extLst>
              <a:ext uri="{FF2B5EF4-FFF2-40B4-BE49-F238E27FC236}">
                <a16:creationId xmlns:a16="http://schemas.microsoft.com/office/drawing/2014/main" id="{532B1423-FAA5-45AD-9BA2-A7F6BCC9E133}"/>
              </a:ext>
            </a:extLst>
          </p:cNvPr>
          <p:cNvSpPr>
            <a:spLocks noChangeArrowheads="1"/>
          </p:cNvSpPr>
          <p:nvPr/>
        </p:nvSpPr>
        <p:spPr bwMode="auto">
          <a:xfrm>
            <a:off x="723673" y="2628592"/>
            <a:ext cx="2745687" cy="698500"/>
          </a:xfrm>
          <a:prstGeom prst="roundRect">
            <a:avLst>
              <a:gd name="adj" fmla="val 16667"/>
            </a:avLst>
          </a:prstGeom>
          <a:solidFill>
            <a:schemeClr val="bg1">
              <a:alpha val="18823"/>
            </a:schemeClr>
          </a:solidFill>
          <a:ln>
            <a:noFill/>
          </a:ln>
          <a:extLst>
            <a:ext uri="{91240B29-F687-4F45-9708-019B960494DF}">
              <a14:hiddenLine xmlns:a14="http://schemas.microsoft.com/office/drawing/2010/main" w="25400">
                <a:solidFill>
                  <a:srgbClr val="000000"/>
                </a:solidFill>
                <a:miter lim="0"/>
                <a:headEnd/>
                <a:tailEnd/>
              </a14:hiddenLine>
            </a:ext>
          </a:extLst>
        </p:spPr>
        <p:txBody>
          <a:bodyPr lIns="0" tIns="50800" rIns="50800" bIns="50800" anchor="ctr"/>
          <a:lstStyle>
            <a:lvl1pPr marL="2667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1pPr>
            <a:lvl2pPr marL="742950" indent="-28575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2pPr>
            <a:lvl3pPr marL="1143000" indent="-2286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3pPr>
            <a:lvl4pPr marL="1600200" indent="-2286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4pPr>
            <a:lvl5pPr marL="2057400" indent="-2286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5pPr>
            <a:lvl6pPr marL="25146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6pPr>
            <a:lvl7pPr marL="29718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7pPr>
            <a:lvl8pPr marL="34290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8pPr>
            <a:lvl9pPr marL="38862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9pPr>
          </a:lstStyle>
          <a:p>
            <a:pPr eaLnBrk="1"/>
            <a:r>
              <a:rPr lang="sv-SE" altLang="sv-SE" sz="2400" dirty="0">
                <a:solidFill>
                  <a:schemeClr val="tx1"/>
                </a:solidFill>
                <a:latin typeface="+mn-lt"/>
              </a:rPr>
              <a:t>Rörelseglädje</a:t>
            </a:r>
          </a:p>
        </p:txBody>
      </p:sp>
      <p:pic>
        <p:nvPicPr>
          <p:cNvPr id="25" name="Picture 1" descr="Rörelseglädje.png">
            <a:extLst>
              <a:ext uri="{FF2B5EF4-FFF2-40B4-BE49-F238E27FC236}">
                <a16:creationId xmlns:a16="http://schemas.microsoft.com/office/drawing/2014/main" id="{C5FAF70B-8C7A-7E49-AD32-BF0D22F82F9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64671" y="775123"/>
            <a:ext cx="2234420" cy="2371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ounded Rectangle 14">
            <a:extLst>
              <a:ext uri="{FF2B5EF4-FFF2-40B4-BE49-F238E27FC236}">
                <a16:creationId xmlns:a16="http://schemas.microsoft.com/office/drawing/2014/main" id="{D7E08528-AB90-42F0-BD44-D7DAA6A72644}"/>
              </a:ext>
            </a:extLst>
          </p:cNvPr>
          <p:cNvSpPr>
            <a:spLocks noChangeArrowheads="1"/>
          </p:cNvSpPr>
          <p:nvPr/>
        </p:nvSpPr>
        <p:spPr bwMode="auto">
          <a:xfrm>
            <a:off x="4906778" y="2117700"/>
            <a:ext cx="946172" cy="698500"/>
          </a:xfrm>
          <a:prstGeom prst="roundRect">
            <a:avLst>
              <a:gd name="adj" fmla="val 16667"/>
            </a:avLst>
          </a:prstGeom>
          <a:solidFill>
            <a:schemeClr val="bg1">
              <a:alpha val="18823"/>
            </a:schemeClr>
          </a:solidFill>
          <a:ln>
            <a:noFill/>
          </a:ln>
          <a:extLst>
            <a:ext uri="{91240B29-F687-4F45-9708-019B960494DF}">
              <a14:hiddenLine xmlns:a14="http://schemas.microsoft.com/office/drawing/2010/main" w="25400">
                <a:solidFill>
                  <a:srgbClr val="000000"/>
                </a:solidFill>
                <a:miter lim="0"/>
                <a:headEnd/>
                <a:tailEnd/>
              </a14:hiddenLine>
            </a:ext>
          </a:extLst>
        </p:spPr>
        <p:txBody>
          <a:bodyPr lIns="0" tIns="50800" rIns="50800" bIns="50800" anchor="ctr"/>
          <a:lstStyle>
            <a:lvl1pPr marL="2667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1pPr>
            <a:lvl2pPr marL="742950" indent="-28575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2pPr>
            <a:lvl3pPr marL="1143000" indent="-2286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3pPr>
            <a:lvl4pPr marL="1600200" indent="-2286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4pPr>
            <a:lvl5pPr marL="2057400" indent="-2286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5pPr>
            <a:lvl6pPr marL="25146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6pPr>
            <a:lvl7pPr marL="29718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7pPr>
            <a:lvl8pPr marL="34290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8pPr>
            <a:lvl9pPr marL="38862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9pPr>
          </a:lstStyle>
          <a:p>
            <a:pPr eaLnBrk="1"/>
            <a:r>
              <a:rPr lang="sv-SE" altLang="sv-SE" sz="2400" dirty="0">
                <a:solidFill>
                  <a:schemeClr val="tx1"/>
                </a:solidFill>
                <a:latin typeface="+mn-lt"/>
              </a:rPr>
              <a:t>Lek</a:t>
            </a:r>
          </a:p>
        </p:txBody>
      </p:sp>
      <p:sp>
        <p:nvSpPr>
          <p:cNvPr id="29" name="Rounded Rectangle 14">
            <a:extLst>
              <a:ext uri="{FF2B5EF4-FFF2-40B4-BE49-F238E27FC236}">
                <a16:creationId xmlns:a16="http://schemas.microsoft.com/office/drawing/2014/main" id="{936C628A-77AA-44D2-BE9B-6E0DB57235B7}"/>
              </a:ext>
            </a:extLst>
          </p:cNvPr>
          <p:cNvSpPr>
            <a:spLocks noChangeArrowheads="1"/>
          </p:cNvSpPr>
          <p:nvPr/>
        </p:nvSpPr>
        <p:spPr bwMode="auto">
          <a:xfrm>
            <a:off x="1750083" y="5555365"/>
            <a:ext cx="2745687" cy="698500"/>
          </a:xfrm>
          <a:prstGeom prst="roundRect">
            <a:avLst>
              <a:gd name="adj" fmla="val 16667"/>
            </a:avLst>
          </a:prstGeom>
          <a:solidFill>
            <a:schemeClr val="bg1">
              <a:alpha val="18823"/>
            </a:schemeClr>
          </a:solidFill>
          <a:ln>
            <a:noFill/>
          </a:ln>
          <a:extLst>
            <a:ext uri="{91240B29-F687-4F45-9708-019B960494DF}">
              <a14:hiddenLine xmlns:a14="http://schemas.microsoft.com/office/drawing/2010/main" w="25400">
                <a:solidFill>
                  <a:srgbClr val="000000"/>
                </a:solidFill>
                <a:miter lim="0"/>
                <a:headEnd/>
                <a:tailEnd/>
              </a14:hiddenLine>
            </a:ext>
          </a:extLst>
        </p:spPr>
        <p:txBody>
          <a:bodyPr lIns="0" tIns="50800" rIns="50800" bIns="50800" anchor="ctr"/>
          <a:lstStyle>
            <a:lvl1pPr marL="2667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1pPr>
            <a:lvl2pPr marL="742950" indent="-28575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2pPr>
            <a:lvl3pPr marL="1143000" indent="-2286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3pPr>
            <a:lvl4pPr marL="1600200" indent="-2286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4pPr>
            <a:lvl5pPr marL="2057400" indent="-2286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5pPr>
            <a:lvl6pPr marL="25146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6pPr>
            <a:lvl7pPr marL="29718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7pPr>
            <a:lvl8pPr marL="34290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8pPr>
            <a:lvl9pPr marL="38862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9pPr>
          </a:lstStyle>
          <a:p>
            <a:pPr eaLnBrk="1"/>
            <a:r>
              <a:rPr lang="sv-SE" altLang="sv-SE" sz="2400" dirty="0">
                <a:solidFill>
                  <a:schemeClr val="tx1"/>
                </a:solidFill>
                <a:latin typeface="+mn-lt"/>
              </a:rPr>
              <a:t>Kompisar</a:t>
            </a:r>
          </a:p>
        </p:txBody>
      </p:sp>
      <p:sp>
        <p:nvSpPr>
          <p:cNvPr id="30" name="Rounded Rectangle 14">
            <a:extLst>
              <a:ext uri="{FF2B5EF4-FFF2-40B4-BE49-F238E27FC236}">
                <a16:creationId xmlns:a16="http://schemas.microsoft.com/office/drawing/2014/main" id="{EFEC54D8-4CF7-46EA-BFC7-1B338F82226E}"/>
              </a:ext>
            </a:extLst>
          </p:cNvPr>
          <p:cNvSpPr>
            <a:spLocks noChangeArrowheads="1"/>
          </p:cNvSpPr>
          <p:nvPr/>
        </p:nvSpPr>
        <p:spPr bwMode="auto">
          <a:xfrm>
            <a:off x="3881391" y="5456319"/>
            <a:ext cx="2745687" cy="698500"/>
          </a:xfrm>
          <a:prstGeom prst="roundRect">
            <a:avLst>
              <a:gd name="adj" fmla="val 16667"/>
            </a:avLst>
          </a:prstGeom>
          <a:solidFill>
            <a:schemeClr val="bg1">
              <a:alpha val="18823"/>
            </a:schemeClr>
          </a:solidFill>
          <a:ln>
            <a:noFill/>
          </a:ln>
          <a:extLst>
            <a:ext uri="{91240B29-F687-4F45-9708-019B960494DF}">
              <a14:hiddenLine xmlns:a14="http://schemas.microsoft.com/office/drawing/2010/main" w="25400">
                <a:solidFill>
                  <a:srgbClr val="000000"/>
                </a:solidFill>
                <a:miter lim="0"/>
                <a:headEnd/>
                <a:tailEnd/>
              </a14:hiddenLine>
            </a:ext>
          </a:extLst>
        </p:spPr>
        <p:txBody>
          <a:bodyPr lIns="0" tIns="50800" rIns="50800" bIns="50800" anchor="ctr"/>
          <a:lstStyle>
            <a:lvl1pPr marL="2667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1pPr>
            <a:lvl2pPr marL="742950" indent="-28575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2pPr>
            <a:lvl3pPr marL="1143000" indent="-2286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3pPr>
            <a:lvl4pPr marL="1600200" indent="-2286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4pPr>
            <a:lvl5pPr marL="2057400" indent="-228600" defTabSz="457200">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5pPr>
            <a:lvl6pPr marL="25146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6pPr>
            <a:lvl7pPr marL="29718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7pPr>
            <a:lvl8pPr marL="34290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8pPr>
            <a:lvl9pPr marL="3886200" indent="-228600" defTabSz="457200" eaLnBrk="0" fontAlgn="base" hangingPunct="0">
              <a:spcBef>
                <a:spcPct val="0"/>
              </a:spcBef>
              <a:spcAft>
                <a:spcPct val="0"/>
              </a:spcAft>
              <a:defRPr sz="2900">
                <a:solidFill>
                  <a:srgbClr val="000000"/>
                </a:solidFill>
                <a:latin typeface="Gill Sans" panose="020B0502020104020203" pitchFamily="34" charset="-79"/>
                <a:ea typeface="MS PGothic" panose="020B0600070205080204" pitchFamily="34" charset="-128"/>
                <a:sym typeface="Gill Sans" panose="020B0502020104020203" pitchFamily="34" charset="-79"/>
              </a:defRPr>
            </a:lvl9pPr>
          </a:lstStyle>
          <a:p>
            <a:pPr eaLnBrk="1"/>
            <a:r>
              <a:rPr lang="sv-SE" altLang="sv-SE" sz="2400" dirty="0">
                <a:solidFill>
                  <a:schemeClr val="tx1"/>
                </a:solidFill>
                <a:latin typeface="+mn-lt"/>
              </a:rPr>
              <a:t>Lära sig</a:t>
            </a:r>
          </a:p>
        </p:txBody>
      </p:sp>
      <p:pic>
        <p:nvPicPr>
          <p:cNvPr id="31" name="Picture 3" descr="Kompisar.png">
            <a:extLst>
              <a:ext uri="{FF2B5EF4-FFF2-40B4-BE49-F238E27FC236}">
                <a16:creationId xmlns:a16="http://schemas.microsoft.com/office/drawing/2014/main" id="{A8C51EA4-45F5-874B-A9FF-4393123DF71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03291" y="3595767"/>
            <a:ext cx="1773960" cy="2173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 descr="Lärasig.png">
            <a:extLst>
              <a:ext uri="{FF2B5EF4-FFF2-40B4-BE49-F238E27FC236}">
                <a16:creationId xmlns:a16="http://schemas.microsoft.com/office/drawing/2014/main" id="{FD20023A-4027-9548-BF2D-0A8766EE738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001792" y="3402139"/>
            <a:ext cx="1694351" cy="2495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 descr="Lek03.png">
            <a:extLst>
              <a:ext uri="{FF2B5EF4-FFF2-40B4-BE49-F238E27FC236}">
                <a16:creationId xmlns:a16="http://schemas.microsoft.com/office/drawing/2014/main" id="{A8183F07-5018-41D1-827E-19B08D7D7B8D}"/>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54235" y="1350600"/>
            <a:ext cx="1945028" cy="2933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54698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textruta 82"/>
          <p:cNvSpPr txBox="1">
            <a:spLocks noChangeArrowheads="1"/>
          </p:cNvSpPr>
          <p:nvPr/>
        </p:nvSpPr>
        <p:spPr bwMode="auto">
          <a:xfrm>
            <a:off x="463200" y="1925704"/>
            <a:ext cx="4213225" cy="15274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sv-SE" sz="2800" dirty="0">
                <a:solidFill>
                  <a:srgbClr val="000000"/>
                </a:solidFill>
                <a:latin typeface="Calibri" panose="020F0502020204030204" pitchFamily="34" charset="0"/>
                <a:cs typeface="Arial" charset="0"/>
              </a:rPr>
              <a:t>Utvecklingen kan liknas vid en trappa. </a:t>
            </a:r>
          </a:p>
          <a:p>
            <a:pPr eaLnBrk="1" hangingPunct="1"/>
            <a:r>
              <a:rPr lang="sv-SE" sz="2800" dirty="0">
                <a:solidFill>
                  <a:srgbClr val="000000"/>
                </a:solidFill>
                <a:latin typeface="Calibri" panose="020F0502020204030204" pitchFamily="34" charset="0"/>
                <a:cs typeface="Arial" charset="0"/>
              </a:rPr>
              <a:t>Barnet tar sig uppför hela tiden, lär sig att använda sin kropp och sitt huvud. </a:t>
            </a:r>
          </a:p>
          <a:p>
            <a:pPr eaLnBrk="1" hangingPunct="1"/>
            <a:r>
              <a:rPr lang="sv-SE" sz="2800" dirty="0">
                <a:solidFill>
                  <a:srgbClr val="000000"/>
                </a:solidFill>
                <a:latin typeface="Calibri" panose="020F0502020204030204" pitchFamily="34" charset="0"/>
                <a:cs typeface="Arial" charset="0"/>
              </a:rPr>
              <a:t>Men varje barn har en egen trappa med olika trappavstånd.</a:t>
            </a:r>
          </a:p>
          <a:p>
            <a:pPr eaLnBrk="1" hangingPunct="1"/>
            <a:endParaRPr lang="sv-SE" sz="1600" b="1" dirty="0">
              <a:solidFill>
                <a:srgbClr val="000000"/>
              </a:solidFill>
              <a:cs typeface="Arial" charset="0"/>
            </a:endParaRPr>
          </a:p>
        </p:txBody>
      </p:sp>
      <p:sp>
        <p:nvSpPr>
          <p:cNvPr id="78" name="Frihandsfigur 77"/>
          <p:cNvSpPr/>
          <p:nvPr/>
        </p:nvSpPr>
        <p:spPr>
          <a:xfrm>
            <a:off x="7602049" y="673990"/>
            <a:ext cx="3600000" cy="2772000"/>
          </a:xfrm>
          <a:custGeom>
            <a:avLst/>
            <a:gdLst>
              <a:gd name="connsiteX0" fmla="*/ 0 w 3600000"/>
              <a:gd name="connsiteY0" fmla="*/ 0 h 2772000"/>
              <a:gd name="connsiteX1" fmla="*/ 3600000 w 3600000"/>
              <a:gd name="connsiteY1" fmla="*/ 0 h 2772000"/>
              <a:gd name="connsiteX2" fmla="*/ 3600000 w 3600000"/>
              <a:gd name="connsiteY2" fmla="*/ 2772000 h 2772000"/>
              <a:gd name="connsiteX3" fmla="*/ 0 w 3600000"/>
              <a:gd name="connsiteY3" fmla="*/ 2772000 h 2772000"/>
              <a:gd name="connsiteX4" fmla="*/ 0 w 3600000"/>
              <a:gd name="connsiteY4" fmla="*/ 0 h 2772000"/>
              <a:gd name="connsiteX0" fmla="*/ 0 w 3600000"/>
              <a:gd name="connsiteY0" fmla="*/ 179648 h 2772000"/>
              <a:gd name="connsiteX1" fmla="*/ 3600000 w 3600000"/>
              <a:gd name="connsiteY1" fmla="*/ 0 h 2772000"/>
              <a:gd name="connsiteX2" fmla="*/ 3600000 w 3600000"/>
              <a:gd name="connsiteY2" fmla="*/ 2772000 h 2772000"/>
              <a:gd name="connsiteX3" fmla="*/ 0 w 3600000"/>
              <a:gd name="connsiteY3" fmla="*/ 2772000 h 2772000"/>
              <a:gd name="connsiteX4" fmla="*/ 0 w 3600000"/>
              <a:gd name="connsiteY4" fmla="*/ 179648 h 2772000"/>
              <a:gd name="connsiteX0" fmla="*/ 111183 w 3600000"/>
              <a:gd name="connsiteY0" fmla="*/ 179648 h 2772000"/>
              <a:gd name="connsiteX1" fmla="*/ 3600000 w 3600000"/>
              <a:gd name="connsiteY1" fmla="*/ 0 h 2772000"/>
              <a:gd name="connsiteX2" fmla="*/ 3600000 w 3600000"/>
              <a:gd name="connsiteY2" fmla="*/ 2772000 h 2772000"/>
              <a:gd name="connsiteX3" fmla="*/ 0 w 3600000"/>
              <a:gd name="connsiteY3" fmla="*/ 2772000 h 2772000"/>
              <a:gd name="connsiteX4" fmla="*/ 111183 w 3600000"/>
              <a:gd name="connsiteY4" fmla="*/ 179648 h 277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0000" h="2772000">
                <a:moveTo>
                  <a:pt x="111183" y="179648"/>
                </a:moveTo>
                <a:lnTo>
                  <a:pt x="3600000" y="0"/>
                </a:lnTo>
                <a:lnTo>
                  <a:pt x="3600000" y="2772000"/>
                </a:lnTo>
                <a:lnTo>
                  <a:pt x="0" y="2772000"/>
                </a:lnTo>
                <a:lnTo>
                  <a:pt x="111183" y="179648"/>
                </a:lnTo>
                <a:close/>
              </a:path>
            </a:pathLst>
          </a:custGeom>
          <a:solidFill>
            <a:srgbClr val="3CD52E"/>
          </a:solidFill>
          <a:ln>
            <a:solidFill>
              <a:srgbClr val="002060"/>
            </a:solidFill>
          </a:ln>
          <a:effectLst/>
          <a:scene3d>
            <a:camera prst="isometricOffAxis2Top"/>
            <a:lightRig rig="balanced" dir="t"/>
          </a:scene3d>
          <a:sp3d extrusionH="4108450" prstMaterial="clear"/>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p>
        </p:txBody>
      </p:sp>
      <p:sp>
        <p:nvSpPr>
          <p:cNvPr id="67" name="Rektangel 66"/>
          <p:cNvSpPr/>
          <p:nvPr/>
        </p:nvSpPr>
        <p:spPr>
          <a:xfrm>
            <a:off x="6378313" y="3121836"/>
            <a:ext cx="3600000" cy="2772000"/>
          </a:xfrm>
          <a:prstGeom prst="rect">
            <a:avLst/>
          </a:prstGeom>
          <a:solidFill>
            <a:srgbClr val="3CD52E"/>
          </a:solidFill>
          <a:ln>
            <a:solidFill>
              <a:srgbClr val="002060"/>
            </a:solidFill>
          </a:ln>
          <a:scene3d>
            <a:camera prst="isometricOffAxis2Top"/>
            <a:lightRig rig="balanced" dir="t"/>
          </a:scene3d>
          <a:sp3d extrusionH="1504950" prstMaterial="clear"/>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p>
        </p:txBody>
      </p:sp>
      <p:sp>
        <p:nvSpPr>
          <p:cNvPr id="68" name="Rektangel 67"/>
          <p:cNvSpPr/>
          <p:nvPr/>
        </p:nvSpPr>
        <p:spPr>
          <a:xfrm>
            <a:off x="6485926" y="3528538"/>
            <a:ext cx="975279" cy="576000"/>
          </a:xfrm>
          <a:prstGeom prst="rect">
            <a:avLst/>
          </a:prstGeom>
          <a:solidFill>
            <a:srgbClr val="3CD52E"/>
          </a:solidFill>
          <a:ln>
            <a:noFill/>
          </a:ln>
          <a:effectLst/>
          <a:scene3d>
            <a:camera prst="isometricOffAxis2Top"/>
            <a:lightRig rig="threePt" dir="t"/>
          </a:scene3d>
          <a:sp3d extrusionH="5397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p>
        </p:txBody>
      </p:sp>
      <p:sp>
        <p:nvSpPr>
          <p:cNvPr id="69" name="Rektangel 68"/>
          <p:cNvSpPr/>
          <p:nvPr/>
        </p:nvSpPr>
        <p:spPr>
          <a:xfrm>
            <a:off x="6737954" y="2808459"/>
            <a:ext cx="975279" cy="576000"/>
          </a:xfrm>
          <a:prstGeom prst="rect">
            <a:avLst/>
          </a:prstGeom>
          <a:solidFill>
            <a:srgbClr val="3CD52E"/>
          </a:solidFill>
          <a:ln>
            <a:noFill/>
          </a:ln>
          <a:effectLst/>
          <a:scene3d>
            <a:camera prst="isometricOffAxis2Top"/>
            <a:lightRig rig="threePt" dir="t"/>
          </a:scene3d>
          <a:sp3d extrusionH="5397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p>
        </p:txBody>
      </p:sp>
      <p:sp>
        <p:nvSpPr>
          <p:cNvPr id="51" name="Rektangel 50"/>
          <p:cNvSpPr/>
          <p:nvPr/>
        </p:nvSpPr>
        <p:spPr>
          <a:xfrm>
            <a:off x="8704593" y="4230871"/>
            <a:ext cx="975279" cy="287154"/>
          </a:xfrm>
          <a:prstGeom prst="rect">
            <a:avLst/>
          </a:prstGeom>
          <a:solidFill>
            <a:srgbClr val="3CD52E"/>
          </a:solidFill>
          <a:ln>
            <a:noFill/>
          </a:ln>
          <a:effectLst/>
          <a:scene3d>
            <a:camera prst="isometricOffAxis2Top">
              <a:rot lat="18075708" lon="3207359" rev="18141326"/>
            </a:camera>
            <a:lightRig rig="threePt" dir="t"/>
          </a:scene3d>
          <a:sp3d extrusionH="1778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p>
        </p:txBody>
      </p:sp>
      <p:sp>
        <p:nvSpPr>
          <p:cNvPr id="59" name="Rektangel 58"/>
          <p:cNvSpPr/>
          <p:nvPr/>
        </p:nvSpPr>
        <p:spPr>
          <a:xfrm>
            <a:off x="8822438" y="3952856"/>
            <a:ext cx="975279" cy="287154"/>
          </a:xfrm>
          <a:prstGeom prst="rect">
            <a:avLst/>
          </a:prstGeom>
          <a:solidFill>
            <a:srgbClr val="3CD52E"/>
          </a:solidFill>
          <a:ln>
            <a:noFill/>
          </a:ln>
          <a:effectLst/>
          <a:scene3d>
            <a:camera prst="isometricOffAxis2Top">
              <a:rot lat="18075708" lon="3207359" rev="18141326"/>
            </a:camera>
            <a:lightRig rig="threePt" dir="t"/>
          </a:scene3d>
          <a:sp3d extrusionH="1778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p>
        </p:txBody>
      </p:sp>
      <p:sp>
        <p:nvSpPr>
          <p:cNvPr id="60" name="Rektangel 59"/>
          <p:cNvSpPr/>
          <p:nvPr/>
        </p:nvSpPr>
        <p:spPr>
          <a:xfrm>
            <a:off x="8944973" y="3671174"/>
            <a:ext cx="975279" cy="287154"/>
          </a:xfrm>
          <a:prstGeom prst="rect">
            <a:avLst/>
          </a:prstGeom>
          <a:solidFill>
            <a:srgbClr val="3CD52E"/>
          </a:solidFill>
          <a:ln>
            <a:noFill/>
          </a:ln>
          <a:effectLst/>
          <a:scene3d>
            <a:camera prst="isometricOffAxis2Top">
              <a:rot lat="18075708" lon="3207359" rev="18141326"/>
            </a:camera>
            <a:lightRig rig="threePt" dir="t"/>
          </a:scene3d>
          <a:sp3d extrusionH="1778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p>
        </p:txBody>
      </p:sp>
      <p:sp>
        <p:nvSpPr>
          <p:cNvPr id="61" name="Rektangel 60"/>
          <p:cNvSpPr/>
          <p:nvPr/>
        </p:nvSpPr>
        <p:spPr>
          <a:xfrm>
            <a:off x="9069168" y="3385591"/>
            <a:ext cx="975279" cy="287154"/>
          </a:xfrm>
          <a:prstGeom prst="rect">
            <a:avLst/>
          </a:prstGeom>
          <a:solidFill>
            <a:srgbClr val="3CD52E"/>
          </a:solidFill>
          <a:ln>
            <a:noFill/>
          </a:ln>
          <a:effectLst/>
          <a:scene3d>
            <a:camera prst="isometricOffAxis2Top">
              <a:rot lat="18075708" lon="3207359" rev="18141326"/>
            </a:camera>
            <a:lightRig rig="threePt" dir="t"/>
          </a:scene3d>
          <a:sp3d extrusionH="1778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p>
        </p:txBody>
      </p:sp>
      <p:sp>
        <p:nvSpPr>
          <p:cNvPr id="62" name="Rektangel 61"/>
          <p:cNvSpPr/>
          <p:nvPr/>
        </p:nvSpPr>
        <p:spPr>
          <a:xfrm>
            <a:off x="9186397" y="3096037"/>
            <a:ext cx="975279" cy="287154"/>
          </a:xfrm>
          <a:prstGeom prst="rect">
            <a:avLst/>
          </a:prstGeom>
          <a:solidFill>
            <a:srgbClr val="3CD52E"/>
          </a:solidFill>
          <a:ln>
            <a:noFill/>
          </a:ln>
          <a:effectLst/>
          <a:scene3d>
            <a:camera prst="isometricOffAxis2Top">
              <a:rot lat="18075708" lon="3207359" rev="18141326"/>
            </a:camera>
            <a:lightRig rig="threePt" dir="t"/>
          </a:scene3d>
          <a:sp3d extrusionH="1778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p>
        </p:txBody>
      </p:sp>
      <p:sp>
        <p:nvSpPr>
          <p:cNvPr id="77" name="Rektangel 76"/>
          <p:cNvSpPr/>
          <p:nvPr/>
        </p:nvSpPr>
        <p:spPr>
          <a:xfrm>
            <a:off x="6986052" y="2077774"/>
            <a:ext cx="975279" cy="576000"/>
          </a:xfrm>
          <a:prstGeom prst="rect">
            <a:avLst/>
          </a:prstGeom>
          <a:solidFill>
            <a:srgbClr val="3CD52E"/>
          </a:solidFill>
          <a:ln>
            <a:noFill/>
          </a:ln>
          <a:effectLst/>
          <a:scene3d>
            <a:camera prst="isometricOffAxis2Top"/>
            <a:lightRig rig="threePt" dir="t"/>
          </a:scene3d>
          <a:sp3d extrusionH="5397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p>
        </p:txBody>
      </p:sp>
      <p:sp>
        <p:nvSpPr>
          <p:cNvPr id="63" name="Rektangel 62"/>
          <p:cNvSpPr/>
          <p:nvPr/>
        </p:nvSpPr>
        <p:spPr>
          <a:xfrm>
            <a:off x="9304242" y="2810454"/>
            <a:ext cx="975279" cy="287154"/>
          </a:xfrm>
          <a:prstGeom prst="rect">
            <a:avLst/>
          </a:prstGeom>
          <a:solidFill>
            <a:srgbClr val="3CD52E"/>
          </a:solidFill>
          <a:ln>
            <a:noFill/>
          </a:ln>
          <a:effectLst/>
          <a:scene3d>
            <a:camera prst="isometricOffAxis2Top">
              <a:rot lat="18075708" lon="3207359" rev="18141326"/>
            </a:camera>
            <a:lightRig rig="threePt" dir="t"/>
          </a:scene3d>
          <a:sp3d extrusionH="1778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p>
        </p:txBody>
      </p:sp>
      <p:sp>
        <p:nvSpPr>
          <p:cNvPr id="64" name="Rektangel 63"/>
          <p:cNvSpPr/>
          <p:nvPr/>
        </p:nvSpPr>
        <p:spPr>
          <a:xfrm>
            <a:off x="9415121" y="2529650"/>
            <a:ext cx="975279" cy="287154"/>
          </a:xfrm>
          <a:prstGeom prst="rect">
            <a:avLst/>
          </a:prstGeom>
          <a:solidFill>
            <a:srgbClr val="3CD52E"/>
          </a:solidFill>
          <a:ln>
            <a:noFill/>
          </a:ln>
          <a:effectLst/>
          <a:scene3d>
            <a:camera prst="isometricOffAxis2Top">
              <a:rot lat="18075708" lon="3207359" rev="18141326"/>
            </a:camera>
            <a:lightRig rig="threePt" dir="t"/>
          </a:scene3d>
          <a:sp3d extrusionH="1778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p>
        </p:txBody>
      </p:sp>
      <p:sp>
        <p:nvSpPr>
          <p:cNvPr id="81" name="Rektangel 80"/>
          <p:cNvSpPr/>
          <p:nvPr/>
        </p:nvSpPr>
        <p:spPr>
          <a:xfrm>
            <a:off x="8574158" y="4514105"/>
            <a:ext cx="975279" cy="287154"/>
          </a:xfrm>
          <a:prstGeom prst="rect">
            <a:avLst/>
          </a:prstGeom>
          <a:solidFill>
            <a:srgbClr val="3CD52E"/>
          </a:solidFill>
          <a:ln>
            <a:noFill/>
          </a:ln>
          <a:effectLst/>
          <a:scene3d>
            <a:camera prst="isometricOffAxis2Top">
              <a:rot lat="18075708" lon="3207359" rev="18141326"/>
            </a:camera>
            <a:lightRig rig="threePt" dir="t"/>
          </a:scene3d>
          <a:sp3d extrusionH="1778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dirty="0"/>
          </a:p>
        </p:txBody>
      </p:sp>
      <p:sp>
        <p:nvSpPr>
          <p:cNvPr id="82" name="Rubrik 2"/>
          <p:cNvSpPr txBox="1">
            <a:spLocks/>
          </p:cNvSpPr>
          <p:nvPr/>
        </p:nvSpPr>
        <p:spPr>
          <a:xfrm>
            <a:off x="1922569" y="535995"/>
            <a:ext cx="8305800" cy="839986"/>
          </a:xfrm>
          <a:prstGeom prst="rect">
            <a:avLst/>
          </a:prstGeom>
          <a:ln w="6350" cap="rnd">
            <a:noFill/>
          </a:ln>
        </p:spPr>
        <p:txBody>
          <a:bodyPr anchor="ctr" anchorCtr="0"/>
          <a:lst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stStyle>
          <a:p>
            <a:pPr algn="ctr">
              <a:defRPr/>
            </a:pPr>
            <a:r>
              <a:rPr lang="sv-SE" sz="4000" dirty="0">
                <a:solidFill>
                  <a:schemeClr val="accent2"/>
                </a:solidFill>
                <a:latin typeface="Calibri" panose="020F0502020204030204" pitchFamily="34" charset="0"/>
              </a:rPr>
              <a:t>Individuell utveckling</a:t>
            </a:r>
          </a:p>
        </p:txBody>
      </p:sp>
      <p:sp>
        <p:nvSpPr>
          <p:cNvPr id="56" name="Rubrik 1"/>
          <p:cNvSpPr txBox="1">
            <a:spLocks/>
          </p:cNvSpPr>
          <p:nvPr/>
        </p:nvSpPr>
        <p:spPr>
          <a:xfrm>
            <a:off x="4004529" y="65396"/>
            <a:ext cx="3969039" cy="823993"/>
          </a:xfrm>
          <a:prstGeom prst="rect">
            <a:avLst/>
          </a:prstGeom>
        </p:spPr>
        <p:txBody>
          <a:bodyPr>
            <a:normAutofit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LYSEKILS</a:t>
            </a:r>
            <a:r>
              <a:rPr lang="sv-SE"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AIK</a:t>
            </a:r>
          </a:p>
        </p:txBody>
      </p:sp>
      <p:pic>
        <p:nvPicPr>
          <p:cNvPr id="20" name="Picture 2" descr="Bildresultat för lysekils aik">
            <a:extLst>
              <a:ext uri="{FF2B5EF4-FFF2-40B4-BE49-F238E27FC236}">
                <a16:creationId xmlns:a16="http://schemas.microsoft.com/office/drawing/2014/main" id="{FFAB0C8B-CFAF-41A1-BB6F-D579B76B6CB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657408" y="0"/>
            <a:ext cx="2327391" cy="130915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Bildresultat för lysekils aik">
            <a:extLst>
              <a:ext uri="{FF2B5EF4-FFF2-40B4-BE49-F238E27FC236}">
                <a16:creationId xmlns:a16="http://schemas.microsoft.com/office/drawing/2014/main" id="{A0F338E7-9A52-41DD-8DD3-3FBA8BED785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0553517" y="0"/>
            <a:ext cx="2327391" cy="1309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108509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fade">
                                      <p:cBhvr>
                                        <p:cTn id="7" dur="1000"/>
                                        <p:tgtEl>
                                          <p:spTgt spid="83"/>
                                        </p:tgtEl>
                                      </p:cBhvr>
                                    </p:animEffect>
                                  </p:childTnLst>
                                </p:cTn>
                              </p:par>
                              <p:par>
                                <p:cTn id="8" presetID="22" presetClass="entr" presetSubtype="4" fill="hold" nodeType="withEffect">
                                  <p:stCondLst>
                                    <p:cond delay="0"/>
                                  </p:stCondLst>
                                  <p:childTnLst>
                                    <p:set>
                                      <p:cBhvr>
                                        <p:cTn id="9" dur="1" fill="hold">
                                          <p:stCondLst>
                                            <p:cond delay="0"/>
                                          </p:stCondLst>
                                        </p:cTn>
                                        <p:tgtEl>
                                          <p:spTgt spid="67"/>
                                        </p:tgtEl>
                                        <p:attrNameLst>
                                          <p:attrName>style.visibility</p:attrName>
                                        </p:attrNameLst>
                                      </p:cBhvr>
                                      <p:to>
                                        <p:strVal val="visible"/>
                                      </p:to>
                                    </p:set>
                                    <p:animEffect transition="in" filter="wipe(down)">
                                      <p:cBhvr>
                                        <p:cTn id="10" dur="1000"/>
                                        <p:tgtEl>
                                          <p:spTgt spid="67"/>
                                        </p:tgtEl>
                                      </p:cBhvr>
                                    </p:animEffect>
                                  </p:childTnLst>
                                </p:cTn>
                              </p:par>
                              <p:par>
                                <p:cTn id="11" presetID="22" presetClass="entr" presetSubtype="4" fill="hold" nodeType="withEffect">
                                  <p:stCondLst>
                                    <p:cond delay="0"/>
                                  </p:stCondLst>
                                  <p:childTnLst>
                                    <p:set>
                                      <p:cBhvr>
                                        <p:cTn id="12" dur="1" fill="hold">
                                          <p:stCondLst>
                                            <p:cond delay="0"/>
                                          </p:stCondLst>
                                        </p:cTn>
                                        <p:tgtEl>
                                          <p:spTgt spid="78"/>
                                        </p:tgtEl>
                                        <p:attrNameLst>
                                          <p:attrName>style.visibility</p:attrName>
                                        </p:attrNameLst>
                                      </p:cBhvr>
                                      <p:to>
                                        <p:strVal val="visible"/>
                                      </p:to>
                                    </p:set>
                                    <p:animEffect transition="in" filter="wipe(down)">
                                      <p:cBhvr>
                                        <p:cTn id="13" dur="1000"/>
                                        <p:tgtEl>
                                          <p:spTgt spid="7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nodeType="clickEffect">
                                  <p:stCondLst>
                                    <p:cond delay="0"/>
                                  </p:stCondLst>
                                  <p:childTnLst>
                                    <p:set>
                                      <p:cBhvr>
                                        <p:cTn id="17" dur="1" fill="hold">
                                          <p:stCondLst>
                                            <p:cond delay="0"/>
                                          </p:stCondLst>
                                        </p:cTn>
                                        <p:tgtEl>
                                          <p:spTgt spid="81"/>
                                        </p:tgtEl>
                                        <p:attrNameLst>
                                          <p:attrName>style.visibility</p:attrName>
                                        </p:attrNameLst>
                                      </p:cBhvr>
                                      <p:to>
                                        <p:strVal val="visible"/>
                                      </p:to>
                                    </p:set>
                                    <p:animEffect transition="in" filter="fade">
                                      <p:cBhvr>
                                        <p:cTn id="18" dur="500"/>
                                        <p:tgtEl>
                                          <p:spTgt spid="81"/>
                                        </p:tgtEl>
                                      </p:cBhvr>
                                    </p:animEffect>
                                  </p:childTnLst>
                                </p:cTn>
                              </p:par>
                              <p:par>
                                <p:cTn id="19" presetID="10" presetClass="entr" presetSubtype="0" fill="hold" nodeType="withEffect">
                                  <p:stCondLst>
                                    <p:cond delay="0"/>
                                  </p:stCondLst>
                                  <p:childTnLst>
                                    <p:set>
                                      <p:cBhvr>
                                        <p:cTn id="20" dur="1" fill="hold">
                                          <p:stCondLst>
                                            <p:cond delay="0"/>
                                          </p:stCondLst>
                                        </p:cTn>
                                        <p:tgtEl>
                                          <p:spTgt spid="68"/>
                                        </p:tgtEl>
                                        <p:attrNameLst>
                                          <p:attrName>style.visibility</p:attrName>
                                        </p:attrNameLst>
                                      </p:cBhvr>
                                      <p:to>
                                        <p:strVal val="visible"/>
                                      </p:to>
                                    </p:set>
                                    <p:animEffect transition="in" filter="fade">
                                      <p:cBhvr>
                                        <p:cTn id="21" dur="500"/>
                                        <p:tgtEl>
                                          <p:spTgt spid="68"/>
                                        </p:tgtEl>
                                      </p:cBhvr>
                                    </p:animEffect>
                                  </p:childTnLst>
                                </p:cTn>
                              </p:par>
                            </p:childTnLst>
                          </p:cTn>
                        </p:par>
                        <p:par>
                          <p:cTn id="22" fill="hold" nodeType="afterGroup">
                            <p:stCondLst>
                              <p:cond delay="500"/>
                            </p:stCondLst>
                            <p:childTnLst>
                              <p:par>
                                <p:cTn id="23" presetID="10" presetClass="entr" presetSubtype="0" fill="hold" nodeType="afterEffect">
                                  <p:stCondLst>
                                    <p:cond delay="0"/>
                                  </p:stCondLst>
                                  <p:childTnLst>
                                    <p:set>
                                      <p:cBhvr>
                                        <p:cTn id="24" dur="1" fill="hold">
                                          <p:stCondLst>
                                            <p:cond delay="0"/>
                                          </p:stCondLst>
                                        </p:cTn>
                                        <p:tgtEl>
                                          <p:spTgt spid="51"/>
                                        </p:tgtEl>
                                        <p:attrNameLst>
                                          <p:attrName>style.visibility</p:attrName>
                                        </p:attrNameLst>
                                      </p:cBhvr>
                                      <p:to>
                                        <p:strVal val="visible"/>
                                      </p:to>
                                    </p:set>
                                    <p:animEffect transition="in" filter="fade">
                                      <p:cBhvr>
                                        <p:cTn id="25" dur="500"/>
                                        <p:tgtEl>
                                          <p:spTgt spid="51"/>
                                        </p:tgtEl>
                                      </p:cBhvr>
                                    </p:animEffect>
                                  </p:childTnLst>
                                </p:cTn>
                              </p:par>
                            </p:childTnLst>
                          </p:cTn>
                        </p:par>
                        <p:par>
                          <p:cTn id="26" fill="hold" nodeType="afterGroup">
                            <p:stCondLst>
                              <p:cond delay="1000"/>
                            </p:stCondLst>
                            <p:childTnLst>
                              <p:par>
                                <p:cTn id="27" presetID="10" presetClass="entr" presetSubtype="0" fill="hold" nodeType="afterEffect">
                                  <p:stCondLst>
                                    <p:cond delay="0"/>
                                  </p:stCondLst>
                                  <p:childTnLst>
                                    <p:set>
                                      <p:cBhvr>
                                        <p:cTn id="28" dur="1" fill="hold">
                                          <p:stCondLst>
                                            <p:cond delay="0"/>
                                          </p:stCondLst>
                                        </p:cTn>
                                        <p:tgtEl>
                                          <p:spTgt spid="69"/>
                                        </p:tgtEl>
                                        <p:attrNameLst>
                                          <p:attrName>style.visibility</p:attrName>
                                        </p:attrNameLst>
                                      </p:cBhvr>
                                      <p:to>
                                        <p:strVal val="visible"/>
                                      </p:to>
                                    </p:set>
                                    <p:animEffect transition="in" filter="fade">
                                      <p:cBhvr>
                                        <p:cTn id="29" dur="500"/>
                                        <p:tgtEl>
                                          <p:spTgt spid="69"/>
                                        </p:tgtEl>
                                      </p:cBhvr>
                                    </p:animEffect>
                                  </p:childTnLst>
                                </p:cTn>
                              </p:par>
                            </p:childTnLst>
                          </p:cTn>
                        </p:par>
                        <p:par>
                          <p:cTn id="30" fill="hold" nodeType="afterGroup">
                            <p:stCondLst>
                              <p:cond delay="1500"/>
                            </p:stCondLst>
                            <p:childTnLst>
                              <p:par>
                                <p:cTn id="31" presetID="10" presetClass="entr" presetSubtype="0" fill="hold" nodeType="afterEffect">
                                  <p:stCondLst>
                                    <p:cond delay="0"/>
                                  </p:stCondLst>
                                  <p:childTnLst>
                                    <p:set>
                                      <p:cBhvr>
                                        <p:cTn id="32" dur="1" fill="hold">
                                          <p:stCondLst>
                                            <p:cond delay="0"/>
                                          </p:stCondLst>
                                        </p:cTn>
                                        <p:tgtEl>
                                          <p:spTgt spid="59"/>
                                        </p:tgtEl>
                                        <p:attrNameLst>
                                          <p:attrName>style.visibility</p:attrName>
                                        </p:attrNameLst>
                                      </p:cBhvr>
                                      <p:to>
                                        <p:strVal val="visible"/>
                                      </p:to>
                                    </p:set>
                                    <p:animEffect transition="in" filter="fade">
                                      <p:cBhvr>
                                        <p:cTn id="33" dur="500"/>
                                        <p:tgtEl>
                                          <p:spTgt spid="59"/>
                                        </p:tgtEl>
                                      </p:cBhvr>
                                    </p:animEffect>
                                  </p:childTnLst>
                                </p:cTn>
                              </p:par>
                            </p:childTnLst>
                          </p:cTn>
                        </p:par>
                        <p:par>
                          <p:cTn id="34" fill="hold" nodeType="afterGroup">
                            <p:stCondLst>
                              <p:cond delay="2000"/>
                            </p:stCondLst>
                            <p:childTnLst>
                              <p:par>
                                <p:cTn id="35" presetID="10" presetClass="entr" presetSubtype="0" fill="hold" nodeType="afterEffect">
                                  <p:stCondLst>
                                    <p:cond delay="0"/>
                                  </p:stCondLst>
                                  <p:childTnLst>
                                    <p:set>
                                      <p:cBhvr>
                                        <p:cTn id="36" dur="1" fill="hold">
                                          <p:stCondLst>
                                            <p:cond delay="0"/>
                                          </p:stCondLst>
                                        </p:cTn>
                                        <p:tgtEl>
                                          <p:spTgt spid="60"/>
                                        </p:tgtEl>
                                        <p:attrNameLst>
                                          <p:attrName>style.visibility</p:attrName>
                                        </p:attrNameLst>
                                      </p:cBhvr>
                                      <p:to>
                                        <p:strVal val="visible"/>
                                      </p:to>
                                    </p:set>
                                    <p:animEffect transition="in" filter="fade">
                                      <p:cBhvr>
                                        <p:cTn id="37" dur="500"/>
                                        <p:tgtEl>
                                          <p:spTgt spid="60"/>
                                        </p:tgtEl>
                                      </p:cBhvr>
                                    </p:animEffect>
                                  </p:childTnLst>
                                </p:cTn>
                              </p:par>
                            </p:childTnLst>
                          </p:cTn>
                        </p:par>
                        <p:par>
                          <p:cTn id="38" fill="hold" nodeType="afterGroup">
                            <p:stCondLst>
                              <p:cond delay="2500"/>
                            </p:stCondLst>
                            <p:childTnLst>
                              <p:par>
                                <p:cTn id="39" presetID="10" presetClass="entr" presetSubtype="0" fill="hold" nodeType="afterEffect">
                                  <p:stCondLst>
                                    <p:cond delay="0"/>
                                  </p:stCondLst>
                                  <p:childTnLst>
                                    <p:set>
                                      <p:cBhvr>
                                        <p:cTn id="40" dur="1" fill="hold">
                                          <p:stCondLst>
                                            <p:cond delay="0"/>
                                          </p:stCondLst>
                                        </p:cTn>
                                        <p:tgtEl>
                                          <p:spTgt spid="77"/>
                                        </p:tgtEl>
                                        <p:attrNameLst>
                                          <p:attrName>style.visibility</p:attrName>
                                        </p:attrNameLst>
                                      </p:cBhvr>
                                      <p:to>
                                        <p:strVal val="visible"/>
                                      </p:to>
                                    </p:set>
                                    <p:animEffect transition="in" filter="fade">
                                      <p:cBhvr>
                                        <p:cTn id="41" dur="500"/>
                                        <p:tgtEl>
                                          <p:spTgt spid="77"/>
                                        </p:tgtEl>
                                      </p:cBhvr>
                                    </p:animEffect>
                                  </p:childTnLst>
                                </p:cTn>
                              </p:par>
                            </p:childTnLst>
                          </p:cTn>
                        </p:par>
                        <p:par>
                          <p:cTn id="42" fill="hold" nodeType="afterGroup">
                            <p:stCondLst>
                              <p:cond delay="3000"/>
                            </p:stCondLst>
                            <p:childTnLst>
                              <p:par>
                                <p:cTn id="43" presetID="10" presetClass="entr" presetSubtype="0" fill="hold" nodeType="afterEffect">
                                  <p:stCondLst>
                                    <p:cond delay="0"/>
                                  </p:stCondLst>
                                  <p:childTnLst>
                                    <p:set>
                                      <p:cBhvr>
                                        <p:cTn id="44" dur="1" fill="hold">
                                          <p:stCondLst>
                                            <p:cond delay="0"/>
                                          </p:stCondLst>
                                        </p:cTn>
                                        <p:tgtEl>
                                          <p:spTgt spid="61"/>
                                        </p:tgtEl>
                                        <p:attrNameLst>
                                          <p:attrName>style.visibility</p:attrName>
                                        </p:attrNameLst>
                                      </p:cBhvr>
                                      <p:to>
                                        <p:strVal val="visible"/>
                                      </p:to>
                                    </p:set>
                                    <p:animEffect transition="in" filter="fade">
                                      <p:cBhvr>
                                        <p:cTn id="45" dur="500"/>
                                        <p:tgtEl>
                                          <p:spTgt spid="61"/>
                                        </p:tgtEl>
                                      </p:cBhvr>
                                    </p:animEffect>
                                  </p:childTnLst>
                                </p:cTn>
                              </p:par>
                            </p:childTnLst>
                          </p:cTn>
                        </p:par>
                        <p:par>
                          <p:cTn id="46" fill="hold" nodeType="afterGroup">
                            <p:stCondLst>
                              <p:cond delay="3500"/>
                            </p:stCondLst>
                            <p:childTnLst>
                              <p:par>
                                <p:cTn id="47" presetID="10" presetClass="entr" presetSubtype="0" fill="hold" nodeType="afterEffect">
                                  <p:stCondLst>
                                    <p:cond delay="0"/>
                                  </p:stCondLst>
                                  <p:childTnLst>
                                    <p:set>
                                      <p:cBhvr>
                                        <p:cTn id="48" dur="1" fill="hold">
                                          <p:stCondLst>
                                            <p:cond delay="0"/>
                                          </p:stCondLst>
                                        </p:cTn>
                                        <p:tgtEl>
                                          <p:spTgt spid="62"/>
                                        </p:tgtEl>
                                        <p:attrNameLst>
                                          <p:attrName>style.visibility</p:attrName>
                                        </p:attrNameLst>
                                      </p:cBhvr>
                                      <p:to>
                                        <p:strVal val="visible"/>
                                      </p:to>
                                    </p:set>
                                    <p:animEffect transition="in" filter="fade">
                                      <p:cBhvr>
                                        <p:cTn id="49" dur="500"/>
                                        <p:tgtEl>
                                          <p:spTgt spid="62"/>
                                        </p:tgtEl>
                                      </p:cBhvr>
                                    </p:animEffect>
                                  </p:childTnLst>
                                </p:cTn>
                              </p:par>
                            </p:childTnLst>
                          </p:cTn>
                        </p:par>
                        <p:par>
                          <p:cTn id="50" fill="hold" nodeType="afterGroup">
                            <p:stCondLst>
                              <p:cond delay="4000"/>
                            </p:stCondLst>
                            <p:childTnLst>
                              <p:par>
                                <p:cTn id="51" presetID="10" presetClass="entr" presetSubtype="0" fill="hold" nodeType="afterEffect">
                                  <p:stCondLst>
                                    <p:cond delay="0"/>
                                  </p:stCondLst>
                                  <p:childTnLst>
                                    <p:set>
                                      <p:cBhvr>
                                        <p:cTn id="52" dur="1" fill="hold">
                                          <p:stCondLst>
                                            <p:cond delay="0"/>
                                          </p:stCondLst>
                                        </p:cTn>
                                        <p:tgtEl>
                                          <p:spTgt spid="63"/>
                                        </p:tgtEl>
                                        <p:attrNameLst>
                                          <p:attrName>style.visibility</p:attrName>
                                        </p:attrNameLst>
                                      </p:cBhvr>
                                      <p:to>
                                        <p:strVal val="visible"/>
                                      </p:to>
                                    </p:set>
                                    <p:animEffect transition="in" filter="fade">
                                      <p:cBhvr>
                                        <p:cTn id="53" dur="500"/>
                                        <p:tgtEl>
                                          <p:spTgt spid="63"/>
                                        </p:tgtEl>
                                      </p:cBhvr>
                                    </p:animEffect>
                                  </p:childTnLst>
                                </p:cTn>
                              </p:par>
                            </p:childTnLst>
                          </p:cTn>
                        </p:par>
                        <p:par>
                          <p:cTn id="54" fill="hold" nodeType="afterGroup">
                            <p:stCondLst>
                              <p:cond delay="4500"/>
                            </p:stCondLst>
                            <p:childTnLst>
                              <p:par>
                                <p:cTn id="55" presetID="10" presetClass="entr" presetSubtype="0" fill="hold" nodeType="afterEffect">
                                  <p:stCondLst>
                                    <p:cond delay="0"/>
                                  </p:stCondLst>
                                  <p:childTnLst>
                                    <p:set>
                                      <p:cBhvr>
                                        <p:cTn id="56" dur="1" fill="hold">
                                          <p:stCondLst>
                                            <p:cond delay="0"/>
                                          </p:stCondLst>
                                        </p:cTn>
                                        <p:tgtEl>
                                          <p:spTgt spid="64"/>
                                        </p:tgtEl>
                                        <p:attrNameLst>
                                          <p:attrName>style.visibility</p:attrName>
                                        </p:attrNameLst>
                                      </p:cBhvr>
                                      <p:to>
                                        <p:strVal val="visible"/>
                                      </p:to>
                                    </p:set>
                                    <p:animEffect transition="in" filter="fade">
                                      <p:cBhvr>
                                        <p:cTn id="57"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2"/>
          <p:cNvSpPr txBox="1">
            <a:spLocks/>
          </p:cNvSpPr>
          <p:nvPr/>
        </p:nvSpPr>
        <p:spPr>
          <a:xfrm>
            <a:off x="3624968" y="431204"/>
            <a:ext cx="4634369" cy="1013635"/>
          </a:xfrm>
          <a:prstGeom prst="rect">
            <a:avLst/>
          </a:prstGeom>
          <a:ln w="6350" cap="rnd">
            <a:noFill/>
          </a:ln>
        </p:spPr>
        <p:txBody>
          <a:bodyPr anchor="b"/>
          <a:lst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stStyle>
          <a:p>
            <a:pPr algn="ctr">
              <a:defRPr/>
            </a:pPr>
            <a:r>
              <a:rPr lang="sv-SE" sz="4000" dirty="0">
                <a:solidFill>
                  <a:schemeClr val="accent2"/>
                </a:solidFill>
                <a:latin typeface="Calibri" panose="020F0502020204030204" pitchFamily="34" charset="0"/>
              </a:rPr>
              <a:t>Långsiktigt lärande</a:t>
            </a:r>
          </a:p>
        </p:txBody>
      </p:sp>
      <p:sp>
        <p:nvSpPr>
          <p:cNvPr id="9" name="Rektangel med rundade hörn 8"/>
          <p:cNvSpPr/>
          <p:nvPr/>
        </p:nvSpPr>
        <p:spPr>
          <a:xfrm>
            <a:off x="2912546" y="2549421"/>
            <a:ext cx="6059214" cy="675602"/>
          </a:xfrm>
          <a:prstGeom prst="roundRect">
            <a:avLst/>
          </a:prstGeom>
          <a:solidFill>
            <a:srgbClr val="008000"/>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defRPr/>
            </a:pPr>
            <a:r>
              <a:rPr lang="sv-SE" sz="2800" dirty="0">
                <a:solidFill>
                  <a:srgbClr val="FFFFFF"/>
                </a:solidFill>
                <a:latin typeface="Calibri" panose="020F0502020204030204" pitchFamily="34" charset="0"/>
              </a:rPr>
              <a:t>4</a:t>
            </a:r>
            <a:r>
              <a:rPr lang="sv-SE" sz="2800" dirty="0">
                <a:solidFill>
                  <a:schemeClr val="tx1"/>
                </a:solidFill>
                <a:latin typeface="Calibri" panose="020F0502020204030204" pitchFamily="34" charset="0"/>
              </a:rPr>
              <a:t>. Träna för att prestera		15-16 år</a:t>
            </a:r>
          </a:p>
        </p:txBody>
      </p:sp>
      <p:sp>
        <p:nvSpPr>
          <p:cNvPr id="10" name="Rektangel med rundade hörn 9"/>
          <p:cNvSpPr/>
          <p:nvPr/>
        </p:nvSpPr>
        <p:spPr>
          <a:xfrm>
            <a:off x="2912546" y="3322288"/>
            <a:ext cx="6059214" cy="675602"/>
          </a:xfrm>
          <a:prstGeom prst="roundRect">
            <a:avLst/>
          </a:prstGeom>
          <a:solidFill>
            <a:srgbClr val="0000FF"/>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defRPr/>
            </a:pPr>
            <a:r>
              <a:rPr lang="sv-SE" sz="2800" dirty="0">
                <a:solidFill>
                  <a:srgbClr val="FFFFFF"/>
                </a:solidFill>
                <a:latin typeface="Calibri" panose="020F0502020204030204" pitchFamily="34" charset="0"/>
              </a:rPr>
              <a:t>3</a:t>
            </a:r>
            <a:r>
              <a:rPr lang="sv-SE" sz="2800" dirty="0">
                <a:solidFill>
                  <a:schemeClr val="tx1"/>
                </a:solidFill>
                <a:latin typeface="Calibri" panose="020F0502020204030204" pitchFamily="34" charset="0"/>
              </a:rPr>
              <a:t>. Träna för att lära			13-14 år</a:t>
            </a:r>
          </a:p>
        </p:txBody>
      </p:sp>
      <p:sp>
        <p:nvSpPr>
          <p:cNvPr id="11" name="Rektangel med rundade hörn 10"/>
          <p:cNvSpPr/>
          <p:nvPr/>
        </p:nvSpPr>
        <p:spPr>
          <a:xfrm>
            <a:off x="2912546" y="4148939"/>
            <a:ext cx="6059214" cy="675602"/>
          </a:xfrm>
          <a:prstGeom prst="roundRect">
            <a:avLst/>
          </a:prstGeom>
          <a:solidFill>
            <a:srgbClr val="FF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defRPr/>
            </a:pPr>
            <a:r>
              <a:rPr lang="sv-SE" sz="2800" dirty="0">
                <a:solidFill>
                  <a:srgbClr val="FFFFFF"/>
                </a:solidFill>
                <a:latin typeface="Calibri" panose="020F0502020204030204" pitchFamily="34" charset="0"/>
              </a:rPr>
              <a:t>2</a:t>
            </a:r>
            <a:r>
              <a:rPr lang="sv-SE" sz="2800" dirty="0">
                <a:solidFill>
                  <a:schemeClr val="tx1"/>
                </a:solidFill>
                <a:latin typeface="Calibri" panose="020F0502020204030204" pitchFamily="34" charset="0"/>
              </a:rPr>
              <a:t>. Lära för att träna		10-12 år</a:t>
            </a:r>
          </a:p>
        </p:txBody>
      </p:sp>
      <p:sp>
        <p:nvSpPr>
          <p:cNvPr id="12" name="Rektangel med rundade hörn 11"/>
          <p:cNvSpPr/>
          <p:nvPr/>
        </p:nvSpPr>
        <p:spPr>
          <a:xfrm>
            <a:off x="2912546" y="4943001"/>
            <a:ext cx="6059214" cy="651075"/>
          </a:xfrm>
          <a:prstGeom prst="roundRect">
            <a:avLst/>
          </a:prstGeom>
          <a:ln/>
        </p:spPr>
        <p:style>
          <a:lnRef idx="0">
            <a:schemeClr val="accent5"/>
          </a:lnRef>
          <a:fillRef idx="3">
            <a:schemeClr val="accent5"/>
          </a:fillRef>
          <a:effectRef idx="3">
            <a:schemeClr val="accent5"/>
          </a:effectRef>
          <a:fontRef idx="minor">
            <a:schemeClr val="lt1"/>
          </a:fontRef>
        </p:style>
        <p:txBody>
          <a:bodyPr anchor="ctr"/>
          <a:lstStyle/>
          <a:p>
            <a:pPr>
              <a:defRPr/>
            </a:pPr>
            <a:r>
              <a:rPr lang="sv-SE" sz="2800" dirty="0">
                <a:solidFill>
                  <a:srgbClr val="FFFFFF"/>
                </a:solidFill>
                <a:latin typeface="Calibri" panose="020F0502020204030204" pitchFamily="34" charset="0"/>
              </a:rPr>
              <a:t>1</a:t>
            </a:r>
            <a:r>
              <a:rPr lang="sv-SE" sz="2800" dirty="0">
                <a:solidFill>
                  <a:schemeClr val="tx1"/>
                </a:solidFill>
                <a:latin typeface="Calibri" panose="020F0502020204030204" pitchFamily="34" charset="0"/>
              </a:rPr>
              <a:t>. Fotbollsglädje			8-9 år</a:t>
            </a:r>
          </a:p>
        </p:txBody>
      </p:sp>
      <p:sp>
        <p:nvSpPr>
          <p:cNvPr id="14" name="Rektangel med rundade hörn 13"/>
          <p:cNvSpPr/>
          <p:nvPr/>
        </p:nvSpPr>
        <p:spPr>
          <a:xfrm>
            <a:off x="2912546" y="1757381"/>
            <a:ext cx="6059214" cy="675602"/>
          </a:xfrm>
          <a:prstGeom prst="roundRect">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defRPr/>
            </a:pPr>
            <a:r>
              <a:rPr lang="sv-SE" sz="2800" dirty="0">
                <a:solidFill>
                  <a:srgbClr val="000000"/>
                </a:solidFill>
                <a:latin typeface="Calibri" panose="020F0502020204030204" pitchFamily="34" charset="0"/>
              </a:rPr>
              <a:t>Träna för att nå din topp		19 år +</a:t>
            </a:r>
          </a:p>
        </p:txBody>
      </p:sp>
      <p:sp>
        <p:nvSpPr>
          <p:cNvPr id="15" name="Rektangel med rundade hörn 14"/>
          <p:cNvSpPr/>
          <p:nvPr/>
        </p:nvSpPr>
        <p:spPr>
          <a:xfrm>
            <a:off x="2912546" y="5753513"/>
            <a:ext cx="6059214" cy="675602"/>
          </a:xfrm>
          <a:prstGeom prst="roundRect">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defRPr/>
            </a:pPr>
            <a:r>
              <a:rPr lang="sv-SE" sz="2800" dirty="0">
                <a:solidFill>
                  <a:schemeClr val="tx1"/>
                </a:solidFill>
                <a:latin typeface="Calibri" panose="020F0502020204030204" pitchFamily="34" charset="0"/>
              </a:rPr>
              <a:t>Aktiv start				6-7 år</a:t>
            </a:r>
          </a:p>
        </p:txBody>
      </p:sp>
      <p:sp>
        <p:nvSpPr>
          <p:cNvPr id="20" name="Rubrik 1"/>
          <p:cNvSpPr txBox="1">
            <a:spLocks/>
          </p:cNvSpPr>
          <p:nvPr/>
        </p:nvSpPr>
        <p:spPr>
          <a:xfrm>
            <a:off x="4004529" y="65396"/>
            <a:ext cx="3969039" cy="823993"/>
          </a:xfrm>
          <a:prstGeom prst="rect">
            <a:avLst/>
          </a:prstGeom>
        </p:spPr>
        <p:txBody>
          <a:bodyPr>
            <a:normAutofit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LYSEKILS</a:t>
            </a:r>
            <a:r>
              <a:rPr lang="sv-SE"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AIK</a:t>
            </a:r>
          </a:p>
        </p:txBody>
      </p:sp>
      <p:sp>
        <p:nvSpPr>
          <p:cNvPr id="2" name="Rektangel 1"/>
          <p:cNvSpPr/>
          <p:nvPr/>
        </p:nvSpPr>
        <p:spPr>
          <a:xfrm>
            <a:off x="9236997" y="5906648"/>
            <a:ext cx="907621" cy="369332"/>
          </a:xfrm>
          <a:prstGeom prst="rect">
            <a:avLst/>
          </a:prstGeom>
        </p:spPr>
        <p:txBody>
          <a:bodyPr wrap="none">
            <a:spAutoFit/>
          </a:bodyPr>
          <a:lstStyle/>
          <a:p>
            <a:r>
              <a:rPr lang="sv-SE" dirty="0">
                <a:latin typeface="Calibri" panose="020F0502020204030204" pitchFamily="34" charset="0"/>
              </a:rPr>
              <a:t>3 mot 3</a:t>
            </a:r>
            <a:endParaRPr lang="sv-SE" dirty="0"/>
          </a:p>
        </p:txBody>
      </p:sp>
      <p:sp>
        <p:nvSpPr>
          <p:cNvPr id="16" name="Rektangel 15"/>
          <p:cNvSpPr/>
          <p:nvPr/>
        </p:nvSpPr>
        <p:spPr>
          <a:xfrm>
            <a:off x="9186055" y="5083872"/>
            <a:ext cx="907621" cy="369332"/>
          </a:xfrm>
          <a:prstGeom prst="rect">
            <a:avLst/>
          </a:prstGeom>
        </p:spPr>
        <p:txBody>
          <a:bodyPr wrap="none">
            <a:spAutoFit/>
          </a:bodyPr>
          <a:lstStyle/>
          <a:p>
            <a:r>
              <a:rPr lang="sv-SE" dirty="0">
                <a:latin typeface="Calibri" panose="020F0502020204030204" pitchFamily="34" charset="0"/>
              </a:rPr>
              <a:t>5 mot 5</a:t>
            </a:r>
            <a:endParaRPr lang="sv-SE" dirty="0"/>
          </a:p>
        </p:txBody>
      </p:sp>
      <p:sp>
        <p:nvSpPr>
          <p:cNvPr id="17" name="Rektangel 16"/>
          <p:cNvSpPr/>
          <p:nvPr/>
        </p:nvSpPr>
        <p:spPr>
          <a:xfrm>
            <a:off x="9166467" y="4323034"/>
            <a:ext cx="907621" cy="369332"/>
          </a:xfrm>
          <a:prstGeom prst="rect">
            <a:avLst/>
          </a:prstGeom>
        </p:spPr>
        <p:txBody>
          <a:bodyPr wrap="none">
            <a:spAutoFit/>
          </a:bodyPr>
          <a:lstStyle/>
          <a:p>
            <a:r>
              <a:rPr lang="sv-SE" dirty="0">
                <a:latin typeface="Calibri" panose="020F0502020204030204" pitchFamily="34" charset="0"/>
              </a:rPr>
              <a:t>7 mot 7</a:t>
            </a:r>
            <a:endParaRPr lang="sv-SE" dirty="0"/>
          </a:p>
        </p:txBody>
      </p:sp>
      <p:sp>
        <p:nvSpPr>
          <p:cNvPr id="18" name="Rektangel 17"/>
          <p:cNvSpPr/>
          <p:nvPr/>
        </p:nvSpPr>
        <p:spPr>
          <a:xfrm>
            <a:off x="9166466" y="3500258"/>
            <a:ext cx="907621" cy="369332"/>
          </a:xfrm>
          <a:prstGeom prst="rect">
            <a:avLst/>
          </a:prstGeom>
        </p:spPr>
        <p:txBody>
          <a:bodyPr wrap="none">
            <a:spAutoFit/>
          </a:bodyPr>
          <a:lstStyle/>
          <a:p>
            <a:r>
              <a:rPr lang="sv-SE" dirty="0">
                <a:latin typeface="Calibri" panose="020F0502020204030204" pitchFamily="34" charset="0"/>
              </a:rPr>
              <a:t>9 mot 9</a:t>
            </a:r>
            <a:endParaRPr lang="sv-SE" dirty="0"/>
          </a:p>
        </p:txBody>
      </p:sp>
      <p:sp>
        <p:nvSpPr>
          <p:cNvPr id="21" name="Rektangel 20"/>
          <p:cNvSpPr/>
          <p:nvPr/>
        </p:nvSpPr>
        <p:spPr>
          <a:xfrm>
            <a:off x="9119977" y="2633589"/>
            <a:ext cx="1141659" cy="369332"/>
          </a:xfrm>
          <a:prstGeom prst="rect">
            <a:avLst/>
          </a:prstGeom>
        </p:spPr>
        <p:txBody>
          <a:bodyPr wrap="none">
            <a:spAutoFit/>
          </a:bodyPr>
          <a:lstStyle/>
          <a:p>
            <a:r>
              <a:rPr lang="sv-SE" dirty="0">
                <a:latin typeface="Calibri" panose="020F0502020204030204" pitchFamily="34" charset="0"/>
              </a:rPr>
              <a:t>11 mot 11</a:t>
            </a:r>
            <a:endParaRPr lang="sv-SE" dirty="0"/>
          </a:p>
        </p:txBody>
      </p:sp>
      <p:pic>
        <p:nvPicPr>
          <p:cNvPr id="22" name="Picture 2" descr="Bildresultat för lysekils aik">
            <a:extLst>
              <a:ext uri="{FF2B5EF4-FFF2-40B4-BE49-F238E27FC236}">
                <a16:creationId xmlns:a16="http://schemas.microsoft.com/office/drawing/2014/main" id="{E428374B-2BBA-4D28-ADC5-14733EF439A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57408" y="0"/>
            <a:ext cx="2327391" cy="1309158"/>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Bildresultat för lysekils aik">
            <a:extLst>
              <a:ext uri="{FF2B5EF4-FFF2-40B4-BE49-F238E27FC236}">
                <a16:creationId xmlns:a16="http://schemas.microsoft.com/office/drawing/2014/main" id="{B39FA473-6672-445B-A4F6-7754B51F8A1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0524942" y="0"/>
            <a:ext cx="2327391" cy="1309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7747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4" grpId="0" animBg="1"/>
      <p:bldP spid="15" grpId="0" animBg="1"/>
      <p:bldP spid="2" grpId="0"/>
      <p:bldP spid="16" grpId="0"/>
      <p:bldP spid="17" grpId="0"/>
      <p:bldP spid="18" grpId="0"/>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ruta 26">
            <a:extLst>
              <a:ext uri="{FF2B5EF4-FFF2-40B4-BE49-F238E27FC236}">
                <a16:creationId xmlns:a16="http://schemas.microsoft.com/office/drawing/2014/main" id="{6D05A325-CBB0-45B3-92D0-8D63091F64A2}"/>
              </a:ext>
            </a:extLst>
          </p:cNvPr>
          <p:cNvSpPr txBox="1"/>
          <p:nvPr/>
        </p:nvSpPr>
        <p:spPr>
          <a:xfrm>
            <a:off x="3020616" y="2904394"/>
            <a:ext cx="1389662" cy="1293777"/>
          </a:xfrm>
          <a:prstGeom prst="rect">
            <a:avLst/>
          </a:prstGeom>
          <a:solidFill>
            <a:schemeClr val="bg1"/>
          </a:solidFill>
          <a:ln>
            <a:solidFill>
              <a:schemeClr val="tx1"/>
            </a:solidFill>
          </a:ln>
        </p:spPr>
        <p:txBody>
          <a:bodyPr wrap="square" rtlCol="0">
            <a:noAutofit/>
          </a:bodyPr>
          <a:lstStyle/>
          <a:p>
            <a:pPr algn="ctr"/>
            <a:r>
              <a:rPr lang="sv-SE" sz="1350" dirty="0">
                <a:latin typeface="Stag Bold" panose="02000603060000020004" pitchFamily="50" charset="0"/>
              </a:rPr>
              <a:t>3 mot 3</a:t>
            </a:r>
          </a:p>
          <a:p>
            <a:pPr algn="ctr"/>
            <a:r>
              <a:rPr lang="sv-SE" sz="1350" dirty="0">
                <a:latin typeface="Stag Bold" panose="02000603060000020004" pitchFamily="50" charset="0"/>
              </a:rPr>
              <a:t>6-7 år</a:t>
            </a:r>
          </a:p>
          <a:p>
            <a:pPr algn="ctr"/>
            <a:r>
              <a:rPr lang="sv-SE" sz="900" dirty="0"/>
              <a:t>Individuellt spel </a:t>
            </a:r>
          </a:p>
        </p:txBody>
      </p:sp>
      <p:sp>
        <p:nvSpPr>
          <p:cNvPr id="20" name="Rubrik 1"/>
          <p:cNvSpPr txBox="1">
            <a:spLocks/>
          </p:cNvSpPr>
          <p:nvPr/>
        </p:nvSpPr>
        <p:spPr>
          <a:xfrm>
            <a:off x="4004529" y="65396"/>
            <a:ext cx="3969039" cy="823993"/>
          </a:xfrm>
          <a:prstGeom prst="rect">
            <a:avLst/>
          </a:prstGeom>
        </p:spPr>
        <p:txBody>
          <a:bodyPr>
            <a:normAutofit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LYSEKILS</a:t>
            </a:r>
            <a:r>
              <a:rPr lang="sv-SE"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AIK</a:t>
            </a:r>
          </a:p>
        </p:txBody>
      </p:sp>
      <p:sp>
        <p:nvSpPr>
          <p:cNvPr id="22" name="textruta 21">
            <a:extLst>
              <a:ext uri="{FF2B5EF4-FFF2-40B4-BE49-F238E27FC236}">
                <a16:creationId xmlns:a16="http://schemas.microsoft.com/office/drawing/2014/main" id="{E8291A23-B250-4A49-ADC7-483210EB725F}"/>
              </a:ext>
            </a:extLst>
          </p:cNvPr>
          <p:cNvSpPr txBox="1"/>
          <p:nvPr/>
        </p:nvSpPr>
        <p:spPr>
          <a:xfrm>
            <a:off x="3020616" y="2904395"/>
            <a:ext cx="1389662" cy="1293777"/>
          </a:xfrm>
          <a:prstGeom prst="rect">
            <a:avLst/>
          </a:prstGeom>
          <a:solidFill>
            <a:schemeClr val="bg1"/>
          </a:solidFill>
          <a:ln>
            <a:solidFill>
              <a:schemeClr val="tx1"/>
            </a:solidFill>
          </a:ln>
        </p:spPr>
        <p:txBody>
          <a:bodyPr wrap="square" rtlCol="0">
            <a:noAutofit/>
          </a:bodyPr>
          <a:lstStyle/>
          <a:p>
            <a:pPr algn="ctr"/>
            <a:r>
              <a:rPr lang="sv-SE" sz="1350" dirty="0">
                <a:latin typeface="Stag Bold" panose="02000603060000020004" pitchFamily="50" charset="0"/>
              </a:rPr>
              <a:t>3 mot 3</a:t>
            </a:r>
          </a:p>
          <a:p>
            <a:pPr algn="ctr"/>
            <a:r>
              <a:rPr lang="sv-SE" sz="1350" dirty="0">
                <a:latin typeface="Stag Bold" panose="02000603060000020004" pitchFamily="50" charset="0"/>
              </a:rPr>
              <a:t>6-7 år</a:t>
            </a:r>
          </a:p>
          <a:p>
            <a:pPr algn="ctr"/>
            <a:r>
              <a:rPr lang="sv-SE" sz="900" dirty="0"/>
              <a:t>Individuellt spel </a:t>
            </a:r>
          </a:p>
        </p:txBody>
      </p:sp>
      <p:sp>
        <p:nvSpPr>
          <p:cNvPr id="23" name="textruta 22">
            <a:extLst>
              <a:ext uri="{FF2B5EF4-FFF2-40B4-BE49-F238E27FC236}">
                <a16:creationId xmlns:a16="http://schemas.microsoft.com/office/drawing/2014/main" id="{E25C0E4B-10B2-4ED3-AB15-4787DB4814DA}"/>
              </a:ext>
            </a:extLst>
          </p:cNvPr>
          <p:cNvSpPr txBox="1"/>
          <p:nvPr/>
        </p:nvSpPr>
        <p:spPr>
          <a:xfrm>
            <a:off x="4257057" y="2630793"/>
            <a:ext cx="1389662" cy="1293777"/>
          </a:xfrm>
          <a:prstGeom prst="rect">
            <a:avLst/>
          </a:prstGeom>
          <a:solidFill>
            <a:schemeClr val="bg1"/>
          </a:solidFill>
          <a:ln>
            <a:solidFill>
              <a:schemeClr val="tx1"/>
            </a:solidFill>
          </a:ln>
        </p:spPr>
        <p:txBody>
          <a:bodyPr wrap="square" rtlCol="0">
            <a:noAutofit/>
          </a:bodyPr>
          <a:lstStyle/>
          <a:p>
            <a:pPr algn="ctr"/>
            <a:r>
              <a:rPr lang="sv-SE" sz="1350" dirty="0">
                <a:latin typeface="Stag Bold" panose="02000603060000020004" pitchFamily="50" charset="0"/>
              </a:rPr>
              <a:t>5 mot 5</a:t>
            </a:r>
          </a:p>
          <a:p>
            <a:pPr algn="ctr"/>
            <a:r>
              <a:rPr lang="sv-SE" sz="1350" dirty="0">
                <a:latin typeface="Stag Bold" panose="02000603060000020004" pitchFamily="50" charset="0"/>
              </a:rPr>
              <a:t>8-9 år</a:t>
            </a:r>
          </a:p>
          <a:p>
            <a:pPr algn="ctr"/>
            <a:r>
              <a:rPr lang="sv-SE" sz="900" dirty="0"/>
              <a:t>Spel med närmaste medspelare</a:t>
            </a:r>
          </a:p>
        </p:txBody>
      </p:sp>
      <p:sp>
        <p:nvSpPr>
          <p:cNvPr id="24" name="textruta 23">
            <a:extLst>
              <a:ext uri="{FF2B5EF4-FFF2-40B4-BE49-F238E27FC236}">
                <a16:creationId xmlns:a16="http://schemas.microsoft.com/office/drawing/2014/main" id="{AD216292-37BA-4C13-87C7-F0DB9E643247}"/>
              </a:ext>
            </a:extLst>
          </p:cNvPr>
          <p:cNvSpPr txBox="1"/>
          <p:nvPr/>
        </p:nvSpPr>
        <p:spPr>
          <a:xfrm>
            <a:off x="5495894" y="2331892"/>
            <a:ext cx="1389662" cy="1293777"/>
          </a:xfrm>
          <a:prstGeom prst="rect">
            <a:avLst/>
          </a:prstGeom>
          <a:solidFill>
            <a:srgbClr val="FFFF00"/>
          </a:solidFill>
          <a:ln>
            <a:solidFill>
              <a:schemeClr val="tx1"/>
            </a:solidFill>
          </a:ln>
        </p:spPr>
        <p:txBody>
          <a:bodyPr wrap="square" rtlCol="0">
            <a:noAutofit/>
          </a:bodyPr>
          <a:lstStyle/>
          <a:p>
            <a:pPr algn="ctr"/>
            <a:r>
              <a:rPr lang="sv-SE" sz="1350" dirty="0">
                <a:latin typeface="Stag Bold" panose="02000603060000020004" pitchFamily="50" charset="0"/>
              </a:rPr>
              <a:t>7 mot 7</a:t>
            </a:r>
          </a:p>
          <a:p>
            <a:pPr algn="ctr"/>
            <a:r>
              <a:rPr lang="sv-SE" sz="1350" dirty="0">
                <a:latin typeface="Stag Bold" panose="02000603060000020004" pitchFamily="50" charset="0"/>
              </a:rPr>
              <a:t>10-12 år</a:t>
            </a:r>
          </a:p>
          <a:p>
            <a:pPr algn="ctr"/>
            <a:r>
              <a:rPr lang="sv-SE" sz="900" dirty="0"/>
              <a:t>Kollektivt spel med få spelare</a:t>
            </a:r>
          </a:p>
        </p:txBody>
      </p:sp>
      <p:sp>
        <p:nvSpPr>
          <p:cNvPr id="25" name="textruta 24">
            <a:extLst>
              <a:ext uri="{FF2B5EF4-FFF2-40B4-BE49-F238E27FC236}">
                <a16:creationId xmlns:a16="http://schemas.microsoft.com/office/drawing/2014/main" id="{D5D9F119-61F4-449A-A20F-6EAE7833ADE4}"/>
              </a:ext>
            </a:extLst>
          </p:cNvPr>
          <p:cNvSpPr txBox="1"/>
          <p:nvPr/>
        </p:nvSpPr>
        <p:spPr>
          <a:xfrm>
            <a:off x="6734731" y="2045177"/>
            <a:ext cx="1389662" cy="1293777"/>
          </a:xfrm>
          <a:prstGeom prst="rect">
            <a:avLst/>
          </a:prstGeom>
          <a:solidFill>
            <a:schemeClr val="bg1"/>
          </a:solidFill>
          <a:ln>
            <a:solidFill>
              <a:schemeClr val="tx1"/>
            </a:solidFill>
          </a:ln>
        </p:spPr>
        <p:txBody>
          <a:bodyPr wrap="square" rtlCol="0">
            <a:noAutofit/>
          </a:bodyPr>
          <a:lstStyle/>
          <a:p>
            <a:pPr algn="ctr"/>
            <a:r>
              <a:rPr lang="sv-SE" sz="1350" dirty="0">
                <a:latin typeface="Stag Bold" panose="02000603060000020004" pitchFamily="50" charset="0"/>
              </a:rPr>
              <a:t>9 mot 9</a:t>
            </a:r>
          </a:p>
          <a:p>
            <a:pPr algn="ctr"/>
            <a:r>
              <a:rPr lang="sv-SE" sz="1350" dirty="0">
                <a:latin typeface="Stag Bold" panose="02000603060000020004" pitchFamily="50" charset="0"/>
              </a:rPr>
              <a:t>13-14 år</a:t>
            </a:r>
          </a:p>
          <a:p>
            <a:pPr algn="ctr"/>
            <a:r>
              <a:rPr lang="sv-SE" sz="900" dirty="0"/>
              <a:t>Kollektivt spel med flera spelare</a:t>
            </a:r>
            <a:endParaRPr lang="sv-SE" sz="1350" dirty="0"/>
          </a:p>
        </p:txBody>
      </p:sp>
      <p:sp>
        <p:nvSpPr>
          <p:cNvPr id="26" name="textruta 25">
            <a:extLst>
              <a:ext uri="{FF2B5EF4-FFF2-40B4-BE49-F238E27FC236}">
                <a16:creationId xmlns:a16="http://schemas.microsoft.com/office/drawing/2014/main" id="{FEE3E955-9395-4404-865C-3BE4946A6CFE}"/>
              </a:ext>
            </a:extLst>
          </p:cNvPr>
          <p:cNvSpPr txBox="1"/>
          <p:nvPr/>
        </p:nvSpPr>
        <p:spPr>
          <a:xfrm>
            <a:off x="8052474" y="1850340"/>
            <a:ext cx="1389662" cy="1293777"/>
          </a:xfrm>
          <a:prstGeom prst="rect">
            <a:avLst/>
          </a:prstGeom>
          <a:solidFill>
            <a:schemeClr val="bg1"/>
          </a:solidFill>
          <a:ln>
            <a:solidFill>
              <a:schemeClr val="tx1"/>
            </a:solidFill>
          </a:ln>
        </p:spPr>
        <p:txBody>
          <a:bodyPr wrap="square" rtlCol="0">
            <a:noAutofit/>
          </a:bodyPr>
          <a:lstStyle/>
          <a:p>
            <a:pPr algn="ctr"/>
            <a:r>
              <a:rPr lang="sv-SE" sz="1350" dirty="0">
                <a:latin typeface="Stag Bold" panose="02000603060000020004" pitchFamily="50" charset="0"/>
              </a:rPr>
              <a:t>11 mot 11</a:t>
            </a:r>
          </a:p>
          <a:p>
            <a:pPr algn="ctr"/>
            <a:r>
              <a:rPr lang="sv-SE" sz="1350" dirty="0">
                <a:latin typeface="Stag Bold" panose="02000603060000020004" pitchFamily="50" charset="0"/>
              </a:rPr>
              <a:t>15-19 år</a:t>
            </a:r>
          </a:p>
          <a:p>
            <a:pPr algn="ctr"/>
            <a:r>
              <a:rPr lang="sv-SE" sz="900" dirty="0"/>
              <a:t>Kollektivt spel med hela laget </a:t>
            </a:r>
          </a:p>
        </p:txBody>
      </p:sp>
      <p:pic>
        <p:nvPicPr>
          <p:cNvPr id="11" name="Picture 2" descr="Bildresultat för lysekils aik">
            <a:extLst>
              <a:ext uri="{FF2B5EF4-FFF2-40B4-BE49-F238E27FC236}">
                <a16:creationId xmlns:a16="http://schemas.microsoft.com/office/drawing/2014/main" id="{89323BD5-099A-415F-9EA5-7A866F13D8C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57408" y="0"/>
            <a:ext cx="2327391" cy="130915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Bildresultat för lysekils aik">
            <a:extLst>
              <a:ext uri="{FF2B5EF4-FFF2-40B4-BE49-F238E27FC236}">
                <a16:creationId xmlns:a16="http://schemas.microsoft.com/office/drawing/2014/main" id="{B88E9737-4AAC-4593-9126-70EC6F2FBD6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0534467" y="0"/>
            <a:ext cx="2327391" cy="1309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56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derrubrik 1"/>
          <p:cNvSpPr txBox="1">
            <a:spLocks/>
          </p:cNvSpPr>
          <p:nvPr/>
        </p:nvSpPr>
        <p:spPr>
          <a:xfrm>
            <a:off x="1620255" y="1794727"/>
            <a:ext cx="4034588" cy="4064000"/>
          </a:xfrm>
          <a:prstGeom prst="rect">
            <a:avLst/>
          </a:prstGeom>
        </p:spPr>
        <p:txBody>
          <a:bodyPr>
            <a:prstTxWarp prst="textNoShape">
              <a:avLst/>
            </a:prstTxWarp>
            <a:normAutofit fontScale="77500" lnSpcReduction="20000"/>
          </a:bodyPr>
          <a:lstStyle/>
          <a:p>
            <a:pPr>
              <a:spcBef>
                <a:spcPts val="600"/>
              </a:spcBef>
              <a:buClr>
                <a:srgbClr val="01024B"/>
              </a:buClr>
              <a:buSzPct val="85000"/>
            </a:pPr>
            <a:r>
              <a:rPr lang="sv-SE" sz="2200" b="1" dirty="0">
                <a:solidFill>
                  <a:srgbClr val="01024B"/>
                </a:solidFill>
                <a:latin typeface="Calibri" panose="020F0502020204030204" pitchFamily="34" charset="0"/>
              </a:rPr>
              <a:t>Individuellt spel – jag och bollen!/Spel med närmaste medspelaren</a:t>
            </a:r>
          </a:p>
          <a:p>
            <a:pPr>
              <a:spcBef>
                <a:spcPts val="600"/>
              </a:spcBef>
              <a:buClr>
                <a:srgbClr val="01024B"/>
              </a:buClr>
              <a:buSzPct val="85000"/>
            </a:pPr>
            <a:endParaRPr lang="sv-SE" sz="2200" b="1" u="sng" dirty="0">
              <a:solidFill>
                <a:srgbClr val="01024B"/>
              </a:solidFill>
              <a:latin typeface="Calibri" panose="020F0502020204030204" pitchFamily="34" charset="0"/>
            </a:endParaRPr>
          </a:p>
          <a:p>
            <a:pPr>
              <a:spcBef>
                <a:spcPts val="600"/>
              </a:spcBef>
              <a:buClr>
                <a:srgbClr val="01024B"/>
              </a:buClr>
              <a:buSzPct val="85000"/>
            </a:pPr>
            <a:r>
              <a:rPr lang="sv-SE" sz="2200" b="1" u="sng" dirty="0">
                <a:solidFill>
                  <a:srgbClr val="01024B"/>
                </a:solidFill>
                <a:latin typeface="Calibri" panose="020F0502020204030204" pitchFamily="34" charset="0"/>
              </a:rPr>
              <a:t>Göra mål</a:t>
            </a:r>
          </a:p>
          <a:p>
            <a:pPr marL="342900" indent="-342900">
              <a:spcBef>
                <a:spcPts val="600"/>
              </a:spcBef>
              <a:buClr>
                <a:srgbClr val="01024B"/>
              </a:buClr>
              <a:buSzPct val="85000"/>
              <a:buFont typeface="Wingdings" charset="2"/>
              <a:buChar char="Ø"/>
            </a:pPr>
            <a:r>
              <a:rPr lang="sv-SE" sz="2000" dirty="0">
                <a:solidFill>
                  <a:srgbClr val="01024B"/>
                </a:solidFill>
                <a:latin typeface="Calibri" panose="020F0502020204030204" pitchFamily="34" charset="0"/>
              </a:rPr>
              <a:t>Skott</a:t>
            </a:r>
            <a:endParaRPr lang="sv-SE" sz="2200" dirty="0">
              <a:solidFill>
                <a:srgbClr val="01024B"/>
              </a:solidFill>
              <a:latin typeface="Calibri" panose="020F0502020204030204" pitchFamily="34" charset="0"/>
            </a:endParaRPr>
          </a:p>
          <a:p>
            <a:pPr>
              <a:spcBef>
                <a:spcPts val="600"/>
              </a:spcBef>
              <a:buClr>
                <a:srgbClr val="01024B"/>
              </a:buClr>
              <a:buSzPct val="85000"/>
            </a:pPr>
            <a:r>
              <a:rPr lang="sv-SE" sz="2200" b="1" u="sng" dirty="0">
                <a:solidFill>
                  <a:srgbClr val="01024B"/>
                </a:solidFill>
                <a:latin typeface="Calibri" panose="020F0502020204030204" pitchFamily="34" charset="0"/>
              </a:rPr>
              <a:t>Anfallsspel</a:t>
            </a:r>
          </a:p>
          <a:p>
            <a:pPr marL="342900" indent="-342900">
              <a:spcBef>
                <a:spcPts val="600"/>
              </a:spcBef>
              <a:buClr>
                <a:srgbClr val="01024B"/>
              </a:buClr>
              <a:buSzPct val="85000"/>
              <a:buFont typeface="Wingdings" charset="2"/>
              <a:buChar char="Ø"/>
            </a:pPr>
            <a:r>
              <a:rPr lang="sv-SE" sz="2000" dirty="0">
                <a:solidFill>
                  <a:srgbClr val="01024B"/>
                </a:solidFill>
                <a:latin typeface="Calibri" panose="020F0502020204030204" pitchFamily="34" charset="0"/>
              </a:rPr>
              <a:t>Driva </a:t>
            </a:r>
          </a:p>
          <a:p>
            <a:pPr marL="342900" indent="-342900">
              <a:spcBef>
                <a:spcPts val="600"/>
              </a:spcBef>
              <a:buClr>
                <a:srgbClr val="01024B"/>
              </a:buClr>
              <a:buSzPct val="85000"/>
              <a:buFont typeface="Wingdings" charset="2"/>
              <a:buChar char="Ø"/>
            </a:pPr>
            <a:r>
              <a:rPr lang="sv-SE" sz="2000" dirty="0">
                <a:solidFill>
                  <a:srgbClr val="01024B"/>
                </a:solidFill>
                <a:latin typeface="Calibri" panose="020F0502020204030204" pitchFamily="34" charset="0"/>
              </a:rPr>
              <a:t>Utmana (finta och dribbla)</a:t>
            </a:r>
          </a:p>
          <a:p>
            <a:pPr marL="342900" indent="-342900">
              <a:spcBef>
                <a:spcPts val="600"/>
              </a:spcBef>
              <a:buClr>
                <a:srgbClr val="01024B"/>
              </a:buClr>
              <a:buSzPct val="85000"/>
              <a:buFont typeface="Wingdings" charset="2"/>
              <a:buChar char="Ø"/>
            </a:pPr>
            <a:r>
              <a:rPr lang="sv-SE" sz="2000" dirty="0">
                <a:solidFill>
                  <a:srgbClr val="01024B"/>
                </a:solidFill>
                <a:latin typeface="Calibri" panose="020F0502020204030204" pitchFamily="34" charset="0"/>
              </a:rPr>
              <a:t>Vända</a:t>
            </a:r>
          </a:p>
          <a:p>
            <a:pPr marL="342900" indent="-342900">
              <a:spcBef>
                <a:spcPts val="600"/>
              </a:spcBef>
              <a:buClr>
                <a:srgbClr val="01024B"/>
              </a:buClr>
              <a:buSzPct val="85000"/>
              <a:buFont typeface="Wingdings" charset="2"/>
              <a:buChar char="Ø"/>
            </a:pPr>
            <a:r>
              <a:rPr lang="sv-SE" sz="2000" dirty="0">
                <a:solidFill>
                  <a:srgbClr val="01024B"/>
                </a:solidFill>
                <a:latin typeface="Calibri" panose="020F0502020204030204" pitchFamily="34" charset="0"/>
              </a:rPr>
              <a:t>Passning 2-2</a:t>
            </a:r>
          </a:p>
          <a:p>
            <a:pPr>
              <a:spcBef>
                <a:spcPts val="600"/>
              </a:spcBef>
              <a:buClr>
                <a:srgbClr val="01024B"/>
              </a:buClr>
              <a:buSzPct val="85000"/>
            </a:pPr>
            <a:r>
              <a:rPr lang="sv-SE" sz="2200" b="1" u="sng" dirty="0">
                <a:solidFill>
                  <a:srgbClr val="01024B"/>
                </a:solidFill>
                <a:latin typeface="Calibri" panose="020F0502020204030204" pitchFamily="34" charset="0"/>
              </a:rPr>
              <a:t>Försvarsspel</a:t>
            </a:r>
          </a:p>
          <a:p>
            <a:pPr marL="342900" indent="-342900">
              <a:spcBef>
                <a:spcPts val="600"/>
              </a:spcBef>
              <a:buClr>
                <a:srgbClr val="01024B"/>
              </a:buClr>
              <a:buSzPct val="85000"/>
              <a:buFont typeface="Wingdings" charset="2"/>
              <a:buChar char="Ø"/>
            </a:pPr>
            <a:r>
              <a:rPr lang="sv-SE" sz="2000" dirty="0">
                <a:solidFill>
                  <a:srgbClr val="01024B"/>
                </a:solidFill>
                <a:latin typeface="Calibri" panose="020F0502020204030204" pitchFamily="34" charset="0"/>
              </a:rPr>
              <a:t>Ta bollen</a:t>
            </a:r>
          </a:p>
          <a:p>
            <a:pPr>
              <a:spcBef>
                <a:spcPts val="600"/>
              </a:spcBef>
              <a:buClr>
                <a:srgbClr val="01024B"/>
              </a:buClr>
              <a:buSzPct val="85000"/>
            </a:pPr>
            <a:r>
              <a:rPr lang="sv-SE" sz="2200" b="1" u="sng" dirty="0">
                <a:solidFill>
                  <a:srgbClr val="01024B"/>
                </a:solidFill>
                <a:latin typeface="Calibri" panose="020F0502020204030204" pitchFamily="34" charset="0"/>
              </a:rPr>
              <a:t>Förhindra mål</a:t>
            </a:r>
          </a:p>
          <a:p>
            <a:pPr marL="342900" indent="-342900">
              <a:spcBef>
                <a:spcPts val="600"/>
              </a:spcBef>
              <a:buClr>
                <a:srgbClr val="01024B"/>
              </a:buClr>
              <a:buSzPct val="85000"/>
              <a:buFont typeface="Wingdings" charset="2"/>
              <a:buChar char="Ø"/>
            </a:pPr>
            <a:r>
              <a:rPr lang="sv-SE" sz="2000" dirty="0">
                <a:solidFill>
                  <a:srgbClr val="01024B"/>
                </a:solidFill>
                <a:latin typeface="Calibri" panose="020F0502020204030204" pitchFamily="34" charset="0"/>
              </a:rPr>
              <a:t>Målvaktsspel, rädda skott</a:t>
            </a:r>
          </a:p>
          <a:p>
            <a:pPr>
              <a:spcBef>
                <a:spcPts val="600"/>
              </a:spcBef>
              <a:buClr>
                <a:srgbClr val="01024B"/>
              </a:buClr>
              <a:buSzPct val="85000"/>
            </a:pPr>
            <a:endParaRPr lang="sv-SE" sz="2000" dirty="0">
              <a:solidFill>
                <a:srgbClr val="01024B"/>
              </a:solidFill>
              <a:latin typeface="Calibri" panose="020F0502020204030204" pitchFamily="34" charset="0"/>
            </a:endParaRPr>
          </a:p>
          <a:p>
            <a:pPr>
              <a:spcBef>
                <a:spcPts val="600"/>
              </a:spcBef>
              <a:buClr>
                <a:srgbClr val="01024B"/>
              </a:buClr>
              <a:buSzPct val="85000"/>
            </a:pPr>
            <a:endParaRPr lang="sv-SE" sz="2000" dirty="0">
              <a:solidFill>
                <a:srgbClr val="01024B"/>
              </a:solidFill>
              <a:latin typeface="Calibri" panose="020F0502020204030204" pitchFamily="34" charset="0"/>
            </a:endParaRPr>
          </a:p>
        </p:txBody>
      </p:sp>
      <p:sp>
        <p:nvSpPr>
          <p:cNvPr id="79878" name="Rectangle 6"/>
          <p:cNvSpPr>
            <a:spLocks noChangeArrowheads="1"/>
          </p:cNvSpPr>
          <p:nvPr/>
        </p:nvSpPr>
        <p:spPr bwMode="auto">
          <a:xfrm>
            <a:off x="1727200" y="3663951"/>
            <a:ext cx="184150" cy="366713"/>
          </a:xfrm>
          <a:prstGeom prst="rect">
            <a:avLst/>
          </a:prstGeom>
          <a:noFill/>
          <a:ln w="9525">
            <a:noFill/>
            <a:miter lim="800000"/>
            <a:headEnd/>
            <a:tailEnd/>
          </a:ln>
        </p:spPr>
        <p:txBody>
          <a:bodyPr wrap="none">
            <a:prstTxWarp prst="textNoShape">
              <a:avLst/>
            </a:prstTxWarp>
            <a:spAutoFit/>
          </a:bodyPr>
          <a:lstStyle/>
          <a:p>
            <a:endParaRPr lang="sv-SE"/>
          </a:p>
        </p:txBody>
      </p:sp>
      <p:sp>
        <p:nvSpPr>
          <p:cNvPr id="6" name="Rubrik 2"/>
          <p:cNvSpPr txBox="1">
            <a:spLocks/>
          </p:cNvSpPr>
          <p:nvPr/>
        </p:nvSpPr>
        <p:spPr>
          <a:xfrm>
            <a:off x="1727200" y="316351"/>
            <a:ext cx="8305800" cy="1514314"/>
          </a:xfrm>
          <a:prstGeom prst="rect">
            <a:avLst/>
          </a:prstGeom>
          <a:ln w="6350" cap="rnd">
            <a:noFill/>
          </a:ln>
        </p:spPr>
        <p:txBody>
          <a:bodyPr anchor="b"/>
          <a:lst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stStyle>
          <a:p>
            <a:pPr algn="ctr">
              <a:defRPr/>
            </a:pPr>
            <a:r>
              <a:rPr lang="sv-SE" sz="4000" dirty="0">
                <a:solidFill>
                  <a:schemeClr val="accent2"/>
                </a:solidFill>
                <a:latin typeface="Calibri" panose="020F0502020204030204" pitchFamily="34" charset="0"/>
              </a:rPr>
              <a:t>Tematräningar</a:t>
            </a:r>
          </a:p>
          <a:p>
            <a:pPr algn="ctr">
              <a:defRPr/>
            </a:pPr>
            <a:r>
              <a:rPr lang="sv-SE" sz="4000" dirty="0">
                <a:solidFill>
                  <a:schemeClr val="accent2"/>
                </a:solidFill>
                <a:latin typeface="Calibri" panose="020F0502020204030204" pitchFamily="34" charset="0"/>
              </a:rPr>
              <a:t>7v7</a:t>
            </a:r>
          </a:p>
        </p:txBody>
      </p:sp>
      <p:sp>
        <p:nvSpPr>
          <p:cNvPr id="13" name="Rubrik 1"/>
          <p:cNvSpPr txBox="1">
            <a:spLocks/>
          </p:cNvSpPr>
          <p:nvPr/>
        </p:nvSpPr>
        <p:spPr>
          <a:xfrm>
            <a:off x="4004529" y="65396"/>
            <a:ext cx="3969039" cy="823993"/>
          </a:xfrm>
          <a:prstGeom prst="rect">
            <a:avLst/>
          </a:prstGeom>
        </p:spPr>
        <p:txBody>
          <a:bodyPr>
            <a:normAutofit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LYSEKILS</a:t>
            </a:r>
            <a:r>
              <a:rPr lang="sv-SE"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AIK</a:t>
            </a:r>
          </a:p>
        </p:txBody>
      </p:sp>
      <p:sp>
        <p:nvSpPr>
          <p:cNvPr id="2" name="Rektangel 1"/>
          <p:cNvSpPr/>
          <p:nvPr/>
        </p:nvSpPr>
        <p:spPr>
          <a:xfrm>
            <a:off x="2444084" y="6425511"/>
            <a:ext cx="7299158" cy="338554"/>
          </a:xfrm>
          <a:prstGeom prst="rect">
            <a:avLst/>
          </a:prstGeom>
        </p:spPr>
        <p:txBody>
          <a:bodyPr wrap="square">
            <a:spAutoFit/>
          </a:bodyPr>
          <a:lstStyle/>
          <a:p>
            <a:r>
              <a:rPr lang="sv-SE" sz="1600" b="1" dirty="0"/>
              <a:t>Träningarna ska ha hög aktivitetsnivå och ge möjlighet till många bollaktioner</a:t>
            </a:r>
            <a:endParaRPr lang="sv-SE" sz="1600" dirty="0"/>
          </a:p>
        </p:txBody>
      </p:sp>
      <p:sp>
        <p:nvSpPr>
          <p:cNvPr id="10" name="Underrubrik 1"/>
          <p:cNvSpPr txBox="1">
            <a:spLocks/>
          </p:cNvSpPr>
          <p:nvPr/>
        </p:nvSpPr>
        <p:spPr>
          <a:xfrm>
            <a:off x="6813886" y="1794727"/>
            <a:ext cx="4034588" cy="4064000"/>
          </a:xfrm>
          <a:prstGeom prst="rect">
            <a:avLst/>
          </a:prstGeom>
        </p:spPr>
        <p:txBody>
          <a:bodyPr>
            <a:prstTxWarp prst="textNoShape">
              <a:avLst/>
            </a:prstTxWarp>
            <a:normAutofit/>
          </a:bodyPr>
          <a:lstStyle/>
          <a:p>
            <a:pPr>
              <a:spcBef>
                <a:spcPts val="600"/>
              </a:spcBef>
              <a:buClr>
                <a:srgbClr val="01024B"/>
              </a:buClr>
              <a:buSzPct val="85000"/>
            </a:pPr>
            <a:r>
              <a:rPr lang="sv-SE" sz="2200" b="1" dirty="0">
                <a:solidFill>
                  <a:srgbClr val="01024B"/>
                </a:solidFill>
                <a:latin typeface="Calibri" panose="020F0502020204030204" pitchFamily="34" charset="0"/>
              </a:rPr>
              <a:t>Träningsupplägg</a:t>
            </a:r>
          </a:p>
          <a:p>
            <a:pPr>
              <a:spcBef>
                <a:spcPts val="600"/>
              </a:spcBef>
              <a:buClr>
                <a:srgbClr val="01024B"/>
              </a:buClr>
              <a:buSzPct val="85000"/>
            </a:pPr>
            <a:endParaRPr lang="sv-SE" sz="2200" b="1" u="sng" dirty="0">
              <a:solidFill>
                <a:srgbClr val="01024B"/>
              </a:solidFill>
              <a:latin typeface="Calibri" panose="020F0502020204030204" pitchFamily="34" charset="0"/>
            </a:endParaRPr>
          </a:p>
          <a:p>
            <a:pPr>
              <a:spcBef>
                <a:spcPts val="600"/>
              </a:spcBef>
              <a:buClr>
                <a:srgbClr val="01024B"/>
              </a:buClr>
              <a:buSzPct val="85000"/>
            </a:pPr>
            <a:r>
              <a:rPr lang="sv-SE" sz="2200" b="1" u="sng" dirty="0">
                <a:solidFill>
                  <a:srgbClr val="01024B"/>
                </a:solidFill>
                <a:latin typeface="Calibri" panose="020F0502020204030204" pitchFamily="34" charset="0"/>
              </a:rPr>
              <a:t>LEKAR</a:t>
            </a:r>
            <a:endParaRPr lang="sv-SE" sz="2200" dirty="0">
              <a:solidFill>
                <a:srgbClr val="01024B"/>
              </a:solidFill>
              <a:latin typeface="Calibri" panose="020F0502020204030204" pitchFamily="34" charset="0"/>
            </a:endParaRPr>
          </a:p>
          <a:p>
            <a:pPr>
              <a:spcBef>
                <a:spcPts val="600"/>
              </a:spcBef>
              <a:buClr>
                <a:srgbClr val="01024B"/>
              </a:buClr>
              <a:buSzPct val="85000"/>
            </a:pPr>
            <a:endParaRPr lang="sv-SE" sz="2200" b="1" u="sng" dirty="0">
              <a:solidFill>
                <a:srgbClr val="01024B"/>
              </a:solidFill>
              <a:latin typeface="Calibri" panose="020F0502020204030204" pitchFamily="34" charset="0"/>
            </a:endParaRPr>
          </a:p>
          <a:p>
            <a:pPr>
              <a:spcBef>
                <a:spcPts val="600"/>
              </a:spcBef>
              <a:buClr>
                <a:srgbClr val="01024B"/>
              </a:buClr>
              <a:buSzPct val="85000"/>
            </a:pPr>
            <a:r>
              <a:rPr lang="sv-SE" sz="2200" b="1" u="sng" dirty="0">
                <a:solidFill>
                  <a:srgbClr val="01024B"/>
                </a:solidFill>
                <a:latin typeface="Calibri" panose="020F0502020204030204" pitchFamily="34" charset="0"/>
              </a:rPr>
              <a:t>Stationsträning</a:t>
            </a:r>
          </a:p>
          <a:p>
            <a:pPr marL="342900" indent="-342900">
              <a:spcBef>
                <a:spcPts val="600"/>
              </a:spcBef>
              <a:buClr>
                <a:srgbClr val="01024B"/>
              </a:buClr>
              <a:buSzPct val="85000"/>
              <a:buFont typeface="Wingdings" panose="05000000000000000000" pitchFamily="2" charset="2"/>
              <a:buChar char="Ø"/>
            </a:pPr>
            <a:r>
              <a:rPr lang="sv-SE" sz="2200" dirty="0">
                <a:solidFill>
                  <a:srgbClr val="01024B"/>
                </a:solidFill>
                <a:latin typeface="Calibri" panose="020F0502020204030204" pitchFamily="34" charset="0"/>
              </a:rPr>
              <a:t>stationer med spel</a:t>
            </a:r>
          </a:p>
          <a:p>
            <a:pPr marL="342900" indent="-342900">
              <a:spcBef>
                <a:spcPts val="600"/>
              </a:spcBef>
              <a:buClr>
                <a:srgbClr val="01024B"/>
              </a:buClr>
              <a:buSzPct val="85000"/>
              <a:buFont typeface="Wingdings" panose="05000000000000000000" pitchFamily="2" charset="2"/>
              <a:buChar char="Ø"/>
            </a:pPr>
            <a:r>
              <a:rPr lang="sv-SE" sz="2200" dirty="0">
                <a:solidFill>
                  <a:srgbClr val="01024B"/>
                </a:solidFill>
                <a:latin typeface="Calibri" panose="020F0502020204030204" pitchFamily="34" charset="0"/>
              </a:rPr>
              <a:t>stationer med teknik</a:t>
            </a:r>
            <a:endParaRPr lang="sv-SE" sz="2000" dirty="0">
              <a:solidFill>
                <a:srgbClr val="01024B"/>
              </a:solidFill>
              <a:latin typeface="Calibri" panose="020F0502020204030204" pitchFamily="34" charset="0"/>
            </a:endParaRPr>
          </a:p>
          <a:p>
            <a:pPr>
              <a:spcBef>
                <a:spcPts val="600"/>
              </a:spcBef>
              <a:buClr>
                <a:srgbClr val="01024B"/>
              </a:buClr>
              <a:buSzPct val="85000"/>
            </a:pPr>
            <a:endParaRPr lang="sv-SE" sz="2000" dirty="0">
              <a:solidFill>
                <a:srgbClr val="01024B"/>
              </a:solidFill>
              <a:latin typeface="Calibri" panose="020F0502020204030204" pitchFamily="34" charset="0"/>
            </a:endParaRPr>
          </a:p>
          <a:p>
            <a:pPr>
              <a:spcBef>
                <a:spcPts val="600"/>
              </a:spcBef>
              <a:buClr>
                <a:srgbClr val="01024B"/>
              </a:buClr>
              <a:buSzPct val="85000"/>
            </a:pPr>
            <a:endParaRPr lang="sv-SE" sz="2000" dirty="0">
              <a:solidFill>
                <a:srgbClr val="01024B"/>
              </a:solidFill>
              <a:latin typeface="Calibri" panose="020F0502020204030204" pitchFamily="34" charset="0"/>
            </a:endParaRPr>
          </a:p>
        </p:txBody>
      </p:sp>
      <p:pic>
        <p:nvPicPr>
          <p:cNvPr id="14" name="Picture 2" descr="Bildresultat för lysekils aik">
            <a:extLst>
              <a:ext uri="{FF2B5EF4-FFF2-40B4-BE49-F238E27FC236}">
                <a16:creationId xmlns:a16="http://schemas.microsoft.com/office/drawing/2014/main" id="{60F71EE5-53E6-45BF-8B0E-39E49B7EA3D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57408" y="0"/>
            <a:ext cx="2327391" cy="130915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Bildresultat för lysekils aik">
            <a:extLst>
              <a:ext uri="{FF2B5EF4-FFF2-40B4-BE49-F238E27FC236}">
                <a16:creationId xmlns:a16="http://schemas.microsoft.com/office/drawing/2014/main" id="{2B5EE1E7-18F6-4C74-9A6B-5FFBC720A1D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0534467" y="-81215"/>
            <a:ext cx="2327391" cy="1309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1443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9">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
                                            <p:txEl>
                                              <p:pRg st="12" end="1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0"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Grp="1" noChangeArrowheads="1"/>
          </p:cNvSpPr>
          <p:nvPr>
            <p:ph type="title"/>
          </p:nvPr>
        </p:nvSpPr>
        <p:spPr>
          <a:xfrm>
            <a:off x="3713634" y="690563"/>
            <a:ext cx="6923732" cy="1143000"/>
          </a:xfrm>
        </p:spPr>
        <p:txBody>
          <a:bodyPr/>
          <a:lstStyle/>
          <a:p>
            <a:pPr defTabSz="411480">
              <a:defRPr/>
            </a:pPr>
            <a:r>
              <a:rPr lang="en-US" sz="3600" b="1" dirty="0">
                <a:solidFill>
                  <a:srgbClr val="0096DC"/>
                </a:solidFill>
                <a:latin typeface="Calibri" panose="020F0502020204030204" pitchFamily="34" charset="0"/>
                <a:cs typeface="Arial"/>
                <a:sym typeface="SvFF Headline v2.1" charset="0"/>
              </a:rPr>
              <a:t>BESKRIVNING AV SPELET</a:t>
            </a:r>
            <a:endParaRPr lang="en-US" sz="3600" b="1" dirty="0">
              <a:latin typeface="Calibri" panose="020F0502020204030204" pitchFamily="34" charset="0"/>
              <a:cs typeface="Arial"/>
            </a:endParaRPr>
          </a:p>
        </p:txBody>
      </p:sp>
      <p:sp>
        <p:nvSpPr>
          <p:cNvPr id="8195" name="AutoShape 1"/>
          <p:cNvSpPr>
            <a:spLocks/>
          </p:cNvSpPr>
          <p:nvPr/>
        </p:nvSpPr>
        <p:spPr bwMode="auto">
          <a:xfrm>
            <a:off x="1512888" y="0"/>
            <a:ext cx="323851" cy="3317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nchor="b"/>
          <a:lstStyle>
            <a:lvl1pPr>
              <a:defRPr sz="2900">
                <a:solidFill>
                  <a:srgbClr val="000000"/>
                </a:solidFill>
                <a:latin typeface="Gill Sans" charset="0"/>
                <a:ea typeface="MS PGothic" pitchFamily="34" charset="-128"/>
                <a:sym typeface="Gill Sans" charset="0"/>
              </a:defRPr>
            </a:lvl1pPr>
            <a:lvl2pPr marL="742950" indent="-285750">
              <a:defRPr sz="2900">
                <a:solidFill>
                  <a:srgbClr val="000000"/>
                </a:solidFill>
                <a:latin typeface="Gill Sans" charset="0"/>
                <a:ea typeface="MS PGothic" pitchFamily="34" charset="-128"/>
                <a:sym typeface="Gill Sans" charset="0"/>
              </a:defRPr>
            </a:lvl2pPr>
            <a:lvl3pPr marL="1143000" indent="-228600">
              <a:defRPr sz="2900">
                <a:solidFill>
                  <a:srgbClr val="000000"/>
                </a:solidFill>
                <a:latin typeface="Gill Sans" charset="0"/>
                <a:ea typeface="MS PGothic" pitchFamily="34" charset="-128"/>
                <a:sym typeface="Gill Sans" charset="0"/>
              </a:defRPr>
            </a:lvl3pPr>
            <a:lvl4pPr marL="1600200" indent="-228600">
              <a:defRPr sz="2900">
                <a:solidFill>
                  <a:srgbClr val="000000"/>
                </a:solidFill>
                <a:latin typeface="Gill Sans" charset="0"/>
                <a:ea typeface="MS PGothic" pitchFamily="34" charset="-128"/>
                <a:sym typeface="Gill Sans" charset="0"/>
              </a:defRPr>
            </a:lvl4pPr>
            <a:lvl5pPr marL="2057400" indent="-228600">
              <a:defRPr sz="2900">
                <a:solidFill>
                  <a:srgbClr val="000000"/>
                </a:solidFill>
                <a:latin typeface="Gill Sans" charset="0"/>
                <a:ea typeface="MS PGothic"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9pPr>
          </a:lstStyle>
          <a:p>
            <a:pPr algn="ctr" eaLnBrk="1"/>
            <a:r>
              <a:rPr lang="en-US" altLang="sv-SE" sz="1200" b="1">
                <a:solidFill>
                  <a:schemeClr val="bg1"/>
                </a:solidFill>
                <a:latin typeface="Arial" pitchFamily="34" charset="0"/>
                <a:cs typeface="Arial" pitchFamily="34" charset="0"/>
              </a:rPr>
              <a:t>7</a:t>
            </a:r>
          </a:p>
        </p:txBody>
      </p:sp>
      <p:sp>
        <p:nvSpPr>
          <p:cNvPr id="9220" name="Left-Right Arrow 61"/>
          <p:cNvSpPr>
            <a:spLocks noChangeArrowheads="1"/>
          </p:cNvSpPr>
          <p:nvPr/>
        </p:nvSpPr>
        <p:spPr bwMode="auto">
          <a:xfrm>
            <a:off x="5159375" y="3284539"/>
            <a:ext cx="1873250" cy="865187"/>
          </a:xfrm>
          <a:prstGeom prst="leftRightArrow">
            <a:avLst>
              <a:gd name="adj1" fmla="val 50000"/>
              <a:gd name="adj2" fmla="val 49969"/>
            </a:avLst>
          </a:prstGeom>
          <a:gradFill rotWithShape="1">
            <a:gsLst>
              <a:gs pos="0">
                <a:srgbClr val="686E76"/>
              </a:gs>
              <a:gs pos="100000">
                <a:srgbClr val="0A509E"/>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lIns="50800" tIns="50800" rIns="50800" bIns="50800" anchor="ctr"/>
          <a:lstStyle>
            <a:lvl1pPr marL="266700" defTabSz="457200">
              <a:defRPr sz="2900">
                <a:solidFill>
                  <a:srgbClr val="000000"/>
                </a:solidFill>
                <a:latin typeface="Gill Sans" charset="0"/>
                <a:ea typeface="MS PGothic" pitchFamily="34" charset="-128"/>
                <a:sym typeface="Gill Sans" charset="0"/>
              </a:defRPr>
            </a:lvl1pPr>
            <a:lvl2pPr marL="742950" indent="-285750" defTabSz="457200">
              <a:defRPr sz="2900">
                <a:solidFill>
                  <a:srgbClr val="000000"/>
                </a:solidFill>
                <a:latin typeface="Gill Sans" charset="0"/>
                <a:ea typeface="MS PGothic" pitchFamily="34" charset="-128"/>
                <a:sym typeface="Gill Sans" charset="0"/>
              </a:defRPr>
            </a:lvl2pPr>
            <a:lvl3pPr marL="1143000" indent="-228600" defTabSz="457200">
              <a:defRPr sz="2900">
                <a:solidFill>
                  <a:srgbClr val="000000"/>
                </a:solidFill>
                <a:latin typeface="Gill Sans" charset="0"/>
                <a:ea typeface="MS PGothic" pitchFamily="34" charset="-128"/>
                <a:sym typeface="Gill Sans" charset="0"/>
              </a:defRPr>
            </a:lvl3pPr>
            <a:lvl4pPr marL="1600200" indent="-228600" defTabSz="457200">
              <a:defRPr sz="2900">
                <a:solidFill>
                  <a:srgbClr val="000000"/>
                </a:solidFill>
                <a:latin typeface="Gill Sans" charset="0"/>
                <a:ea typeface="MS PGothic" pitchFamily="34" charset="-128"/>
                <a:sym typeface="Gill Sans" charset="0"/>
              </a:defRPr>
            </a:lvl4pPr>
            <a:lvl5pPr marL="2057400" indent="-228600" defTabSz="457200">
              <a:defRPr sz="2900">
                <a:solidFill>
                  <a:srgbClr val="000000"/>
                </a:solidFill>
                <a:latin typeface="Gill Sans" charset="0"/>
                <a:ea typeface="MS PGothic" pitchFamily="34" charset="-128"/>
                <a:sym typeface="Gill Sans" charset="0"/>
              </a:defRPr>
            </a:lvl5pPr>
            <a:lvl6pPr marL="2514600" indent="-228600" defTabSz="457200" eaLnBrk="0" fontAlgn="base" hangingPunct="0">
              <a:spcBef>
                <a:spcPct val="0"/>
              </a:spcBef>
              <a:spcAft>
                <a:spcPct val="0"/>
              </a:spcAft>
              <a:defRPr sz="2900">
                <a:solidFill>
                  <a:srgbClr val="000000"/>
                </a:solidFill>
                <a:latin typeface="Gill Sans" charset="0"/>
                <a:ea typeface="MS PGothic" pitchFamily="34" charset="-128"/>
                <a:sym typeface="Gill Sans" charset="0"/>
              </a:defRPr>
            </a:lvl6pPr>
            <a:lvl7pPr marL="2971800" indent="-228600" defTabSz="457200" eaLnBrk="0" fontAlgn="base" hangingPunct="0">
              <a:spcBef>
                <a:spcPct val="0"/>
              </a:spcBef>
              <a:spcAft>
                <a:spcPct val="0"/>
              </a:spcAft>
              <a:defRPr sz="2900">
                <a:solidFill>
                  <a:srgbClr val="000000"/>
                </a:solidFill>
                <a:latin typeface="Gill Sans" charset="0"/>
                <a:ea typeface="MS PGothic" pitchFamily="34" charset="-128"/>
                <a:sym typeface="Gill Sans" charset="0"/>
              </a:defRPr>
            </a:lvl7pPr>
            <a:lvl8pPr marL="3429000" indent="-228600" defTabSz="457200" eaLnBrk="0" fontAlgn="base" hangingPunct="0">
              <a:spcBef>
                <a:spcPct val="0"/>
              </a:spcBef>
              <a:spcAft>
                <a:spcPct val="0"/>
              </a:spcAft>
              <a:defRPr sz="2900">
                <a:solidFill>
                  <a:srgbClr val="000000"/>
                </a:solidFill>
                <a:latin typeface="Gill Sans" charset="0"/>
                <a:ea typeface="MS PGothic" pitchFamily="34" charset="-128"/>
                <a:sym typeface="Gill Sans" charset="0"/>
              </a:defRPr>
            </a:lvl8pPr>
            <a:lvl9pPr marL="3886200" indent="-228600" defTabSz="457200" eaLnBrk="0" fontAlgn="base" hangingPunct="0">
              <a:spcBef>
                <a:spcPct val="0"/>
              </a:spcBef>
              <a:spcAft>
                <a:spcPct val="0"/>
              </a:spcAft>
              <a:defRPr sz="2900">
                <a:solidFill>
                  <a:srgbClr val="000000"/>
                </a:solidFill>
                <a:latin typeface="Gill Sans" charset="0"/>
                <a:ea typeface="MS PGothic" pitchFamily="34" charset="-128"/>
                <a:sym typeface="Gill Sans" charset="0"/>
              </a:defRPr>
            </a:lvl9pPr>
          </a:lstStyle>
          <a:p>
            <a:pPr algn="ctr" eaLnBrk="1"/>
            <a:endParaRPr lang="sv-SE" altLang="sv-SE" sz="3200"/>
          </a:p>
        </p:txBody>
      </p:sp>
      <p:cxnSp>
        <p:nvCxnSpPr>
          <p:cNvPr id="63" name="Straight Connector 62"/>
          <p:cNvCxnSpPr>
            <a:cxnSpLocks noChangeShapeType="1"/>
          </p:cNvCxnSpPr>
          <p:nvPr/>
        </p:nvCxnSpPr>
        <p:spPr bwMode="auto">
          <a:xfrm>
            <a:off x="8543925" y="4073526"/>
            <a:ext cx="1081088" cy="358775"/>
          </a:xfrm>
          <a:prstGeom prst="line">
            <a:avLst/>
          </a:prstGeom>
          <a:noFill/>
          <a:ln w="25400">
            <a:solidFill>
              <a:schemeClr val="bg1"/>
            </a:solidFill>
            <a:miter lim="0"/>
            <a:headEnd/>
            <a:tailEnd/>
          </a:ln>
          <a:effectLst>
            <a:outerShdw blurRad="38100" dist="25400" dir="5400000" algn="ctr" rotWithShape="0">
              <a:srgbClr val="808080">
                <a:alpha val="50000"/>
              </a:srgbClr>
            </a:outerShdw>
          </a:effectLst>
        </p:spPr>
      </p:cxnSp>
      <p:cxnSp>
        <p:nvCxnSpPr>
          <p:cNvPr id="64" name="Straight Connector 63"/>
          <p:cNvCxnSpPr>
            <a:cxnSpLocks noChangeShapeType="1"/>
          </p:cNvCxnSpPr>
          <p:nvPr/>
        </p:nvCxnSpPr>
        <p:spPr bwMode="auto">
          <a:xfrm flipV="1">
            <a:off x="8688388" y="5083176"/>
            <a:ext cx="900112" cy="430213"/>
          </a:xfrm>
          <a:prstGeom prst="line">
            <a:avLst/>
          </a:prstGeom>
          <a:noFill/>
          <a:ln w="25400">
            <a:solidFill>
              <a:schemeClr val="bg1"/>
            </a:solidFill>
            <a:miter lim="0"/>
            <a:headEnd/>
            <a:tailEnd/>
          </a:ln>
          <a:effectLst>
            <a:outerShdw blurRad="38100" dist="25400" dir="5400000" algn="ctr" rotWithShape="0">
              <a:srgbClr val="808080">
                <a:alpha val="50000"/>
              </a:srgbClr>
            </a:outerShdw>
          </a:effectLst>
        </p:spPr>
      </p:cxnSp>
      <p:cxnSp>
        <p:nvCxnSpPr>
          <p:cNvPr id="65" name="Straight Connector 64"/>
          <p:cNvCxnSpPr>
            <a:cxnSpLocks noChangeShapeType="1"/>
          </p:cNvCxnSpPr>
          <p:nvPr/>
        </p:nvCxnSpPr>
        <p:spPr bwMode="auto">
          <a:xfrm flipH="1" flipV="1">
            <a:off x="7680326" y="5084764"/>
            <a:ext cx="1008063" cy="428625"/>
          </a:xfrm>
          <a:prstGeom prst="line">
            <a:avLst/>
          </a:prstGeom>
          <a:noFill/>
          <a:ln w="25400">
            <a:solidFill>
              <a:schemeClr val="bg1"/>
            </a:solidFill>
            <a:miter lim="0"/>
            <a:headEnd/>
            <a:tailEnd/>
          </a:ln>
          <a:effectLst>
            <a:outerShdw blurRad="38100" dist="25400" dir="5400000" algn="ctr" rotWithShape="0">
              <a:srgbClr val="808080">
                <a:alpha val="50000"/>
              </a:srgbClr>
            </a:outerShdw>
          </a:effectLst>
        </p:spPr>
      </p:cxnSp>
      <p:cxnSp>
        <p:nvCxnSpPr>
          <p:cNvPr id="66" name="Straight Connector 65"/>
          <p:cNvCxnSpPr>
            <a:cxnSpLocks noChangeShapeType="1"/>
          </p:cNvCxnSpPr>
          <p:nvPr/>
        </p:nvCxnSpPr>
        <p:spPr bwMode="auto">
          <a:xfrm flipH="1">
            <a:off x="7608889" y="4073525"/>
            <a:ext cx="935037" cy="363538"/>
          </a:xfrm>
          <a:prstGeom prst="line">
            <a:avLst/>
          </a:prstGeom>
          <a:noFill/>
          <a:ln w="25400">
            <a:solidFill>
              <a:schemeClr val="bg1"/>
            </a:solidFill>
            <a:miter lim="0"/>
            <a:headEnd/>
            <a:tailEnd/>
          </a:ln>
          <a:effectLst>
            <a:outerShdw blurRad="38100" dist="25400" dir="5400000" algn="ctr" rotWithShape="0">
              <a:srgbClr val="808080">
                <a:alpha val="50000"/>
              </a:srgbClr>
            </a:outerShdw>
          </a:effectLst>
        </p:spPr>
      </p:cxnSp>
      <p:cxnSp>
        <p:nvCxnSpPr>
          <p:cNvPr id="67" name="Straight Connector 66"/>
          <p:cNvCxnSpPr>
            <a:cxnSpLocks noChangeShapeType="1"/>
            <a:stCxn id="80" idx="2"/>
            <a:endCxn id="84" idx="0"/>
          </p:cNvCxnSpPr>
          <p:nvPr/>
        </p:nvCxnSpPr>
        <p:spPr bwMode="auto">
          <a:xfrm>
            <a:off x="3827464" y="4073526"/>
            <a:ext cx="1081087" cy="358775"/>
          </a:xfrm>
          <a:prstGeom prst="line">
            <a:avLst/>
          </a:prstGeom>
          <a:noFill/>
          <a:ln w="25400">
            <a:solidFill>
              <a:schemeClr val="bg1"/>
            </a:solidFill>
            <a:miter lim="0"/>
            <a:headEnd/>
            <a:tailEnd/>
          </a:ln>
          <a:effectLst>
            <a:outerShdw blurRad="38100" dist="25400" dir="5400000" algn="ctr" rotWithShape="0">
              <a:srgbClr val="808080">
                <a:alpha val="50000"/>
              </a:srgbClr>
            </a:outerShdw>
          </a:effectLst>
        </p:spPr>
      </p:cxnSp>
      <p:cxnSp>
        <p:nvCxnSpPr>
          <p:cNvPr id="68" name="Straight Connector 67"/>
          <p:cNvCxnSpPr>
            <a:cxnSpLocks noChangeShapeType="1"/>
            <a:stCxn id="86" idx="0"/>
          </p:cNvCxnSpPr>
          <p:nvPr/>
        </p:nvCxnSpPr>
        <p:spPr bwMode="auto">
          <a:xfrm flipV="1">
            <a:off x="3971926" y="5083176"/>
            <a:ext cx="900113" cy="430213"/>
          </a:xfrm>
          <a:prstGeom prst="line">
            <a:avLst/>
          </a:prstGeom>
          <a:noFill/>
          <a:ln w="25400">
            <a:solidFill>
              <a:schemeClr val="bg1"/>
            </a:solidFill>
            <a:miter lim="0"/>
            <a:headEnd/>
            <a:tailEnd/>
          </a:ln>
          <a:effectLst>
            <a:outerShdw blurRad="38100" dist="25400" dir="5400000" algn="ctr" rotWithShape="0">
              <a:srgbClr val="808080">
                <a:alpha val="50000"/>
              </a:srgbClr>
            </a:outerShdw>
          </a:effectLst>
        </p:spPr>
      </p:cxnSp>
      <p:cxnSp>
        <p:nvCxnSpPr>
          <p:cNvPr id="69" name="Straight Connector 68"/>
          <p:cNvCxnSpPr>
            <a:cxnSpLocks noChangeShapeType="1"/>
            <a:stCxn id="86" idx="0"/>
          </p:cNvCxnSpPr>
          <p:nvPr/>
        </p:nvCxnSpPr>
        <p:spPr bwMode="auto">
          <a:xfrm flipH="1" flipV="1">
            <a:off x="2963863" y="5084764"/>
            <a:ext cx="1008062" cy="428625"/>
          </a:xfrm>
          <a:prstGeom prst="line">
            <a:avLst/>
          </a:prstGeom>
          <a:noFill/>
          <a:ln w="25400">
            <a:solidFill>
              <a:schemeClr val="bg1"/>
            </a:solidFill>
            <a:miter lim="0"/>
            <a:headEnd/>
            <a:tailEnd/>
          </a:ln>
          <a:effectLst>
            <a:outerShdw blurRad="38100" dist="25400" dir="5400000" algn="ctr" rotWithShape="0">
              <a:srgbClr val="808080">
                <a:alpha val="50000"/>
              </a:srgbClr>
            </a:outerShdw>
          </a:effectLst>
        </p:spPr>
      </p:cxnSp>
      <p:cxnSp>
        <p:nvCxnSpPr>
          <p:cNvPr id="70" name="Straight Connector 69"/>
          <p:cNvCxnSpPr>
            <a:cxnSpLocks noChangeShapeType="1"/>
            <a:stCxn id="80" idx="2"/>
          </p:cNvCxnSpPr>
          <p:nvPr/>
        </p:nvCxnSpPr>
        <p:spPr bwMode="auto">
          <a:xfrm flipH="1">
            <a:off x="2855913" y="4073525"/>
            <a:ext cx="971550" cy="363538"/>
          </a:xfrm>
          <a:prstGeom prst="line">
            <a:avLst/>
          </a:prstGeom>
          <a:noFill/>
          <a:ln w="25400">
            <a:solidFill>
              <a:schemeClr val="bg1"/>
            </a:solidFill>
            <a:miter lim="0"/>
            <a:headEnd/>
            <a:tailEnd/>
          </a:ln>
          <a:effectLst>
            <a:outerShdw blurRad="38100" dist="25400" dir="5400000" algn="ctr" rotWithShape="0">
              <a:srgbClr val="808080">
                <a:alpha val="50000"/>
              </a:srgbClr>
            </a:outerShdw>
          </a:effectLst>
        </p:spPr>
      </p:cxnSp>
      <p:sp>
        <p:nvSpPr>
          <p:cNvPr id="71" name="Oval 70"/>
          <p:cNvSpPr>
            <a:spLocks noChangeArrowheads="1"/>
          </p:cNvSpPr>
          <p:nvPr/>
        </p:nvSpPr>
        <p:spPr bwMode="auto">
          <a:xfrm>
            <a:off x="5591175" y="2133601"/>
            <a:ext cx="1009650" cy="1008063"/>
          </a:xfrm>
          <a:prstGeom prst="ellipse">
            <a:avLst/>
          </a:prstGeom>
          <a:solidFill>
            <a:schemeClr val="bg1"/>
          </a:solidFill>
          <a:ln w="25400">
            <a:solidFill>
              <a:srgbClr val="000000"/>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a:defRPr/>
            </a:pPr>
            <a:endParaRPr lang="en-US" sz="3200">
              <a:ea typeface="ＭＳ Ｐゴシック" charset="0"/>
            </a:endParaRPr>
          </a:p>
        </p:txBody>
      </p:sp>
      <p:sp>
        <p:nvSpPr>
          <p:cNvPr id="72" name="Rounded Rectangle 71"/>
          <p:cNvSpPr>
            <a:spLocks noChangeArrowheads="1"/>
          </p:cNvSpPr>
          <p:nvPr/>
        </p:nvSpPr>
        <p:spPr bwMode="auto">
          <a:xfrm>
            <a:off x="7535863" y="3429000"/>
            <a:ext cx="2089150" cy="647700"/>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a:defRPr/>
            </a:pPr>
            <a:endParaRPr lang="en-US" sz="3200">
              <a:ea typeface="ＭＳ Ｐゴシック" charset="0"/>
            </a:endParaRPr>
          </a:p>
        </p:txBody>
      </p:sp>
      <p:sp>
        <p:nvSpPr>
          <p:cNvPr id="9231" name="AutoShape 2"/>
          <p:cNvSpPr>
            <a:spLocks/>
          </p:cNvSpPr>
          <p:nvPr/>
        </p:nvSpPr>
        <p:spPr bwMode="auto">
          <a:xfrm>
            <a:off x="7535863" y="3568701"/>
            <a:ext cx="2089150" cy="2889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itchFamily="34" charset="-128"/>
                <a:sym typeface="Gill Sans" charset="0"/>
              </a:defRPr>
            </a:lvl1pPr>
            <a:lvl2pPr marL="742950" indent="-285750">
              <a:defRPr sz="2900">
                <a:solidFill>
                  <a:srgbClr val="000000"/>
                </a:solidFill>
                <a:latin typeface="Gill Sans" charset="0"/>
                <a:ea typeface="MS PGothic" pitchFamily="34" charset="-128"/>
                <a:sym typeface="Gill Sans" charset="0"/>
              </a:defRPr>
            </a:lvl2pPr>
            <a:lvl3pPr marL="1143000" indent="-228600">
              <a:defRPr sz="2900">
                <a:solidFill>
                  <a:srgbClr val="000000"/>
                </a:solidFill>
                <a:latin typeface="Gill Sans" charset="0"/>
                <a:ea typeface="MS PGothic" pitchFamily="34" charset="-128"/>
                <a:sym typeface="Gill Sans" charset="0"/>
              </a:defRPr>
            </a:lvl3pPr>
            <a:lvl4pPr marL="1600200" indent="-228600">
              <a:defRPr sz="2900">
                <a:solidFill>
                  <a:srgbClr val="000000"/>
                </a:solidFill>
                <a:latin typeface="Gill Sans" charset="0"/>
                <a:ea typeface="MS PGothic" pitchFamily="34" charset="-128"/>
                <a:sym typeface="Gill Sans" charset="0"/>
              </a:defRPr>
            </a:lvl4pPr>
            <a:lvl5pPr marL="2057400" indent="-228600">
              <a:defRPr sz="2900">
                <a:solidFill>
                  <a:srgbClr val="000000"/>
                </a:solidFill>
                <a:latin typeface="Gill Sans" charset="0"/>
                <a:ea typeface="MS PGothic"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9pPr>
          </a:lstStyle>
          <a:p>
            <a:pPr algn="ctr" eaLnBrk="1"/>
            <a:r>
              <a:rPr lang="en-US" altLang="sv-SE" sz="1600">
                <a:solidFill>
                  <a:srgbClr val="FFFFFF"/>
                </a:solidFill>
                <a:latin typeface="Helvetica Neue" charset="0"/>
                <a:sym typeface="Helvetica Neue" charset="0"/>
              </a:rPr>
              <a:t>Försvarsspel</a:t>
            </a:r>
          </a:p>
        </p:txBody>
      </p:sp>
      <p:sp>
        <p:nvSpPr>
          <p:cNvPr id="74" name="Rounded Rectangle 73"/>
          <p:cNvSpPr>
            <a:spLocks noChangeArrowheads="1"/>
          </p:cNvSpPr>
          <p:nvPr/>
        </p:nvSpPr>
        <p:spPr bwMode="auto">
          <a:xfrm>
            <a:off x="6456363" y="4437063"/>
            <a:ext cx="1655762" cy="647700"/>
          </a:xfrm>
          <a:prstGeom prst="roundRect">
            <a:avLst>
              <a:gd name="adj" fmla="val 16667"/>
            </a:avLst>
          </a:prstGeom>
          <a:solidFill>
            <a:schemeClr val="bg1"/>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a:defRPr/>
            </a:pPr>
            <a:endParaRPr lang="en-US" sz="3200">
              <a:ea typeface="ＭＳ Ｐゴシック" charset="0"/>
            </a:endParaRPr>
          </a:p>
        </p:txBody>
      </p:sp>
      <p:sp>
        <p:nvSpPr>
          <p:cNvPr id="9233" name="AutoShape 2"/>
          <p:cNvSpPr>
            <a:spLocks/>
          </p:cNvSpPr>
          <p:nvPr/>
        </p:nvSpPr>
        <p:spPr bwMode="auto">
          <a:xfrm>
            <a:off x="6456363" y="4468814"/>
            <a:ext cx="1655762" cy="64928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chemeClr val="bg2"/>
          </a:solidFill>
          <a:ln>
            <a:noFill/>
          </a:ln>
        </p:spPr>
        <p:txBody>
          <a:bodyPr lIns="34290" tIns="34290" rIns="34290" bIns="34290"/>
          <a:lstStyle>
            <a:lvl1pPr>
              <a:defRPr sz="2900">
                <a:solidFill>
                  <a:srgbClr val="000000"/>
                </a:solidFill>
                <a:latin typeface="Gill Sans" charset="0"/>
                <a:ea typeface="MS PGothic" pitchFamily="34" charset="-128"/>
                <a:sym typeface="Gill Sans" charset="0"/>
              </a:defRPr>
            </a:lvl1pPr>
            <a:lvl2pPr marL="742950" indent="-285750">
              <a:defRPr sz="2900">
                <a:solidFill>
                  <a:srgbClr val="000000"/>
                </a:solidFill>
                <a:latin typeface="Gill Sans" charset="0"/>
                <a:ea typeface="MS PGothic" pitchFamily="34" charset="-128"/>
                <a:sym typeface="Gill Sans" charset="0"/>
              </a:defRPr>
            </a:lvl2pPr>
            <a:lvl3pPr marL="1143000" indent="-228600">
              <a:defRPr sz="2900">
                <a:solidFill>
                  <a:srgbClr val="000000"/>
                </a:solidFill>
                <a:latin typeface="Gill Sans" charset="0"/>
                <a:ea typeface="MS PGothic" pitchFamily="34" charset="-128"/>
                <a:sym typeface="Gill Sans" charset="0"/>
              </a:defRPr>
            </a:lvl3pPr>
            <a:lvl4pPr marL="1600200" indent="-228600">
              <a:defRPr sz="2900">
                <a:solidFill>
                  <a:srgbClr val="000000"/>
                </a:solidFill>
                <a:latin typeface="Gill Sans" charset="0"/>
                <a:ea typeface="MS PGothic" pitchFamily="34" charset="-128"/>
                <a:sym typeface="Gill Sans" charset="0"/>
              </a:defRPr>
            </a:lvl4pPr>
            <a:lvl5pPr marL="2057400" indent="-228600">
              <a:defRPr sz="2900">
                <a:solidFill>
                  <a:srgbClr val="000000"/>
                </a:solidFill>
                <a:latin typeface="Gill Sans" charset="0"/>
                <a:ea typeface="MS PGothic"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9pPr>
          </a:lstStyle>
          <a:p>
            <a:pPr algn="ctr" eaLnBrk="1"/>
            <a:r>
              <a:rPr lang="en-US" altLang="sv-SE" sz="1600" dirty="0" err="1">
                <a:solidFill>
                  <a:srgbClr val="FFFFFF"/>
                </a:solidFill>
                <a:latin typeface="Helvetica Neue" charset="0"/>
                <a:sym typeface="Helvetica Neue" charset="0"/>
              </a:rPr>
              <a:t>Återerövring</a:t>
            </a:r>
            <a:r>
              <a:rPr lang="en-US" altLang="sv-SE" sz="1600" dirty="0">
                <a:solidFill>
                  <a:srgbClr val="FFFFFF"/>
                </a:solidFill>
                <a:latin typeface="Helvetica Neue" charset="0"/>
                <a:sym typeface="Helvetica Neue" charset="0"/>
              </a:rPr>
              <a:t> </a:t>
            </a:r>
            <a:br>
              <a:rPr lang="en-US" altLang="sv-SE" sz="1600" dirty="0">
                <a:solidFill>
                  <a:srgbClr val="FFFFFF"/>
                </a:solidFill>
                <a:latin typeface="Helvetica Neue" charset="0"/>
                <a:sym typeface="Helvetica Neue" charset="0"/>
              </a:rPr>
            </a:br>
            <a:r>
              <a:rPr lang="en-US" altLang="sv-SE" sz="1600" dirty="0" err="1">
                <a:solidFill>
                  <a:srgbClr val="FFFFFF"/>
                </a:solidFill>
                <a:latin typeface="Helvetica Neue" charset="0"/>
                <a:sym typeface="Helvetica Neue" charset="0"/>
              </a:rPr>
              <a:t>av</a:t>
            </a:r>
            <a:r>
              <a:rPr lang="en-US" altLang="sv-SE" sz="1600" dirty="0">
                <a:solidFill>
                  <a:srgbClr val="FFFFFF"/>
                </a:solidFill>
                <a:latin typeface="Helvetica Neue" charset="0"/>
                <a:sym typeface="Helvetica Neue" charset="0"/>
              </a:rPr>
              <a:t> </a:t>
            </a:r>
            <a:r>
              <a:rPr lang="en-US" altLang="sv-SE" sz="1600" dirty="0" err="1">
                <a:solidFill>
                  <a:srgbClr val="FFFFFF"/>
                </a:solidFill>
                <a:latin typeface="Helvetica Neue" charset="0"/>
                <a:sym typeface="Helvetica Neue" charset="0"/>
              </a:rPr>
              <a:t>bollen</a:t>
            </a:r>
            <a:endParaRPr lang="en-US" altLang="sv-SE" sz="1600" dirty="0">
              <a:solidFill>
                <a:srgbClr val="FFFFFF"/>
              </a:solidFill>
              <a:latin typeface="Helvetica Neue" charset="0"/>
              <a:sym typeface="Helvetica Neue" charset="0"/>
            </a:endParaRPr>
          </a:p>
        </p:txBody>
      </p:sp>
      <p:sp>
        <p:nvSpPr>
          <p:cNvPr id="76" name="Rounded Rectangle 75"/>
          <p:cNvSpPr>
            <a:spLocks noChangeArrowheads="1"/>
          </p:cNvSpPr>
          <p:nvPr/>
        </p:nvSpPr>
        <p:spPr bwMode="auto">
          <a:xfrm>
            <a:off x="8543926" y="4437064"/>
            <a:ext cx="1800225" cy="649287"/>
          </a:xfrm>
          <a:prstGeom prst="roundRect">
            <a:avLst>
              <a:gd name="adj" fmla="val 16667"/>
            </a:avLst>
          </a:prstGeom>
          <a:solidFill>
            <a:schemeClr val="bg1"/>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a:defRPr/>
            </a:pPr>
            <a:endParaRPr lang="en-US" sz="3200">
              <a:ea typeface="ＭＳ Ｐゴシック" charset="0"/>
            </a:endParaRPr>
          </a:p>
        </p:txBody>
      </p:sp>
      <p:sp>
        <p:nvSpPr>
          <p:cNvPr id="9235" name="AutoShape 2"/>
          <p:cNvSpPr>
            <a:spLocks/>
          </p:cNvSpPr>
          <p:nvPr/>
        </p:nvSpPr>
        <p:spPr bwMode="auto">
          <a:xfrm>
            <a:off x="8543926" y="4508501"/>
            <a:ext cx="1800225" cy="576263"/>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chemeClr val="bg2"/>
          </a:solidFill>
          <a:ln>
            <a:noFill/>
          </a:ln>
        </p:spPr>
        <p:txBody>
          <a:bodyPr lIns="34290" tIns="34290" rIns="34290" bIns="34290"/>
          <a:lstStyle>
            <a:lvl1pPr>
              <a:defRPr sz="2900">
                <a:solidFill>
                  <a:srgbClr val="000000"/>
                </a:solidFill>
                <a:latin typeface="Gill Sans" charset="0"/>
                <a:ea typeface="MS PGothic" pitchFamily="34" charset="-128"/>
                <a:sym typeface="Gill Sans" charset="0"/>
              </a:defRPr>
            </a:lvl1pPr>
            <a:lvl2pPr marL="742950" indent="-285750">
              <a:defRPr sz="2900">
                <a:solidFill>
                  <a:srgbClr val="000000"/>
                </a:solidFill>
                <a:latin typeface="Gill Sans" charset="0"/>
                <a:ea typeface="MS PGothic" pitchFamily="34" charset="-128"/>
                <a:sym typeface="Gill Sans" charset="0"/>
              </a:defRPr>
            </a:lvl2pPr>
            <a:lvl3pPr marL="1143000" indent="-228600">
              <a:defRPr sz="2900">
                <a:solidFill>
                  <a:srgbClr val="000000"/>
                </a:solidFill>
                <a:latin typeface="Gill Sans" charset="0"/>
                <a:ea typeface="MS PGothic" pitchFamily="34" charset="-128"/>
                <a:sym typeface="Gill Sans" charset="0"/>
              </a:defRPr>
            </a:lvl3pPr>
            <a:lvl4pPr marL="1600200" indent="-228600">
              <a:defRPr sz="2900">
                <a:solidFill>
                  <a:srgbClr val="000000"/>
                </a:solidFill>
                <a:latin typeface="Gill Sans" charset="0"/>
                <a:ea typeface="MS PGothic" pitchFamily="34" charset="-128"/>
                <a:sym typeface="Gill Sans" charset="0"/>
              </a:defRPr>
            </a:lvl4pPr>
            <a:lvl5pPr marL="2057400" indent="-228600">
              <a:defRPr sz="2900">
                <a:solidFill>
                  <a:srgbClr val="000000"/>
                </a:solidFill>
                <a:latin typeface="Gill Sans" charset="0"/>
                <a:ea typeface="MS PGothic"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9pPr>
          </a:lstStyle>
          <a:p>
            <a:pPr algn="ctr" eaLnBrk="1"/>
            <a:r>
              <a:rPr lang="en-US" altLang="sv-SE" sz="1600" dirty="0" err="1">
                <a:solidFill>
                  <a:srgbClr val="FFFFFF"/>
                </a:solidFill>
                <a:latin typeface="Helvetica Neue" charset="0"/>
                <a:sym typeface="Helvetica Neue" charset="0"/>
              </a:rPr>
              <a:t>Förhindra</a:t>
            </a:r>
            <a:r>
              <a:rPr lang="en-US" altLang="sv-SE" sz="1600" dirty="0">
                <a:solidFill>
                  <a:srgbClr val="FFFFFF"/>
                </a:solidFill>
                <a:latin typeface="Helvetica Neue" charset="0"/>
                <a:sym typeface="Helvetica Neue" charset="0"/>
              </a:rPr>
              <a:t> </a:t>
            </a:r>
            <a:br>
              <a:rPr lang="en-US" altLang="sv-SE" sz="1600" dirty="0">
                <a:solidFill>
                  <a:srgbClr val="FFFFFF"/>
                </a:solidFill>
                <a:latin typeface="Helvetica Neue" charset="0"/>
                <a:sym typeface="Helvetica Neue" charset="0"/>
              </a:rPr>
            </a:br>
            <a:r>
              <a:rPr lang="en-US" altLang="sv-SE" sz="1600" dirty="0" err="1">
                <a:solidFill>
                  <a:srgbClr val="FFFFFF"/>
                </a:solidFill>
                <a:latin typeface="Helvetica Neue" charset="0"/>
                <a:sym typeface="Helvetica Neue" charset="0"/>
              </a:rPr>
              <a:t>speluppbyggnad</a:t>
            </a:r>
            <a:endParaRPr lang="en-US" altLang="sv-SE" sz="1600" dirty="0">
              <a:solidFill>
                <a:srgbClr val="FFFFFF"/>
              </a:solidFill>
              <a:latin typeface="Helvetica Neue" charset="0"/>
              <a:sym typeface="Helvetica Neue" charset="0"/>
            </a:endParaRPr>
          </a:p>
        </p:txBody>
      </p:sp>
      <p:sp>
        <p:nvSpPr>
          <p:cNvPr id="78" name="Rounded Rectangle 77"/>
          <p:cNvSpPr>
            <a:spLocks noChangeArrowheads="1"/>
          </p:cNvSpPr>
          <p:nvPr/>
        </p:nvSpPr>
        <p:spPr bwMode="auto">
          <a:xfrm>
            <a:off x="7535863" y="5516563"/>
            <a:ext cx="2089150" cy="647700"/>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a:defRPr/>
            </a:pPr>
            <a:endParaRPr lang="en-US" sz="3200">
              <a:ea typeface="ＭＳ Ｐゴシック" charset="0"/>
            </a:endParaRPr>
          </a:p>
        </p:txBody>
      </p:sp>
      <p:sp>
        <p:nvSpPr>
          <p:cNvPr id="9237" name="AutoShape 2"/>
          <p:cNvSpPr>
            <a:spLocks/>
          </p:cNvSpPr>
          <p:nvPr/>
        </p:nvSpPr>
        <p:spPr bwMode="auto">
          <a:xfrm>
            <a:off x="7535863" y="5589588"/>
            <a:ext cx="2089150" cy="576262"/>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itchFamily="34" charset="-128"/>
                <a:sym typeface="Gill Sans" charset="0"/>
              </a:defRPr>
            </a:lvl1pPr>
            <a:lvl2pPr marL="742950" indent="-285750">
              <a:defRPr sz="2900">
                <a:solidFill>
                  <a:srgbClr val="000000"/>
                </a:solidFill>
                <a:latin typeface="Gill Sans" charset="0"/>
                <a:ea typeface="MS PGothic" pitchFamily="34" charset="-128"/>
                <a:sym typeface="Gill Sans" charset="0"/>
              </a:defRPr>
            </a:lvl2pPr>
            <a:lvl3pPr marL="1143000" indent="-228600">
              <a:defRPr sz="2900">
                <a:solidFill>
                  <a:srgbClr val="000000"/>
                </a:solidFill>
                <a:latin typeface="Gill Sans" charset="0"/>
                <a:ea typeface="MS PGothic" pitchFamily="34" charset="-128"/>
                <a:sym typeface="Gill Sans" charset="0"/>
              </a:defRPr>
            </a:lvl3pPr>
            <a:lvl4pPr marL="1600200" indent="-228600">
              <a:defRPr sz="2900">
                <a:solidFill>
                  <a:srgbClr val="000000"/>
                </a:solidFill>
                <a:latin typeface="Gill Sans" charset="0"/>
                <a:ea typeface="MS PGothic" pitchFamily="34" charset="-128"/>
                <a:sym typeface="Gill Sans" charset="0"/>
              </a:defRPr>
            </a:lvl4pPr>
            <a:lvl5pPr marL="2057400" indent="-228600">
              <a:defRPr sz="2900">
                <a:solidFill>
                  <a:srgbClr val="000000"/>
                </a:solidFill>
                <a:latin typeface="Gill Sans" charset="0"/>
                <a:ea typeface="MS PGothic"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9pPr>
          </a:lstStyle>
          <a:p>
            <a:pPr algn="ctr" eaLnBrk="1"/>
            <a:r>
              <a:rPr lang="en-US" altLang="sv-SE" sz="1600" dirty="0" err="1">
                <a:solidFill>
                  <a:srgbClr val="FFFFFF"/>
                </a:solidFill>
                <a:latin typeface="Helvetica Neue" charset="0"/>
                <a:sym typeface="Helvetica Neue" charset="0"/>
              </a:rPr>
              <a:t>Förhindra</a:t>
            </a:r>
            <a:r>
              <a:rPr lang="en-US" altLang="sv-SE" sz="1600" dirty="0">
                <a:solidFill>
                  <a:srgbClr val="FFFFFF"/>
                </a:solidFill>
                <a:latin typeface="Helvetica Neue" charset="0"/>
                <a:sym typeface="Helvetica Neue" charset="0"/>
              </a:rPr>
              <a:t> </a:t>
            </a:r>
            <a:r>
              <a:rPr lang="en-US" altLang="sv-SE" sz="1600" dirty="0" err="1">
                <a:solidFill>
                  <a:srgbClr val="FFFFFF"/>
                </a:solidFill>
                <a:latin typeface="Helvetica Neue" charset="0"/>
                <a:sym typeface="Helvetica Neue" charset="0"/>
              </a:rPr>
              <a:t>och</a:t>
            </a:r>
            <a:r>
              <a:rPr lang="en-US" altLang="sv-SE" sz="1600" dirty="0">
                <a:solidFill>
                  <a:srgbClr val="FFFFFF"/>
                </a:solidFill>
                <a:latin typeface="Helvetica Neue" charset="0"/>
                <a:sym typeface="Helvetica Neue" charset="0"/>
              </a:rPr>
              <a:t> </a:t>
            </a:r>
            <a:br>
              <a:rPr lang="en-US" altLang="sv-SE" sz="1600" dirty="0">
                <a:solidFill>
                  <a:srgbClr val="FFFFFF"/>
                </a:solidFill>
                <a:latin typeface="Helvetica Neue" charset="0"/>
                <a:sym typeface="Helvetica Neue" charset="0"/>
              </a:rPr>
            </a:br>
            <a:r>
              <a:rPr lang="en-US" altLang="sv-SE" sz="1600" dirty="0" err="1">
                <a:solidFill>
                  <a:srgbClr val="FFFFFF"/>
                </a:solidFill>
                <a:latin typeface="Helvetica Neue" charset="0"/>
                <a:sym typeface="Helvetica Neue" charset="0"/>
              </a:rPr>
              <a:t>rädda</a:t>
            </a:r>
            <a:r>
              <a:rPr lang="en-US" altLang="sv-SE" sz="1600" dirty="0">
                <a:solidFill>
                  <a:srgbClr val="FFFFFF"/>
                </a:solidFill>
                <a:latin typeface="Helvetica Neue" charset="0"/>
                <a:sym typeface="Helvetica Neue" charset="0"/>
              </a:rPr>
              <a:t> </a:t>
            </a:r>
            <a:r>
              <a:rPr lang="en-US" altLang="sv-SE" sz="1600" dirty="0" err="1">
                <a:solidFill>
                  <a:srgbClr val="FFFFFF"/>
                </a:solidFill>
                <a:latin typeface="Helvetica Neue" charset="0"/>
                <a:sym typeface="Helvetica Neue" charset="0"/>
              </a:rPr>
              <a:t>avslut</a:t>
            </a:r>
            <a:endParaRPr lang="en-US" altLang="sv-SE" sz="1600" dirty="0">
              <a:solidFill>
                <a:srgbClr val="FFFFFF"/>
              </a:solidFill>
              <a:latin typeface="Helvetica Neue" charset="0"/>
              <a:sym typeface="Helvetica Neue" charset="0"/>
            </a:endParaRPr>
          </a:p>
        </p:txBody>
      </p:sp>
      <p:sp>
        <p:nvSpPr>
          <p:cNvPr id="80" name="Rounded Rectangle 79"/>
          <p:cNvSpPr>
            <a:spLocks noChangeArrowheads="1"/>
          </p:cNvSpPr>
          <p:nvPr/>
        </p:nvSpPr>
        <p:spPr bwMode="auto">
          <a:xfrm>
            <a:off x="2782888" y="3425825"/>
            <a:ext cx="2089150" cy="647700"/>
          </a:xfrm>
          <a:prstGeom prst="roundRect">
            <a:avLst>
              <a:gd name="adj" fmla="val 16667"/>
            </a:avLst>
          </a:prstGeom>
          <a:solidFill>
            <a:srgbClr val="686F76"/>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a:defRPr/>
            </a:pPr>
            <a:endParaRPr lang="en-US" sz="3200">
              <a:ea typeface="ＭＳ Ｐゴシック" charset="0"/>
            </a:endParaRPr>
          </a:p>
        </p:txBody>
      </p:sp>
      <p:sp>
        <p:nvSpPr>
          <p:cNvPr id="9239" name="AutoShape 2"/>
          <p:cNvSpPr>
            <a:spLocks/>
          </p:cNvSpPr>
          <p:nvPr/>
        </p:nvSpPr>
        <p:spPr bwMode="auto">
          <a:xfrm>
            <a:off x="2782888" y="3568701"/>
            <a:ext cx="2089150" cy="2889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itchFamily="34" charset="-128"/>
                <a:sym typeface="Gill Sans" charset="0"/>
              </a:defRPr>
            </a:lvl1pPr>
            <a:lvl2pPr marL="742950" indent="-285750">
              <a:defRPr sz="2900">
                <a:solidFill>
                  <a:srgbClr val="000000"/>
                </a:solidFill>
                <a:latin typeface="Gill Sans" charset="0"/>
                <a:ea typeface="MS PGothic" pitchFamily="34" charset="-128"/>
                <a:sym typeface="Gill Sans" charset="0"/>
              </a:defRPr>
            </a:lvl2pPr>
            <a:lvl3pPr marL="1143000" indent="-228600">
              <a:defRPr sz="2900">
                <a:solidFill>
                  <a:srgbClr val="000000"/>
                </a:solidFill>
                <a:latin typeface="Gill Sans" charset="0"/>
                <a:ea typeface="MS PGothic" pitchFamily="34" charset="-128"/>
                <a:sym typeface="Gill Sans" charset="0"/>
              </a:defRPr>
            </a:lvl3pPr>
            <a:lvl4pPr marL="1600200" indent="-228600">
              <a:defRPr sz="2900">
                <a:solidFill>
                  <a:srgbClr val="000000"/>
                </a:solidFill>
                <a:latin typeface="Gill Sans" charset="0"/>
                <a:ea typeface="MS PGothic" pitchFamily="34" charset="-128"/>
                <a:sym typeface="Gill Sans" charset="0"/>
              </a:defRPr>
            </a:lvl4pPr>
            <a:lvl5pPr marL="2057400" indent="-228600">
              <a:defRPr sz="2900">
                <a:solidFill>
                  <a:srgbClr val="000000"/>
                </a:solidFill>
                <a:latin typeface="Gill Sans" charset="0"/>
                <a:ea typeface="MS PGothic"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9pPr>
          </a:lstStyle>
          <a:p>
            <a:pPr algn="ctr" eaLnBrk="1"/>
            <a:r>
              <a:rPr lang="en-US" altLang="sv-SE" sz="1600">
                <a:solidFill>
                  <a:srgbClr val="FFFFFF"/>
                </a:solidFill>
                <a:latin typeface="Helvetica Neue" charset="0"/>
                <a:sym typeface="Helvetica Neue" charset="0"/>
              </a:rPr>
              <a:t>Anfallsspel</a:t>
            </a:r>
          </a:p>
        </p:txBody>
      </p:sp>
      <p:sp>
        <p:nvSpPr>
          <p:cNvPr id="82" name="Rounded Rectangle 81"/>
          <p:cNvSpPr>
            <a:spLocks noChangeArrowheads="1"/>
          </p:cNvSpPr>
          <p:nvPr/>
        </p:nvSpPr>
        <p:spPr bwMode="auto">
          <a:xfrm>
            <a:off x="1774826" y="4432300"/>
            <a:ext cx="1800225" cy="649288"/>
          </a:xfrm>
          <a:prstGeom prst="roundRect">
            <a:avLst>
              <a:gd name="adj" fmla="val 16667"/>
            </a:avLst>
          </a:prstGeom>
          <a:no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a:defRPr/>
            </a:pPr>
            <a:endParaRPr lang="en-US" sz="3200">
              <a:ea typeface="ＭＳ Ｐゴシック" charset="0"/>
            </a:endParaRPr>
          </a:p>
        </p:txBody>
      </p:sp>
      <p:sp>
        <p:nvSpPr>
          <p:cNvPr id="9241" name="AutoShape 2"/>
          <p:cNvSpPr>
            <a:spLocks/>
          </p:cNvSpPr>
          <p:nvPr/>
        </p:nvSpPr>
        <p:spPr bwMode="auto">
          <a:xfrm>
            <a:off x="1774825" y="4567238"/>
            <a:ext cx="1728788"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chemeClr val="bg2"/>
          </a:solidFill>
          <a:ln>
            <a:noFill/>
          </a:ln>
        </p:spPr>
        <p:txBody>
          <a:bodyPr lIns="34290" tIns="34290" rIns="34290" bIns="34290"/>
          <a:lstStyle>
            <a:lvl1pPr>
              <a:defRPr sz="2900">
                <a:solidFill>
                  <a:srgbClr val="000000"/>
                </a:solidFill>
                <a:latin typeface="Gill Sans" charset="0"/>
                <a:ea typeface="MS PGothic" pitchFamily="34" charset="-128"/>
                <a:sym typeface="Gill Sans" charset="0"/>
              </a:defRPr>
            </a:lvl1pPr>
            <a:lvl2pPr marL="742950" indent="-285750">
              <a:defRPr sz="2900">
                <a:solidFill>
                  <a:srgbClr val="000000"/>
                </a:solidFill>
                <a:latin typeface="Gill Sans" charset="0"/>
                <a:ea typeface="MS PGothic" pitchFamily="34" charset="-128"/>
                <a:sym typeface="Gill Sans" charset="0"/>
              </a:defRPr>
            </a:lvl2pPr>
            <a:lvl3pPr marL="1143000" indent="-228600">
              <a:defRPr sz="2900">
                <a:solidFill>
                  <a:srgbClr val="000000"/>
                </a:solidFill>
                <a:latin typeface="Gill Sans" charset="0"/>
                <a:ea typeface="MS PGothic" pitchFamily="34" charset="-128"/>
                <a:sym typeface="Gill Sans" charset="0"/>
              </a:defRPr>
            </a:lvl3pPr>
            <a:lvl4pPr marL="1600200" indent="-228600">
              <a:defRPr sz="2900">
                <a:solidFill>
                  <a:srgbClr val="000000"/>
                </a:solidFill>
                <a:latin typeface="Gill Sans" charset="0"/>
                <a:ea typeface="MS PGothic" pitchFamily="34" charset="-128"/>
                <a:sym typeface="Gill Sans" charset="0"/>
              </a:defRPr>
            </a:lvl4pPr>
            <a:lvl5pPr marL="2057400" indent="-228600">
              <a:defRPr sz="2900">
                <a:solidFill>
                  <a:srgbClr val="000000"/>
                </a:solidFill>
                <a:latin typeface="Gill Sans" charset="0"/>
                <a:ea typeface="MS PGothic"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9pPr>
          </a:lstStyle>
          <a:p>
            <a:pPr algn="ctr" eaLnBrk="1"/>
            <a:r>
              <a:rPr lang="en-US" altLang="sv-SE" sz="1600" dirty="0" err="1">
                <a:solidFill>
                  <a:srgbClr val="FFFFFF"/>
                </a:solidFill>
                <a:latin typeface="Helvetica Neue" charset="0"/>
                <a:sym typeface="Helvetica Neue" charset="0"/>
              </a:rPr>
              <a:t>Speluppbyggnad</a:t>
            </a:r>
            <a:endParaRPr lang="en-US" altLang="sv-SE" sz="1600" dirty="0">
              <a:solidFill>
                <a:srgbClr val="FFFFFF"/>
              </a:solidFill>
              <a:latin typeface="Helvetica Neue" charset="0"/>
              <a:sym typeface="Helvetica Neue" charset="0"/>
            </a:endParaRPr>
          </a:p>
        </p:txBody>
      </p:sp>
      <p:sp>
        <p:nvSpPr>
          <p:cNvPr id="84" name="Rounded Rectangle 83"/>
          <p:cNvSpPr>
            <a:spLocks noChangeArrowheads="1"/>
          </p:cNvSpPr>
          <p:nvPr/>
        </p:nvSpPr>
        <p:spPr bwMode="auto">
          <a:xfrm>
            <a:off x="4224339" y="4432300"/>
            <a:ext cx="1366837" cy="649288"/>
          </a:xfrm>
          <a:prstGeom prst="roundRect">
            <a:avLst>
              <a:gd name="adj" fmla="val 16667"/>
            </a:avLst>
          </a:prstGeom>
          <a:solidFill>
            <a:schemeClr val="bg1"/>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a:defRPr/>
            </a:pPr>
            <a:endParaRPr lang="en-US" sz="3200">
              <a:ea typeface="ＭＳ Ｐゴシック" charset="0"/>
            </a:endParaRPr>
          </a:p>
        </p:txBody>
      </p:sp>
      <p:sp>
        <p:nvSpPr>
          <p:cNvPr id="9243" name="AutoShape 2"/>
          <p:cNvSpPr>
            <a:spLocks/>
          </p:cNvSpPr>
          <p:nvPr/>
        </p:nvSpPr>
        <p:spPr bwMode="auto">
          <a:xfrm>
            <a:off x="4224339" y="4581526"/>
            <a:ext cx="1366837" cy="360363"/>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chemeClr val="bg2"/>
          </a:solidFill>
          <a:ln>
            <a:noFill/>
          </a:ln>
        </p:spPr>
        <p:txBody>
          <a:bodyPr lIns="34290" tIns="34290" rIns="34290" bIns="34290"/>
          <a:lstStyle>
            <a:lvl1pPr>
              <a:defRPr sz="2900">
                <a:solidFill>
                  <a:srgbClr val="000000"/>
                </a:solidFill>
                <a:latin typeface="Gill Sans" charset="0"/>
                <a:ea typeface="MS PGothic" pitchFamily="34" charset="-128"/>
                <a:sym typeface="Gill Sans" charset="0"/>
              </a:defRPr>
            </a:lvl1pPr>
            <a:lvl2pPr marL="742950" indent="-285750">
              <a:defRPr sz="2900">
                <a:solidFill>
                  <a:srgbClr val="000000"/>
                </a:solidFill>
                <a:latin typeface="Gill Sans" charset="0"/>
                <a:ea typeface="MS PGothic" pitchFamily="34" charset="-128"/>
                <a:sym typeface="Gill Sans" charset="0"/>
              </a:defRPr>
            </a:lvl2pPr>
            <a:lvl3pPr marL="1143000" indent="-228600">
              <a:defRPr sz="2900">
                <a:solidFill>
                  <a:srgbClr val="000000"/>
                </a:solidFill>
                <a:latin typeface="Gill Sans" charset="0"/>
                <a:ea typeface="MS PGothic" pitchFamily="34" charset="-128"/>
                <a:sym typeface="Gill Sans" charset="0"/>
              </a:defRPr>
            </a:lvl3pPr>
            <a:lvl4pPr marL="1600200" indent="-228600">
              <a:defRPr sz="2900">
                <a:solidFill>
                  <a:srgbClr val="000000"/>
                </a:solidFill>
                <a:latin typeface="Gill Sans" charset="0"/>
                <a:ea typeface="MS PGothic" pitchFamily="34" charset="-128"/>
                <a:sym typeface="Gill Sans" charset="0"/>
              </a:defRPr>
            </a:lvl4pPr>
            <a:lvl5pPr marL="2057400" indent="-228600">
              <a:defRPr sz="2900">
                <a:solidFill>
                  <a:srgbClr val="000000"/>
                </a:solidFill>
                <a:latin typeface="Gill Sans" charset="0"/>
                <a:ea typeface="MS PGothic"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9pPr>
          </a:lstStyle>
          <a:p>
            <a:pPr algn="ctr" eaLnBrk="1"/>
            <a:r>
              <a:rPr lang="en-US" altLang="sv-SE" sz="1600" dirty="0" err="1">
                <a:solidFill>
                  <a:srgbClr val="FFFFFF"/>
                </a:solidFill>
                <a:latin typeface="Helvetica Neue" charset="0"/>
                <a:sym typeface="Helvetica Neue" charset="0"/>
              </a:rPr>
              <a:t>Kontring</a:t>
            </a:r>
            <a:endParaRPr lang="en-US" altLang="sv-SE" sz="1600" dirty="0">
              <a:solidFill>
                <a:srgbClr val="FFFFFF"/>
              </a:solidFill>
              <a:latin typeface="Helvetica Neue" charset="0"/>
              <a:sym typeface="Helvetica Neue" charset="0"/>
            </a:endParaRPr>
          </a:p>
        </p:txBody>
      </p:sp>
      <p:sp>
        <p:nvSpPr>
          <p:cNvPr id="86" name="Rounded Rectangle 85"/>
          <p:cNvSpPr>
            <a:spLocks noChangeArrowheads="1"/>
          </p:cNvSpPr>
          <p:nvPr/>
        </p:nvSpPr>
        <p:spPr bwMode="auto">
          <a:xfrm>
            <a:off x="2927350" y="5513388"/>
            <a:ext cx="2089150" cy="647700"/>
          </a:xfrm>
          <a:prstGeom prst="roundRect">
            <a:avLst>
              <a:gd name="adj" fmla="val 16667"/>
            </a:avLst>
          </a:prstGeom>
          <a:solidFill>
            <a:srgbClr val="686F76"/>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a:defRPr/>
            </a:pPr>
            <a:endParaRPr lang="en-US" sz="3200">
              <a:ea typeface="ＭＳ Ｐゴシック" charset="0"/>
            </a:endParaRPr>
          </a:p>
        </p:txBody>
      </p:sp>
      <p:sp>
        <p:nvSpPr>
          <p:cNvPr id="9245" name="AutoShape 2"/>
          <p:cNvSpPr>
            <a:spLocks/>
          </p:cNvSpPr>
          <p:nvPr/>
        </p:nvSpPr>
        <p:spPr bwMode="auto">
          <a:xfrm>
            <a:off x="2927350" y="5538788"/>
            <a:ext cx="2089150" cy="576262"/>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itchFamily="34" charset="-128"/>
                <a:sym typeface="Gill Sans" charset="0"/>
              </a:defRPr>
            </a:lvl1pPr>
            <a:lvl2pPr marL="742950" indent="-285750">
              <a:defRPr sz="2900">
                <a:solidFill>
                  <a:srgbClr val="000000"/>
                </a:solidFill>
                <a:latin typeface="Gill Sans" charset="0"/>
                <a:ea typeface="MS PGothic" pitchFamily="34" charset="-128"/>
                <a:sym typeface="Gill Sans" charset="0"/>
              </a:defRPr>
            </a:lvl2pPr>
            <a:lvl3pPr marL="1143000" indent="-228600">
              <a:defRPr sz="2900">
                <a:solidFill>
                  <a:srgbClr val="000000"/>
                </a:solidFill>
                <a:latin typeface="Gill Sans" charset="0"/>
                <a:ea typeface="MS PGothic" pitchFamily="34" charset="-128"/>
                <a:sym typeface="Gill Sans" charset="0"/>
              </a:defRPr>
            </a:lvl3pPr>
            <a:lvl4pPr marL="1600200" indent="-228600">
              <a:defRPr sz="2900">
                <a:solidFill>
                  <a:srgbClr val="000000"/>
                </a:solidFill>
                <a:latin typeface="Gill Sans" charset="0"/>
                <a:ea typeface="MS PGothic" pitchFamily="34" charset="-128"/>
                <a:sym typeface="Gill Sans" charset="0"/>
              </a:defRPr>
            </a:lvl4pPr>
            <a:lvl5pPr marL="2057400" indent="-228600">
              <a:defRPr sz="2900">
                <a:solidFill>
                  <a:srgbClr val="000000"/>
                </a:solidFill>
                <a:latin typeface="Gill Sans" charset="0"/>
                <a:ea typeface="MS PGothic"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9pPr>
          </a:lstStyle>
          <a:p>
            <a:pPr algn="ctr" eaLnBrk="1"/>
            <a:r>
              <a:rPr lang="en-US" altLang="sv-SE" sz="1600">
                <a:solidFill>
                  <a:srgbClr val="FFFFFF"/>
                </a:solidFill>
                <a:latin typeface="Helvetica Neue" charset="0"/>
                <a:sym typeface="Helvetica Neue" charset="0"/>
              </a:rPr>
              <a:t>Komma till avslut</a:t>
            </a:r>
            <a:br>
              <a:rPr lang="en-US" altLang="sv-SE" sz="1600">
                <a:solidFill>
                  <a:srgbClr val="FFFFFF"/>
                </a:solidFill>
                <a:latin typeface="Helvetica Neue" charset="0"/>
                <a:sym typeface="Helvetica Neue" charset="0"/>
              </a:rPr>
            </a:br>
            <a:r>
              <a:rPr lang="en-US" altLang="sv-SE" sz="1600">
                <a:solidFill>
                  <a:srgbClr val="FFFFFF"/>
                </a:solidFill>
                <a:latin typeface="Helvetica Neue" charset="0"/>
                <a:sym typeface="Helvetica Neue" charset="0"/>
              </a:rPr>
              <a:t>och göra mål</a:t>
            </a:r>
          </a:p>
        </p:txBody>
      </p:sp>
      <p:sp>
        <p:nvSpPr>
          <p:cNvPr id="9246" name="AutoShape 2"/>
          <p:cNvSpPr>
            <a:spLocks/>
          </p:cNvSpPr>
          <p:nvPr/>
        </p:nvSpPr>
        <p:spPr bwMode="auto">
          <a:xfrm>
            <a:off x="5087938" y="3544888"/>
            <a:ext cx="2087562"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itchFamily="34" charset="-128"/>
                <a:sym typeface="Gill Sans" charset="0"/>
              </a:defRPr>
            </a:lvl1pPr>
            <a:lvl2pPr marL="742950" indent="-285750">
              <a:defRPr sz="2900">
                <a:solidFill>
                  <a:srgbClr val="000000"/>
                </a:solidFill>
                <a:latin typeface="Gill Sans" charset="0"/>
                <a:ea typeface="MS PGothic" pitchFamily="34" charset="-128"/>
                <a:sym typeface="Gill Sans" charset="0"/>
              </a:defRPr>
            </a:lvl2pPr>
            <a:lvl3pPr marL="1143000" indent="-228600">
              <a:defRPr sz="2900">
                <a:solidFill>
                  <a:srgbClr val="000000"/>
                </a:solidFill>
                <a:latin typeface="Gill Sans" charset="0"/>
                <a:ea typeface="MS PGothic" pitchFamily="34" charset="-128"/>
                <a:sym typeface="Gill Sans" charset="0"/>
              </a:defRPr>
            </a:lvl3pPr>
            <a:lvl4pPr marL="1600200" indent="-228600">
              <a:defRPr sz="2900">
                <a:solidFill>
                  <a:srgbClr val="000000"/>
                </a:solidFill>
                <a:latin typeface="Gill Sans" charset="0"/>
                <a:ea typeface="MS PGothic" pitchFamily="34" charset="-128"/>
                <a:sym typeface="Gill Sans" charset="0"/>
              </a:defRPr>
            </a:lvl4pPr>
            <a:lvl5pPr marL="2057400" indent="-228600">
              <a:defRPr sz="2900">
                <a:solidFill>
                  <a:srgbClr val="000000"/>
                </a:solidFill>
                <a:latin typeface="Gill Sans" charset="0"/>
                <a:ea typeface="MS PGothic"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9pPr>
          </a:lstStyle>
          <a:p>
            <a:pPr algn="ctr" eaLnBrk="1"/>
            <a:r>
              <a:rPr lang="en-US" altLang="sv-SE" sz="1600">
                <a:solidFill>
                  <a:schemeClr val="bg1"/>
                </a:solidFill>
                <a:latin typeface="Helvetica Neue" charset="0"/>
                <a:sym typeface="Helvetica Neue" charset="0"/>
              </a:rPr>
              <a:t>Omställning</a:t>
            </a:r>
          </a:p>
        </p:txBody>
      </p:sp>
      <p:sp>
        <p:nvSpPr>
          <p:cNvPr id="8223" name="AutoShape 2"/>
          <p:cNvSpPr>
            <a:spLocks/>
          </p:cNvSpPr>
          <p:nvPr/>
        </p:nvSpPr>
        <p:spPr bwMode="auto">
          <a:xfrm>
            <a:off x="5591175" y="2420938"/>
            <a:ext cx="1009650"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itchFamily="34" charset="-128"/>
                <a:sym typeface="Gill Sans" charset="0"/>
              </a:defRPr>
            </a:lvl1pPr>
            <a:lvl2pPr marL="742950" indent="-285750">
              <a:defRPr sz="2900">
                <a:solidFill>
                  <a:srgbClr val="000000"/>
                </a:solidFill>
                <a:latin typeface="Gill Sans" charset="0"/>
                <a:ea typeface="MS PGothic" pitchFamily="34" charset="-128"/>
                <a:sym typeface="Gill Sans" charset="0"/>
              </a:defRPr>
            </a:lvl2pPr>
            <a:lvl3pPr marL="1143000" indent="-228600">
              <a:defRPr sz="2900">
                <a:solidFill>
                  <a:srgbClr val="000000"/>
                </a:solidFill>
                <a:latin typeface="Gill Sans" charset="0"/>
                <a:ea typeface="MS PGothic" pitchFamily="34" charset="-128"/>
                <a:sym typeface="Gill Sans" charset="0"/>
              </a:defRPr>
            </a:lvl3pPr>
            <a:lvl4pPr marL="1600200" indent="-228600">
              <a:defRPr sz="2900">
                <a:solidFill>
                  <a:srgbClr val="000000"/>
                </a:solidFill>
                <a:latin typeface="Gill Sans" charset="0"/>
                <a:ea typeface="MS PGothic" pitchFamily="34" charset="-128"/>
                <a:sym typeface="Gill Sans" charset="0"/>
              </a:defRPr>
            </a:lvl4pPr>
            <a:lvl5pPr marL="2057400" indent="-228600">
              <a:defRPr sz="2900">
                <a:solidFill>
                  <a:srgbClr val="000000"/>
                </a:solidFill>
                <a:latin typeface="Gill Sans" charset="0"/>
                <a:ea typeface="MS PGothic"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itchFamily="34" charset="-128"/>
                <a:sym typeface="Gill Sans" charset="0"/>
              </a:defRPr>
            </a:lvl9pPr>
          </a:lstStyle>
          <a:p>
            <a:pPr algn="ctr" eaLnBrk="1"/>
            <a:r>
              <a:rPr lang="en-US" altLang="sv-SE" sz="1800">
                <a:solidFill>
                  <a:schemeClr val="tx1"/>
                </a:solidFill>
                <a:latin typeface="Helvetica Neue" charset="0"/>
                <a:sym typeface="Helvetica Neue" charset="0"/>
              </a:rPr>
              <a:t>Fotboll</a:t>
            </a:r>
          </a:p>
        </p:txBody>
      </p:sp>
      <p:cxnSp>
        <p:nvCxnSpPr>
          <p:cNvPr id="32" name="Rak 31"/>
          <p:cNvCxnSpPr/>
          <p:nvPr/>
        </p:nvCxnSpPr>
        <p:spPr>
          <a:xfrm flipV="1">
            <a:off x="610932" y="1073508"/>
            <a:ext cx="10965779" cy="5638"/>
          </a:xfrm>
          <a:prstGeom prst="line">
            <a:avLst/>
          </a:prstGeom>
        </p:spPr>
        <p:style>
          <a:lnRef idx="1">
            <a:schemeClr val="accent1"/>
          </a:lnRef>
          <a:fillRef idx="0">
            <a:schemeClr val="accent1"/>
          </a:fillRef>
          <a:effectRef idx="0">
            <a:schemeClr val="accent1"/>
          </a:effectRef>
          <a:fontRef idx="minor">
            <a:schemeClr val="tx1"/>
          </a:fontRef>
        </p:style>
      </p:cxnSp>
      <p:sp>
        <p:nvSpPr>
          <p:cNvPr id="35" name="Rubrik 1"/>
          <p:cNvSpPr txBox="1">
            <a:spLocks/>
          </p:cNvSpPr>
          <p:nvPr/>
        </p:nvSpPr>
        <p:spPr>
          <a:xfrm>
            <a:off x="4004529" y="65396"/>
            <a:ext cx="3969039" cy="823993"/>
          </a:xfrm>
          <a:prstGeom prst="rect">
            <a:avLst/>
          </a:prstGeom>
        </p:spPr>
        <p:txBody>
          <a:bodyPr>
            <a:normAutofit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LYSEKILS</a:t>
            </a:r>
            <a:r>
              <a:rPr lang="sv-SE"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AIK</a:t>
            </a:r>
          </a:p>
        </p:txBody>
      </p:sp>
      <p:pic>
        <p:nvPicPr>
          <p:cNvPr id="36" name="Picture 2" descr="Bildresultat för lysekils aik">
            <a:extLst>
              <a:ext uri="{FF2B5EF4-FFF2-40B4-BE49-F238E27FC236}">
                <a16:creationId xmlns:a16="http://schemas.microsoft.com/office/drawing/2014/main" id="{C02A1866-C3D6-482B-8447-F5E9B556455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657408" y="0"/>
            <a:ext cx="2327391" cy="1309158"/>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Bildresultat för lysekils aik">
            <a:extLst>
              <a:ext uri="{FF2B5EF4-FFF2-40B4-BE49-F238E27FC236}">
                <a16:creationId xmlns:a16="http://schemas.microsoft.com/office/drawing/2014/main" id="{574D266C-3A95-4AD5-8BFC-6722224FB0A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0517660" y="-14287"/>
            <a:ext cx="2327391" cy="1309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285750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3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7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24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6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243"/>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6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245"/>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2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9246"/>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7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9231">
                                            <p:txEl>
                                              <p:pRg st="0" end="0"/>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6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7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9233">
                                            <p:txEl>
                                              <p:pRg st="0" end="0"/>
                                            </p:txEl>
                                          </p:spTgt>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0"/>
                                          </p:stCondLst>
                                        </p:cTn>
                                        <p:tgtEl>
                                          <p:spTgt spid="6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9235">
                                            <p:bg/>
                                          </p:spTgt>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9235">
                                            <p:txEl>
                                              <p:pRg st="0" end="0"/>
                                            </p:txEl>
                                          </p:spTgt>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9235">
                                            <p:txEl>
                                              <p:pRg st="0" end="0"/>
                                            </p:txEl>
                                          </p:spTgt>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76"/>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nodeType="clickEffect">
                                  <p:stCondLst>
                                    <p:cond delay="0"/>
                                  </p:stCondLst>
                                  <p:childTnLst>
                                    <p:set>
                                      <p:cBhvr>
                                        <p:cTn id="70" dur="1" fill="hold">
                                          <p:stCondLst>
                                            <p:cond delay="0"/>
                                          </p:stCondLst>
                                        </p:cTn>
                                        <p:tgtEl>
                                          <p:spTgt spid="65"/>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64"/>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78"/>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923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animBg="1"/>
      <p:bldP spid="72" grpId="0" animBg="1"/>
      <p:bldP spid="74" grpId="0" animBg="1"/>
      <p:bldP spid="76" grpId="0" animBg="1"/>
      <p:bldP spid="9235" grpId="0" build="allAtOnce" animBg="1"/>
      <p:bldP spid="78" grpId="0" animBg="1"/>
      <p:bldP spid="80" grpId="0" animBg="1"/>
      <p:bldP spid="9239" grpId="0"/>
      <p:bldP spid="82" grpId="0" animBg="1"/>
      <p:bldP spid="9241" grpId="0" animBg="1"/>
      <p:bldP spid="84" grpId="0" animBg="1"/>
      <p:bldP spid="9243" grpId="0" animBg="1"/>
      <p:bldP spid="86" grpId="0" animBg="1"/>
      <p:bldP spid="9245" grpId="0"/>
      <p:bldP spid="924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8">
            <a:extLst>
              <a:ext uri="{FF2B5EF4-FFF2-40B4-BE49-F238E27FC236}">
                <a16:creationId xmlns:a16="http://schemas.microsoft.com/office/drawing/2014/main" id="{873ECEC8-0F24-45B8-950F-35FC94BCEA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1C472ABB-7BB1-462D-9982-91BE6CBF73C7}"/>
              </a:ext>
            </a:extLst>
          </p:cNvPr>
          <p:cNvSpPr>
            <a:spLocks noGrp="1"/>
          </p:cNvSpPr>
          <p:nvPr>
            <p:ph type="title"/>
          </p:nvPr>
        </p:nvSpPr>
        <p:spPr>
          <a:xfrm>
            <a:off x="7859485" y="655543"/>
            <a:ext cx="3690257" cy="1450757"/>
          </a:xfrm>
        </p:spPr>
        <p:txBody>
          <a:bodyPr>
            <a:normAutofit/>
          </a:bodyPr>
          <a:lstStyle/>
          <a:p>
            <a:r>
              <a:rPr lang="sv-SE" dirty="0"/>
              <a:t>Dagordning</a:t>
            </a:r>
          </a:p>
        </p:txBody>
      </p:sp>
      <p:pic>
        <p:nvPicPr>
          <p:cNvPr id="4" name="Picture 2" descr="Bildresultat för lysekils aik">
            <a:extLst>
              <a:ext uri="{FF2B5EF4-FFF2-40B4-BE49-F238E27FC236}">
                <a16:creationId xmlns:a16="http://schemas.microsoft.com/office/drawing/2014/main" id="{B2453C0A-2446-4919-9038-404486D405C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945" r="12920" b="2"/>
          <a:stretch/>
        </p:blipFill>
        <p:spPr bwMode="auto">
          <a:xfrm>
            <a:off x="633999" y="640081"/>
            <a:ext cx="6909801" cy="5314406"/>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Straight Connector 10">
            <a:extLst>
              <a:ext uri="{FF2B5EF4-FFF2-40B4-BE49-F238E27FC236}">
                <a16:creationId xmlns:a16="http://schemas.microsoft.com/office/drawing/2014/main" id="{89EB8C68-FF1B-4849-867B-32D29B19F10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Platshållare för innehåll 2">
            <a:extLst>
              <a:ext uri="{FF2B5EF4-FFF2-40B4-BE49-F238E27FC236}">
                <a16:creationId xmlns:a16="http://schemas.microsoft.com/office/drawing/2014/main" id="{1DCCCC30-E8A2-48C8-A2B9-09B5519767D3}"/>
              </a:ext>
            </a:extLst>
          </p:cNvPr>
          <p:cNvSpPr>
            <a:spLocks noGrp="1"/>
          </p:cNvSpPr>
          <p:nvPr>
            <p:ph idx="1"/>
          </p:nvPr>
        </p:nvSpPr>
        <p:spPr>
          <a:xfrm>
            <a:off x="7761698" y="2158120"/>
            <a:ext cx="4212405" cy="3670180"/>
          </a:xfrm>
        </p:spPr>
        <p:txBody>
          <a:bodyPr>
            <a:normAutofit/>
          </a:bodyPr>
          <a:lstStyle/>
          <a:p>
            <a:r>
              <a:rPr lang="sv-SE" sz="1700" dirty="0"/>
              <a:t>Vilka är vi?</a:t>
            </a:r>
          </a:p>
          <a:p>
            <a:r>
              <a:rPr lang="sv-SE" sz="1700" dirty="0" err="1"/>
              <a:t>LAIK:s</a:t>
            </a:r>
            <a:r>
              <a:rPr lang="sv-SE" sz="1700" dirty="0"/>
              <a:t> Ledord och policy</a:t>
            </a:r>
          </a:p>
          <a:p>
            <a:r>
              <a:rPr lang="sv-SE" sz="1700" dirty="0"/>
              <a:t>Förväntningar på spelare, föräldrar och ledare</a:t>
            </a:r>
          </a:p>
          <a:p>
            <a:r>
              <a:rPr lang="sv-SE" sz="1700" dirty="0"/>
              <a:t>Gullmarscupen</a:t>
            </a:r>
          </a:p>
          <a:p>
            <a:r>
              <a:rPr lang="sv-SE" sz="1700" dirty="0"/>
              <a:t>Spel 7-7</a:t>
            </a:r>
          </a:p>
          <a:p>
            <a:r>
              <a:rPr lang="sv-SE" sz="1700" dirty="0"/>
              <a:t>Träningar, Sammandrag</a:t>
            </a:r>
          </a:p>
          <a:p>
            <a:r>
              <a:rPr lang="sv-SE" sz="1700" dirty="0"/>
              <a:t>Bollvärdar</a:t>
            </a:r>
          </a:p>
        </p:txBody>
      </p:sp>
      <p:sp>
        <p:nvSpPr>
          <p:cNvPr id="19" name="Rectangle 12">
            <a:extLst>
              <a:ext uri="{FF2B5EF4-FFF2-40B4-BE49-F238E27FC236}">
                <a16:creationId xmlns:a16="http://schemas.microsoft.com/office/drawing/2014/main" id="{7D417315-0A35-4882-ABD2-ABE3C89E5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20" name="Rectangle 14">
            <a:extLst>
              <a:ext uri="{FF2B5EF4-FFF2-40B4-BE49-F238E27FC236}">
                <a16:creationId xmlns:a16="http://schemas.microsoft.com/office/drawing/2014/main" id="{8B53612E-ADB2-4457-9688-89506397AF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Tree>
    <p:extLst>
      <p:ext uri="{BB962C8B-B14F-4D97-AF65-F5344CB8AC3E}">
        <p14:creationId xmlns:p14="http://schemas.microsoft.com/office/powerpoint/2010/main" val="11286777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utoShape 2"/>
          <p:cNvSpPr>
            <a:spLocks/>
          </p:cNvSpPr>
          <p:nvPr/>
        </p:nvSpPr>
        <p:spPr bwMode="auto">
          <a:xfrm>
            <a:off x="8724106" y="2097476"/>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7CB4C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8</a:t>
            </a:r>
          </a:p>
        </p:txBody>
      </p:sp>
      <p:sp>
        <p:nvSpPr>
          <p:cNvPr id="13315" name="AutoShape 2"/>
          <p:cNvSpPr>
            <a:spLocks/>
          </p:cNvSpPr>
          <p:nvPr/>
        </p:nvSpPr>
        <p:spPr bwMode="auto">
          <a:xfrm>
            <a:off x="9228931" y="2097476"/>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98BFC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9</a:t>
            </a:r>
          </a:p>
        </p:txBody>
      </p:sp>
      <p:sp>
        <p:nvSpPr>
          <p:cNvPr id="13316" name="AutoShape 2"/>
          <p:cNvSpPr>
            <a:spLocks/>
          </p:cNvSpPr>
          <p:nvPr/>
        </p:nvSpPr>
        <p:spPr bwMode="auto">
          <a:xfrm>
            <a:off x="7716044" y="2097476"/>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2699B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5</a:t>
            </a:r>
          </a:p>
        </p:txBody>
      </p:sp>
      <p:sp>
        <p:nvSpPr>
          <p:cNvPr id="13317" name="AutoShape 2"/>
          <p:cNvSpPr>
            <a:spLocks/>
          </p:cNvSpPr>
          <p:nvPr/>
        </p:nvSpPr>
        <p:spPr bwMode="auto">
          <a:xfrm>
            <a:off x="8220869" y="2097476"/>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2699B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5</a:t>
            </a:r>
          </a:p>
        </p:txBody>
      </p:sp>
      <p:sp>
        <p:nvSpPr>
          <p:cNvPr id="13318" name="AutoShape 2"/>
          <p:cNvSpPr>
            <a:spLocks/>
          </p:cNvSpPr>
          <p:nvPr/>
        </p:nvSpPr>
        <p:spPr bwMode="auto">
          <a:xfrm>
            <a:off x="5699919" y="2097476"/>
            <a:ext cx="503237"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19" name="AutoShape 2"/>
          <p:cNvSpPr>
            <a:spLocks/>
          </p:cNvSpPr>
          <p:nvPr/>
        </p:nvSpPr>
        <p:spPr bwMode="auto">
          <a:xfrm>
            <a:off x="2675731" y="2097476"/>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20" name="AutoShape 2"/>
          <p:cNvSpPr>
            <a:spLocks/>
          </p:cNvSpPr>
          <p:nvPr/>
        </p:nvSpPr>
        <p:spPr bwMode="auto">
          <a:xfrm>
            <a:off x="3180555" y="2097476"/>
            <a:ext cx="503238"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dirty="0">
                <a:solidFill>
                  <a:srgbClr val="FFFFFF"/>
                </a:solidFill>
                <a:latin typeface="Helvetica Neue" charset="0"/>
                <a:sym typeface="Helvetica Neue" charset="0"/>
              </a:rPr>
            </a:br>
            <a:r>
              <a:rPr lang="en-US" altLang="sv-SE" sz="1400" dirty="0">
                <a:solidFill>
                  <a:srgbClr val="FFFFFF"/>
                </a:solidFill>
                <a:latin typeface="Helvetica Neue" charset="0"/>
                <a:sym typeface="Helvetica Neue" charset="0"/>
              </a:rPr>
              <a:t>1</a:t>
            </a:r>
          </a:p>
        </p:txBody>
      </p:sp>
      <p:sp>
        <p:nvSpPr>
          <p:cNvPr id="13321" name="AutoShape 2"/>
          <p:cNvSpPr>
            <a:spLocks/>
          </p:cNvSpPr>
          <p:nvPr/>
        </p:nvSpPr>
        <p:spPr bwMode="auto">
          <a:xfrm>
            <a:off x="3683794" y="2097476"/>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22" name="AutoShape 2"/>
          <p:cNvSpPr>
            <a:spLocks/>
          </p:cNvSpPr>
          <p:nvPr/>
        </p:nvSpPr>
        <p:spPr bwMode="auto">
          <a:xfrm>
            <a:off x="4188619" y="2097476"/>
            <a:ext cx="503237"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23" name="AutoShape 2"/>
          <p:cNvSpPr>
            <a:spLocks/>
          </p:cNvSpPr>
          <p:nvPr/>
        </p:nvSpPr>
        <p:spPr bwMode="auto">
          <a:xfrm>
            <a:off x="4691856" y="2097476"/>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24" name="AutoShape 2"/>
          <p:cNvSpPr>
            <a:spLocks/>
          </p:cNvSpPr>
          <p:nvPr/>
        </p:nvSpPr>
        <p:spPr bwMode="auto">
          <a:xfrm>
            <a:off x="5196680" y="2097476"/>
            <a:ext cx="503238"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25" name="AutoShape 2"/>
          <p:cNvSpPr>
            <a:spLocks/>
          </p:cNvSpPr>
          <p:nvPr/>
        </p:nvSpPr>
        <p:spPr bwMode="auto">
          <a:xfrm>
            <a:off x="2675730" y="5050225"/>
            <a:ext cx="503238"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B3CAD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10</a:t>
            </a:r>
          </a:p>
        </p:txBody>
      </p:sp>
      <p:sp>
        <p:nvSpPr>
          <p:cNvPr id="13326" name="AutoShape 2"/>
          <p:cNvSpPr>
            <a:spLocks/>
          </p:cNvSpPr>
          <p:nvPr/>
        </p:nvSpPr>
        <p:spPr bwMode="auto">
          <a:xfrm>
            <a:off x="2675730" y="4329501"/>
            <a:ext cx="503238"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2748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3</a:t>
            </a:r>
          </a:p>
        </p:txBody>
      </p:sp>
      <p:sp>
        <p:nvSpPr>
          <p:cNvPr id="13327" name="AutoShape 2"/>
          <p:cNvSpPr>
            <a:spLocks/>
          </p:cNvSpPr>
          <p:nvPr/>
        </p:nvSpPr>
        <p:spPr bwMode="auto">
          <a:xfrm>
            <a:off x="2675730" y="3610364"/>
            <a:ext cx="503238"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2699B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5</a:t>
            </a:r>
          </a:p>
        </p:txBody>
      </p:sp>
      <p:sp>
        <p:nvSpPr>
          <p:cNvPr id="6145" name="Rectangle 1"/>
          <p:cNvSpPr>
            <a:spLocks noGrp="1" noChangeArrowheads="1"/>
          </p:cNvSpPr>
          <p:nvPr>
            <p:ph type="title"/>
          </p:nvPr>
        </p:nvSpPr>
        <p:spPr>
          <a:xfrm>
            <a:off x="3178968" y="913201"/>
            <a:ext cx="6121400" cy="800100"/>
          </a:xfrm>
        </p:spPr>
        <p:txBody>
          <a:bodyPr>
            <a:normAutofit fontScale="90000"/>
          </a:bodyPr>
          <a:lstStyle/>
          <a:p>
            <a:pPr defTabSz="411480">
              <a:defRPr/>
            </a:pPr>
            <a:r>
              <a:rPr lang="en-US" sz="3600" b="1" dirty="0">
                <a:solidFill>
                  <a:srgbClr val="0096DC"/>
                </a:solidFill>
                <a:latin typeface="Calibri" panose="020F0502020204030204" pitchFamily="34" charset="0"/>
                <a:cs typeface="Arial"/>
                <a:sym typeface="SvFF Headline v2.1" charset="0"/>
              </a:rPr>
              <a:t>DE FYSISKA GRUNDKVALITETERNA</a:t>
            </a:r>
            <a:endParaRPr lang="en-US" sz="3600" b="1" dirty="0">
              <a:latin typeface="Calibri" panose="020F0502020204030204" pitchFamily="34" charset="0"/>
              <a:cs typeface="Arial"/>
            </a:endParaRPr>
          </a:p>
        </p:txBody>
      </p:sp>
      <p:sp>
        <p:nvSpPr>
          <p:cNvPr id="13329" name="AutoShape 2"/>
          <p:cNvSpPr>
            <a:spLocks/>
          </p:cNvSpPr>
          <p:nvPr/>
        </p:nvSpPr>
        <p:spPr bwMode="auto">
          <a:xfrm>
            <a:off x="1307306" y="1808551"/>
            <a:ext cx="1223963" cy="28035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r" eaLnBrk="1">
              <a:lnSpc>
                <a:spcPct val="300000"/>
              </a:lnSpc>
            </a:pPr>
            <a:r>
              <a:rPr lang="en-US" altLang="sv-SE" sz="1600" dirty="0" err="1">
                <a:solidFill>
                  <a:schemeClr val="tx1"/>
                </a:solidFill>
                <a:latin typeface="Calibri Light" panose="020F0302020204030204" pitchFamily="34" charset="0"/>
                <a:sym typeface="Helvetica Neue" charset="0"/>
              </a:rPr>
              <a:t>Koordination</a:t>
            </a:r>
            <a:endParaRPr lang="en-US" altLang="sv-SE" sz="1600" dirty="0">
              <a:solidFill>
                <a:schemeClr val="tx1"/>
              </a:solidFill>
              <a:latin typeface="Calibri Light" panose="020F0302020204030204" pitchFamily="34" charset="0"/>
              <a:sym typeface="Helvetica Neue" charset="0"/>
            </a:endParaRPr>
          </a:p>
          <a:p>
            <a:pPr algn="r" eaLnBrk="1">
              <a:lnSpc>
                <a:spcPct val="300000"/>
              </a:lnSpc>
            </a:pPr>
            <a:r>
              <a:rPr lang="en-US" altLang="sv-SE" sz="1600" dirty="0" err="1">
                <a:solidFill>
                  <a:schemeClr val="tx1"/>
                </a:solidFill>
                <a:latin typeface="Calibri Light" panose="020F0302020204030204" pitchFamily="34" charset="0"/>
                <a:sym typeface="Helvetica Neue" charset="0"/>
              </a:rPr>
              <a:t>Styrka</a:t>
            </a:r>
            <a:endParaRPr lang="en-US" altLang="sv-SE" sz="1600" dirty="0">
              <a:solidFill>
                <a:schemeClr val="tx1"/>
              </a:solidFill>
              <a:latin typeface="Calibri Light" panose="020F0302020204030204" pitchFamily="34" charset="0"/>
              <a:sym typeface="Helvetica Neue" charset="0"/>
            </a:endParaRPr>
          </a:p>
          <a:p>
            <a:pPr algn="r" eaLnBrk="1">
              <a:lnSpc>
                <a:spcPct val="300000"/>
              </a:lnSpc>
            </a:pPr>
            <a:r>
              <a:rPr lang="en-US" altLang="sv-SE" sz="1600" dirty="0" err="1">
                <a:solidFill>
                  <a:schemeClr val="tx1"/>
                </a:solidFill>
                <a:latin typeface="Calibri Light" panose="020F0302020204030204" pitchFamily="34" charset="0"/>
                <a:sym typeface="Helvetica Neue" charset="0"/>
              </a:rPr>
              <a:t>Rörlighet</a:t>
            </a:r>
            <a:endParaRPr lang="en-US" altLang="sv-SE" sz="1600" dirty="0">
              <a:solidFill>
                <a:schemeClr val="tx1"/>
              </a:solidFill>
              <a:latin typeface="Calibri Light" panose="020F0302020204030204" pitchFamily="34" charset="0"/>
              <a:sym typeface="Helvetica Neue" charset="0"/>
            </a:endParaRPr>
          </a:p>
          <a:p>
            <a:pPr algn="r" eaLnBrk="1">
              <a:lnSpc>
                <a:spcPct val="300000"/>
              </a:lnSpc>
            </a:pPr>
            <a:r>
              <a:rPr lang="en-US" altLang="sv-SE" sz="1600" dirty="0" err="1">
                <a:solidFill>
                  <a:schemeClr val="tx1"/>
                </a:solidFill>
                <a:latin typeface="Calibri Light" panose="020F0302020204030204" pitchFamily="34" charset="0"/>
                <a:sym typeface="Helvetica Neue" charset="0"/>
              </a:rPr>
              <a:t>Snabbhet</a:t>
            </a:r>
            <a:endParaRPr lang="en-US" altLang="sv-SE" sz="1600" dirty="0">
              <a:solidFill>
                <a:schemeClr val="tx1"/>
              </a:solidFill>
              <a:latin typeface="Calibri Light" panose="020F0302020204030204" pitchFamily="34" charset="0"/>
              <a:sym typeface="Helvetica Neue" charset="0"/>
            </a:endParaRPr>
          </a:p>
          <a:p>
            <a:pPr algn="r" eaLnBrk="1">
              <a:lnSpc>
                <a:spcPct val="300000"/>
              </a:lnSpc>
            </a:pPr>
            <a:r>
              <a:rPr lang="en-US" altLang="sv-SE" sz="1600" dirty="0" err="1">
                <a:solidFill>
                  <a:schemeClr val="tx1"/>
                </a:solidFill>
                <a:latin typeface="Calibri Light" panose="020F0302020204030204" pitchFamily="34" charset="0"/>
                <a:sym typeface="Helvetica Neue" charset="0"/>
              </a:rPr>
              <a:t>Uthållighet</a:t>
            </a:r>
            <a:endParaRPr lang="en-US" altLang="sv-SE" sz="1600" dirty="0">
              <a:solidFill>
                <a:schemeClr val="tx1"/>
              </a:solidFill>
              <a:latin typeface="Calibri Light" panose="020F0302020204030204" pitchFamily="34" charset="0"/>
              <a:sym typeface="Helvetica Neue" charset="0"/>
            </a:endParaRPr>
          </a:p>
        </p:txBody>
      </p:sp>
      <p:sp>
        <p:nvSpPr>
          <p:cNvPr id="13330" name="AutoShape 1"/>
          <p:cNvSpPr>
            <a:spLocks/>
          </p:cNvSpPr>
          <p:nvPr/>
        </p:nvSpPr>
        <p:spPr bwMode="auto">
          <a:xfrm>
            <a:off x="1524000" y="0"/>
            <a:ext cx="395288" cy="3317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nchor="b"/>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200" b="1">
                <a:solidFill>
                  <a:schemeClr val="bg1"/>
                </a:solidFill>
                <a:latin typeface="Arial" panose="020B0604020202020204" pitchFamily="34" charset="0"/>
                <a:cs typeface="Arial" panose="020B0604020202020204" pitchFamily="34" charset="0"/>
                <a:sym typeface="SvFF Headline v2.1" pitchFamily="50" charset="0"/>
              </a:rPr>
              <a:t>12</a:t>
            </a:r>
            <a:endParaRPr lang="en-US" altLang="sv-SE" sz="1200" b="1">
              <a:solidFill>
                <a:schemeClr val="bg1"/>
              </a:solidFill>
              <a:latin typeface="Arial" panose="020B0604020202020204" pitchFamily="34" charset="0"/>
              <a:cs typeface="Arial" panose="020B0604020202020204" pitchFamily="34" charset="0"/>
            </a:endParaRPr>
          </a:p>
        </p:txBody>
      </p:sp>
      <p:sp>
        <p:nvSpPr>
          <p:cNvPr id="13331" name="AutoShape 2"/>
          <p:cNvSpPr>
            <a:spLocks/>
          </p:cNvSpPr>
          <p:nvPr/>
        </p:nvSpPr>
        <p:spPr bwMode="auto">
          <a:xfrm>
            <a:off x="1883569" y="1772039"/>
            <a:ext cx="574675" cy="2889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r" eaLnBrk="1"/>
            <a:r>
              <a:rPr lang="en-US" altLang="sv-SE" sz="1000">
                <a:solidFill>
                  <a:srgbClr val="FFFFFF"/>
                </a:solidFill>
                <a:latin typeface="Helvetica Neue" charset="0"/>
                <a:sym typeface="Helvetica Neue" charset="0"/>
              </a:rPr>
              <a:t>ÅLDER</a:t>
            </a:r>
          </a:p>
        </p:txBody>
      </p:sp>
      <p:sp>
        <p:nvSpPr>
          <p:cNvPr id="13332" name="AutoShape 2"/>
          <p:cNvSpPr>
            <a:spLocks/>
          </p:cNvSpPr>
          <p:nvPr/>
        </p:nvSpPr>
        <p:spPr bwMode="auto">
          <a:xfrm>
            <a:off x="2675730" y="1737113"/>
            <a:ext cx="503238"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6</a:t>
            </a:r>
          </a:p>
        </p:txBody>
      </p:sp>
      <p:sp>
        <p:nvSpPr>
          <p:cNvPr id="13333" name="AutoShape 2"/>
          <p:cNvSpPr>
            <a:spLocks/>
          </p:cNvSpPr>
          <p:nvPr/>
        </p:nvSpPr>
        <p:spPr bwMode="auto">
          <a:xfrm>
            <a:off x="3178969" y="1737113"/>
            <a:ext cx="504825"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7</a:t>
            </a:r>
          </a:p>
        </p:txBody>
      </p:sp>
      <p:sp>
        <p:nvSpPr>
          <p:cNvPr id="13334" name="AutoShape 2"/>
          <p:cNvSpPr>
            <a:spLocks/>
          </p:cNvSpPr>
          <p:nvPr/>
        </p:nvSpPr>
        <p:spPr bwMode="auto">
          <a:xfrm>
            <a:off x="3683794" y="1737113"/>
            <a:ext cx="503237"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8</a:t>
            </a:r>
          </a:p>
        </p:txBody>
      </p:sp>
      <p:sp>
        <p:nvSpPr>
          <p:cNvPr id="13335" name="AutoShape 2"/>
          <p:cNvSpPr>
            <a:spLocks/>
          </p:cNvSpPr>
          <p:nvPr/>
        </p:nvSpPr>
        <p:spPr bwMode="auto">
          <a:xfrm>
            <a:off x="4187031" y="1737113"/>
            <a:ext cx="504825"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9</a:t>
            </a:r>
          </a:p>
        </p:txBody>
      </p:sp>
      <p:sp>
        <p:nvSpPr>
          <p:cNvPr id="13336" name="AutoShape 2"/>
          <p:cNvSpPr>
            <a:spLocks/>
          </p:cNvSpPr>
          <p:nvPr/>
        </p:nvSpPr>
        <p:spPr bwMode="auto">
          <a:xfrm>
            <a:off x="4691855" y="1737113"/>
            <a:ext cx="503238"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10</a:t>
            </a:r>
          </a:p>
        </p:txBody>
      </p:sp>
      <p:sp>
        <p:nvSpPr>
          <p:cNvPr id="13337" name="AutoShape 2"/>
          <p:cNvSpPr>
            <a:spLocks/>
          </p:cNvSpPr>
          <p:nvPr/>
        </p:nvSpPr>
        <p:spPr bwMode="auto">
          <a:xfrm>
            <a:off x="5195094" y="1737113"/>
            <a:ext cx="504825"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11</a:t>
            </a:r>
          </a:p>
        </p:txBody>
      </p:sp>
      <p:sp>
        <p:nvSpPr>
          <p:cNvPr id="13338" name="AutoShape 2"/>
          <p:cNvSpPr>
            <a:spLocks/>
          </p:cNvSpPr>
          <p:nvPr/>
        </p:nvSpPr>
        <p:spPr bwMode="auto">
          <a:xfrm>
            <a:off x="5699919" y="1737113"/>
            <a:ext cx="503237"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12</a:t>
            </a:r>
          </a:p>
        </p:txBody>
      </p:sp>
      <p:sp>
        <p:nvSpPr>
          <p:cNvPr id="13339" name="AutoShape 2"/>
          <p:cNvSpPr>
            <a:spLocks/>
          </p:cNvSpPr>
          <p:nvPr/>
        </p:nvSpPr>
        <p:spPr bwMode="auto">
          <a:xfrm>
            <a:off x="6203156" y="1737113"/>
            <a:ext cx="504825"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13</a:t>
            </a:r>
          </a:p>
        </p:txBody>
      </p:sp>
      <p:sp>
        <p:nvSpPr>
          <p:cNvPr id="13340" name="AutoShape 2"/>
          <p:cNvSpPr>
            <a:spLocks/>
          </p:cNvSpPr>
          <p:nvPr/>
        </p:nvSpPr>
        <p:spPr bwMode="auto">
          <a:xfrm>
            <a:off x="6707980" y="1737113"/>
            <a:ext cx="503238"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14</a:t>
            </a:r>
          </a:p>
        </p:txBody>
      </p:sp>
      <p:sp>
        <p:nvSpPr>
          <p:cNvPr id="13341" name="AutoShape 2"/>
          <p:cNvSpPr>
            <a:spLocks/>
          </p:cNvSpPr>
          <p:nvPr/>
        </p:nvSpPr>
        <p:spPr bwMode="auto">
          <a:xfrm>
            <a:off x="7211219" y="1737113"/>
            <a:ext cx="504825"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15</a:t>
            </a:r>
          </a:p>
        </p:txBody>
      </p:sp>
      <p:sp>
        <p:nvSpPr>
          <p:cNvPr id="13342" name="AutoShape 2"/>
          <p:cNvSpPr>
            <a:spLocks/>
          </p:cNvSpPr>
          <p:nvPr/>
        </p:nvSpPr>
        <p:spPr bwMode="auto">
          <a:xfrm>
            <a:off x="7716044" y="1737113"/>
            <a:ext cx="503237"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16</a:t>
            </a:r>
          </a:p>
        </p:txBody>
      </p:sp>
      <p:sp>
        <p:nvSpPr>
          <p:cNvPr id="13343" name="AutoShape 2"/>
          <p:cNvSpPr>
            <a:spLocks/>
          </p:cNvSpPr>
          <p:nvPr/>
        </p:nvSpPr>
        <p:spPr bwMode="auto">
          <a:xfrm>
            <a:off x="8219281" y="1737113"/>
            <a:ext cx="504825"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17</a:t>
            </a:r>
          </a:p>
        </p:txBody>
      </p:sp>
      <p:sp>
        <p:nvSpPr>
          <p:cNvPr id="13344" name="AutoShape 2"/>
          <p:cNvSpPr>
            <a:spLocks/>
          </p:cNvSpPr>
          <p:nvPr/>
        </p:nvSpPr>
        <p:spPr bwMode="auto">
          <a:xfrm>
            <a:off x="8724105" y="1737113"/>
            <a:ext cx="503238"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18</a:t>
            </a:r>
          </a:p>
        </p:txBody>
      </p:sp>
      <p:sp>
        <p:nvSpPr>
          <p:cNvPr id="13345" name="AutoShape 2"/>
          <p:cNvSpPr>
            <a:spLocks/>
          </p:cNvSpPr>
          <p:nvPr/>
        </p:nvSpPr>
        <p:spPr bwMode="auto">
          <a:xfrm>
            <a:off x="9227344" y="1737113"/>
            <a:ext cx="504825"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eaLnBrk="1"/>
            <a:r>
              <a:rPr lang="en-US" altLang="sv-SE" sz="1400" dirty="0">
                <a:solidFill>
                  <a:schemeClr val="tx1"/>
                </a:solidFill>
                <a:latin typeface="Helvetica Neue" charset="0"/>
                <a:sym typeface="Helvetica Neue" charset="0"/>
              </a:rPr>
              <a:t>19</a:t>
            </a:r>
          </a:p>
        </p:txBody>
      </p:sp>
      <p:sp>
        <p:nvSpPr>
          <p:cNvPr id="13346" name="AutoShape 2"/>
          <p:cNvSpPr>
            <a:spLocks/>
          </p:cNvSpPr>
          <p:nvPr/>
        </p:nvSpPr>
        <p:spPr bwMode="auto">
          <a:xfrm>
            <a:off x="2675730" y="2889639"/>
            <a:ext cx="503238"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B3CAD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10</a:t>
            </a:r>
          </a:p>
        </p:txBody>
      </p:sp>
      <p:sp>
        <p:nvSpPr>
          <p:cNvPr id="13347" name="AutoShape 2"/>
          <p:cNvSpPr>
            <a:spLocks/>
          </p:cNvSpPr>
          <p:nvPr/>
        </p:nvSpPr>
        <p:spPr bwMode="auto">
          <a:xfrm>
            <a:off x="3178969" y="2889639"/>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98BFC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9</a:t>
            </a:r>
          </a:p>
        </p:txBody>
      </p:sp>
      <p:sp>
        <p:nvSpPr>
          <p:cNvPr id="13348" name="AutoShape 2"/>
          <p:cNvSpPr>
            <a:spLocks/>
          </p:cNvSpPr>
          <p:nvPr/>
        </p:nvSpPr>
        <p:spPr bwMode="auto">
          <a:xfrm>
            <a:off x="3683794" y="2889639"/>
            <a:ext cx="503237"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7CB4C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8</a:t>
            </a:r>
          </a:p>
        </p:txBody>
      </p:sp>
      <p:sp>
        <p:nvSpPr>
          <p:cNvPr id="13349" name="AutoShape 2"/>
          <p:cNvSpPr>
            <a:spLocks/>
          </p:cNvSpPr>
          <p:nvPr/>
        </p:nvSpPr>
        <p:spPr bwMode="auto">
          <a:xfrm>
            <a:off x="4187031" y="2889639"/>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61AAC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7</a:t>
            </a:r>
          </a:p>
        </p:txBody>
      </p:sp>
      <p:sp>
        <p:nvSpPr>
          <p:cNvPr id="13350" name="AutoShape 2"/>
          <p:cNvSpPr>
            <a:spLocks/>
          </p:cNvSpPr>
          <p:nvPr/>
        </p:nvSpPr>
        <p:spPr bwMode="auto">
          <a:xfrm>
            <a:off x="4691855" y="2889639"/>
            <a:ext cx="503238"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389DB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6</a:t>
            </a:r>
          </a:p>
        </p:txBody>
      </p:sp>
      <p:sp>
        <p:nvSpPr>
          <p:cNvPr id="13351" name="AutoShape 2"/>
          <p:cNvSpPr>
            <a:spLocks/>
          </p:cNvSpPr>
          <p:nvPr/>
        </p:nvSpPr>
        <p:spPr bwMode="auto">
          <a:xfrm>
            <a:off x="5195094" y="2889639"/>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2699B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5</a:t>
            </a:r>
          </a:p>
        </p:txBody>
      </p:sp>
      <p:sp>
        <p:nvSpPr>
          <p:cNvPr id="13352" name="AutoShape 2"/>
          <p:cNvSpPr>
            <a:spLocks/>
          </p:cNvSpPr>
          <p:nvPr/>
        </p:nvSpPr>
        <p:spPr bwMode="auto">
          <a:xfrm>
            <a:off x="5699919" y="2889639"/>
            <a:ext cx="503237"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E85A3"/>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4</a:t>
            </a:r>
          </a:p>
        </p:txBody>
      </p:sp>
      <p:sp>
        <p:nvSpPr>
          <p:cNvPr id="13353" name="AutoShape 2"/>
          <p:cNvSpPr>
            <a:spLocks/>
          </p:cNvSpPr>
          <p:nvPr/>
        </p:nvSpPr>
        <p:spPr bwMode="auto">
          <a:xfrm>
            <a:off x="6203156" y="2889639"/>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2748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3</a:t>
            </a:r>
          </a:p>
        </p:txBody>
      </p:sp>
      <p:sp>
        <p:nvSpPr>
          <p:cNvPr id="13354" name="AutoShape 2"/>
          <p:cNvSpPr>
            <a:spLocks/>
          </p:cNvSpPr>
          <p:nvPr/>
        </p:nvSpPr>
        <p:spPr bwMode="auto">
          <a:xfrm>
            <a:off x="6707980" y="2889639"/>
            <a:ext cx="503238"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637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2</a:t>
            </a:r>
          </a:p>
        </p:txBody>
      </p:sp>
      <p:sp>
        <p:nvSpPr>
          <p:cNvPr id="13355" name="AutoShape 2"/>
          <p:cNvSpPr>
            <a:spLocks/>
          </p:cNvSpPr>
          <p:nvPr/>
        </p:nvSpPr>
        <p:spPr bwMode="auto">
          <a:xfrm>
            <a:off x="7211219" y="2889639"/>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56" name="AutoShape 2"/>
          <p:cNvSpPr>
            <a:spLocks/>
          </p:cNvSpPr>
          <p:nvPr/>
        </p:nvSpPr>
        <p:spPr bwMode="auto">
          <a:xfrm>
            <a:off x="7716044" y="2889639"/>
            <a:ext cx="503237"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57" name="AutoShape 2"/>
          <p:cNvSpPr>
            <a:spLocks/>
          </p:cNvSpPr>
          <p:nvPr/>
        </p:nvSpPr>
        <p:spPr bwMode="auto">
          <a:xfrm>
            <a:off x="8219281" y="2889639"/>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58" name="AutoShape 2"/>
          <p:cNvSpPr>
            <a:spLocks/>
          </p:cNvSpPr>
          <p:nvPr/>
        </p:nvSpPr>
        <p:spPr bwMode="auto">
          <a:xfrm>
            <a:off x="8724105" y="2889639"/>
            <a:ext cx="503238"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59" name="AutoShape 2"/>
          <p:cNvSpPr>
            <a:spLocks/>
          </p:cNvSpPr>
          <p:nvPr/>
        </p:nvSpPr>
        <p:spPr bwMode="auto">
          <a:xfrm>
            <a:off x="9227344" y="2889639"/>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60" name="AutoShape 2"/>
          <p:cNvSpPr>
            <a:spLocks/>
          </p:cNvSpPr>
          <p:nvPr/>
        </p:nvSpPr>
        <p:spPr bwMode="auto">
          <a:xfrm>
            <a:off x="3178969" y="3610364"/>
            <a:ext cx="504825"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2699B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5</a:t>
            </a:r>
          </a:p>
        </p:txBody>
      </p:sp>
      <p:sp>
        <p:nvSpPr>
          <p:cNvPr id="13361" name="AutoShape 2"/>
          <p:cNvSpPr>
            <a:spLocks/>
          </p:cNvSpPr>
          <p:nvPr/>
        </p:nvSpPr>
        <p:spPr bwMode="auto">
          <a:xfrm>
            <a:off x="3683794" y="3610364"/>
            <a:ext cx="503237"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2699B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5</a:t>
            </a:r>
          </a:p>
        </p:txBody>
      </p:sp>
      <p:sp>
        <p:nvSpPr>
          <p:cNvPr id="13362" name="AutoShape 2"/>
          <p:cNvSpPr>
            <a:spLocks/>
          </p:cNvSpPr>
          <p:nvPr/>
        </p:nvSpPr>
        <p:spPr bwMode="auto">
          <a:xfrm>
            <a:off x="4187031" y="3610364"/>
            <a:ext cx="504825"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E85A3"/>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4</a:t>
            </a:r>
          </a:p>
        </p:txBody>
      </p:sp>
      <p:sp>
        <p:nvSpPr>
          <p:cNvPr id="13363" name="AutoShape 2"/>
          <p:cNvSpPr>
            <a:spLocks/>
          </p:cNvSpPr>
          <p:nvPr/>
        </p:nvSpPr>
        <p:spPr bwMode="auto">
          <a:xfrm>
            <a:off x="4691855" y="3610364"/>
            <a:ext cx="503238"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2748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3</a:t>
            </a:r>
          </a:p>
        </p:txBody>
      </p:sp>
      <p:sp>
        <p:nvSpPr>
          <p:cNvPr id="13364" name="AutoShape 2"/>
          <p:cNvSpPr>
            <a:spLocks/>
          </p:cNvSpPr>
          <p:nvPr/>
        </p:nvSpPr>
        <p:spPr bwMode="auto">
          <a:xfrm>
            <a:off x="5195094" y="3610364"/>
            <a:ext cx="504825"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637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2</a:t>
            </a:r>
          </a:p>
        </p:txBody>
      </p:sp>
      <p:sp>
        <p:nvSpPr>
          <p:cNvPr id="13365" name="AutoShape 2"/>
          <p:cNvSpPr>
            <a:spLocks/>
          </p:cNvSpPr>
          <p:nvPr/>
        </p:nvSpPr>
        <p:spPr bwMode="auto">
          <a:xfrm>
            <a:off x="5699919" y="3610364"/>
            <a:ext cx="503237"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66" name="AutoShape 2"/>
          <p:cNvSpPr>
            <a:spLocks/>
          </p:cNvSpPr>
          <p:nvPr/>
        </p:nvSpPr>
        <p:spPr bwMode="auto">
          <a:xfrm>
            <a:off x="6203156" y="3610364"/>
            <a:ext cx="504825"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67" name="AutoShape 2"/>
          <p:cNvSpPr>
            <a:spLocks/>
          </p:cNvSpPr>
          <p:nvPr/>
        </p:nvSpPr>
        <p:spPr bwMode="auto">
          <a:xfrm>
            <a:off x="6707980" y="3610364"/>
            <a:ext cx="503238"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68" name="AutoShape 2"/>
          <p:cNvSpPr>
            <a:spLocks/>
          </p:cNvSpPr>
          <p:nvPr/>
        </p:nvSpPr>
        <p:spPr bwMode="auto">
          <a:xfrm>
            <a:off x="7211219" y="3610364"/>
            <a:ext cx="504825"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637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2</a:t>
            </a:r>
          </a:p>
        </p:txBody>
      </p:sp>
      <p:sp>
        <p:nvSpPr>
          <p:cNvPr id="13369" name="AutoShape 2"/>
          <p:cNvSpPr>
            <a:spLocks/>
          </p:cNvSpPr>
          <p:nvPr/>
        </p:nvSpPr>
        <p:spPr bwMode="auto">
          <a:xfrm>
            <a:off x="7716044" y="3610364"/>
            <a:ext cx="503237"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637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2</a:t>
            </a:r>
          </a:p>
        </p:txBody>
      </p:sp>
      <p:sp>
        <p:nvSpPr>
          <p:cNvPr id="13370" name="AutoShape 2"/>
          <p:cNvSpPr>
            <a:spLocks/>
          </p:cNvSpPr>
          <p:nvPr/>
        </p:nvSpPr>
        <p:spPr bwMode="auto">
          <a:xfrm>
            <a:off x="8219281" y="3610364"/>
            <a:ext cx="504825"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2748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3</a:t>
            </a:r>
          </a:p>
        </p:txBody>
      </p:sp>
      <p:sp>
        <p:nvSpPr>
          <p:cNvPr id="13371" name="AutoShape 2"/>
          <p:cNvSpPr>
            <a:spLocks/>
          </p:cNvSpPr>
          <p:nvPr/>
        </p:nvSpPr>
        <p:spPr bwMode="auto">
          <a:xfrm>
            <a:off x="8724105" y="3610364"/>
            <a:ext cx="503238"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2748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3</a:t>
            </a:r>
          </a:p>
        </p:txBody>
      </p:sp>
      <p:sp>
        <p:nvSpPr>
          <p:cNvPr id="13372" name="AutoShape 2"/>
          <p:cNvSpPr>
            <a:spLocks/>
          </p:cNvSpPr>
          <p:nvPr/>
        </p:nvSpPr>
        <p:spPr bwMode="auto">
          <a:xfrm>
            <a:off x="9227344" y="3610364"/>
            <a:ext cx="504825" cy="5032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2748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3</a:t>
            </a:r>
          </a:p>
        </p:txBody>
      </p:sp>
      <p:sp>
        <p:nvSpPr>
          <p:cNvPr id="13373" name="AutoShape 2"/>
          <p:cNvSpPr>
            <a:spLocks/>
          </p:cNvSpPr>
          <p:nvPr/>
        </p:nvSpPr>
        <p:spPr bwMode="auto">
          <a:xfrm>
            <a:off x="3178969" y="4329501"/>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2748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3</a:t>
            </a:r>
          </a:p>
        </p:txBody>
      </p:sp>
      <p:sp>
        <p:nvSpPr>
          <p:cNvPr id="13374" name="AutoShape 2"/>
          <p:cNvSpPr>
            <a:spLocks/>
          </p:cNvSpPr>
          <p:nvPr/>
        </p:nvSpPr>
        <p:spPr bwMode="auto">
          <a:xfrm>
            <a:off x="3683794" y="4329501"/>
            <a:ext cx="503237"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2748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3</a:t>
            </a:r>
          </a:p>
        </p:txBody>
      </p:sp>
      <p:sp>
        <p:nvSpPr>
          <p:cNvPr id="13375" name="AutoShape 2"/>
          <p:cNvSpPr>
            <a:spLocks/>
          </p:cNvSpPr>
          <p:nvPr/>
        </p:nvSpPr>
        <p:spPr bwMode="auto">
          <a:xfrm>
            <a:off x="4187031" y="4329501"/>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76" name="AutoShape 2"/>
          <p:cNvSpPr>
            <a:spLocks/>
          </p:cNvSpPr>
          <p:nvPr/>
        </p:nvSpPr>
        <p:spPr bwMode="auto">
          <a:xfrm>
            <a:off x="4691855" y="4329501"/>
            <a:ext cx="503238"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77" name="AutoShape 2"/>
          <p:cNvSpPr>
            <a:spLocks/>
          </p:cNvSpPr>
          <p:nvPr/>
        </p:nvSpPr>
        <p:spPr bwMode="auto">
          <a:xfrm>
            <a:off x="5195094" y="4329501"/>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78" name="AutoShape 2"/>
          <p:cNvSpPr>
            <a:spLocks/>
          </p:cNvSpPr>
          <p:nvPr/>
        </p:nvSpPr>
        <p:spPr bwMode="auto">
          <a:xfrm>
            <a:off x="5699919" y="4329501"/>
            <a:ext cx="503237"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79" name="AutoShape 2"/>
          <p:cNvSpPr>
            <a:spLocks/>
          </p:cNvSpPr>
          <p:nvPr/>
        </p:nvSpPr>
        <p:spPr bwMode="auto">
          <a:xfrm>
            <a:off x="6203156" y="4329501"/>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80" name="AutoShape 2"/>
          <p:cNvSpPr>
            <a:spLocks/>
          </p:cNvSpPr>
          <p:nvPr/>
        </p:nvSpPr>
        <p:spPr bwMode="auto">
          <a:xfrm>
            <a:off x="6707980" y="4329501"/>
            <a:ext cx="503238"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81" name="AutoShape 2"/>
          <p:cNvSpPr>
            <a:spLocks/>
          </p:cNvSpPr>
          <p:nvPr/>
        </p:nvSpPr>
        <p:spPr bwMode="auto">
          <a:xfrm>
            <a:off x="7211219" y="4329501"/>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2748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3</a:t>
            </a:r>
          </a:p>
        </p:txBody>
      </p:sp>
      <p:sp>
        <p:nvSpPr>
          <p:cNvPr id="13382" name="AutoShape 2"/>
          <p:cNvSpPr>
            <a:spLocks/>
          </p:cNvSpPr>
          <p:nvPr/>
        </p:nvSpPr>
        <p:spPr bwMode="auto">
          <a:xfrm>
            <a:off x="7716044" y="4329501"/>
            <a:ext cx="503237"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E85A3"/>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4</a:t>
            </a:r>
          </a:p>
        </p:txBody>
      </p:sp>
      <p:sp>
        <p:nvSpPr>
          <p:cNvPr id="13383" name="AutoShape 2"/>
          <p:cNvSpPr>
            <a:spLocks/>
          </p:cNvSpPr>
          <p:nvPr/>
        </p:nvSpPr>
        <p:spPr bwMode="auto">
          <a:xfrm>
            <a:off x="8219281" y="4329501"/>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2699B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5</a:t>
            </a:r>
          </a:p>
        </p:txBody>
      </p:sp>
      <p:sp>
        <p:nvSpPr>
          <p:cNvPr id="13384" name="AutoShape 2"/>
          <p:cNvSpPr>
            <a:spLocks/>
          </p:cNvSpPr>
          <p:nvPr/>
        </p:nvSpPr>
        <p:spPr bwMode="auto">
          <a:xfrm>
            <a:off x="8724105" y="4329501"/>
            <a:ext cx="503238"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389DB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6</a:t>
            </a:r>
          </a:p>
        </p:txBody>
      </p:sp>
      <p:sp>
        <p:nvSpPr>
          <p:cNvPr id="13385" name="AutoShape 2"/>
          <p:cNvSpPr>
            <a:spLocks/>
          </p:cNvSpPr>
          <p:nvPr/>
        </p:nvSpPr>
        <p:spPr bwMode="auto">
          <a:xfrm>
            <a:off x="9227344" y="4329501"/>
            <a:ext cx="50482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61AAC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7</a:t>
            </a:r>
          </a:p>
        </p:txBody>
      </p:sp>
      <p:sp>
        <p:nvSpPr>
          <p:cNvPr id="13386" name="AutoShape 2"/>
          <p:cNvSpPr>
            <a:spLocks/>
          </p:cNvSpPr>
          <p:nvPr/>
        </p:nvSpPr>
        <p:spPr bwMode="auto">
          <a:xfrm>
            <a:off x="3178969" y="5050225"/>
            <a:ext cx="504825"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B3CAD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10</a:t>
            </a:r>
          </a:p>
        </p:txBody>
      </p:sp>
      <p:sp>
        <p:nvSpPr>
          <p:cNvPr id="13387" name="AutoShape 2"/>
          <p:cNvSpPr>
            <a:spLocks/>
          </p:cNvSpPr>
          <p:nvPr/>
        </p:nvSpPr>
        <p:spPr bwMode="auto">
          <a:xfrm>
            <a:off x="3610769" y="5050225"/>
            <a:ext cx="504825"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B3CAD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10</a:t>
            </a:r>
          </a:p>
        </p:txBody>
      </p:sp>
      <p:sp>
        <p:nvSpPr>
          <p:cNvPr id="13388" name="AutoShape 2"/>
          <p:cNvSpPr>
            <a:spLocks/>
          </p:cNvSpPr>
          <p:nvPr/>
        </p:nvSpPr>
        <p:spPr bwMode="auto">
          <a:xfrm>
            <a:off x="4115594" y="5050225"/>
            <a:ext cx="503237"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B3CAD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10</a:t>
            </a:r>
          </a:p>
        </p:txBody>
      </p:sp>
      <p:sp>
        <p:nvSpPr>
          <p:cNvPr id="13389" name="AutoShape 2"/>
          <p:cNvSpPr>
            <a:spLocks/>
          </p:cNvSpPr>
          <p:nvPr/>
        </p:nvSpPr>
        <p:spPr bwMode="auto">
          <a:xfrm>
            <a:off x="4618831" y="5050225"/>
            <a:ext cx="504825"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B3CAD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10</a:t>
            </a:r>
          </a:p>
        </p:txBody>
      </p:sp>
      <p:sp>
        <p:nvSpPr>
          <p:cNvPr id="13390" name="AutoShape 2"/>
          <p:cNvSpPr>
            <a:spLocks/>
          </p:cNvSpPr>
          <p:nvPr/>
        </p:nvSpPr>
        <p:spPr bwMode="auto">
          <a:xfrm>
            <a:off x="5123655" y="5050225"/>
            <a:ext cx="503238"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61AAC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7</a:t>
            </a:r>
          </a:p>
        </p:txBody>
      </p:sp>
      <p:sp>
        <p:nvSpPr>
          <p:cNvPr id="13391" name="AutoShape 2"/>
          <p:cNvSpPr>
            <a:spLocks/>
          </p:cNvSpPr>
          <p:nvPr/>
        </p:nvSpPr>
        <p:spPr bwMode="auto">
          <a:xfrm>
            <a:off x="5626894" y="5050225"/>
            <a:ext cx="504825"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389DB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6</a:t>
            </a:r>
          </a:p>
        </p:txBody>
      </p:sp>
      <p:sp>
        <p:nvSpPr>
          <p:cNvPr id="13392" name="AutoShape 2"/>
          <p:cNvSpPr>
            <a:spLocks/>
          </p:cNvSpPr>
          <p:nvPr/>
        </p:nvSpPr>
        <p:spPr bwMode="auto">
          <a:xfrm>
            <a:off x="6131719" y="5050225"/>
            <a:ext cx="503237"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2699B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5</a:t>
            </a:r>
          </a:p>
        </p:txBody>
      </p:sp>
      <p:sp>
        <p:nvSpPr>
          <p:cNvPr id="13393" name="AutoShape 2"/>
          <p:cNvSpPr>
            <a:spLocks/>
          </p:cNvSpPr>
          <p:nvPr/>
        </p:nvSpPr>
        <p:spPr bwMode="auto">
          <a:xfrm>
            <a:off x="6634956" y="5050225"/>
            <a:ext cx="504825"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E85A3"/>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4</a:t>
            </a:r>
          </a:p>
        </p:txBody>
      </p:sp>
      <p:sp>
        <p:nvSpPr>
          <p:cNvPr id="13394" name="AutoShape 2"/>
          <p:cNvSpPr>
            <a:spLocks/>
          </p:cNvSpPr>
          <p:nvPr/>
        </p:nvSpPr>
        <p:spPr bwMode="auto">
          <a:xfrm>
            <a:off x="7139780" y="5050225"/>
            <a:ext cx="503238"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12748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3</a:t>
            </a:r>
          </a:p>
        </p:txBody>
      </p:sp>
      <p:sp>
        <p:nvSpPr>
          <p:cNvPr id="13395" name="AutoShape 2"/>
          <p:cNvSpPr>
            <a:spLocks/>
          </p:cNvSpPr>
          <p:nvPr/>
        </p:nvSpPr>
        <p:spPr bwMode="auto">
          <a:xfrm>
            <a:off x="7643019" y="5050225"/>
            <a:ext cx="504825"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96" name="AutoShape 2"/>
          <p:cNvSpPr>
            <a:spLocks/>
          </p:cNvSpPr>
          <p:nvPr/>
        </p:nvSpPr>
        <p:spPr bwMode="auto">
          <a:xfrm>
            <a:off x="8147844" y="5050225"/>
            <a:ext cx="503237"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97" name="AutoShape 2"/>
          <p:cNvSpPr>
            <a:spLocks/>
          </p:cNvSpPr>
          <p:nvPr/>
        </p:nvSpPr>
        <p:spPr bwMode="auto">
          <a:xfrm>
            <a:off x="8651080" y="5050225"/>
            <a:ext cx="577850"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98" name="AutoShape 2"/>
          <p:cNvSpPr>
            <a:spLocks/>
          </p:cNvSpPr>
          <p:nvPr/>
        </p:nvSpPr>
        <p:spPr bwMode="auto">
          <a:xfrm>
            <a:off x="9228930" y="5050225"/>
            <a:ext cx="503238" cy="5032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556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1</a:t>
            </a:r>
          </a:p>
        </p:txBody>
      </p:sp>
      <p:sp>
        <p:nvSpPr>
          <p:cNvPr id="13399" name="AutoShape 2"/>
          <p:cNvSpPr>
            <a:spLocks/>
          </p:cNvSpPr>
          <p:nvPr/>
        </p:nvSpPr>
        <p:spPr bwMode="auto">
          <a:xfrm>
            <a:off x="6707980" y="2097476"/>
            <a:ext cx="503238"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637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2</a:t>
            </a:r>
          </a:p>
        </p:txBody>
      </p:sp>
      <p:sp>
        <p:nvSpPr>
          <p:cNvPr id="13400" name="AutoShape 2"/>
          <p:cNvSpPr>
            <a:spLocks/>
          </p:cNvSpPr>
          <p:nvPr/>
        </p:nvSpPr>
        <p:spPr bwMode="auto">
          <a:xfrm>
            <a:off x="6204744" y="2097476"/>
            <a:ext cx="503237"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637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2</a:t>
            </a:r>
          </a:p>
        </p:txBody>
      </p:sp>
      <p:sp>
        <p:nvSpPr>
          <p:cNvPr id="13401" name="AutoShape 2"/>
          <p:cNvSpPr>
            <a:spLocks/>
          </p:cNvSpPr>
          <p:nvPr/>
        </p:nvSpPr>
        <p:spPr bwMode="auto">
          <a:xfrm>
            <a:off x="7141369" y="2097476"/>
            <a:ext cx="574675" cy="5048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00637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290" tIns="34290" rIns="34290" bIns="34290"/>
          <a:lstStyle>
            <a:lvl1pPr>
              <a:defRPr sz="2900">
                <a:solidFill>
                  <a:srgbClr val="000000"/>
                </a:solidFill>
                <a:latin typeface="Gill Sans" charset="0"/>
                <a:ea typeface="MS PGothic" panose="020B0600070205080204" pitchFamily="34" charset="-128"/>
                <a:sym typeface="Gill Sans" charset="0"/>
              </a:defRPr>
            </a:lvl1pPr>
            <a:lvl2pPr marL="742950" indent="-285750">
              <a:defRPr sz="2900">
                <a:solidFill>
                  <a:srgbClr val="000000"/>
                </a:solidFill>
                <a:latin typeface="Gill Sans" charset="0"/>
                <a:ea typeface="MS PGothic" panose="020B0600070205080204" pitchFamily="34" charset="-128"/>
                <a:sym typeface="Gill Sans" charset="0"/>
              </a:defRPr>
            </a:lvl2pPr>
            <a:lvl3pPr marL="1143000" indent="-228600">
              <a:defRPr sz="2900">
                <a:solidFill>
                  <a:srgbClr val="000000"/>
                </a:solidFill>
                <a:latin typeface="Gill Sans" charset="0"/>
                <a:ea typeface="MS PGothic" panose="020B0600070205080204" pitchFamily="34" charset="-128"/>
                <a:sym typeface="Gill Sans" charset="0"/>
              </a:defRPr>
            </a:lvl3pPr>
            <a:lvl4pPr marL="1600200" indent="-228600">
              <a:defRPr sz="2900">
                <a:solidFill>
                  <a:srgbClr val="000000"/>
                </a:solidFill>
                <a:latin typeface="Gill Sans" charset="0"/>
                <a:ea typeface="MS PGothic" panose="020B0600070205080204" pitchFamily="34" charset="-128"/>
                <a:sym typeface="Gill Sans" charset="0"/>
              </a:defRPr>
            </a:lvl4pPr>
            <a:lvl5pPr marL="2057400" indent="-228600">
              <a:defRPr sz="2900">
                <a:solidFill>
                  <a:srgbClr val="000000"/>
                </a:solidFill>
                <a:latin typeface="Gill Sans" charset="0"/>
                <a:ea typeface="MS PGothic" panose="020B0600070205080204" pitchFamily="34" charset="-128"/>
                <a:sym typeface="Gill Sans" charset="0"/>
              </a:defRPr>
            </a:lvl5pPr>
            <a:lvl6pPr marL="25146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6pPr>
            <a:lvl7pPr marL="29718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7pPr>
            <a:lvl8pPr marL="34290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8pPr>
            <a:lvl9pPr marL="3886200" indent="-228600" defTabSz="411163" eaLnBrk="0" fontAlgn="base" hangingPunct="0">
              <a:spcBef>
                <a:spcPct val="0"/>
              </a:spcBef>
              <a:spcAft>
                <a:spcPct val="0"/>
              </a:spcAft>
              <a:defRPr sz="2900">
                <a:solidFill>
                  <a:srgbClr val="000000"/>
                </a:solidFill>
                <a:latin typeface="Gill Sans" charset="0"/>
                <a:ea typeface="MS PGothic" panose="020B0600070205080204" pitchFamily="34" charset="-128"/>
                <a:sym typeface="Gill Sans" charset="0"/>
              </a:defRPr>
            </a:lvl9pPr>
          </a:lstStyle>
          <a:p>
            <a:pPr algn="ctr">
              <a:lnSpc>
                <a:spcPct val="70000"/>
              </a:lnSpc>
              <a:spcAft>
                <a:spcPts val="1200"/>
              </a:spcAft>
            </a:pPr>
            <a:br>
              <a:rPr lang="en-US" altLang="sv-SE" sz="1400">
                <a:solidFill>
                  <a:srgbClr val="FFFFFF"/>
                </a:solidFill>
                <a:latin typeface="Helvetica Neue" charset="0"/>
                <a:sym typeface="Helvetica Neue" charset="0"/>
              </a:rPr>
            </a:br>
            <a:r>
              <a:rPr lang="en-US" altLang="sv-SE" sz="1400">
                <a:solidFill>
                  <a:srgbClr val="FFFFFF"/>
                </a:solidFill>
                <a:latin typeface="Helvetica Neue" charset="0"/>
                <a:sym typeface="Helvetica Neue" charset="0"/>
              </a:rPr>
              <a:t>2</a:t>
            </a:r>
          </a:p>
        </p:txBody>
      </p:sp>
      <p:sp>
        <p:nvSpPr>
          <p:cNvPr id="92" name="Rubrik 1"/>
          <p:cNvSpPr txBox="1">
            <a:spLocks/>
          </p:cNvSpPr>
          <p:nvPr/>
        </p:nvSpPr>
        <p:spPr>
          <a:xfrm>
            <a:off x="4004529" y="65396"/>
            <a:ext cx="3969039" cy="823993"/>
          </a:xfrm>
          <a:prstGeom prst="rect">
            <a:avLst/>
          </a:prstGeom>
        </p:spPr>
        <p:txBody>
          <a:bodyPr>
            <a:normAutofit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LYSEKILS</a:t>
            </a:r>
            <a:r>
              <a:rPr lang="sv-SE"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AIK</a:t>
            </a:r>
          </a:p>
        </p:txBody>
      </p:sp>
      <p:sp>
        <p:nvSpPr>
          <p:cNvPr id="93" name="Underrubrik 1"/>
          <p:cNvSpPr txBox="1">
            <a:spLocks/>
          </p:cNvSpPr>
          <p:nvPr/>
        </p:nvSpPr>
        <p:spPr bwMode="auto">
          <a:xfrm>
            <a:off x="2371737" y="5764989"/>
            <a:ext cx="7782915" cy="647700"/>
          </a:xfrm>
          <a:prstGeom prst="rect">
            <a:avLst/>
          </a:prstGeom>
          <a:noFill/>
          <a:ln w="9525">
            <a:noFill/>
            <a:miter lim="800000"/>
            <a:headEnd/>
            <a:tailEnd/>
          </a:ln>
        </p:spPr>
        <p:txBody>
          <a:bodyPr>
            <a:prstTxWarp prst="textNoShape">
              <a:avLst/>
            </a:prstTxWarp>
          </a:bodyPr>
          <a:lstStyle/>
          <a:p>
            <a:pPr>
              <a:spcBef>
                <a:spcPts val="600"/>
              </a:spcBef>
              <a:buClr>
                <a:schemeClr val="accent2"/>
              </a:buClr>
              <a:buSzPct val="85000"/>
            </a:pPr>
            <a:r>
              <a:rPr lang="sv-SE" sz="2200" b="1" dirty="0">
                <a:latin typeface="Constantia" pitchFamily="84" charset="0"/>
              </a:rPr>
              <a:t>Siffran 1 = hög prioritering: Siffran 10= låg prioritering</a:t>
            </a:r>
          </a:p>
        </p:txBody>
      </p:sp>
      <p:pic>
        <p:nvPicPr>
          <p:cNvPr id="94" name="Picture 2" descr="Bildresultat för lysekils aik">
            <a:extLst>
              <a:ext uri="{FF2B5EF4-FFF2-40B4-BE49-F238E27FC236}">
                <a16:creationId xmlns:a16="http://schemas.microsoft.com/office/drawing/2014/main" id="{B574E3EA-BFAC-4E5E-B4F8-4DB19EB79B1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657408" y="0"/>
            <a:ext cx="2327391" cy="1309158"/>
          </a:xfrm>
          <a:prstGeom prst="rect">
            <a:avLst/>
          </a:prstGeom>
          <a:noFill/>
          <a:extLst>
            <a:ext uri="{909E8E84-426E-40DD-AFC4-6F175D3DCCD1}">
              <a14:hiddenFill xmlns:a14="http://schemas.microsoft.com/office/drawing/2010/main">
                <a:solidFill>
                  <a:srgbClr val="FFFFFF"/>
                </a:solidFill>
              </a14:hiddenFill>
            </a:ext>
          </a:extLst>
        </p:spPr>
      </p:pic>
      <p:pic>
        <p:nvPicPr>
          <p:cNvPr id="95" name="Picture 2" descr="Bildresultat för lysekils aik">
            <a:extLst>
              <a:ext uri="{FF2B5EF4-FFF2-40B4-BE49-F238E27FC236}">
                <a16:creationId xmlns:a16="http://schemas.microsoft.com/office/drawing/2014/main" id="{93E192DB-7E43-4BE6-941F-9DB158B56D9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0553517" y="0"/>
            <a:ext cx="2327391" cy="1309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826588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build="p" bldLvl="2"/>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2"/>
          <p:cNvSpPr txBox="1">
            <a:spLocks/>
          </p:cNvSpPr>
          <p:nvPr/>
        </p:nvSpPr>
        <p:spPr>
          <a:xfrm>
            <a:off x="1750640" y="868449"/>
            <a:ext cx="8305800" cy="1022369"/>
          </a:xfrm>
          <a:prstGeom prst="rect">
            <a:avLst/>
          </a:prstGeom>
          <a:ln w="6350" cap="rnd">
            <a:noFill/>
          </a:ln>
        </p:spPr>
        <p:txBody>
          <a:bodyPr anchor="b"/>
          <a:lst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stStyle>
          <a:p>
            <a:pPr algn="ctr">
              <a:defRPr/>
            </a:pPr>
            <a:r>
              <a:rPr lang="sv-SE" sz="4000" dirty="0">
                <a:solidFill>
                  <a:schemeClr val="accent2"/>
                </a:solidFill>
                <a:latin typeface="Calibri" panose="020F0502020204030204" pitchFamily="34" charset="0"/>
              </a:rPr>
              <a:t>Matchen</a:t>
            </a:r>
          </a:p>
          <a:p>
            <a:pPr algn="ctr">
              <a:defRPr/>
            </a:pPr>
            <a:r>
              <a:rPr lang="sv-SE" sz="4000" dirty="0">
                <a:solidFill>
                  <a:schemeClr val="accent2"/>
                </a:solidFill>
                <a:latin typeface="Calibri" panose="020F0502020204030204" pitchFamily="34" charset="0"/>
              </a:rPr>
              <a:t>Beslutsprocessen</a:t>
            </a:r>
          </a:p>
        </p:txBody>
      </p:sp>
      <p:sp>
        <p:nvSpPr>
          <p:cNvPr id="29700" name="Underrubrik 1"/>
          <p:cNvSpPr txBox="1">
            <a:spLocks/>
          </p:cNvSpPr>
          <p:nvPr/>
        </p:nvSpPr>
        <p:spPr bwMode="auto">
          <a:xfrm>
            <a:off x="6002213" y="1825886"/>
            <a:ext cx="4486275" cy="4996042"/>
          </a:xfrm>
          <a:prstGeom prst="rect">
            <a:avLst/>
          </a:prstGeom>
          <a:noFill/>
          <a:ln w="9525">
            <a:noFill/>
            <a:miter lim="800000"/>
            <a:headEnd/>
            <a:tailEnd/>
          </a:ln>
        </p:spPr>
        <p:txBody>
          <a:bodyPr>
            <a:prstTxWarp prst="textNoShape">
              <a:avLst/>
            </a:prstTxWarp>
          </a:bodyPr>
          <a:lstStyle/>
          <a:p>
            <a:pPr>
              <a:spcBef>
                <a:spcPts val="600"/>
              </a:spcBef>
              <a:buClr>
                <a:schemeClr val="accent2"/>
              </a:buClr>
              <a:buSzPct val="85000"/>
            </a:pPr>
            <a:r>
              <a:rPr lang="sv-SE" sz="2200" dirty="0">
                <a:solidFill>
                  <a:srgbClr val="01024B"/>
                </a:solidFill>
                <a:latin typeface="Calibri" panose="020F0502020204030204" pitchFamily="34" charset="0"/>
              </a:rPr>
              <a:t>Låt spelarna </a:t>
            </a:r>
            <a:r>
              <a:rPr lang="sv-SE" sz="2200" b="1" dirty="0">
                <a:solidFill>
                  <a:srgbClr val="01024B"/>
                </a:solidFill>
                <a:latin typeface="Calibri" panose="020F0502020204030204" pitchFamily="34" charset="0"/>
              </a:rPr>
              <a:t>själva</a:t>
            </a:r>
            <a:r>
              <a:rPr lang="sv-SE" sz="2200" dirty="0">
                <a:solidFill>
                  <a:srgbClr val="01024B"/>
                </a:solidFill>
                <a:latin typeface="Calibri" panose="020F0502020204030204" pitchFamily="34" charset="0"/>
              </a:rPr>
              <a:t> </a:t>
            </a:r>
          </a:p>
          <a:p>
            <a:pPr>
              <a:defRPr/>
            </a:pPr>
            <a:r>
              <a:rPr lang="sv-SE" sz="2200" i="1" dirty="0">
                <a:solidFill>
                  <a:srgbClr val="01024B"/>
                </a:solidFill>
                <a:latin typeface="Calibri" panose="020F0502020204030204" pitchFamily="34" charset="0"/>
              </a:rPr>
              <a:t>- uppfatta</a:t>
            </a:r>
            <a:r>
              <a:rPr lang="sv-SE" sz="2200" dirty="0">
                <a:solidFill>
                  <a:srgbClr val="01024B"/>
                </a:solidFill>
                <a:latin typeface="Calibri" panose="020F0502020204030204" pitchFamily="34" charset="0"/>
              </a:rPr>
              <a:t> vad som händer</a:t>
            </a:r>
          </a:p>
          <a:p>
            <a:pPr>
              <a:defRPr/>
            </a:pPr>
            <a:r>
              <a:rPr lang="sv-SE" sz="2200" i="1" dirty="0">
                <a:solidFill>
                  <a:srgbClr val="01024B"/>
                </a:solidFill>
                <a:latin typeface="Calibri" panose="020F0502020204030204" pitchFamily="34" charset="0"/>
              </a:rPr>
              <a:t>- värdera</a:t>
            </a:r>
            <a:r>
              <a:rPr lang="sv-SE" sz="2200" dirty="0">
                <a:solidFill>
                  <a:srgbClr val="01024B"/>
                </a:solidFill>
                <a:latin typeface="Calibri" panose="020F0502020204030204" pitchFamily="34" charset="0"/>
              </a:rPr>
              <a:t> sina alternativ</a:t>
            </a:r>
          </a:p>
          <a:p>
            <a:pPr>
              <a:defRPr/>
            </a:pPr>
            <a:r>
              <a:rPr lang="sv-SE" sz="2200" i="1" dirty="0">
                <a:solidFill>
                  <a:srgbClr val="01024B"/>
                </a:solidFill>
                <a:latin typeface="Calibri" panose="020F0502020204030204" pitchFamily="34" charset="0"/>
              </a:rPr>
              <a:t>- besluta</a:t>
            </a:r>
            <a:r>
              <a:rPr lang="sv-SE" sz="2200" dirty="0">
                <a:solidFill>
                  <a:srgbClr val="01024B"/>
                </a:solidFill>
                <a:latin typeface="Calibri" panose="020F0502020204030204" pitchFamily="34" charset="0"/>
              </a:rPr>
              <a:t> vad som ska göras</a:t>
            </a:r>
          </a:p>
          <a:p>
            <a:pPr>
              <a:defRPr/>
            </a:pPr>
            <a:r>
              <a:rPr lang="sv-SE" sz="2200" i="1" dirty="0">
                <a:solidFill>
                  <a:srgbClr val="01024B"/>
                </a:solidFill>
                <a:latin typeface="Calibri" panose="020F0502020204030204" pitchFamily="34" charset="0"/>
              </a:rPr>
              <a:t>- agera</a:t>
            </a:r>
            <a:r>
              <a:rPr lang="sv-SE" sz="2200" dirty="0">
                <a:solidFill>
                  <a:srgbClr val="01024B"/>
                </a:solidFill>
                <a:latin typeface="Calibri" panose="020F0502020204030204" pitchFamily="34" charset="0"/>
              </a:rPr>
              <a:t> utefter sitt beslut</a:t>
            </a:r>
          </a:p>
          <a:p>
            <a:pPr>
              <a:spcBef>
                <a:spcPts val="600"/>
              </a:spcBef>
              <a:buClr>
                <a:schemeClr val="accent2"/>
              </a:buClr>
              <a:buSzPct val="85000"/>
            </a:pPr>
            <a:endParaRPr lang="sv-SE" sz="1000" dirty="0">
              <a:solidFill>
                <a:srgbClr val="01024B"/>
              </a:solidFill>
              <a:latin typeface="Calibri" panose="020F0502020204030204" pitchFamily="34" charset="0"/>
            </a:endParaRPr>
          </a:p>
          <a:p>
            <a:pPr>
              <a:spcBef>
                <a:spcPts val="600"/>
              </a:spcBef>
              <a:buClr>
                <a:schemeClr val="accent2"/>
              </a:buClr>
              <a:buSzPct val="85000"/>
            </a:pPr>
            <a:r>
              <a:rPr lang="sv-SE" sz="2200" dirty="0">
                <a:solidFill>
                  <a:srgbClr val="01024B"/>
                </a:solidFill>
                <a:latin typeface="Calibri" panose="020F0502020204030204" pitchFamily="34" charset="0"/>
              </a:rPr>
              <a:t>Vad är din roll som ledare under match? Om spelarna själva ska få ta beslut?</a:t>
            </a:r>
          </a:p>
          <a:p>
            <a:pPr>
              <a:spcBef>
                <a:spcPts val="600"/>
              </a:spcBef>
              <a:buClr>
                <a:schemeClr val="accent2"/>
              </a:buClr>
              <a:buSzPct val="85000"/>
            </a:pPr>
            <a:endParaRPr lang="sv-SE" sz="1000" dirty="0">
              <a:solidFill>
                <a:srgbClr val="01024B"/>
              </a:solidFill>
              <a:latin typeface="Calibri" panose="020F0502020204030204" pitchFamily="34" charset="0"/>
            </a:endParaRPr>
          </a:p>
          <a:p>
            <a:pPr>
              <a:spcBef>
                <a:spcPts val="600"/>
              </a:spcBef>
              <a:buClr>
                <a:schemeClr val="accent2"/>
              </a:buClr>
              <a:buSzPct val="85000"/>
            </a:pPr>
            <a:r>
              <a:rPr lang="sv-SE" sz="2200" dirty="0">
                <a:solidFill>
                  <a:srgbClr val="01024B"/>
                </a:solidFill>
                <a:latin typeface="Calibri" panose="020F0502020204030204" pitchFamily="34" charset="0"/>
              </a:rPr>
              <a:t>Analysera vad som händer?</a:t>
            </a:r>
          </a:p>
          <a:p>
            <a:pPr>
              <a:spcBef>
                <a:spcPts val="600"/>
              </a:spcBef>
              <a:buClr>
                <a:schemeClr val="accent2"/>
              </a:buClr>
              <a:buSzPct val="85000"/>
            </a:pPr>
            <a:r>
              <a:rPr lang="sv-SE" sz="2200" dirty="0">
                <a:solidFill>
                  <a:srgbClr val="01024B"/>
                </a:solidFill>
                <a:latin typeface="Calibri" panose="020F0502020204030204" pitchFamily="34" charset="0"/>
              </a:rPr>
              <a:t>Ge återkoppling på beslut och ageranden (i en positiv anda)?</a:t>
            </a:r>
          </a:p>
        </p:txBody>
      </p:sp>
      <p:sp>
        <p:nvSpPr>
          <p:cNvPr id="9" name="Underrubrik 1"/>
          <p:cNvSpPr txBox="1">
            <a:spLocks/>
          </p:cNvSpPr>
          <p:nvPr/>
        </p:nvSpPr>
        <p:spPr bwMode="auto">
          <a:xfrm>
            <a:off x="462106" y="5679314"/>
            <a:ext cx="4045676" cy="812927"/>
          </a:xfrm>
          <a:prstGeom prst="rect">
            <a:avLst/>
          </a:prstGeom>
          <a:noFill/>
          <a:ln w="9525">
            <a:noFill/>
            <a:miter lim="800000"/>
            <a:headEnd/>
            <a:tailEnd/>
          </a:ln>
        </p:spPr>
        <p:txBody>
          <a:bodyPr>
            <a:prstTxWarp prst="textNoShape">
              <a:avLst/>
            </a:prstTxWarp>
          </a:bodyPr>
          <a:lstStyle/>
          <a:p>
            <a:pPr>
              <a:spcBef>
                <a:spcPts val="600"/>
              </a:spcBef>
              <a:buClr>
                <a:schemeClr val="accent2"/>
              </a:buClr>
              <a:buSzPct val="85000"/>
            </a:pPr>
            <a:r>
              <a:rPr lang="sv-SE" sz="2200" dirty="0">
                <a:solidFill>
                  <a:srgbClr val="01024B"/>
                </a:solidFill>
                <a:latin typeface="Calibri" panose="020F0502020204030204" pitchFamily="34" charset="0"/>
              </a:rPr>
              <a:t>Under 90 minuters fotboll tar en spelare 3000-4000 beslut</a:t>
            </a:r>
          </a:p>
          <a:p>
            <a:pPr>
              <a:spcBef>
                <a:spcPts val="600"/>
              </a:spcBef>
              <a:buClr>
                <a:schemeClr val="accent2"/>
              </a:buClr>
              <a:buSzPct val="85000"/>
            </a:pPr>
            <a:endParaRPr lang="sv-SE" sz="2200" dirty="0">
              <a:solidFill>
                <a:srgbClr val="01024B"/>
              </a:solidFill>
              <a:latin typeface="+mj-lt"/>
            </a:endParaRPr>
          </a:p>
        </p:txBody>
      </p:sp>
      <p:pic>
        <p:nvPicPr>
          <p:cNvPr id="11" name="Picture 1" descr="cirkel-beslutsprocessen.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2482" y="1647704"/>
            <a:ext cx="430530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ubrik 1"/>
          <p:cNvSpPr txBox="1">
            <a:spLocks/>
          </p:cNvSpPr>
          <p:nvPr/>
        </p:nvSpPr>
        <p:spPr>
          <a:xfrm>
            <a:off x="4004529" y="65396"/>
            <a:ext cx="3969039" cy="823993"/>
          </a:xfrm>
          <a:prstGeom prst="rect">
            <a:avLst/>
          </a:prstGeom>
        </p:spPr>
        <p:txBody>
          <a:bodyPr>
            <a:normAutofit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LYSEKILS</a:t>
            </a:r>
            <a:r>
              <a:rPr lang="sv-SE"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sv-SE" sz="6000" b="1" dirty="0">
                <a:ln w="12700">
                  <a:solidFill>
                    <a:srgbClr val="00B0F0"/>
                  </a:solidFill>
                  <a:prstDash val="solid"/>
                </a:ln>
                <a:solidFill>
                  <a:schemeClr val="bg2">
                    <a:tint val="85000"/>
                    <a:satMod val="155000"/>
                  </a:schemeClr>
                </a:solidFill>
                <a:effectLst>
                  <a:outerShdw blurRad="41275" dist="20320" dir="1800000" algn="tl" rotWithShape="0">
                    <a:srgbClr val="000000">
                      <a:alpha val="40000"/>
                    </a:srgbClr>
                  </a:outerShdw>
                </a:effectLst>
              </a:rPr>
              <a:t>AIK</a:t>
            </a:r>
          </a:p>
        </p:txBody>
      </p:sp>
      <p:pic>
        <p:nvPicPr>
          <p:cNvPr id="10" name="Picture 2" descr="Bildresultat för lysekils aik">
            <a:extLst>
              <a:ext uri="{FF2B5EF4-FFF2-40B4-BE49-F238E27FC236}">
                <a16:creationId xmlns:a16="http://schemas.microsoft.com/office/drawing/2014/main" id="{271540F3-D603-40D7-9852-4F174EA5B80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57408" y="0"/>
            <a:ext cx="2327391" cy="130915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Bildresultat för lysekils aik">
            <a:extLst>
              <a:ext uri="{FF2B5EF4-FFF2-40B4-BE49-F238E27FC236}">
                <a16:creationId xmlns:a16="http://schemas.microsoft.com/office/drawing/2014/main" id="{7797E5F9-A209-46F1-BB31-81ED881DC81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0137097" y="0"/>
            <a:ext cx="2327391" cy="1309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8322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99"/>
                                          </p:stCondLst>
                                        </p:cTn>
                                        <p:tgtEl>
                                          <p:spTgt spid="2970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99"/>
                                          </p:stCondLst>
                                        </p:cTn>
                                        <p:tgtEl>
                                          <p:spTgt spid="2970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99"/>
                                          </p:stCondLst>
                                        </p:cTn>
                                        <p:tgtEl>
                                          <p:spTgt spid="2970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99"/>
                                          </p:stCondLst>
                                        </p:cTn>
                                        <p:tgtEl>
                                          <p:spTgt spid="2970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99"/>
                                          </p:stCondLst>
                                        </p:cTn>
                                        <p:tgtEl>
                                          <p:spTgt spid="2970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99"/>
                                          </p:stCondLst>
                                        </p:cTn>
                                        <p:tgtEl>
                                          <p:spTgt spid="29700">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99"/>
                                          </p:stCondLst>
                                        </p:cTn>
                                        <p:tgtEl>
                                          <p:spTgt spid="29700">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99"/>
                                          </p:stCondLst>
                                        </p:cTn>
                                        <p:tgtEl>
                                          <p:spTgt spid="29700">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99"/>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build="p"/>
      <p:bldP spid="9"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661907E-0E16-84CD-6911-34FA5603E92E}"/>
              </a:ext>
            </a:extLst>
          </p:cNvPr>
          <p:cNvSpPr>
            <a:spLocks noGrp="1"/>
          </p:cNvSpPr>
          <p:nvPr>
            <p:ph type="title"/>
          </p:nvPr>
        </p:nvSpPr>
        <p:spPr/>
        <p:txBody>
          <a:bodyPr/>
          <a:lstStyle/>
          <a:p>
            <a:r>
              <a:rPr lang="sv-SE" dirty="0"/>
              <a:t>Träningar</a:t>
            </a:r>
          </a:p>
        </p:txBody>
      </p:sp>
      <p:sp>
        <p:nvSpPr>
          <p:cNvPr id="3" name="Platshållare för innehåll 2">
            <a:extLst>
              <a:ext uri="{FF2B5EF4-FFF2-40B4-BE49-F238E27FC236}">
                <a16:creationId xmlns:a16="http://schemas.microsoft.com/office/drawing/2014/main" id="{B907AE6A-B21E-BBF2-7144-199BD6FC756B}"/>
              </a:ext>
            </a:extLst>
          </p:cNvPr>
          <p:cNvSpPr>
            <a:spLocks noGrp="1"/>
          </p:cNvSpPr>
          <p:nvPr>
            <p:ph idx="1"/>
          </p:nvPr>
        </p:nvSpPr>
        <p:spPr/>
        <p:txBody>
          <a:bodyPr/>
          <a:lstStyle/>
          <a:p>
            <a:r>
              <a:rPr lang="sv-SE" dirty="0"/>
              <a:t>Träningar</a:t>
            </a:r>
          </a:p>
          <a:p>
            <a:r>
              <a:rPr lang="sv-SE" dirty="0"/>
              <a:t>Måndag och torsdagar 16:30-18:00</a:t>
            </a:r>
          </a:p>
          <a:p>
            <a:r>
              <a:rPr lang="sv-SE" dirty="0"/>
              <a:t>Benskydd, fotbollsskor, vattenflaska, träningskläder</a:t>
            </a:r>
          </a:p>
          <a:p>
            <a:r>
              <a:rPr lang="sv-SE" dirty="0"/>
              <a:t>Uppehåll v28-30</a:t>
            </a:r>
          </a:p>
          <a:p>
            <a:endParaRPr lang="sv-SE" dirty="0"/>
          </a:p>
          <a:p>
            <a:endParaRPr lang="sv-SE" dirty="0"/>
          </a:p>
        </p:txBody>
      </p:sp>
    </p:spTree>
    <p:extLst>
      <p:ext uri="{BB962C8B-B14F-4D97-AF65-F5344CB8AC3E}">
        <p14:creationId xmlns:p14="http://schemas.microsoft.com/office/powerpoint/2010/main" val="21892656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9AC459-B416-F5C6-513C-43554B1149ED}"/>
              </a:ext>
            </a:extLst>
          </p:cNvPr>
          <p:cNvSpPr>
            <a:spLocks noGrp="1"/>
          </p:cNvSpPr>
          <p:nvPr>
            <p:ph type="title"/>
          </p:nvPr>
        </p:nvSpPr>
        <p:spPr/>
        <p:txBody>
          <a:bodyPr/>
          <a:lstStyle/>
          <a:p>
            <a:r>
              <a:rPr lang="sv-SE" dirty="0"/>
              <a:t>Bollvärdar</a:t>
            </a:r>
          </a:p>
        </p:txBody>
      </p:sp>
      <p:sp>
        <p:nvSpPr>
          <p:cNvPr id="3" name="Platshållare för innehåll 2">
            <a:extLst>
              <a:ext uri="{FF2B5EF4-FFF2-40B4-BE49-F238E27FC236}">
                <a16:creationId xmlns:a16="http://schemas.microsoft.com/office/drawing/2014/main" id="{A6B29F35-CB28-2497-9983-55A9E4600975}"/>
              </a:ext>
            </a:extLst>
          </p:cNvPr>
          <p:cNvSpPr>
            <a:spLocks noGrp="1"/>
          </p:cNvSpPr>
          <p:nvPr>
            <p:ph idx="1"/>
          </p:nvPr>
        </p:nvSpPr>
        <p:spPr/>
        <p:txBody>
          <a:bodyPr>
            <a:normAutofit fontScale="85000" lnSpcReduction="20000"/>
          </a:bodyPr>
          <a:lstStyle/>
          <a:p>
            <a:r>
              <a:rPr lang="sv-SE" dirty="0">
                <a:solidFill>
                  <a:srgbClr val="000000"/>
                </a:solidFill>
                <a:latin typeface="ProximaNova"/>
              </a:rPr>
              <a:t>30/5 och 22/8</a:t>
            </a:r>
            <a:r>
              <a:rPr lang="sv-SE" b="0" i="0" dirty="0">
                <a:solidFill>
                  <a:srgbClr val="000000"/>
                </a:solidFill>
                <a:effectLst/>
                <a:latin typeface="ProximaNova"/>
              </a:rPr>
              <a:t> P2016</a:t>
            </a:r>
          </a:p>
          <a:p>
            <a:r>
              <a:rPr lang="sv-SE" b="1" i="0" dirty="0">
                <a:solidFill>
                  <a:srgbClr val="000000"/>
                </a:solidFill>
                <a:effectLst/>
                <a:latin typeface="ProximaNova"/>
              </a:rPr>
              <a:t>Bollvärdar</a:t>
            </a:r>
            <a:br>
              <a:rPr lang="sv-SE" dirty="0"/>
            </a:br>
            <a:r>
              <a:rPr lang="sv-SE" b="0" i="0" dirty="0">
                <a:solidFill>
                  <a:srgbClr val="000000"/>
                </a:solidFill>
                <a:effectLst/>
                <a:latin typeface="ProximaNova"/>
              </a:rPr>
              <a:t>• Minst 6-8 bollvärdar per match + en ledare/vuxen</a:t>
            </a:r>
            <a:br>
              <a:rPr lang="sv-SE" dirty="0"/>
            </a:br>
            <a:r>
              <a:rPr lang="sv-SE" b="0" i="0" dirty="0">
                <a:solidFill>
                  <a:srgbClr val="000000"/>
                </a:solidFill>
                <a:effectLst/>
                <a:latin typeface="ProximaNova"/>
              </a:rPr>
              <a:t>• Alla lag ska ta ansvar för en match var</a:t>
            </a:r>
            <a:br>
              <a:rPr lang="sv-SE" dirty="0"/>
            </a:br>
            <a:br>
              <a:rPr lang="sv-SE" dirty="0"/>
            </a:br>
            <a:br>
              <a:rPr lang="sv-SE" dirty="0"/>
            </a:br>
            <a:r>
              <a:rPr lang="sv-SE" b="1" i="0" dirty="0">
                <a:solidFill>
                  <a:srgbClr val="000000"/>
                </a:solidFill>
                <a:effectLst/>
                <a:latin typeface="ProximaNova"/>
              </a:rPr>
              <a:t>• Uppdrag &amp; fokus:</a:t>
            </a:r>
            <a:br>
              <a:rPr lang="sv-SE" dirty="0"/>
            </a:br>
            <a:r>
              <a:rPr lang="sv-SE" b="0" i="0" dirty="0">
                <a:solidFill>
                  <a:srgbClr val="000000"/>
                </a:solidFill>
                <a:effectLst/>
                <a:latin typeface="ProximaNova"/>
              </a:rPr>
              <a:t>o Bollvärdarna ska följa matchen noggrant hela tiden.</a:t>
            </a:r>
            <a:br>
              <a:rPr lang="sv-SE" dirty="0"/>
            </a:br>
            <a:r>
              <a:rPr lang="sv-SE" b="0" i="0" dirty="0">
                <a:solidFill>
                  <a:srgbClr val="000000"/>
                </a:solidFill>
                <a:effectLst/>
                <a:latin typeface="ProximaNova"/>
              </a:rPr>
              <a:t>o En springer efter bollen som går ut.</a:t>
            </a:r>
            <a:br>
              <a:rPr lang="sv-SE" dirty="0"/>
            </a:br>
            <a:r>
              <a:rPr lang="sv-SE" b="0" i="0" dirty="0">
                <a:solidFill>
                  <a:srgbClr val="000000"/>
                </a:solidFill>
                <a:effectLst/>
                <a:latin typeface="ProximaNova"/>
              </a:rPr>
              <a:t>o En annan ser till att en ny boll snabbt kommer in i spel.</a:t>
            </a:r>
            <a:br>
              <a:rPr lang="sv-SE" dirty="0"/>
            </a:br>
            <a:r>
              <a:rPr lang="sv-SE" b="0" i="0" dirty="0">
                <a:solidFill>
                  <a:srgbClr val="000000"/>
                </a:solidFill>
                <a:effectLst/>
                <a:latin typeface="ProximaNova"/>
              </a:rPr>
              <a:t>o Det är viktigt att inte stå i vägen eller störa spelet.</a:t>
            </a:r>
            <a:br>
              <a:rPr lang="sv-SE" dirty="0"/>
            </a:br>
            <a:r>
              <a:rPr lang="sv-SE" b="0" i="0" dirty="0">
                <a:solidFill>
                  <a:srgbClr val="000000"/>
                </a:solidFill>
                <a:effectLst/>
                <a:latin typeface="ProximaNova"/>
              </a:rPr>
              <a:t>• Innan matchen:</a:t>
            </a:r>
            <a:br>
              <a:rPr lang="sv-SE" dirty="0"/>
            </a:br>
            <a:r>
              <a:rPr lang="sv-SE" b="0" i="0" dirty="0">
                <a:solidFill>
                  <a:srgbClr val="000000"/>
                </a:solidFill>
                <a:effectLst/>
                <a:latin typeface="ProximaNova"/>
              </a:rPr>
              <a:t>De får en snabb genomgång av uppgifterna av bollvärdsansvarig.</a:t>
            </a:r>
            <a:br>
              <a:rPr lang="sv-SE" dirty="0"/>
            </a:br>
            <a:br>
              <a:rPr lang="sv-SE" dirty="0"/>
            </a:br>
            <a:br>
              <a:rPr lang="sv-SE" dirty="0"/>
            </a:br>
            <a:r>
              <a:rPr lang="sv-SE" b="0" i="0" dirty="0">
                <a:solidFill>
                  <a:srgbClr val="000000"/>
                </a:solidFill>
                <a:effectLst/>
                <a:latin typeface="ProximaNova"/>
              </a:rPr>
              <a:t>• Mat:</a:t>
            </a:r>
            <a:br>
              <a:rPr lang="sv-SE" dirty="0"/>
            </a:br>
            <a:r>
              <a:rPr lang="sv-SE" b="1" i="0" dirty="0">
                <a:solidFill>
                  <a:srgbClr val="000000"/>
                </a:solidFill>
                <a:effectLst/>
                <a:latin typeface="ProximaNova"/>
              </a:rPr>
              <a:t>Under pausen bjuds de på:</a:t>
            </a:r>
            <a:br>
              <a:rPr lang="sv-SE" dirty="0"/>
            </a:br>
            <a:r>
              <a:rPr lang="sv-SE" b="0" i="0" dirty="0">
                <a:solidFill>
                  <a:srgbClr val="000000"/>
                </a:solidFill>
                <a:effectLst/>
                <a:latin typeface="ProximaNova"/>
              </a:rPr>
              <a:t>o Korv med bröd</a:t>
            </a:r>
            <a:br>
              <a:rPr lang="sv-SE" dirty="0"/>
            </a:br>
            <a:r>
              <a:rPr lang="sv-SE" b="0" i="0" dirty="0">
                <a:solidFill>
                  <a:srgbClr val="000000"/>
                </a:solidFill>
                <a:effectLst/>
                <a:latin typeface="ProximaNova"/>
              </a:rPr>
              <a:t>o Dryck</a:t>
            </a:r>
            <a:br>
              <a:rPr lang="sv-SE" dirty="0"/>
            </a:br>
            <a:r>
              <a:rPr lang="sv-SE" b="0" i="0" dirty="0">
                <a:solidFill>
                  <a:srgbClr val="000000"/>
                </a:solidFill>
                <a:effectLst/>
                <a:latin typeface="ProximaNova"/>
              </a:rPr>
              <a:t>o Kexchoklad</a:t>
            </a:r>
            <a:endParaRPr lang="sv-SE" dirty="0"/>
          </a:p>
        </p:txBody>
      </p:sp>
    </p:spTree>
    <p:extLst>
      <p:ext uri="{BB962C8B-B14F-4D97-AF65-F5344CB8AC3E}">
        <p14:creationId xmlns:p14="http://schemas.microsoft.com/office/powerpoint/2010/main" val="1238731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8">
            <a:extLst>
              <a:ext uri="{FF2B5EF4-FFF2-40B4-BE49-F238E27FC236}">
                <a16:creationId xmlns:a16="http://schemas.microsoft.com/office/drawing/2014/main" id="{873ECEC8-0F24-45B8-950F-35FC94BCEA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D4706749-E492-4114-A03D-50325EBBACD5}"/>
              </a:ext>
            </a:extLst>
          </p:cNvPr>
          <p:cNvSpPr>
            <a:spLocks noGrp="1"/>
          </p:cNvSpPr>
          <p:nvPr>
            <p:ph type="title"/>
          </p:nvPr>
        </p:nvSpPr>
        <p:spPr>
          <a:xfrm>
            <a:off x="7859485" y="634946"/>
            <a:ext cx="3690257" cy="1450757"/>
          </a:xfrm>
        </p:spPr>
        <p:txBody>
          <a:bodyPr>
            <a:normAutofit/>
          </a:bodyPr>
          <a:lstStyle/>
          <a:p>
            <a:r>
              <a:rPr lang="sv-SE" sz="3400" dirty="0"/>
              <a:t>Tränarna</a:t>
            </a:r>
          </a:p>
        </p:txBody>
      </p:sp>
      <p:pic>
        <p:nvPicPr>
          <p:cNvPr id="4" name="Picture 2" descr="Bildresultat för lysekils aik">
            <a:extLst>
              <a:ext uri="{FF2B5EF4-FFF2-40B4-BE49-F238E27FC236}">
                <a16:creationId xmlns:a16="http://schemas.microsoft.com/office/drawing/2014/main" id="{46E00E08-960E-404C-ADF7-63ADEF1C2E3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945" r="12920" b="2"/>
          <a:stretch/>
        </p:blipFill>
        <p:spPr bwMode="auto">
          <a:xfrm>
            <a:off x="633999" y="640081"/>
            <a:ext cx="6909801" cy="5314406"/>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Straight Connector 10">
            <a:extLst>
              <a:ext uri="{FF2B5EF4-FFF2-40B4-BE49-F238E27FC236}">
                <a16:creationId xmlns:a16="http://schemas.microsoft.com/office/drawing/2014/main" id="{89EB8C68-FF1B-4849-867B-32D29B19F10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Platshållare för innehåll 2">
            <a:extLst>
              <a:ext uri="{FF2B5EF4-FFF2-40B4-BE49-F238E27FC236}">
                <a16:creationId xmlns:a16="http://schemas.microsoft.com/office/drawing/2014/main" id="{A329E161-336B-461C-94EC-F670DC960F27}"/>
              </a:ext>
            </a:extLst>
          </p:cNvPr>
          <p:cNvSpPr>
            <a:spLocks noGrp="1"/>
          </p:cNvSpPr>
          <p:nvPr>
            <p:ph idx="1"/>
          </p:nvPr>
        </p:nvSpPr>
        <p:spPr>
          <a:xfrm>
            <a:off x="7859485" y="2198914"/>
            <a:ext cx="3690257" cy="3670180"/>
          </a:xfrm>
        </p:spPr>
        <p:txBody>
          <a:bodyPr>
            <a:normAutofit/>
          </a:bodyPr>
          <a:lstStyle/>
          <a:p>
            <a:pPr marL="0" indent="0">
              <a:buNone/>
            </a:pPr>
            <a:r>
              <a:rPr lang="sv-SE" dirty="0"/>
              <a:t>  Oliver Karlsson</a:t>
            </a:r>
          </a:p>
          <a:p>
            <a:r>
              <a:rPr lang="sv-SE" dirty="0"/>
              <a:t>Alexander Schultzberg</a:t>
            </a:r>
          </a:p>
          <a:p>
            <a:r>
              <a:rPr lang="sv-SE" dirty="0"/>
              <a:t>Markus Johansson</a:t>
            </a:r>
          </a:p>
          <a:p>
            <a:r>
              <a:rPr lang="sv-SE" dirty="0"/>
              <a:t>Mikael Koivuhuhta</a:t>
            </a:r>
          </a:p>
        </p:txBody>
      </p:sp>
      <p:sp>
        <p:nvSpPr>
          <p:cNvPr id="23" name="Rectangle 12">
            <a:extLst>
              <a:ext uri="{FF2B5EF4-FFF2-40B4-BE49-F238E27FC236}">
                <a16:creationId xmlns:a16="http://schemas.microsoft.com/office/drawing/2014/main" id="{7D417315-0A35-4882-ABD2-ABE3C89E5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24" name="Rectangle 14">
            <a:extLst>
              <a:ext uri="{FF2B5EF4-FFF2-40B4-BE49-F238E27FC236}">
                <a16:creationId xmlns:a16="http://schemas.microsoft.com/office/drawing/2014/main" id="{8B53612E-ADB2-4457-9688-89506397AF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Tree>
    <p:extLst>
      <p:ext uri="{BB962C8B-B14F-4D97-AF65-F5344CB8AC3E}">
        <p14:creationId xmlns:p14="http://schemas.microsoft.com/office/powerpoint/2010/main" val="3053684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E36F1772-5B88-4687-974A-52C4564FFF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C47FD045-C084-4B8B-86AB-016640233006}"/>
              </a:ext>
            </a:extLst>
          </p:cNvPr>
          <p:cNvSpPr>
            <a:spLocks noGrp="1"/>
          </p:cNvSpPr>
          <p:nvPr>
            <p:ph type="title"/>
          </p:nvPr>
        </p:nvSpPr>
        <p:spPr>
          <a:xfrm>
            <a:off x="5144679" y="634946"/>
            <a:ext cx="6405063" cy="1450757"/>
          </a:xfrm>
        </p:spPr>
        <p:txBody>
          <a:bodyPr vert="horz" lIns="91440" tIns="45720" rIns="91440" bIns="45720" rtlCol="0" anchor="b">
            <a:normAutofit/>
          </a:bodyPr>
          <a:lstStyle/>
          <a:p>
            <a:r>
              <a:rPr lang="en-US" sz="6000" b="1" dirty="0" err="1"/>
              <a:t>Ledord</a:t>
            </a:r>
            <a:endParaRPr lang="en-US" sz="6000" b="1" dirty="0"/>
          </a:p>
        </p:txBody>
      </p:sp>
      <p:pic>
        <p:nvPicPr>
          <p:cNvPr id="17" name="Picture 2" descr="Bildresultat för lysekils aik">
            <a:extLst>
              <a:ext uri="{FF2B5EF4-FFF2-40B4-BE49-F238E27FC236}">
                <a16:creationId xmlns:a16="http://schemas.microsoft.com/office/drawing/2014/main" id="{E13E7C67-0AAB-4970-841A-CE5341591E6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3999" y="688457"/>
            <a:ext cx="4020297" cy="2261417"/>
          </a:xfrm>
          <a:prstGeom prst="rect">
            <a:avLst/>
          </a:prstGeom>
          <a:noFill/>
          <a:extLst>
            <a:ext uri="{909E8E84-426E-40DD-AFC4-6F175D3DCCD1}">
              <a14:hiddenFill xmlns:a14="http://schemas.microsoft.com/office/drawing/2010/main">
                <a:solidFill>
                  <a:srgbClr val="FFFFFF"/>
                </a:solidFill>
              </a14:hiddenFill>
            </a:ext>
          </a:extLst>
        </p:spPr>
      </p:pic>
      <p:cxnSp>
        <p:nvCxnSpPr>
          <p:cNvPr id="37" name="Straight Connector 36">
            <a:extLst>
              <a:ext uri="{FF2B5EF4-FFF2-40B4-BE49-F238E27FC236}">
                <a16:creationId xmlns:a16="http://schemas.microsoft.com/office/drawing/2014/main" id="{FC2C99CD-8BCA-45F5-BA47-7A6D80CA89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5" name="Bildobjekt 4">
            <a:extLst>
              <a:ext uri="{FF2B5EF4-FFF2-40B4-BE49-F238E27FC236}">
                <a16:creationId xmlns:a16="http://schemas.microsoft.com/office/drawing/2014/main" id="{FE1B6D97-D588-49A0-AEFA-226DDA0CDB69}"/>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1096562" y="3218101"/>
            <a:ext cx="3095170" cy="2476136"/>
          </a:xfrm>
          <a:prstGeom prst="rect">
            <a:avLst/>
          </a:prstGeom>
          <a:noFill/>
        </p:spPr>
      </p:pic>
      <p:sp>
        <p:nvSpPr>
          <p:cNvPr id="4" name="Rektangel 3">
            <a:extLst>
              <a:ext uri="{FF2B5EF4-FFF2-40B4-BE49-F238E27FC236}">
                <a16:creationId xmlns:a16="http://schemas.microsoft.com/office/drawing/2014/main" id="{5C8652E3-7EFB-45CE-8E9C-D47287DB4A90}"/>
              </a:ext>
            </a:extLst>
          </p:cNvPr>
          <p:cNvSpPr/>
          <p:nvPr/>
        </p:nvSpPr>
        <p:spPr>
          <a:xfrm>
            <a:off x="5144679" y="2198914"/>
            <a:ext cx="6405063" cy="3670180"/>
          </a:xfrm>
          <a:prstGeom prst="rect">
            <a:avLst/>
          </a:prstGeom>
        </p:spPr>
        <p:txBody>
          <a:bodyPr vert="horz" lIns="0" tIns="45720" rIns="0" bIns="45720" rtlCol="0">
            <a:normAutofit/>
          </a:bodyPr>
          <a:lstStyle/>
          <a:p>
            <a:pPr>
              <a:lnSpc>
                <a:spcPct val="90000"/>
              </a:lnSpc>
              <a:spcAft>
                <a:spcPts val="800"/>
              </a:spcAft>
              <a:buClr>
                <a:schemeClr val="accent1"/>
              </a:buClr>
              <a:buFont typeface="Calibri" panose="020F0502020204030204" pitchFamily="34" charset="0"/>
            </a:pPr>
            <a:r>
              <a:rPr lang="en-US" sz="3200" b="1" dirty="0">
                <a:solidFill>
                  <a:schemeClr val="tx1">
                    <a:lumMod val="75000"/>
                    <a:lumOff val="25000"/>
                  </a:schemeClr>
                </a:solidFill>
              </a:rPr>
              <a:t>L </a:t>
            </a:r>
            <a:r>
              <a:rPr lang="en-US" sz="3200" dirty="0">
                <a:solidFill>
                  <a:schemeClr val="tx1">
                    <a:lumMod val="75000"/>
                    <a:lumOff val="25000"/>
                  </a:schemeClr>
                </a:solidFill>
              </a:rPr>
              <a:t>– </a:t>
            </a:r>
            <a:r>
              <a:rPr lang="en-US" sz="3200" dirty="0" err="1">
                <a:solidFill>
                  <a:schemeClr val="tx1">
                    <a:lumMod val="75000"/>
                    <a:lumOff val="25000"/>
                  </a:schemeClr>
                </a:solidFill>
              </a:rPr>
              <a:t>Lärorikt</a:t>
            </a:r>
            <a:endParaRPr lang="en-US" sz="3200" dirty="0">
              <a:solidFill>
                <a:schemeClr val="tx1">
                  <a:lumMod val="75000"/>
                  <a:lumOff val="25000"/>
                </a:schemeClr>
              </a:solidFill>
            </a:endParaRPr>
          </a:p>
          <a:p>
            <a:pPr>
              <a:lnSpc>
                <a:spcPct val="90000"/>
              </a:lnSpc>
              <a:spcAft>
                <a:spcPts val="800"/>
              </a:spcAft>
              <a:buClr>
                <a:schemeClr val="accent1"/>
              </a:buClr>
              <a:buFont typeface="Calibri" panose="020F0502020204030204" pitchFamily="34" charset="0"/>
            </a:pPr>
            <a:r>
              <a:rPr lang="en-US" sz="3200" b="1" dirty="0">
                <a:solidFill>
                  <a:schemeClr val="tx1">
                    <a:lumMod val="75000"/>
                    <a:lumOff val="25000"/>
                  </a:schemeClr>
                </a:solidFill>
              </a:rPr>
              <a:t>A</a:t>
            </a:r>
            <a:r>
              <a:rPr lang="en-US" sz="3200" dirty="0">
                <a:solidFill>
                  <a:schemeClr val="tx1">
                    <a:lumMod val="75000"/>
                    <a:lumOff val="25000"/>
                  </a:schemeClr>
                </a:solidFill>
              </a:rPr>
              <a:t> – </a:t>
            </a:r>
            <a:r>
              <a:rPr lang="en-US" sz="3200" dirty="0" err="1">
                <a:solidFill>
                  <a:schemeClr val="tx1">
                    <a:lumMod val="75000"/>
                    <a:lumOff val="25000"/>
                  </a:schemeClr>
                </a:solidFill>
              </a:rPr>
              <a:t>Alla</a:t>
            </a:r>
            <a:r>
              <a:rPr lang="en-US" sz="3200" dirty="0">
                <a:solidFill>
                  <a:schemeClr val="tx1">
                    <a:lumMod val="75000"/>
                    <a:lumOff val="25000"/>
                  </a:schemeClr>
                </a:solidFill>
              </a:rPr>
              <a:t> ska </a:t>
            </a:r>
            <a:r>
              <a:rPr lang="en-US" sz="3200" dirty="0" err="1">
                <a:solidFill>
                  <a:schemeClr val="tx1">
                    <a:lumMod val="75000"/>
                    <a:lumOff val="25000"/>
                  </a:schemeClr>
                </a:solidFill>
              </a:rPr>
              <a:t>få</a:t>
            </a:r>
            <a:r>
              <a:rPr lang="en-US" sz="3200" dirty="0">
                <a:solidFill>
                  <a:schemeClr val="tx1">
                    <a:lumMod val="75000"/>
                    <a:lumOff val="25000"/>
                  </a:schemeClr>
                </a:solidFill>
              </a:rPr>
              <a:t> </a:t>
            </a:r>
            <a:r>
              <a:rPr lang="en-US" sz="3200" dirty="0" err="1">
                <a:solidFill>
                  <a:schemeClr val="tx1">
                    <a:lumMod val="75000"/>
                    <a:lumOff val="25000"/>
                  </a:schemeClr>
                </a:solidFill>
              </a:rPr>
              <a:t>vara</a:t>
            </a:r>
            <a:r>
              <a:rPr lang="en-US" sz="3200" dirty="0">
                <a:solidFill>
                  <a:schemeClr val="tx1">
                    <a:lumMod val="75000"/>
                    <a:lumOff val="25000"/>
                  </a:schemeClr>
                </a:solidFill>
              </a:rPr>
              <a:t> med!</a:t>
            </a:r>
          </a:p>
          <a:p>
            <a:pPr>
              <a:lnSpc>
                <a:spcPct val="90000"/>
              </a:lnSpc>
              <a:spcAft>
                <a:spcPts val="800"/>
              </a:spcAft>
              <a:buClr>
                <a:schemeClr val="accent1"/>
              </a:buClr>
              <a:buFont typeface="Calibri" panose="020F0502020204030204" pitchFamily="34" charset="0"/>
            </a:pPr>
            <a:r>
              <a:rPr lang="en-US" sz="3200" b="1" dirty="0">
                <a:solidFill>
                  <a:schemeClr val="tx1">
                    <a:lumMod val="75000"/>
                    <a:lumOff val="25000"/>
                  </a:schemeClr>
                </a:solidFill>
              </a:rPr>
              <a:t>I </a:t>
            </a:r>
            <a:r>
              <a:rPr lang="en-US" sz="3200" dirty="0">
                <a:solidFill>
                  <a:schemeClr val="tx1">
                    <a:lumMod val="75000"/>
                    <a:lumOff val="25000"/>
                  </a:schemeClr>
                </a:solidFill>
              </a:rPr>
              <a:t>– </a:t>
            </a:r>
            <a:r>
              <a:rPr lang="en-US" sz="3200" dirty="0" err="1">
                <a:solidFill>
                  <a:schemeClr val="tx1">
                    <a:lumMod val="75000"/>
                    <a:lumOff val="25000"/>
                  </a:schemeClr>
                </a:solidFill>
              </a:rPr>
              <a:t>Inställning</a:t>
            </a:r>
            <a:endParaRPr lang="en-US" sz="3200" dirty="0">
              <a:solidFill>
                <a:schemeClr val="tx1">
                  <a:lumMod val="75000"/>
                  <a:lumOff val="25000"/>
                </a:schemeClr>
              </a:solidFill>
            </a:endParaRPr>
          </a:p>
          <a:p>
            <a:pPr>
              <a:lnSpc>
                <a:spcPct val="90000"/>
              </a:lnSpc>
              <a:spcAft>
                <a:spcPts val="800"/>
              </a:spcAft>
              <a:buClr>
                <a:schemeClr val="accent1"/>
              </a:buClr>
              <a:buFont typeface="Calibri" panose="020F0502020204030204" pitchFamily="34" charset="0"/>
            </a:pPr>
            <a:r>
              <a:rPr lang="en-US" sz="3200" b="1" dirty="0">
                <a:solidFill>
                  <a:schemeClr val="tx1">
                    <a:lumMod val="75000"/>
                    <a:lumOff val="25000"/>
                  </a:schemeClr>
                </a:solidFill>
              </a:rPr>
              <a:t>K</a:t>
            </a:r>
            <a:r>
              <a:rPr lang="en-US" sz="3200" dirty="0">
                <a:solidFill>
                  <a:schemeClr val="tx1">
                    <a:lumMod val="75000"/>
                    <a:lumOff val="25000"/>
                  </a:schemeClr>
                </a:solidFill>
              </a:rPr>
              <a:t> - </a:t>
            </a:r>
            <a:r>
              <a:rPr lang="en-US" sz="3200" dirty="0" err="1">
                <a:solidFill>
                  <a:schemeClr val="tx1">
                    <a:lumMod val="75000"/>
                    <a:lumOff val="25000"/>
                  </a:schemeClr>
                </a:solidFill>
              </a:rPr>
              <a:t>Kamratskap</a:t>
            </a:r>
            <a:endParaRPr lang="en-US" sz="3200" dirty="0">
              <a:solidFill>
                <a:schemeClr val="tx1">
                  <a:lumMod val="75000"/>
                  <a:lumOff val="25000"/>
                </a:schemeClr>
              </a:solidFill>
            </a:endParaRPr>
          </a:p>
        </p:txBody>
      </p:sp>
      <p:sp>
        <p:nvSpPr>
          <p:cNvPr id="39" name="Rectangle 38">
            <a:extLst>
              <a:ext uri="{FF2B5EF4-FFF2-40B4-BE49-F238E27FC236}">
                <a16:creationId xmlns:a16="http://schemas.microsoft.com/office/drawing/2014/main" id="{C7E8667B-49C4-4E47-AB3E-78AC18E95C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rgbClr val="F3F34D"/>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41" name="Rectangle 40">
            <a:extLst>
              <a:ext uri="{FF2B5EF4-FFF2-40B4-BE49-F238E27FC236}">
                <a16:creationId xmlns:a16="http://schemas.microsoft.com/office/drawing/2014/main" id="{8A1780B1-1435-4EBC-947B-9609953FD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425B6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Tree>
    <p:extLst>
      <p:ext uri="{BB962C8B-B14F-4D97-AF65-F5344CB8AC3E}">
        <p14:creationId xmlns:p14="http://schemas.microsoft.com/office/powerpoint/2010/main" val="1195298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27E8FA1-E9FE-492B-B691-4F7D97552180}"/>
              </a:ext>
            </a:extLst>
          </p:cNvPr>
          <p:cNvSpPr>
            <a:spLocks noGrp="1"/>
          </p:cNvSpPr>
          <p:nvPr>
            <p:ph type="title"/>
          </p:nvPr>
        </p:nvSpPr>
        <p:spPr/>
        <p:txBody>
          <a:bodyPr/>
          <a:lstStyle/>
          <a:p>
            <a:r>
              <a:rPr lang="sv-SE" dirty="0"/>
              <a:t>Från Policyn …..</a:t>
            </a:r>
          </a:p>
        </p:txBody>
      </p:sp>
      <p:sp>
        <p:nvSpPr>
          <p:cNvPr id="7" name="Rektangel 6">
            <a:extLst>
              <a:ext uri="{FF2B5EF4-FFF2-40B4-BE49-F238E27FC236}">
                <a16:creationId xmlns:a16="http://schemas.microsoft.com/office/drawing/2014/main" id="{AF1E6B66-1A5C-49E6-AF53-4D2ACF56E8EE}"/>
              </a:ext>
            </a:extLst>
          </p:cNvPr>
          <p:cNvSpPr/>
          <p:nvPr/>
        </p:nvSpPr>
        <p:spPr>
          <a:xfrm>
            <a:off x="1097280" y="1816508"/>
            <a:ext cx="8667750" cy="4257769"/>
          </a:xfrm>
          <a:prstGeom prst="rect">
            <a:avLst/>
          </a:prstGeom>
        </p:spPr>
        <p:txBody>
          <a:bodyPr wrap="square">
            <a:spAutoFit/>
          </a:bodyPr>
          <a:lstStyle/>
          <a:p>
            <a:pPr>
              <a:lnSpc>
                <a:spcPct val="107000"/>
              </a:lnSpc>
              <a:spcBef>
                <a:spcPts val="200"/>
              </a:spcBef>
              <a:spcAft>
                <a:spcPts val="0"/>
              </a:spcAft>
            </a:pPr>
            <a:r>
              <a:rPr lang="sv-SE" sz="2400" b="1"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rPr>
              <a:t>MÅLSÄTTNING</a:t>
            </a:r>
          </a:p>
          <a:p>
            <a:pPr>
              <a:lnSpc>
                <a:spcPct val="107000"/>
              </a:lnSpc>
              <a:spcAft>
                <a:spcPts val="800"/>
              </a:spcAft>
            </a:pPr>
            <a: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t>LAIK har som mål att utveckla fotbollsglädje och fotbollskunnande i stora årskullar av unga fotbollsspelare och att få dem att behålla sitt fotbollsintresse så långt upp i åldrarna som möjligt. Klubbens framgång ska inte mätas i antal vunna matcher utan i hur många spelare vi får med oss hela vägen från knatteåren (fotbollslekis) till junioråldern och sedan vidare mot seniorlaget (A-lag och B-lag) och i framtiden ledare. Målsättningen är att fostra bra och välutbildade fotbollsspelare såväl som goda kamrater samt att få med lika många flickor som pojkar.</a:t>
            </a:r>
            <a:endParaRPr lang="sv-SE"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200"/>
              </a:spcBef>
              <a:spcAft>
                <a:spcPts val="0"/>
              </a:spcAft>
            </a:pPr>
            <a:r>
              <a:rPr lang="sv-SE" sz="2400" b="1"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rPr>
              <a:t>UPPGIFT</a:t>
            </a:r>
          </a:p>
          <a:p>
            <a:pPr>
              <a:lnSpc>
                <a:spcPct val="107000"/>
              </a:lnSpc>
              <a:spcAft>
                <a:spcPts val="800"/>
              </a:spcAft>
            </a:pPr>
            <a: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t>LAIK vill visa på ungdomsidrotten som en positiv kraft. Idrott handlar inte minst om att forma den egna identiteten, att i gemenskap med andra lära sig ta ansvar och visa hänsyn. Både lagets framgångar och besvikelser blir viktiga byggstenar i barnens personliga utveckling. Det är själva färden som är resans mål! </a:t>
            </a:r>
            <a:endParaRPr lang="sv-SE" dirty="0">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2" descr="Bildresultat för lysekils aik">
            <a:extLst>
              <a:ext uri="{FF2B5EF4-FFF2-40B4-BE49-F238E27FC236}">
                <a16:creationId xmlns:a16="http://schemas.microsoft.com/office/drawing/2014/main" id="{C8525B0C-A480-4151-9A22-F0D83F26767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966340" y="286603"/>
            <a:ext cx="4020297" cy="2261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0016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AB3911-E958-4224-A018-F70DECB5BCB9}"/>
              </a:ext>
            </a:extLst>
          </p:cNvPr>
          <p:cNvSpPr>
            <a:spLocks noGrp="1"/>
          </p:cNvSpPr>
          <p:nvPr>
            <p:ph type="title"/>
          </p:nvPr>
        </p:nvSpPr>
        <p:spPr>
          <a:xfrm>
            <a:off x="1097280" y="286603"/>
            <a:ext cx="10058400" cy="1450757"/>
          </a:xfrm>
        </p:spPr>
        <p:txBody>
          <a:bodyPr/>
          <a:lstStyle/>
          <a:p>
            <a:r>
              <a:rPr lang="sv-SE"/>
              <a:t>Förväntningar på spelare</a:t>
            </a:r>
            <a:endParaRPr lang="sv-SE" dirty="0"/>
          </a:p>
        </p:txBody>
      </p:sp>
      <p:sp>
        <p:nvSpPr>
          <p:cNvPr id="4" name="Rektangel 3">
            <a:extLst>
              <a:ext uri="{FF2B5EF4-FFF2-40B4-BE49-F238E27FC236}">
                <a16:creationId xmlns:a16="http://schemas.microsoft.com/office/drawing/2014/main" id="{6FCFDE66-44A5-427B-9FB3-267C6A9FFBA0}"/>
              </a:ext>
            </a:extLst>
          </p:cNvPr>
          <p:cNvSpPr/>
          <p:nvPr/>
        </p:nvSpPr>
        <p:spPr>
          <a:xfrm>
            <a:off x="1036320" y="1737360"/>
            <a:ext cx="10523220" cy="4327082"/>
          </a:xfrm>
          <a:prstGeom prst="rect">
            <a:avLst/>
          </a:prstGeom>
        </p:spPr>
        <p:txBody>
          <a:bodyPr wrap="square">
            <a:spAutoFit/>
          </a:bodyPr>
          <a:lstStyle/>
          <a:p>
            <a:pPr>
              <a:lnSpc>
                <a:spcPct val="107000"/>
              </a:lnSpc>
              <a:spcAft>
                <a:spcPts val="800"/>
              </a:spcAft>
            </a:pPr>
            <a:r>
              <a:rPr lang="sv-SE" sz="2400"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rPr>
              <a:t>FÖR ATT VERKA FÖR EN FUNGERANDE VÄRDEGRUND FÖRVÄNTAS ATT MAN:</a:t>
            </a:r>
            <a:br>
              <a:rPr lang="sv-SE" sz="2400"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rPr>
            </a:br>
            <a: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t>- Kommer i tid till träningar och matcher och alltid gör sitt bästa</a:t>
            </a:r>
            <a:b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t>- Är en bra kamrat</a:t>
            </a:r>
            <a:b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t>- Behöver inte vara bäst men försök alltid göra ditt bästa</a:t>
            </a:r>
            <a:b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t>- Använder ett bra och vårdat språk där svenska är det språk vi använder för att kommunicera med varandra</a:t>
            </a:r>
            <a:b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t>- Hör av sig i god tid om man inte kan delta i kommande match eller träning</a:t>
            </a:r>
            <a:b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t>- Lyssnar på tränarna och domaren</a:t>
            </a:r>
            <a:b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t>- Håller ihop, vi är ett lag</a:t>
            </a:r>
            <a:b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t>- Tackar efter matchen</a:t>
            </a:r>
            <a:b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t>- Fokuserar på glädjen i fotbollen, inte resultatet</a:t>
            </a:r>
            <a:b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t>- Använder sociala medier på ett schysst sätt och inte till att prata nedsättande om någon/några eller på andra sätt kränka någon.</a:t>
            </a:r>
            <a:b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br>
            <a:b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dirty="0">
                <a:solidFill>
                  <a:srgbClr val="000000"/>
                </a:solidFill>
                <a:latin typeface="Calibri" panose="020F0502020204030204" pitchFamily="34" charset="0"/>
                <a:ea typeface="Calibri" panose="020F0502020204030204" pitchFamily="34" charset="0"/>
                <a:cs typeface="Helvetica" panose="020B0604020202020204" pitchFamily="34" charset="0"/>
              </a:rPr>
              <a:t>Framförallt: Var positiv!</a:t>
            </a:r>
            <a:endParaRPr lang="sv-SE"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2" descr="Bildresultat för lysekils aik">
            <a:extLst>
              <a:ext uri="{FF2B5EF4-FFF2-40B4-BE49-F238E27FC236}">
                <a16:creationId xmlns:a16="http://schemas.microsoft.com/office/drawing/2014/main" id="{6930E9AD-8A5D-421D-B74C-317E889418D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331177" y="19988"/>
            <a:ext cx="3527086" cy="19839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3208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8FDD5B0-179E-42A8-8696-5AD50B36D98A}"/>
              </a:ext>
            </a:extLst>
          </p:cNvPr>
          <p:cNvSpPr>
            <a:spLocks noGrp="1"/>
          </p:cNvSpPr>
          <p:nvPr>
            <p:ph type="title"/>
          </p:nvPr>
        </p:nvSpPr>
        <p:spPr/>
        <p:txBody>
          <a:bodyPr/>
          <a:lstStyle/>
          <a:p>
            <a:r>
              <a:rPr lang="sv-SE" dirty="0"/>
              <a:t>Förväntningar på föräldrar</a:t>
            </a:r>
          </a:p>
        </p:txBody>
      </p:sp>
      <p:sp>
        <p:nvSpPr>
          <p:cNvPr id="4" name="Rektangel 3">
            <a:extLst>
              <a:ext uri="{FF2B5EF4-FFF2-40B4-BE49-F238E27FC236}">
                <a16:creationId xmlns:a16="http://schemas.microsoft.com/office/drawing/2014/main" id="{ED04F480-F5CB-47DC-9837-BD46144548F7}"/>
              </a:ext>
            </a:extLst>
          </p:cNvPr>
          <p:cNvSpPr/>
          <p:nvPr/>
        </p:nvSpPr>
        <p:spPr>
          <a:xfrm>
            <a:off x="1097280" y="1873147"/>
            <a:ext cx="8705850" cy="4325928"/>
          </a:xfrm>
          <a:prstGeom prst="rect">
            <a:avLst/>
          </a:prstGeom>
        </p:spPr>
        <p:txBody>
          <a:bodyPr wrap="square">
            <a:spAutoFit/>
          </a:bodyPr>
          <a:lstStyle/>
          <a:p>
            <a:pPr>
              <a:lnSpc>
                <a:spcPct val="107000"/>
              </a:lnSpc>
              <a:spcAft>
                <a:spcPts val="800"/>
              </a:spcAft>
            </a:pPr>
            <a: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t>- Se till att ditt barn kommer i tid till träningar och matcher</a:t>
            </a:r>
            <a:b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t>- Följ gärna med ditt/dina barn på träningar och matcher</a:t>
            </a:r>
            <a:b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t>- Respektera tränarens och domarens beslut</a:t>
            </a:r>
            <a:b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t>- </a:t>
            </a:r>
            <a:r>
              <a:rPr lang="sv-SE" sz="2000" dirty="0">
                <a:solidFill>
                  <a:srgbClr val="000000"/>
                </a:solidFill>
                <a:highlight>
                  <a:srgbClr val="FFFF00"/>
                </a:highlight>
                <a:latin typeface="Calibri" panose="020F0502020204030204" pitchFamily="34" charset="0"/>
                <a:ea typeface="Calibri" panose="020F0502020204030204" pitchFamily="34" charset="0"/>
                <a:cs typeface="Helvetica" panose="020B0604020202020204" pitchFamily="34" charset="0"/>
              </a:rPr>
              <a:t>Heja gärna på laget, men instruera inte!</a:t>
            </a:r>
            <a:b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t>- Inte kritisera spelare, vare sig de egna eller motspelarna</a:t>
            </a:r>
            <a:b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t>- Fokusera på glädjen i fotbollen och inte resultatet</a:t>
            </a:r>
            <a:b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t>- </a:t>
            </a:r>
            <a:r>
              <a:rPr lang="sv-SE" sz="2000" dirty="0">
                <a:solidFill>
                  <a:srgbClr val="000000"/>
                </a:solidFill>
                <a:highlight>
                  <a:srgbClr val="FFFF00"/>
                </a:highlight>
                <a:latin typeface="Calibri" panose="020F0502020204030204" pitchFamily="34" charset="0"/>
                <a:ea typeface="Calibri" panose="020F0502020204030204" pitchFamily="34" charset="0"/>
                <a:cs typeface="Helvetica" panose="020B0604020202020204" pitchFamily="34" charset="0"/>
              </a:rPr>
              <a:t>Hjälpa till vid klubbens arrangemang.</a:t>
            </a:r>
            <a:br>
              <a:rPr lang="sv-SE" sz="2000" dirty="0">
                <a:solidFill>
                  <a:srgbClr val="000000"/>
                </a:solidFill>
                <a:highlight>
                  <a:srgbClr val="FFFF00"/>
                </a:highlight>
                <a:latin typeface="Calibri" panose="020F0502020204030204" pitchFamily="34" charset="0"/>
                <a:ea typeface="Calibri" panose="020F0502020204030204" pitchFamily="34" charset="0"/>
                <a:cs typeface="Helvetica" panose="020B0604020202020204" pitchFamily="34" charset="0"/>
              </a:rPr>
            </a:br>
            <a: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t>- Hjälpa till i laget med tvättning av matchkläder och körning till träning och match.</a:t>
            </a:r>
            <a:b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t>- Att vi pratar svenska med varandra så att alla använder samma språk</a:t>
            </a:r>
            <a:b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t>- Att någon eller några föräldrar i varje lag ställer upp som lagföräldrar och på så vis avlastar ledaren med administrativa göromål.</a:t>
            </a:r>
            <a:b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br>
            <a:br>
              <a:rPr lang="sv-SE" dirty="0">
                <a:solidFill>
                  <a:srgbClr val="000000"/>
                </a:solidFill>
                <a:latin typeface="Helvetica" panose="020B0604020202020204" pitchFamily="34" charset="0"/>
                <a:ea typeface="Calibri" panose="020F0502020204030204" pitchFamily="34" charset="0"/>
                <a:cs typeface="Times New Roman" panose="02020603050405020304" pitchFamily="18" charset="0"/>
              </a:rPr>
            </a:br>
            <a:r>
              <a:rPr lang="sv-SE" sz="2000" dirty="0">
                <a:solidFill>
                  <a:srgbClr val="000000"/>
                </a:solidFill>
                <a:latin typeface="Calibri" panose="020F0502020204030204" pitchFamily="34" charset="0"/>
                <a:ea typeface="Calibri" panose="020F0502020204030204" pitchFamily="34" charset="0"/>
                <a:cs typeface="Helvetica" panose="020B0604020202020204" pitchFamily="34" charset="0"/>
              </a:rPr>
              <a:t>Framförallt: Var positiv!</a:t>
            </a:r>
            <a:endParaRPr lang="sv-SE" sz="20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2" descr="Bildresultat för lysekils aik">
            <a:extLst>
              <a:ext uri="{FF2B5EF4-FFF2-40B4-BE49-F238E27FC236}">
                <a16:creationId xmlns:a16="http://schemas.microsoft.com/office/drawing/2014/main" id="{7A9D4636-8DC3-44AB-96E4-C0EE93419BA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904695" y="606651"/>
            <a:ext cx="4020297" cy="2261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2618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658D6D4-CBAC-43C6-AC14-5397AEAB360C}"/>
              </a:ext>
            </a:extLst>
          </p:cNvPr>
          <p:cNvSpPr>
            <a:spLocks noGrp="1"/>
          </p:cNvSpPr>
          <p:nvPr>
            <p:ph type="title"/>
          </p:nvPr>
        </p:nvSpPr>
        <p:spPr>
          <a:xfrm>
            <a:off x="380588" y="-528943"/>
            <a:ext cx="10058400" cy="1450757"/>
          </a:xfrm>
        </p:spPr>
        <p:txBody>
          <a:bodyPr/>
          <a:lstStyle/>
          <a:p>
            <a:r>
              <a:rPr lang="sv-SE" dirty="0"/>
              <a:t>Förväntningar på ledare</a:t>
            </a:r>
          </a:p>
        </p:txBody>
      </p:sp>
      <p:pic>
        <p:nvPicPr>
          <p:cNvPr id="5" name="Picture 2" descr="Bildresultat för lysekils aik">
            <a:extLst>
              <a:ext uri="{FF2B5EF4-FFF2-40B4-BE49-F238E27FC236}">
                <a16:creationId xmlns:a16="http://schemas.microsoft.com/office/drawing/2014/main" id="{FA298FA5-D7F0-4CD2-BB54-EED59DB21C2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904695" y="606651"/>
            <a:ext cx="4020297" cy="2261417"/>
          </a:xfrm>
          <a:prstGeom prst="rect">
            <a:avLst/>
          </a:prstGeom>
          <a:noFill/>
          <a:extLst>
            <a:ext uri="{909E8E84-426E-40DD-AFC4-6F175D3DCCD1}">
              <a14:hiddenFill xmlns:a14="http://schemas.microsoft.com/office/drawing/2010/main">
                <a:solidFill>
                  <a:srgbClr val="FFFFFF"/>
                </a:solidFill>
              </a14:hiddenFill>
            </a:ext>
          </a:extLst>
        </p:spPr>
      </p:pic>
      <p:sp>
        <p:nvSpPr>
          <p:cNvPr id="6" name="textruta 5">
            <a:extLst>
              <a:ext uri="{FF2B5EF4-FFF2-40B4-BE49-F238E27FC236}">
                <a16:creationId xmlns:a16="http://schemas.microsoft.com/office/drawing/2014/main" id="{F9C95684-6AF9-4689-CE5C-CD7BC118D722}"/>
              </a:ext>
            </a:extLst>
          </p:cNvPr>
          <p:cNvSpPr txBox="1"/>
          <p:nvPr/>
        </p:nvSpPr>
        <p:spPr>
          <a:xfrm>
            <a:off x="627723" y="948690"/>
            <a:ext cx="10721340" cy="5909310"/>
          </a:xfrm>
          <a:prstGeom prst="rect">
            <a:avLst/>
          </a:prstGeom>
          <a:noFill/>
        </p:spPr>
        <p:txBody>
          <a:bodyPr wrap="square" rtlCol="0">
            <a:spAutoFit/>
          </a:bodyPr>
          <a:lstStyle/>
          <a:p>
            <a:r>
              <a:rPr lang="sv-SE" sz="2400" dirty="0"/>
              <a:t>Kommunicerar via laget.se</a:t>
            </a:r>
          </a:p>
          <a:p>
            <a:pPr marL="285750" indent="-285750">
              <a:buFontTx/>
              <a:buChar char="-"/>
            </a:pPr>
            <a: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t>Att man är rättvis och inte favoriserar någon spelare. </a:t>
            </a:r>
            <a:b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t>- Att man hjälper till att bygga upp spelarnas självförtroende</a:t>
            </a:r>
            <a:b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t>- Att man samarbetar med alla inom Lysekils AIK, vi tillhör samma förening!</a:t>
            </a:r>
            <a:b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t>- Att man uppmuntrar barnen/ungdomarna, ge beröm!</a:t>
            </a:r>
            <a:b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br>
            <a: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t>- Att man ser till att alla får spela och att alla får möjlighet att spela på olika platser i laget. </a:t>
            </a:r>
          </a:p>
          <a:p>
            <a: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t>    - Att man är en god förebild</a:t>
            </a:r>
          </a:p>
          <a:p>
            <a:pPr marL="342900" indent="-342900">
              <a:buFontTx/>
              <a:buChar char="-"/>
            </a:pPr>
            <a: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t>Bemötande föräldrar och barn </a:t>
            </a:r>
          </a:p>
          <a:p>
            <a:pPr marL="342900" indent="-342900">
              <a:buFontTx/>
              <a:buChar char="-"/>
            </a:pPr>
            <a: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t>sträva efter att hålla oss </a:t>
            </a:r>
            <a:r>
              <a:rPr lang="sv-SE" sz="2400" dirty="0" err="1">
                <a:solidFill>
                  <a:srgbClr val="000000"/>
                </a:solidFill>
                <a:latin typeface="Calibri" panose="020F0502020204030204" pitchFamily="34" charset="0"/>
                <a:ea typeface="Calibri" panose="020F0502020204030204" pitchFamily="34" charset="0"/>
                <a:cs typeface="Helvetica" panose="020B0604020202020204" pitchFamily="34" charset="0"/>
              </a:rPr>
              <a:t>ajour</a:t>
            </a:r>
            <a: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t> med utbildning</a:t>
            </a:r>
          </a:p>
          <a:p>
            <a:pPr marL="342900" indent="-342900">
              <a:buFontTx/>
              <a:buChar char="-"/>
            </a:pPr>
            <a: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t>lyhörda för dålig attityd bland barnen</a:t>
            </a:r>
          </a:p>
          <a:p>
            <a:pPr marL="342900" indent="-342900">
              <a:buFontTx/>
              <a:buChar char="-"/>
            </a:pPr>
            <a: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t>Vad tycker ni föräldrar?</a:t>
            </a:r>
            <a:b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br>
            <a:endParaRPr lang="sv-SE" sz="2400" dirty="0">
              <a:solidFill>
                <a:srgbClr val="000000"/>
              </a:solidFill>
              <a:latin typeface="Calibri" panose="020F0502020204030204" pitchFamily="34" charset="0"/>
              <a:cs typeface="Helvetica" panose="020B0604020202020204" pitchFamily="34" charset="0"/>
            </a:endParaRPr>
          </a:p>
          <a:p>
            <a:r>
              <a:rPr lang="sv-SE" sz="2400" dirty="0">
                <a:solidFill>
                  <a:srgbClr val="000000"/>
                </a:solidFill>
                <a:latin typeface="Calibri" panose="020F0502020204030204" pitchFamily="34" charset="0"/>
                <a:ea typeface="Calibri" panose="020F0502020204030204" pitchFamily="34" charset="0"/>
                <a:cs typeface="Helvetica" panose="020B0604020202020204" pitchFamily="34" charset="0"/>
              </a:rPr>
              <a:t>Framförallt: Var positiv!</a:t>
            </a:r>
            <a:endParaRPr lang="sv-SE" sz="2400" dirty="0"/>
          </a:p>
          <a:p>
            <a:endParaRPr lang="sv-SE" sz="2400" dirty="0"/>
          </a:p>
          <a:p>
            <a:endParaRPr lang="sv-SE" dirty="0"/>
          </a:p>
        </p:txBody>
      </p:sp>
    </p:spTree>
    <p:extLst>
      <p:ext uri="{BB962C8B-B14F-4D97-AF65-F5344CB8AC3E}">
        <p14:creationId xmlns:p14="http://schemas.microsoft.com/office/powerpoint/2010/main" val="39598028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B75F1FF8-CFC9-483E-9851-F22242E6B0C4}"/>
              </a:ext>
            </a:extLst>
          </p:cNvPr>
          <p:cNvSpPr txBox="1"/>
          <p:nvPr/>
        </p:nvSpPr>
        <p:spPr>
          <a:xfrm>
            <a:off x="1065197" y="5120640"/>
            <a:ext cx="10058400" cy="822960"/>
          </a:xfrm>
          <a:prstGeom prst="rect">
            <a:avLst/>
          </a:prstGeom>
        </p:spPr>
        <p:txBody>
          <a:bodyPr vert="horz" lIns="91440" tIns="45720" rIns="91440" bIns="45720" rtlCol="0" anchor="b">
            <a:normAutofit/>
          </a:bodyPr>
          <a:lstStyle/>
          <a:p>
            <a:pPr>
              <a:lnSpc>
                <a:spcPct val="85000"/>
              </a:lnSpc>
              <a:spcBef>
                <a:spcPct val="0"/>
              </a:spcBef>
              <a:spcAft>
                <a:spcPts val="600"/>
              </a:spcAft>
            </a:pPr>
            <a:r>
              <a:rPr lang="en-US" sz="3600" spc="-50">
                <a:solidFill>
                  <a:srgbClr val="FFFFFF"/>
                </a:solidFill>
                <a:latin typeface="+mj-lt"/>
                <a:ea typeface="+mj-ea"/>
                <a:cs typeface="+mj-cs"/>
              </a:rPr>
              <a:t>Domare</a:t>
            </a:r>
          </a:p>
        </p:txBody>
      </p:sp>
      <p:pic>
        <p:nvPicPr>
          <p:cNvPr id="7" name="Picture 2" descr="Bildresultat för lysekils aik">
            <a:extLst>
              <a:ext uri="{FF2B5EF4-FFF2-40B4-BE49-F238E27FC236}">
                <a16:creationId xmlns:a16="http://schemas.microsoft.com/office/drawing/2014/main" id="{AFE4BB93-8F9A-4A6C-A268-C153ACEBDA2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962744" y="2419198"/>
            <a:ext cx="5131653" cy="288655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a:extLst>
              <a:ext uri="{FF2B5EF4-FFF2-40B4-BE49-F238E27FC236}">
                <a16:creationId xmlns:a16="http://schemas.microsoft.com/office/drawing/2014/main" id="{AFBBFEA7-508B-4DE9-841D-CE7B5B186DA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893115" y="215350"/>
            <a:ext cx="4486949" cy="5661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60806"/>
      </p:ext>
    </p:extLst>
  </p:cSld>
  <p:clrMapOvr>
    <a:masterClrMapping/>
  </p:clrMapOvr>
</p:sld>
</file>

<file path=ppt/theme/theme1.xml><?xml version="1.0" encoding="utf-8"?>
<a:theme xmlns:a="http://schemas.openxmlformats.org/drawingml/2006/main" name="Efterhand">
  <a:themeElements>
    <a:clrScheme name="Efterhand">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Efterhand">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fterhand">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ppVersion xmlns="e14503f1-da51-42d1-95fb-8b06ea7c10ae" xsi:nil="true"/>
    <Invited_Teachers xmlns="e14503f1-da51-42d1-95fb-8b06ea7c10ae" xsi:nil="true"/>
    <IsNotebookLocked xmlns="e14503f1-da51-42d1-95fb-8b06ea7c10ae" xsi:nil="true"/>
    <Self_Registration_Enabled xmlns="e14503f1-da51-42d1-95fb-8b06ea7c10ae" xsi:nil="true"/>
    <TeamsChannelId xmlns="e14503f1-da51-42d1-95fb-8b06ea7c10ae" xsi:nil="true"/>
    <Students xmlns="e14503f1-da51-42d1-95fb-8b06ea7c10ae">
      <UserInfo>
        <DisplayName/>
        <AccountId xsi:nil="true"/>
        <AccountType/>
      </UserInfo>
    </Students>
    <DefaultSectionNames xmlns="e14503f1-da51-42d1-95fb-8b06ea7c10ae" xsi:nil="true"/>
    <Is_Collaboration_Space_Locked xmlns="e14503f1-da51-42d1-95fb-8b06ea7c10ae" xsi:nil="true"/>
    <NotebookType xmlns="e14503f1-da51-42d1-95fb-8b06ea7c10ae" xsi:nil="true"/>
    <Teachers xmlns="e14503f1-da51-42d1-95fb-8b06ea7c10ae">
      <UserInfo>
        <DisplayName/>
        <AccountId xsi:nil="true"/>
        <AccountType/>
      </UserInfo>
    </Teachers>
    <Student_Groups xmlns="e14503f1-da51-42d1-95fb-8b06ea7c10ae">
      <UserInfo>
        <DisplayName/>
        <AccountId xsi:nil="true"/>
        <AccountType/>
      </UserInfo>
    </Student_Groups>
    <Has_Teacher_Only_SectionGroup xmlns="e14503f1-da51-42d1-95fb-8b06ea7c10ae" xsi:nil="true"/>
    <Owner xmlns="e14503f1-da51-42d1-95fb-8b06ea7c10ae">
      <UserInfo>
        <DisplayName/>
        <AccountId xsi:nil="true"/>
        <AccountType/>
      </UserInfo>
    </Owner>
    <Invited_Students xmlns="e14503f1-da51-42d1-95fb-8b06ea7c10ae" xsi:nil="true"/>
    <Templates xmlns="e14503f1-da51-42d1-95fb-8b06ea7c10ae" xsi:nil="true"/>
    <FolderType xmlns="e14503f1-da51-42d1-95fb-8b06ea7c10ae" xsi:nil="true"/>
    <CultureName xmlns="e14503f1-da51-42d1-95fb-8b06ea7c10a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0E099B278BF86F42B9965F2885649973" ma:contentTypeVersion="28" ma:contentTypeDescription="Skapa ett nytt dokument." ma:contentTypeScope="" ma:versionID="e66aae623304d639345be47749c63ed8">
  <xsd:schema xmlns:xsd="http://www.w3.org/2001/XMLSchema" xmlns:xs="http://www.w3.org/2001/XMLSchema" xmlns:p="http://schemas.microsoft.com/office/2006/metadata/properties" xmlns:ns3="e14503f1-da51-42d1-95fb-8b06ea7c10ae" xmlns:ns4="27aad105-9c06-482b-83f4-bc6e535608fd" targetNamespace="http://schemas.microsoft.com/office/2006/metadata/properties" ma:root="true" ma:fieldsID="806f61420e862fa1b9fa1f60217973ab" ns3:_="" ns4:_="">
    <xsd:import namespace="e14503f1-da51-42d1-95fb-8b06ea7c10ae"/>
    <xsd:import namespace="27aad105-9c06-482b-83f4-bc6e535608fd"/>
    <xsd:element name="properties">
      <xsd:complexType>
        <xsd:sequence>
          <xsd:element name="documentManagement">
            <xsd:complexType>
              <xsd:all>
                <xsd:element ref="ns3:MediaServiceMetadata" minOccurs="0"/>
                <xsd:element ref="ns3:MediaServiceFastMetadata" minOccurs="0"/>
                <xsd:element ref="ns3:NotebookType" minOccurs="0"/>
                <xsd:element ref="ns3:FolderType" minOccurs="0"/>
                <xsd:element ref="ns3:Owner" minOccurs="0"/>
                <xsd:element ref="ns3:DefaultSectionNames" minOccurs="0"/>
                <xsd:element ref="ns3:Templates" minOccurs="0"/>
                <xsd:element ref="ns3:CultureName" minOccurs="0"/>
                <xsd:element ref="ns3:AppVersion" minOccurs="0"/>
                <xsd:element ref="ns3:Teachers" minOccurs="0"/>
                <xsd:element ref="ns3:Students" minOccurs="0"/>
                <xsd:element ref="ns3:Student_Groups" minOccurs="0"/>
                <xsd:element ref="ns3:Invited_Teachers" minOccurs="0"/>
                <xsd:element ref="ns3:Invited_Students" minOccurs="0"/>
                <xsd:element ref="ns3:Self_Registration_Enabled" minOccurs="0"/>
                <xsd:element ref="ns3:Has_Teacher_Only_SectionGroup" minOccurs="0"/>
                <xsd:element ref="ns3:Is_Collaboration_Space_Locked" minOccurs="0"/>
                <xsd:element ref="ns4:SharedWithUsers" minOccurs="0"/>
                <xsd:element ref="ns4:SharedWithDetails" minOccurs="0"/>
                <xsd:element ref="ns4:SharingHintHash" minOccurs="0"/>
                <xsd:element ref="ns3:TeamsChannelId" minOccurs="0"/>
                <xsd:element ref="ns3:IsNotebookLocked" minOccurs="0"/>
                <xsd:element ref="ns3:MediaServiceDateTaken" minOccurs="0"/>
                <xsd:element ref="ns3:MediaServiceAutoTags" minOccurs="0"/>
                <xsd:element ref="ns3:MediaServiceLocation"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4503f1-da51-42d1-95fb-8b06ea7c10ae"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NotebookType" ma:index="10" nillable="true" ma:displayName="Notebook Type" ma:internalName="NotebookType">
      <xsd:simpleType>
        <xsd:restriction base="dms:Text"/>
      </xsd:simpleType>
    </xsd:element>
    <xsd:element name="FolderType" ma:index="11" nillable="true" ma:displayName="Folder Type" ma:internalName="FolderType">
      <xsd:simpleType>
        <xsd:restriction base="dms:Text"/>
      </xsd:simpleType>
    </xsd:element>
    <xsd:element name="Owner" ma:index="12"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3" nillable="true" ma:displayName="Default Section Names" ma:internalName="DefaultSectionNames">
      <xsd:simpleType>
        <xsd:restriction base="dms:Note">
          <xsd:maxLength value="255"/>
        </xsd:restriction>
      </xsd:simpleType>
    </xsd:element>
    <xsd:element name="Templates" ma:index="14" nillable="true" ma:displayName="Templates" ma:internalName="Templates">
      <xsd:simpleType>
        <xsd:restriction base="dms:Note">
          <xsd:maxLength value="255"/>
        </xsd:restriction>
      </xsd:simpleType>
    </xsd:element>
    <xsd:element name="CultureName" ma:index="15" nillable="true" ma:displayName="Culture Name" ma:internalName="CultureName">
      <xsd:simpleType>
        <xsd:restriction base="dms:Text"/>
      </xsd:simpleType>
    </xsd:element>
    <xsd:element name="AppVersion" ma:index="16" nillable="true" ma:displayName="App Version" ma:internalName="AppVersion">
      <xsd:simpleType>
        <xsd:restriction base="dms:Text"/>
      </xsd:simpleType>
    </xsd:element>
    <xsd:element name="Teachers" ma:index="17"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18"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19"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20" nillable="true" ma:displayName="Invited Teachers" ma:internalName="Invited_Teachers">
      <xsd:simpleType>
        <xsd:restriction base="dms:Note">
          <xsd:maxLength value="255"/>
        </xsd:restriction>
      </xsd:simpleType>
    </xsd:element>
    <xsd:element name="Invited_Students" ma:index="21" nillable="true" ma:displayName="Invited Students" ma:internalName="Invited_Students">
      <xsd:simpleType>
        <xsd:restriction base="dms:Note">
          <xsd:maxLength value="255"/>
        </xsd:restriction>
      </xsd:simpleType>
    </xsd:element>
    <xsd:element name="Self_Registration_Enabled" ma:index="22" nillable="true" ma:displayName="Self Registration Enabled" ma:internalName="Self_Registration_Enabled">
      <xsd:simpleType>
        <xsd:restriction base="dms:Boolean"/>
      </xsd:simpleType>
    </xsd:element>
    <xsd:element name="Has_Teacher_Only_SectionGroup" ma:index="23" nillable="true" ma:displayName="Has Teacher Only SectionGroup" ma:internalName="Has_Teacher_Only_SectionGroup">
      <xsd:simpleType>
        <xsd:restriction base="dms:Boolean"/>
      </xsd:simpleType>
    </xsd:element>
    <xsd:element name="Is_Collaboration_Space_Locked" ma:index="24" nillable="true" ma:displayName="Is Collaboration Space Locked" ma:internalName="Is_Collaboration_Space_Locked">
      <xsd:simpleType>
        <xsd:restriction base="dms:Boolean"/>
      </xsd:simpleType>
    </xsd:element>
    <xsd:element name="TeamsChannelId" ma:index="28" nillable="true" ma:displayName="Teams Channel Id" ma:internalName="TeamsChannelId">
      <xsd:simpleType>
        <xsd:restriction base="dms:Text"/>
      </xsd:simpleType>
    </xsd:element>
    <xsd:element name="IsNotebookLocked" ma:index="29" nillable="true" ma:displayName="Is Notebook Locked" ma:internalName="IsNotebookLocked">
      <xsd:simpleType>
        <xsd:restriction base="dms:Boolean"/>
      </xsd:simpleType>
    </xsd:element>
    <xsd:element name="MediaServiceDateTaken" ma:index="30" nillable="true" ma:displayName="MediaServiceDateTaken" ma:hidden="true" ma:internalName="MediaServiceDateTaken" ma:readOnly="true">
      <xsd:simpleType>
        <xsd:restriction base="dms:Text"/>
      </xsd:simpleType>
    </xsd:element>
    <xsd:element name="MediaServiceAutoTags" ma:index="31" nillable="true" ma:displayName="Tags" ma:internalName="MediaServiceAutoTags" ma:readOnly="true">
      <xsd:simpleType>
        <xsd:restriction base="dms:Text"/>
      </xsd:simpleType>
    </xsd:element>
    <xsd:element name="MediaServiceLocation" ma:index="32" nillable="true" ma:displayName="Location" ma:internalName="MediaServiceLocation" ma:readOnly="true">
      <xsd:simpleType>
        <xsd:restriction base="dms:Text"/>
      </xsd:simpleType>
    </xsd:element>
    <xsd:element name="MediaServiceGenerationTime" ma:index="33" nillable="true" ma:displayName="MediaServiceGenerationTime" ma:hidden="true" ma:internalName="MediaServiceGenerationTime" ma:readOnly="true">
      <xsd:simpleType>
        <xsd:restriction base="dms:Text"/>
      </xsd:simpleType>
    </xsd:element>
    <xsd:element name="MediaServiceEventHashCode" ma:index="34" nillable="true" ma:displayName="MediaServiceEventHashCode" ma:hidden="true" ma:internalName="MediaServiceEventHashCode" ma:readOnly="true">
      <xsd:simpleType>
        <xsd:restriction base="dms:Text"/>
      </xsd:simpleType>
    </xsd:element>
    <xsd:element name="MediaServiceOCR" ma:index="35"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7aad105-9c06-482b-83f4-bc6e535608fd" elementFormDefault="qualified">
    <xsd:import namespace="http://schemas.microsoft.com/office/2006/documentManagement/types"/>
    <xsd:import namespace="http://schemas.microsoft.com/office/infopath/2007/PartnerControls"/>
    <xsd:element name="SharedWithUsers" ma:index="25"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6" nillable="true" ma:displayName="Delat med information" ma:internalName="SharedWithDetails" ma:readOnly="true">
      <xsd:simpleType>
        <xsd:restriction base="dms:Note">
          <xsd:maxLength value="255"/>
        </xsd:restriction>
      </xsd:simpleType>
    </xsd:element>
    <xsd:element name="SharingHintHash" ma:index="27"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C8EF248-872D-478D-8B38-8C3E5F1E2505}">
  <ds:schemaRefs>
    <ds:schemaRef ds:uri="http://schemas.openxmlformats.org/package/2006/metadata/core-properties"/>
    <ds:schemaRef ds:uri="http://schemas.microsoft.com/office/2006/documentManagement/types"/>
    <ds:schemaRef ds:uri="http://schemas.microsoft.com/office/infopath/2007/PartnerControls"/>
    <ds:schemaRef ds:uri="e14503f1-da51-42d1-95fb-8b06ea7c10ae"/>
    <ds:schemaRef ds:uri="http://purl.org/dc/elements/1.1/"/>
    <ds:schemaRef ds:uri="http://schemas.microsoft.com/office/2006/metadata/properties"/>
    <ds:schemaRef ds:uri="http://purl.org/dc/terms/"/>
    <ds:schemaRef ds:uri="27aad105-9c06-482b-83f4-bc6e535608fd"/>
    <ds:schemaRef ds:uri="http://www.w3.org/XML/1998/namespace"/>
    <ds:schemaRef ds:uri="http://purl.org/dc/dcmitype/"/>
  </ds:schemaRefs>
</ds:datastoreItem>
</file>

<file path=customXml/itemProps2.xml><?xml version="1.0" encoding="utf-8"?>
<ds:datastoreItem xmlns:ds="http://schemas.openxmlformats.org/officeDocument/2006/customXml" ds:itemID="{DCDDBCB9-56E2-4935-AB96-C60F45D00F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14503f1-da51-42d1-95fb-8b06ea7c10ae"/>
    <ds:schemaRef ds:uri="27aad105-9c06-482b-83f4-bc6e535608f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7B2BDC3-9A4C-47B6-91AE-4645DF6F92C3}">
  <ds:schemaRefs>
    <ds:schemaRef ds:uri="http://schemas.microsoft.com/sharepoint/v3/contenttype/forms"/>
  </ds:schemaRefs>
</ds:datastoreItem>
</file>

<file path=docMetadata/LabelInfo.xml><?xml version="1.0" encoding="utf-8"?>
<clbl:labelList xmlns:clbl="http://schemas.microsoft.com/office/2020/mipLabelMetadata">
  <clbl:label id="{a1fc3c34-f856-4bc1-a63a-057c00852cd9}" enabled="1" method="Standard" siteId="{33a28581-027d-4a36-bc93-c9db429a0ea1}" contentBits="0" removed="0"/>
</clbl:labelList>
</file>

<file path=docProps/app.xml><?xml version="1.0" encoding="utf-8"?>
<Properties xmlns="http://schemas.openxmlformats.org/officeDocument/2006/extended-properties" xmlns:vt="http://schemas.openxmlformats.org/officeDocument/2006/docPropsVTypes">
  <TotalTime>424</TotalTime>
  <Words>1651</Words>
  <Application>Microsoft Office PowerPoint</Application>
  <PresentationFormat>Bredbild</PresentationFormat>
  <Paragraphs>255</Paragraphs>
  <Slides>23</Slides>
  <Notes>4</Notes>
  <HiddenSlides>0</HiddenSlides>
  <MMClips>0</MMClips>
  <ScaleCrop>false</ScaleCrop>
  <HeadingPairs>
    <vt:vector size="6" baseType="variant">
      <vt:variant>
        <vt:lpstr>Använt teckensnitt</vt:lpstr>
      </vt:variant>
      <vt:variant>
        <vt:i4>11</vt:i4>
      </vt:variant>
      <vt:variant>
        <vt:lpstr>Tema</vt:lpstr>
      </vt:variant>
      <vt:variant>
        <vt:i4>1</vt:i4>
      </vt:variant>
      <vt:variant>
        <vt:lpstr>Bildrubriker</vt:lpstr>
      </vt:variant>
      <vt:variant>
        <vt:i4>23</vt:i4>
      </vt:variant>
    </vt:vector>
  </HeadingPairs>
  <TitlesOfParts>
    <vt:vector size="35" baseType="lpstr">
      <vt:lpstr>ＭＳ Ｐゴシック</vt:lpstr>
      <vt:lpstr>Arial</vt:lpstr>
      <vt:lpstr>Calibri</vt:lpstr>
      <vt:lpstr>Calibri Light</vt:lpstr>
      <vt:lpstr>Constantia</vt:lpstr>
      <vt:lpstr>Helvetica</vt:lpstr>
      <vt:lpstr>Helvetica Neue</vt:lpstr>
      <vt:lpstr>HelveticaNeue LT 75 Bold</vt:lpstr>
      <vt:lpstr>ProximaNova</vt:lpstr>
      <vt:lpstr>Stag Bold</vt:lpstr>
      <vt:lpstr>Wingdings</vt:lpstr>
      <vt:lpstr>Efterhand</vt:lpstr>
      <vt:lpstr>   FÖRÄLDRAMÖTE P2016</vt:lpstr>
      <vt:lpstr>Dagordning</vt:lpstr>
      <vt:lpstr>Tränarna</vt:lpstr>
      <vt:lpstr>Ledord</vt:lpstr>
      <vt:lpstr>Från Policyn …..</vt:lpstr>
      <vt:lpstr>Förväntningar på spelare</vt:lpstr>
      <vt:lpstr>Förväntningar på föräldrar</vt:lpstr>
      <vt:lpstr>Förväntningar på ledare</vt:lpstr>
      <vt:lpstr>PowerPoint-presentation</vt:lpstr>
      <vt:lpstr>Seriespel</vt:lpstr>
      <vt:lpstr>Seriespel</vt:lpstr>
      <vt:lpstr>Gullmarscupen 7-9/8</vt:lpstr>
      <vt:lpstr>Sälja, baka, ställa upp ……</vt:lpstr>
      <vt:lpstr>PowerPoint-presentation</vt:lpstr>
      <vt:lpstr>PowerPoint-presentation</vt:lpstr>
      <vt:lpstr>PowerPoint-presentation</vt:lpstr>
      <vt:lpstr>PowerPoint-presentation</vt:lpstr>
      <vt:lpstr>PowerPoint-presentation</vt:lpstr>
      <vt:lpstr>BESKRIVNING AV SPELET</vt:lpstr>
      <vt:lpstr>DE FYSISKA GRUNDKVALITETERNA</vt:lpstr>
      <vt:lpstr>PowerPoint-presentation</vt:lpstr>
      <vt:lpstr>Träningar</vt:lpstr>
      <vt:lpstr>Bollvärdar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BARN OCH UNGDOM 2020</dc:title>
  <dc:creator>Thomas Sernemo</dc:creator>
  <cp:lastModifiedBy>Mikael Koivuhuhta</cp:lastModifiedBy>
  <cp:revision>12</cp:revision>
  <dcterms:created xsi:type="dcterms:W3CDTF">2020-02-07T12:51:07Z</dcterms:created>
  <dcterms:modified xsi:type="dcterms:W3CDTF">2026-04-30T06:09:27Z</dcterms:modified>
</cp:coreProperties>
</file>