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26"/>
  </p:notesMasterIdLst>
  <p:sldIdLst>
    <p:sldId id="377" r:id="rId5"/>
    <p:sldId id="257" r:id="rId6"/>
    <p:sldId id="387" r:id="rId7"/>
    <p:sldId id="378" r:id="rId8"/>
    <p:sldId id="379" r:id="rId9"/>
    <p:sldId id="380" r:id="rId10"/>
    <p:sldId id="381" r:id="rId11"/>
    <p:sldId id="382" r:id="rId12"/>
    <p:sldId id="393" r:id="rId13"/>
    <p:sldId id="384" r:id="rId14"/>
    <p:sldId id="385" r:id="rId15"/>
    <p:sldId id="370" r:id="rId16"/>
    <p:sldId id="322" r:id="rId17"/>
    <p:sldId id="323" r:id="rId18"/>
    <p:sldId id="376" r:id="rId19"/>
    <p:sldId id="391" r:id="rId20"/>
    <p:sldId id="348" r:id="rId21"/>
    <p:sldId id="388" r:id="rId22"/>
    <p:sldId id="337" r:id="rId23"/>
    <p:sldId id="395" r:id="rId24"/>
    <p:sldId id="394" r:id="rId2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7" autoAdjust="0"/>
    <p:restoredTop sz="94660"/>
  </p:normalViewPr>
  <p:slideViewPr>
    <p:cSldViewPr snapToGrid="0">
      <p:cViewPr varScale="1">
        <p:scale>
          <a:sx n="52" d="100"/>
          <a:sy n="52" d="100"/>
        </p:scale>
        <p:origin x="11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Koivuhuhta" userId="844bd8f7695ae9a5" providerId="LiveId" clId="{6FD3D61C-012F-4E5A-9CC3-0421EF442F3F}"/>
    <pc:docChg chg="modSld">
      <pc:chgData name="Mikael Koivuhuhta" userId="844bd8f7695ae9a5" providerId="LiveId" clId="{6FD3D61C-012F-4E5A-9CC3-0421EF442F3F}" dt="2025-04-22T14:10:57.951" v="27" actId="20577"/>
      <pc:docMkLst>
        <pc:docMk/>
      </pc:docMkLst>
      <pc:sldChg chg="modSp mod">
        <pc:chgData name="Mikael Koivuhuhta" userId="844bd8f7695ae9a5" providerId="LiveId" clId="{6FD3D61C-012F-4E5A-9CC3-0421EF442F3F}" dt="2025-04-22T14:10:57.951" v="27" actId="20577"/>
        <pc:sldMkLst>
          <pc:docMk/>
          <pc:sldMk cId="2189265638" sldId="395"/>
        </pc:sldMkLst>
        <pc:spChg chg="mod">
          <ac:chgData name="Mikael Koivuhuhta" userId="844bd8f7695ae9a5" providerId="LiveId" clId="{6FD3D61C-012F-4E5A-9CC3-0421EF442F3F}" dt="2025-04-22T14:10:57.951" v="27" actId="20577"/>
          <ac:spMkLst>
            <pc:docMk/>
            <pc:sldMk cId="2189265638" sldId="395"/>
            <ac:spMk id="3" creationId="{B907AE6A-B21E-BBF2-7144-199BD6FC75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6053D0-01E5-4B4D-BD1E-A7AD6B78FC41}" type="datetimeFigureOut">
              <a:rPr lang="sv-SE" smtClean="0"/>
              <a:t>2025-04-22</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1AAB0F-56D3-4BD6-8ED8-94A64D71C210}" type="slidenum">
              <a:rPr lang="sv-SE" smtClean="0"/>
              <a:t>‹#›</a:t>
            </a:fld>
            <a:endParaRPr lang="sv-SE"/>
          </a:p>
        </p:txBody>
      </p:sp>
    </p:spTree>
    <p:extLst>
      <p:ext uri="{BB962C8B-B14F-4D97-AF65-F5344CB8AC3E}">
        <p14:creationId xmlns:p14="http://schemas.microsoft.com/office/powerpoint/2010/main" val="362639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noChangeArrowheads="1" noTextEdit="1"/>
          </p:cNvSpPr>
          <p:nvPr>
            <p:ph type="sldImg"/>
          </p:nvPr>
        </p:nvSpPr>
        <p:spPr>
          <a:ln/>
        </p:spPr>
      </p:sp>
      <p:sp>
        <p:nvSpPr>
          <p:cNvPr id="52227"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78905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noChangeArrowheads="1" noTextEdit="1"/>
          </p:cNvSpPr>
          <p:nvPr>
            <p:ph type="sldImg"/>
          </p:nvPr>
        </p:nvSpPr>
        <p:spPr>
          <a:ln/>
        </p:spPr>
      </p:sp>
      <p:sp>
        <p:nvSpPr>
          <p:cNvPr id="52227"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75280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ceholder 2"/>
          <p:cNvSpPr>
            <a:spLocks noGrp="1" noRot="1" noChangeAspect="1" noChangeArrowheads="1" noTextEdit="1"/>
          </p:cNvSpPr>
          <p:nvPr>
            <p:ph type="sldImg"/>
          </p:nvPr>
        </p:nvSpPr>
        <p:spPr>
          <a:ln/>
        </p:spPr>
      </p:sp>
      <p:sp>
        <p:nvSpPr>
          <p:cNvPr id="80899"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82846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ceholder 2"/>
          <p:cNvSpPr>
            <a:spLocks noGrp="1" noRot="1" noChangeAspect="1" noChangeArrowheads="1" noTextEdit="1"/>
          </p:cNvSpPr>
          <p:nvPr>
            <p:ph type="sldImg"/>
          </p:nvPr>
        </p:nvSpPr>
        <p:spPr>
          <a:ln/>
        </p:spPr>
      </p:sp>
      <p:sp>
        <p:nvSpPr>
          <p:cNvPr id="61443"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3734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18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26419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72029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323116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DB6C4A3B-5D2A-4EC4-9AA2-34A6B58AB186}" type="datetimeFigureOut">
              <a:rPr lang="sv-SE" smtClean="0"/>
              <a:t>2025-04-22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1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B6C4A3B-5D2A-4EC4-9AA2-34A6B58AB186}" type="datetimeFigureOut">
              <a:rPr lang="sv-SE" smtClean="0"/>
              <a:t>2025-04-22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411455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5"/>
            <a:ext cx="4937760" cy="32867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2867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B6C4A3B-5D2A-4EC4-9AA2-34A6B58AB186}" type="datetimeFigureOut">
              <a:rPr lang="sv-SE" smtClean="0"/>
              <a:t>2025-04-22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407658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DB6C4A3B-5D2A-4EC4-9AA2-34A6B58AB186}" type="datetimeFigureOut">
              <a:rPr lang="sv-SE" smtClean="0"/>
              <a:t>2025-04-22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424612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6C4A3B-5D2A-4EC4-9AA2-34A6B58AB186}" type="datetimeFigureOut">
              <a:rPr lang="sv-SE" smtClean="0"/>
              <a:t>2025-04-22</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143748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6C4A3B-5D2A-4EC4-9AA2-34A6B58AB186}" type="datetimeFigureOut">
              <a:rPr lang="sv-SE" smtClean="0"/>
              <a:t>2025-04-22</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735EF9-2AE2-4357-A144-C78EDBE4D81F}" type="slidenum">
              <a:rPr lang="sv-SE" smtClean="0"/>
              <a:t>‹#›</a:t>
            </a:fld>
            <a:endParaRPr lang="sv-SE"/>
          </a:p>
        </p:txBody>
      </p:sp>
    </p:spTree>
    <p:extLst>
      <p:ext uri="{BB962C8B-B14F-4D97-AF65-F5344CB8AC3E}">
        <p14:creationId xmlns:p14="http://schemas.microsoft.com/office/powerpoint/2010/main" val="305169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B6C4A3B-5D2A-4EC4-9AA2-34A6B58AB186}" type="datetimeFigureOut">
              <a:rPr lang="sv-SE" smtClean="0"/>
              <a:t>2025-04-22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284702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B6C4A3B-5D2A-4EC4-9AA2-34A6B58AB186}" type="datetimeFigureOut">
              <a:rPr lang="sv-SE" smtClean="0"/>
              <a:t>2025-04-22</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735EF9-2AE2-4357-A144-C78EDBE4D81F}"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1969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lysekils aik">
            <a:extLst>
              <a:ext uri="{FF2B5EF4-FFF2-40B4-BE49-F238E27FC236}">
                <a16:creationId xmlns:a16="http://schemas.microsoft.com/office/drawing/2014/main" id="{80399A40-FB67-435E-B0C5-F6EEF64B2F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9543" y="262848"/>
            <a:ext cx="7212913" cy="4057265"/>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3F76101D-D02A-4E7C-9EDD-4FE0789354A0}"/>
              </a:ext>
            </a:extLst>
          </p:cNvPr>
          <p:cNvSpPr>
            <a:spLocks noGrp="1"/>
          </p:cNvSpPr>
          <p:nvPr>
            <p:ph type="ctrTitle"/>
          </p:nvPr>
        </p:nvSpPr>
        <p:spPr>
          <a:xfrm>
            <a:off x="633890" y="5306231"/>
            <a:ext cx="9095651" cy="830231"/>
          </a:xfrm>
        </p:spPr>
        <p:txBody>
          <a:bodyPr>
            <a:normAutofit/>
          </a:bodyPr>
          <a:lstStyle/>
          <a:p>
            <a:pPr algn="l"/>
            <a:r>
              <a:rPr lang="sv-SE" sz="4000" dirty="0">
                <a:solidFill>
                  <a:srgbClr val="000000"/>
                </a:solidFill>
              </a:rPr>
              <a:t>			FÖRÄLDRAMÖTE P2016</a:t>
            </a:r>
          </a:p>
        </p:txBody>
      </p:sp>
    </p:spTree>
    <p:extLst>
      <p:ext uri="{BB962C8B-B14F-4D97-AF65-F5344CB8AC3E}">
        <p14:creationId xmlns:p14="http://schemas.microsoft.com/office/powerpoint/2010/main" val="176074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39FEDA-27D9-45B0-A69A-CF52EF5AFA9F}"/>
              </a:ext>
            </a:extLst>
          </p:cNvPr>
          <p:cNvSpPr>
            <a:spLocks noGrp="1"/>
          </p:cNvSpPr>
          <p:nvPr>
            <p:ph type="title"/>
          </p:nvPr>
        </p:nvSpPr>
        <p:spPr/>
        <p:txBody>
          <a:bodyPr/>
          <a:lstStyle/>
          <a:p>
            <a:r>
              <a:rPr lang="sv-SE" dirty="0"/>
              <a:t>Gullmarscupen 8-10/8</a:t>
            </a:r>
          </a:p>
        </p:txBody>
      </p:sp>
      <p:sp>
        <p:nvSpPr>
          <p:cNvPr id="3" name="Platshållare för innehåll 2">
            <a:extLst>
              <a:ext uri="{FF2B5EF4-FFF2-40B4-BE49-F238E27FC236}">
                <a16:creationId xmlns:a16="http://schemas.microsoft.com/office/drawing/2014/main" id="{E61857D7-E363-4CC0-B241-A2C40A5F50B3}"/>
              </a:ext>
            </a:extLst>
          </p:cNvPr>
          <p:cNvSpPr>
            <a:spLocks noGrp="1"/>
          </p:cNvSpPr>
          <p:nvPr>
            <p:ph idx="1"/>
          </p:nvPr>
        </p:nvSpPr>
        <p:spPr/>
        <p:txBody>
          <a:bodyPr/>
          <a:lstStyle/>
          <a:p>
            <a:r>
              <a:rPr lang="sv-SE" b="1" i="0" dirty="0">
                <a:solidFill>
                  <a:srgbClr val="000000"/>
                </a:solidFill>
                <a:effectLst/>
                <a:latin typeface="ProximaNova"/>
              </a:rPr>
              <a:t>Gullmarscupen</a:t>
            </a:r>
            <a:br>
              <a:rPr lang="sv-SE" dirty="0"/>
            </a:br>
            <a:r>
              <a:rPr lang="sv-SE" b="1" i="0" dirty="0">
                <a:solidFill>
                  <a:srgbClr val="000000"/>
                </a:solidFill>
                <a:effectLst/>
                <a:latin typeface="ProximaNova"/>
              </a:rPr>
              <a:t>Över 100 lag kommer till Lysekils fotbollsfest.</a:t>
            </a:r>
            <a:br>
              <a:rPr lang="sv-SE" dirty="0"/>
            </a:br>
            <a:r>
              <a:rPr lang="sv-SE" b="0" i="0" dirty="0">
                <a:solidFill>
                  <a:srgbClr val="000000"/>
                </a:solidFill>
                <a:effectLst/>
                <a:latin typeface="ProximaNova"/>
              </a:rPr>
              <a:t>I augusti anordnar LAIK Gullmarscupen, en härlig fotbollsfest för både flickor och pojkar i åldrarna 6-12 år. Cupen lockar över 100 lag från västra Sverige som kan njuta av fotboll på fantastiska Gullmarsvallen, precis bredvid ligger </a:t>
            </a:r>
            <a:r>
              <a:rPr lang="sv-SE" b="0" i="0" dirty="0" err="1">
                <a:solidFill>
                  <a:srgbClr val="000000"/>
                </a:solidFill>
                <a:effectLst/>
                <a:latin typeface="ProximaNova"/>
              </a:rPr>
              <a:t>Pinneviksbadet</a:t>
            </a:r>
            <a:r>
              <a:rPr lang="sv-SE" b="0" i="0" dirty="0">
                <a:solidFill>
                  <a:srgbClr val="000000"/>
                </a:solidFill>
                <a:effectLst/>
                <a:latin typeface="ProximaNova"/>
              </a:rPr>
              <a:t> där barnen badar och fiskar krabbor mellan matcherna. Gullmarscupen är öppen för tjejer och killar som spelar spelformerna 3-mot-3, 5-mot-5 och 7-mot-7. Alla lag spelar 4 matcher med speltiden 1x20 min. För 3v3 gäller speltiden 2x8 min. Inga resultat eller tabeller räknas och alla får medaljer. Alla matcher spelas på gräs. </a:t>
            </a:r>
            <a:r>
              <a:rPr lang="sv-SE" dirty="0"/>
              <a:t>För att Gullmarscupen skall kunna genomföras kommer ni föräldrar att få hjälpa till. Den av dagarna, lördag eller söndag, ert barn inte spelar kommer ni ha uppgifter att utföra på cupen. Många som hjälper till innebär mindre arbete för var och en. Vi har anmält 3 lag.</a:t>
            </a:r>
          </a:p>
        </p:txBody>
      </p:sp>
      <p:pic>
        <p:nvPicPr>
          <p:cNvPr id="4" name="Picture 2" descr="Bildresultat för lysekils aik">
            <a:extLst>
              <a:ext uri="{FF2B5EF4-FFF2-40B4-BE49-F238E27FC236}">
                <a16:creationId xmlns:a16="http://schemas.microsoft.com/office/drawing/2014/main" id="{E40DC88A-D9B4-4AB8-B866-8B07588854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34035" y="178229"/>
            <a:ext cx="2721370" cy="15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0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D20245-0D67-4B84-AEE5-FC475A6DBAE0}"/>
              </a:ext>
            </a:extLst>
          </p:cNvPr>
          <p:cNvSpPr>
            <a:spLocks noGrp="1"/>
          </p:cNvSpPr>
          <p:nvPr>
            <p:ph type="title"/>
          </p:nvPr>
        </p:nvSpPr>
        <p:spPr>
          <a:xfrm>
            <a:off x="1066800" y="299725"/>
            <a:ext cx="10058400" cy="1450757"/>
          </a:xfrm>
        </p:spPr>
        <p:txBody>
          <a:bodyPr/>
          <a:lstStyle/>
          <a:p>
            <a:r>
              <a:rPr lang="sv-SE" dirty="0"/>
              <a:t>Sälja, baka, ställa upp ……</a:t>
            </a:r>
          </a:p>
        </p:txBody>
      </p:sp>
      <p:sp>
        <p:nvSpPr>
          <p:cNvPr id="3" name="Platshållare för innehåll 2">
            <a:extLst>
              <a:ext uri="{FF2B5EF4-FFF2-40B4-BE49-F238E27FC236}">
                <a16:creationId xmlns:a16="http://schemas.microsoft.com/office/drawing/2014/main" id="{1E586FCC-2265-4C92-A723-BB4CE1311103}"/>
              </a:ext>
            </a:extLst>
          </p:cNvPr>
          <p:cNvSpPr>
            <a:spLocks noGrp="1"/>
          </p:cNvSpPr>
          <p:nvPr>
            <p:ph idx="1"/>
          </p:nvPr>
        </p:nvSpPr>
        <p:spPr>
          <a:xfrm>
            <a:off x="981075" y="1750482"/>
            <a:ext cx="10058400" cy="4974167"/>
          </a:xfrm>
        </p:spPr>
        <p:txBody>
          <a:bodyPr>
            <a:normAutofit/>
          </a:bodyPr>
          <a:lstStyle/>
          <a:p>
            <a:r>
              <a:rPr lang="sv-SE" sz="1200" dirty="0"/>
              <a:t>Föreningen kräver inte mycket. Men det som krävs av alla föräldrar är:</a:t>
            </a:r>
          </a:p>
          <a:p>
            <a:r>
              <a:rPr lang="sv-SE" sz="1200" dirty="0"/>
              <a:t>- Sälja </a:t>
            </a:r>
            <a:r>
              <a:rPr lang="sv-SE" sz="1200" dirty="0" err="1"/>
              <a:t>Newbody</a:t>
            </a:r>
            <a:endParaRPr lang="sv-SE" sz="1200" dirty="0"/>
          </a:p>
          <a:p>
            <a:r>
              <a:rPr lang="sv-SE" sz="1200" dirty="0"/>
              <a:t>- Gullmarscupen </a:t>
            </a:r>
          </a:p>
          <a:p>
            <a:r>
              <a:rPr lang="sv-SE" sz="1200" dirty="0"/>
              <a:t>- Bingolotto vid jul</a:t>
            </a:r>
          </a:p>
          <a:p>
            <a:r>
              <a:rPr lang="sv-SE" sz="1200" dirty="0"/>
              <a:t>- Betala medlemsavgiften som är </a:t>
            </a:r>
            <a:r>
              <a:rPr lang="sv-SE" sz="1100" b="0" i="0" dirty="0">
                <a:solidFill>
                  <a:srgbClr val="000000"/>
                </a:solidFill>
                <a:effectLst/>
                <a:latin typeface="ProximaNova"/>
              </a:rPr>
              <a:t>7-14 år:</a:t>
            </a:r>
            <a:br>
              <a:rPr lang="sv-SE" sz="1100" dirty="0"/>
            </a:br>
            <a:r>
              <a:rPr lang="sv-SE" sz="1100" b="0" i="0" dirty="0">
                <a:solidFill>
                  <a:srgbClr val="000000"/>
                </a:solidFill>
                <a:effectLst/>
                <a:latin typeface="ProximaNova"/>
              </a:rPr>
              <a:t>200 kr (medlemsavgift) + 400 kr (Träningsavgift) = </a:t>
            </a:r>
            <a:r>
              <a:rPr lang="sv-SE" sz="1100" b="1" i="0" dirty="0">
                <a:solidFill>
                  <a:srgbClr val="000000"/>
                </a:solidFill>
                <a:effectLst/>
                <a:latin typeface="ProximaNova"/>
              </a:rPr>
              <a:t>600 kr</a:t>
            </a:r>
            <a:endParaRPr lang="sv-SE" sz="1200" dirty="0"/>
          </a:p>
          <a:p>
            <a:r>
              <a:rPr lang="sv-SE" sz="1200" dirty="0"/>
              <a:t>- Hålla kiosken öppen vid hemmamatcher/sammandrag på hemmaplan. Förenklas förhoppningsvis med gemensamma speldagar.</a:t>
            </a:r>
          </a:p>
          <a:p>
            <a:r>
              <a:rPr lang="sv-SE" sz="1200" dirty="0"/>
              <a:t>- En lagförälder i varje lag som avlastar ledarna med administrativa göromål.</a:t>
            </a:r>
          </a:p>
          <a:p>
            <a:endParaRPr lang="sv-SE" sz="1200" dirty="0"/>
          </a:p>
          <a:p>
            <a:r>
              <a:rPr lang="sv-SE" sz="1200" dirty="0"/>
              <a:t>Övriga aktiviteter för att få in pengar till lagkassan bestäms av resp. lag.</a:t>
            </a:r>
          </a:p>
          <a:p>
            <a:r>
              <a:rPr lang="sv-SE" sz="1200" dirty="0"/>
              <a:t>Glöm inte att vi är en ideell förening och vi ledare kan inte göra allt. Vi måste ha hjälp! </a:t>
            </a:r>
          </a:p>
        </p:txBody>
      </p:sp>
      <p:pic>
        <p:nvPicPr>
          <p:cNvPr id="4" name="Picture 2" descr="Bildresultat för lysekils aik">
            <a:extLst>
              <a:ext uri="{FF2B5EF4-FFF2-40B4-BE49-F238E27FC236}">
                <a16:creationId xmlns:a16="http://schemas.microsoft.com/office/drawing/2014/main" id="{5D8ABBFB-28D7-4B88-8B4C-7C9DA13F66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69649" y="1996755"/>
            <a:ext cx="2721370" cy="15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1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xhörning 11"/>
          <p:cNvSpPr/>
          <p:nvPr/>
        </p:nvSpPr>
        <p:spPr>
          <a:xfrm rot="5400000">
            <a:off x="3065971" y="6348074"/>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3" name="Sexhörning 12"/>
          <p:cNvSpPr/>
          <p:nvPr/>
        </p:nvSpPr>
        <p:spPr>
          <a:xfrm rot="5400000">
            <a:off x="1898120" y="6352696"/>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4" name="Sexhörning 13"/>
          <p:cNvSpPr/>
          <p:nvPr/>
        </p:nvSpPr>
        <p:spPr>
          <a:xfrm rot="5400000">
            <a:off x="730725" y="6352696"/>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5" name="Sexhörning 14"/>
          <p:cNvSpPr/>
          <p:nvPr/>
        </p:nvSpPr>
        <p:spPr>
          <a:xfrm rot="5400000">
            <a:off x="4233558" y="6348074"/>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7" name="Sexhörning 16"/>
          <p:cNvSpPr/>
          <p:nvPr/>
        </p:nvSpPr>
        <p:spPr>
          <a:xfrm rot="5400000">
            <a:off x="2484294" y="5260169"/>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37" name="Sexhörning 36"/>
          <p:cNvSpPr/>
          <p:nvPr/>
        </p:nvSpPr>
        <p:spPr>
          <a:xfrm rot="5400000">
            <a:off x="5400872" y="-202438"/>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61" name="Sexhörning 60"/>
          <p:cNvSpPr/>
          <p:nvPr/>
        </p:nvSpPr>
        <p:spPr>
          <a:xfrm rot="5400000">
            <a:off x="8904627" y="1978582"/>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ctr"/>
            <a:endParaRPr lang="sv-SE" sz="1300" b="1" dirty="0">
              <a:latin typeface="Arial" pitchFamily="34" charset="0"/>
              <a:cs typeface="Arial" pitchFamily="34" charset="0"/>
            </a:endParaRPr>
          </a:p>
        </p:txBody>
      </p:sp>
      <p:pic>
        <p:nvPicPr>
          <p:cNvPr id="51" name="Bildobjekt 50" descr="flicka.png"/>
          <p:cNvPicPr>
            <a:picLocks noChangeAspect="1"/>
          </p:cNvPicPr>
          <p:nvPr/>
        </p:nvPicPr>
        <p:blipFill>
          <a:blip r:embed="rId2" cstate="print"/>
          <a:srcRect r="8594"/>
          <a:stretch>
            <a:fillRect/>
          </a:stretch>
        </p:blipFill>
        <p:spPr>
          <a:xfrm>
            <a:off x="8217991" y="1627116"/>
            <a:ext cx="3452009" cy="4407345"/>
          </a:xfrm>
          <a:prstGeom prst="rect">
            <a:avLst/>
          </a:prstGeom>
        </p:spPr>
      </p:pic>
      <p:sp>
        <p:nvSpPr>
          <p:cNvPr id="57" name="Rubrik 2"/>
          <p:cNvSpPr txBox="1">
            <a:spLocks/>
          </p:cNvSpPr>
          <p:nvPr/>
        </p:nvSpPr>
        <p:spPr>
          <a:xfrm>
            <a:off x="1638196" y="651485"/>
            <a:ext cx="8305800" cy="938633"/>
          </a:xfrm>
          <a:prstGeom prst="rect">
            <a:avLst/>
          </a:prstGeom>
          <a:ln w="6350" cap="rnd">
            <a:noFill/>
          </a:ln>
        </p:spPr>
        <p:txBody>
          <a:bodyPr anchor="ctr" anchorCtr="0"/>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Barns behov</a:t>
            </a:r>
          </a:p>
        </p:txBody>
      </p:sp>
      <p:sp>
        <p:nvSpPr>
          <p:cNvPr id="48"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20" name="Picture 2" descr="Bildresultat för lysekils aik">
            <a:extLst>
              <a:ext uri="{FF2B5EF4-FFF2-40B4-BE49-F238E27FC236}">
                <a16:creationId xmlns:a16="http://schemas.microsoft.com/office/drawing/2014/main" id="{DBC9D572-DF75-4040-8BA2-96ED2A35EB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ildresultat för lysekils aik">
            <a:extLst>
              <a:ext uri="{FF2B5EF4-FFF2-40B4-BE49-F238E27FC236}">
                <a16:creationId xmlns:a16="http://schemas.microsoft.com/office/drawing/2014/main" id="{425B3745-91DF-46F3-9080-FF910B4F69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53804" y="-15265"/>
            <a:ext cx="2327391" cy="1309158"/>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3">
            <a:extLst>
              <a:ext uri="{FF2B5EF4-FFF2-40B4-BE49-F238E27FC236}">
                <a16:creationId xmlns:a16="http://schemas.microsoft.com/office/drawing/2014/main" id="{B0FB8C2F-69A5-48FD-A878-1612A298E36E}"/>
              </a:ext>
            </a:extLst>
          </p:cNvPr>
          <p:cNvSpPr txBox="1">
            <a:spLocks/>
          </p:cNvSpPr>
          <p:nvPr/>
        </p:nvSpPr>
        <p:spPr>
          <a:xfrm>
            <a:off x="731166" y="1110506"/>
            <a:ext cx="8669312" cy="1143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r>
              <a:rPr lang="sv-SE" dirty="0"/>
              <a:t>Barns behov</a:t>
            </a:r>
          </a:p>
        </p:txBody>
      </p:sp>
      <p:sp>
        <p:nvSpPr>
          <p:cNvPr id="24" name="Rounded Rectangle 14">
            <a:extLst>
              <a:ext uri="{FF2B5EF4-FFF2-40B4-BE49-F238E27FC236}">
                <a16:creationId xmlns:a16="http://schemas.microsoft.com/office/drawing/2014/main" id="{532B1423-FAA5-45AD-9BA2-A7F6BCC9E133}"/>
              </a:ext>
            </a:extLst>
          </p:cNvPr>
          <p:cNvSpPr>
            <a:spLocks noChangeArrowheads="1"/>
          </p:cNvSpPr>
          <p:nvPr/>
        </p:nvSpPr>
        <p:spPr bwMode="auto">
          <a:xfrm>
            <a:off x="723673" y="2628592"/>
            <a:ext cx="2745687"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Rörelseglädje</a:t>
            </a:r>
          </a:p>
        </p:txBody>
      </p:sp>
      <p:pic>
        <p:nvPicPr>
          <p:cNvPr id="25" name="Picture 1" descr="Rörelseglädje.png">
            <a:extLst>
              <a:ext uri="{FF2B5EF4-FFF2-40B4-BE49-F238E27FC236}">
                <a16:creationId xmlns:a16="http://schemas.microsoft.com/office/drawing/2014/main" id="{C5FAF70B-8C7A-7E49-AD32-BF0D22F82F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4671" y="775123"/>
            <a:ext cx="2234420" cy="237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14">
            <a:extLst>
              <a:ext uri="{FF2B5EF4-FFF2-40B4-BE49-F238E27FC236}">
                <a16:creationId xmlns:a16="http://schemas.microsoft.com/office/drawing/2014/main" id="{D7E08528-AB90-42F0-BD44-D7DAA6A72644}"/>
              </a:ext>
            </a:extLst>
          </p:cNvPr>
          <p:cNvSpPr>
            <a:spLocks noChangeArrowheads="1"/>
          </p:cNvSpPr>
          <p:nvPr/>
        </p:nvSpPr>
        <p:spPr bwMode="auto">
          <a:xfrm>
            <a:off x="4906778" y="2117700"/>
            <a:ext cx="946172"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Lek</a:t>
            </a:r>
          </a:p>
        </p:txBody>
      </p:sp>
      <p:sp>
        <p:nvSpPr>
          <p:cNvPr id="29" name="Rounded Rectangle 14">
            <a:extLst>
              <a:ext uri="{FF2B5EF4-FFF2-40B4-BE49-F238E27FC236}">
                <a16:creationId xmlns:a16="http://schemas.microsoft.com/office/drawing/2014/main" id="{936C628A-77AA-44D2-BE9B-6E0DB57235B7}"/>
              </a:ext>
            </a:extLst>
          </p:cNvPr>
          <p:cNvSpPr>
            <a:spLocks noChangeArrowheads="1"/>
          </p:cNvSpPr>
          <p:nvPr/>
        </p:nvSpPr>
        <p:spPr bwMode="auto">
          <a:xfrm>
            <a:off x="1750083" y="5555365"/>
            <a:ext cx="2745687"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Kompisar</a:t>
            </a:r>
          </a:p>
        </p:txBody>
      </p:sp>
      <p:sp>
        <p:nvSpPr>
          <p:cNvPr id="30" name="Rounded Rectangle 14">
            <a:extLst>
              <a:ext uri="{FF2B5EF4-FFF2-40B4-BE49-F238E27FC236}">
                <a16:creationId xmlns:a16="http://schemas.microsoft.com/office/drawing/2014/main" id="{EFEC54D8-4CF7-46EA-BFC7-1B338F82226E}"/>
              </a:ext>
            </a:extLst>
          </p:cNvPr>
          <p:cNvSpPr>
            <a:spLocks noChangeArrowheads="1"/>
          </p:cNvSpPr>
          <p:nvPr/>
        </p:nvSpPr>
        <p:spPr bwMode="auto">
          <a:xfrm>
            <a:off x="3881391" y="5456319"/>
            <a:ext cx="2745687"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Lära sig</a:t>
            </a:r>
          </a:p>
        </p:txBody>
      </p:sp>
      <p:pic>
        <p:nvPicPr>
          <p:cNvPr id="31" name="Picture 3" descr="Kompisar.png">
            <a:extLst>
              <a:ext uri="{FF2B5EF4-FFF2-40B4-BE49-F238E27FC236}">
                <a16:creationId xmlns:a16="http://schemas.microsoft.com/office/drawing/2014/main" id="{A8C51EA4-45F5-874B-A9FF-4393123DF7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3291" y="3595767"/>
            <a:ext cx="1773960" cy="217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Lärasig.png">
            <a:extLst>
              <a:ext uri="{FF2B5EF4-FFF2-40B4-BE49-F238E27FC236}">
                <a16:creationId xmlns:a16="http://schemas.microsoft.com/office/drawing/2014/main" id="{FD20023A-4027-9548-BF2D-0A8766EE738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01792" y="3402139"/>
            <a:ext cx="1694351" cy="24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ek03.png">
            <a:extLst>
              <a:ext uri="{FF2B5EF4-FFF2-40B4-BE49-F238E27FC236}">
                <a16:creationId xmlns:a16="http://schemas.microsoft.com/office/drawing/2014/main" id="{A8183F07-5018-41D1-827E-19B08D7D7B8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4235" y="1350600"/>
            <a:ext cx="1945028" cy="293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46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ruta 82"/>
          <p:cNvSpPr txBox="1">
            <a:spLocks noChangeArrowheads="1"/>
          </p:cNvSpPr>
          <p:nvPr/>
        </p:nvSpPr>
        <p:spPr bwMode="auto">
          <a:xfrm>
            <a:off x="463200" y="1925704"/>
            <a:ext cx="4213225" cy="1527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2800" dirty="0">
                <a:solidFill>
                  <a:srgbClr val="000000"/>
                </a:solidFill>
                <a:latin typeface="Calibri" panose="020F0502020204030204" pitchFamily="34" charset="0"/>
                <a:cs typeface="Arial" charset="0"/>
              </a:rPr>
              <a:t>Utvecklingen kan liknas vid en trappa. </a:t>
            </a:r>
          </a:p>
          <a:p>
            <a:pPr eaLnBrk="1" hangingPunct="1"/>
            <a:r>
              <a:rPr lang="sv-SE" sz="2800" dirty="0">
                <a:solidFill>
                  <a:srgbClr val="000000"/>
                </a:solidFill>
                <a:latin typeface="Calibri" panose="020F0502020204030204" pitchFamily="34" charset="0"/>
                <a:cs typeface="Arial" charset="0"/>
              </a:rPr>
              <a:t>Barnet tar sig uppför hela tiden, lär sig att använda sin kropp och sitt huvud. </a:t>
            </a:r>
          </a:p>
          <a:p>
            <a:pPr eaLnBrk="1" hangingPunct="1"/>
            <a:r>
              <a:rPr lang="sv-SE" sz="2800" dirty="0">
                <a:solidFill>
                  <a:srgbClr val="000000"/>
                </a:solidFill>
                <a:latin typeface="Calibri" panose="020F0502020204030204" pitchFamily="34" charset="0"/>
                <a:cs typeface="Arial" charset="0"/>
              </a:rPr>
              <a:t>Men varje barn har en egen trappa med olika trappavstånd.</a:t>
            </a:r>
          </a:p>
          <a:p>
            <a:pPr eaLnBrk="1" hangingPunct="1"/>
            <a:endParaRPr lang="sv-SE" sz="1600" b="1" dirty="0">
              <a:solidFill>
                <a:srgbClr val="000000"/>
              </a:solidFill>
              <a:cs typeface="Arial" charset="0"/>
            </a:endParaRPr>
          </a:p>
        </p:txBody>
      </p:sp>
      <p:sp>
        <p:nvSpPr>
          <p:cNvPr id="78" name="Frihandsfigur 77"/>
          <p:cNvSpPr/>
          <p:nvPr/>
        </p:nvSpPr>
        <p:spPr>
          <a:xfrm>
            <a:off x="7602049" y="673990"/>
            <a:ext cx="3600000" cy="2772000"/>
          </a:xfrm>
          <a:custGeom>
            <a:avLst/>
            <a:gdLst>
              <a:gd name="connsiteX0" fmla="*/ 0 w 3600000"/>
              <a:gd name="connsiteY0" fmla="*/ 0 h 2772000"/>
              <a:gd name="connsiteX1" fmla="*/ 3600000 w 3600000"/>
              <a:gd name="connsiteY1" fmla="*/ 0 h 2772000"/>
              <a:gd name="connsiteX2" fmla="*/ 3600000 w 3600000"/>
              <a:gd name="connsiteY2" fmla="*/ 2772000 h 2772000"/>
              <a:gd name="connsiteX3" fmla="*/ 0 w 3600000"/>
              <a:gd name="connsiteY3" fmla="*/ 2772000 h 2772000"/>
              <a:gd name="connsiteX4" fmla="*/ 0 w 3600000"/>
              <a:gd name="connsiteY4" fmla="*/ 0 h 2772000"/>
              <a:gd name="connsiteX0" fmla="*/ 0 w 3600000"/>
              <a:gd name="connsiteY0" fmla="*/ 179648 h 2772000"/>
              <a:gd name="connsiteX1" fmla="*/ 3600000 w 3600000"/>
              <a:gd name="connsiteY1" fmla="*/ 0 h 2772000"/>
              <a:gd name="connsiteX2" fmla="*/ 3600000 w 3600000"/>
              <a:gd name="connsiteY2" fmla="*/ 2772000 h 2772000"/>
              <a:gd name="connsiteX3" fmla="*/ 0 w 3600000"/>
              <a:gd name="connsiteY3" fmla="*/ 2772000 h 2772000"/>
              <a:gd name="connsiteX4" fmla="*/ 0 w 3600000"/>
              <a:gd name="connsiteY4" fmla="*/ 179648 h 2772000"/>
              <a:gd name="connsiteX0" fmla="*/ 111183 w 3600000"/>
              <a:gd name="connsiteY0" fmla="*/ 179648 h 2772000"/>
              <a:gd name="connsiteX1" fmla="*/ 3600000 w 3600000"/>
              <a:gd name="connsiteY1" fmla="*/ 0 h 2772000"/>
              <a:gd name="connsiteX2" fmla="*/ 3600000 w 3600000"/>
              <a:gd name="connsiteY2" fmla="*/ 2772000 h 2772000"/>
              <a:gd name="connsiteX3" fmla="*/ 0 w 3600000"/>
              <a:gd name="connsiteY3" fmla="*/ 2772000 h 2772000"/>
              <a:gd name="connsiteX4" fmla="*/ 111183 w 3600000"/>
              <a:gd name="connsiteY4" fmla="*/ 179648 h 27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2772000">
                <a:moveTo>
                  <a:pt x="111183" y="179648"/>
                </a:moveTo>
                <a:lnTo>
                  <a:pt x="3600000" y="0"/>
                </a:lnTo>
                <a:lnTo>
                  <a:pt x="3600000" y="2772000"/>
                </a:lnTo>
                <a:lnTo>
                  <a:pt x="0" y="2772000"/>
                </a:lnTo>
                <a:lnTo>
                  <a:pt x="111183" y="179648"/>
                </a:lnTo>
                <a:close/>
              </a:path>
            </a:pathLst>
          </a:custGeom>
          <a:solidFill>
            <a:srgbClr val="3CD52E"/>
          </a:solidFill>
          <a:ln>
            <a:solidFill>
              <a:srgbClr val="002060"/>
            </a:solidFill>
          </a:ln>
          <a:effectLst/>
          <a:scene3d>
            <a:camera prst="isometricOffAxis2Top"/>
            <a:lightRig rig="balanced" dir="t"/>
          </a:scene3d>
          <a:sp3d extrusionH="4108450" prstMaterial="clea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7" name="Rektangel 66"/>
          <p:cNvSpPr/>
          <p:nvPr/>
        </p:nvSpPr>
        <p:spPr>
          <a:xfrm>
            <a:off x="6378313" y="3121836"/>
            <a:ext cx="3600000" cy="2772000"/>
          </a:xfrm>
          <a:prstGeom prst="rect">
            <a:avLst/>
          </a:prstGeom>
          <a:solidFill>
            <a:srgbClr val="3CD52E"/>
          </a:solidFill>
          <a:ln>
            <a:solidFill>
              <a:srgbClr val="002060"/>
            </a:solidFill>
          </a:ln>
          <a:scene3d>
            <a:camera prst="isometricOffAxis2Top"/>
            <a:lightRig rig="balanced" dir="t"/>
          </a:scene3d>
          <a:sp3d extrusionH="1504950" prstMaterial="clea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8" name="Rektangel 67"/>
          <p:cNvSpPr/>
          <p:nvPr/>
        </p:nvSpPr>
        <p:spPr>
          <a:xfrm>
            <a:off x="6485926" y="3528538"/>
            <a:ext cx="975279" cy="576000"/>
          </a:xfrm>
          <a:prstGeom prst="rect">
            <a:avLst/>
          </a:prstGeom>
          <a:solidFill>
            <a:srgbClr val="3CD52E"/>
          </a:solidFill>
          <a:ln>
            <a:noFill/>
          </a:ln>
          <a:effectLst/>
          <a:scene3d>
            <a:camera prst="isometricOffAxis2Top"/>
            <a:lightRig rig="threePt" dir="t"/>
          </a:scene3d>
          <a:sp3d extrusionH="539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9" name="Rektangel 68"/>
          <p:cNvSpPr/>
          <p:nvPr/>
        </p:nvSpPr>
        <p:spPr>
          <a:xfrm>
            <a:off x="6737954" y="2808459"/>
            <a:ext cx="975279" cy="576000"/>
          </a:xfrm>
          <a:prstGeom prst="rect">
            <a:avLst/>
          </a:prstGeom>
          <a:solidFill>
            <a:srgbClr val="3CD52E"/>
          </a:solidFill>
          <a:ln>
            <a:noFill/>
          </a:ln>
          <a:effectLst/>
          <a:scene3d>
            <a:camera prst="isometricOffAxis2Top"/>
            <a:lightRig rig="threePt" dir="t"/>
          </a:scene3d>
          <a:sp3d extrusionH="539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51" name="Rektangel 50"/>
          <p:cNvSpPr/>
          <p:nvPr/>
        </p:nvSpPr>
        <p:spPr>
          <a:xfrm>
            <a:off x="8704593" y="4230871"/>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59" name="Rektangel 58"/>
          <p:cNvSpPr/>
          <p:nvPr/>
        </p:nvSpPr>
        <p:spPr>
          <a:xfrm>
            <a:off x="8822438" y="3952856"/>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0" name="Rektangel 59"/>
          <p:cNvSpPr/>
          <p:nvPr/>
        </p:nvSpPr>
        <p:spPr>
          <a:xfrm>
            <a:off x="8944973" y="3671174"/>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1" name="Rektangel 60"/>
          <p:cNvSpPr/>
          <p:nvPr/>
        </p:nvSpPr>
        <p:spPr>
          <a:xfrm>
            <a:off x="9069168" y="3385591"/>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2" name="Rektangel 61"/>
          <p:cNvSpPr/>
          <p:nvPr/>
        </p:nvSpPr>
        <p:spPr>
          <a:xfrm>
            <a:off x="9186397" y="3096037"/>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77" name="Rektangel 76"/>
          <p:cNvSpPr/>
          <p:nvPr/>
        </p:nvSpPr>
        <p:spPr>
          <a:xfrm>
            <a:off x="6986052" y="2077774"/>
            <a:ext cx="975279" cy="576000"/>
          </a:xfrm>
          <a:prstGeom prst="rect">
            <a:avLst/>
          </a:prstGeom>
          <a:solidFill>
            <a:srgbClr val="3CD52E"/>
          </a:solidFill>
          <a:ln>
            <a:noFill/>
          </a:ln>
          <a:effectLst/>
          <a:scene3d>
            <a:camera prst="isometricOffAxis2Top"/>
            <a:lightRig rig="threePt" dir="t"/>
          </a:scene3d>
          <a:sp3d extrusionH="539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3" name="Rektangel 62"/>
          <p:cNvSpPr/>
          <p:nvPr/>
        </p:nvSpPr>
        <p:spPr>
          <a:xfrm>
            <a:off x="9304242" y="2810454"/>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4" name="Rektangel 63"/>
          <p:cNvSpPr/>
          <p:nvPr/>
        </p:nvSpPr>
        <p:spPr>
          <a:xfrm>
            <a:off x="9415121" y="2529650"/>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81" name="Rektangel 80"/>
          <p:cNvSpPr/>
          <p:nvPr/>
        </p:nvSpPr>
        <p:spPr>
          <a:xfrm>
            <a:off x="8574158" y="4514105"/>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82" name="Rubrik 2"/>
          <p:cNvSpPr txBox="1">
            <a:spLocks/>
          </p:cNvSpPr>
          <p:nvPr/>
        </p:nvSpPr>
        <p:spPr>
          <a:xfrm>
            <a:off x="1922569" y="535995"/>
            <a:ext cx="8305800" cy="839986"/>
          </a:xfrm>
          <a:prstGeom prst="rect">
            <a:avLst/>
          </a:prstGeom>
          <a:ln w="6350" cap="rnd">
            <a:noFill/>
          </a:ln>
        </p:spPr>
        <p:txBody>
          <a:bodyPr anchor="ctr" anchorCtr="0"/>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Individuell utveckling</a:t>
            </a:r>
          </a:p>
        </p:txBody>
      </p:sp>
      <p:sp>
        <p:nvSpPr>
          <p:cNvPr id="56"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20" name="Picture 2" descr="Bildresultat för lysekils aik">
            <a:extLst>
              <a:ext uri="{FF2B5EF4-FFF2-40B4-BE49-F238E27FC236}">
                <a16:creationId xmlns:a16="http://schemas.microsoft.com/office/drawing/2014/main" id="{FFAB0C8B-CFAF-41A1-BB6F-D579B76B6C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ildresultat för lysekils aik">
            <a:extLst>
              <a:ext uri="{FF2B5EF4-FFF2-40B4-BE49-F238E27FC236}">
                <a16:creationId xmlns:a16="http://schemas.microsoft.com/office/drawing/2014/main" id="{A0F338E7-9A52-41DD-8DD3-3FBA8BED78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5351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85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1000"/>
                                        <p:tgtEl>
                                          <p:spTgt spid="67"/>
                                        </p:tgtEl>
                                      </p:cBhvr>
                                    </p:animEffect>
                                  </p:childTnLst>
                                </p:cTn>
                              </p:par>
                              <p:par>
                                <p:cTn id="11" presetID="22" presetClass="entr" presetSubtype="4"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1000"/>
                                        <p:tgtEl>
                                          <p:spTgt spid="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nodeType="afterGroup">
                            <p:stCondLst>
                              <p:cond delay="1000"/>
                            </p:stCondLst>
                            <p:childTnLst>
                              <p:par>
                                <p:cTn id="27" presetID="10" presetClass="entr" presetSubtype="0"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par>
                          <p:cTn id="34" fill="hold" nodeType="afterGroup">
                            <p:stCondLst>
                              <p:cond delay="2000"/>
                            </p:stCondLst>
                            <p:childTnLst>
                              <p:par>
                                <p:cTn id="35" presetID="10"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nodeType="afterGroup">
                            <p:stCondLst>
                              <p:cond delay="25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nodeType="afterGroup">
                            <p:stCondLst>
                              <p:cond delay="3000"/>
                            </p:stCondLst>
                            <p:childTnLst>
                              <p:par>
                                <p:cTn id="43" presetID="10" presetClass="entr" presetSubtype="0"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nodeType="afterGroup">
                            <p:stCondLst>
                              <p:cond delay="3500"/>
                            </p:stCondLst>
                            <p:childTnLst>
                              <p:par>
                                <p:cTn id="47" presetID="10"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childTnLst>
                          </p:cTn>
                        </p:par>
                        <p:par>
                          <p:cTn id="50" fill="hold" nodeType="afterGroup">
                            <p:stCondLst>
                              <p:cond delay="4000"/>
                            </p:stCondLst>
                            <p:childTnLst>
                              <p:par>
                                <p:cTn id="51" presetID="10" presetClass="entr" presetSubtype="0"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par>
                          <p:cTn id="54" fill="hold" nodeType="afterGroup">
                            <p:stCondLst>
                              <p:cond delay="4500"/>
                            </p:stCondLst>
                            <p:childTnLst>
                              <p:par>
                                <p:cTn id="55" presetID="10" presetClass="entr" presetSubtype="0"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p:cNvSpPr txBox="1">
            <a:spLocks/>
          </p:cNvSpPr>
          <p:nvPr/>
        </p:nvSpPr>
        <p:spPr>
          <a:xfrm>
            <a:off x="3624968" y="431204"/>
            <a:ext cx="4634369" cy="1013635"/>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Långsiktigt lärande</a:t>
            </a:r>
          </a:p>
        </p:txBody>
      </p:sp>
      <p:sp>
        <p:nvSpPr>
          <p:cNvPr id="9" name="Rektangel med rundade hörn 8"/>
          <p:cNvSpPr/>
          <p:nvPr/>
        </p:nvSpPr>
        <p:spPr>
          <a:xfrm>
            <a:off x="2912546" y="2549421"/>
            <a:ext cx="6059214" cy="675602"/>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FFFFFF"/>
                </a:solidFill>
                <a:latin typeface="Calibri" panose="020F0502020204030204" pitchFamily="34" charset="0"/>
              </a:rPr>
              <a:t>4</a:t>
            </a:r>
            <a:r>
              <a:rPr lang="sv-SE" sz="2800" dirty="0">
                <a:solidFill>
                  <a:schemeClr val="tx1"/>
                </a:solidFill>
                <a:latin typeface="Calibri" panose="020F0502020204030204" pitchFamily="34" charset="0"/>
              </a:rPr>
              <a:t>. Träna för att prestera		15-16 år</a:t>
            </a:r>
          </a:p>
        </p:txBody>
      </p:sp>
      <p:sp>
        <p:nvSpPr>
          <p:cNvPr id="10" name="Rektangel med rundade hörn 9"/>
          <p:cNvSpPr/>
          <p:nvPr/>
        </p:nvSpPr>
        <p:spPr>
          <a:xfrm>
            <a:off x="2912546" y="3322288"/>
            <a:ext cx="6059214" cy="675602"/>
          </a:xfrm>
          <a:prstGeom prst="roundRect">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FFFFFF"/>
                </a:solidFill>
                <a:latin typeface="Calibri" panose="020F0502020204030204" pitchFamily="34" charset="0"/>
              </a:rPr>
              <a:t>3</a:t>
            </a:r>
            <a:r>
              <a:rPr lang="sv-SE" sz="2800" dirty="0">
                <a:solidFill>
                  <a:schemeClr val="tx1"/>
                </a:solidFill>
                <a:latin typeface="Calibri" panose="020F0502020204030204" pitchFamily="34" charset="0"/>
              </a:rPr>
              <a:t>. Träna för att lära			13-14 år</a:t>
            </a:r>
          </a:p>
        </p:txBody>
      </p:sp>
      <p:sp>
        <p:nvSpPr>
          <p:cNvPr id="11" name="Rektangel med rundade hörn 10"/>
          <p:cNvSpPr/>
          <p:nvPr/>
        </p:nvSpPr>
        <p:spPr>
          <a:xfrm>
            <a:off x="2912546" y="4148939"/>
            <a:ext cx="6059214" cy="675602"/>
          </a:xfrm>
          <a:prstGeom prst="round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FFFFFF"/>
                </a:solidFill>
                <a:latin typeface="Calibri" panose="020F0502020204030204" pitchFamily="34" charset="0"/>
              </a:rPr>
              <a:t>2</a:t>
            </a:r>
            <a:r>
              <a:rPr lang="sv-SE" sz="2800" dirty="0">
                <a:solidFill>
                  <a:schemeClr val="tx1"/>
                </a:solidFill>
                <a:latin typeface="Calibri" panose="020F0502020204030204" pitchFamily="34" charset="0"/>
              </a:rPr>
              <a:t>. Lära för att träna		10-12 år</a:t>
            </a:r>
          </a:p>
        </p:txBody>
      </p:sp>
      <p:sp>
        <p:nvSpPr>
          <p:cNvPr id="12" name="Rektangel med rundade hörn 11"/>
          <p:cNvSpPr/>
          <p:nvPr/>
        </p:nvSpPr>
        <p:spPr>
          <a:xfrm>
            <a:off x="2912546" y="4943001"/>
            <a:ext cx="6059214" cy="651075"/>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r>
              <a:rPr lang="sv-SE" sz="2800" dirty="0">
                <a:solidFill>
                  <a:srgbClr val="FFFFFF"/>
                </a:solidFill>
                <a:latin typeface="Calibri" panose="020F0502020204030204" pitchFamily="34" charset="0"/>
              </a:rPr>
              <a:t>1</a:t>
            </a:r>
            <a:r>
              <a:rPr lang="sv-SE" sz="2800" dirty="0">
                <a:solidFill>
                  <a:schemeClr val="tx1"/>
                </a:solidFill>
                <a:latin typeface="Calibri" panose="020F0502020204030204" pitchFamily="34" charset="0"/>
              </a:rPr>
              <a:t>. Fotbollsglädje			8-9 år</a:t>
            </a:r>
          </a:p>
        </p:txBody>
      </p:sp>
      <p:sp>
        <p:nvSpPr>
          <p:cNvPr id="14" name="Rektangel med rundade hörn 13"/>
          <p:cNvSpPr/>
          <p:nvPr/>
        </p:nvSpPr>
        <p:spPr>
          <a:xfrm>
            <a:off x="2912546" y="1757381"/>
            <a:ext cx="6059214" cy="675602"/>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000000"/>
                </a:solidFill>
                <a:latin typeface="Calibri" panose="020F0502020204030204" pitchFamily="34" charset="0"/>
              </a:rPr>
              <a:t>Träna för att nå din topp		19 år +</a:t>
            </a:r>
          </a:p>
        </p:txBody>
      </p:sp>
      <p:sp>
        <p:nvSpPr>
          <p:cNvPr id="15" name="Rektangel med rundade hörn 14"/>
          <p:cNvSpPr/>
          <p:nvPr/>
        </p:nvSpPr>
        <p:spPr>
          <a:xfrm>
            <a:off x="2912546" y="5753513"/>
            <a:ext cx="6059214" cy="675602"/>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chemeClr val="tx1"/>
                </a:solidFill>
                <a:latin typeface="Calibri" panose="020F0502020204030204" pitchFamily="34" charset="0"/>
              </a:rPr>
              <a:t>Aktiv start				6-7 år</a:t>
            </a:r>
          </a:p>
        </p:txBody>
      </p:sp>
      <p:sp>
        <p:nvSpPr>
          <p:cNvPr id="20"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 name="Rektangel 1"/>
          <p:cNvSpPr/>
          <p:nvPr/>
        </p:nvSpPr>
        <p:spPr>
          <a:xfrm>
            <a:off x="9236997" y="5906648"/>
            <a:ext cx="907621" cy="369332"/>
          </a:xfrm>
          <a:prstGeom prst="rect">
            <a:avLst/>
          </a:prstGeom>
        </p:spPr>
        <p:txBody>
          <a:bodyPr wrap="none">
            <a:spAutoFit/>
          </a:bodyPr>
          <a:lstStyle/>
          <a:p>
            <a:r>
              <a:rPr lang="sv-SE" dirty="0">
                <a:latin typeface="Calibri" panose="020F0502020204030204" pitchFamily="34" charset="0"/>
              </a:rPr>
              <a:t>3 mot 3</a:t>
            </a:r>
            <a:endParaRPr lang="sv-SE" dirty="0"/>
          </a:p>
        </p:txBody>
      </p:sp>
      <p:sp>
        <p:nvSpPr>
          <p:cNvPr id="16" name="Rektangel 15"/>
          <p:cNvSpPr/>
          <p:nvPr/>
        </p:nvSpPr>
        <p:spPr>
          <a:xfrm>
            <a:off x="9186055" y="5083872"/>
            <a:ext cx="907621" cy="369332"/>
          </a:xfrm>
          <a:prstGeom prst="rect">
            <a:avLst/>
          </a:prstGeom>
        </p:spPr>
        <p:txBody>
          <a:bodyPr wrap="none">
            <a:spAutoFit/>
          </a:bodyPr>
          <a:lstStyle/>
          <a:p>
            <a:r>
              <a:rPr lang="sv-SE" dirty="0">
                <a:latin typeface="Calibri" panose="020F0502020204030204" pitchFamily="34" charset="0"/>
              </a:rPr>
              <a:t>5 mot 5</a:t>
            </a:r>
            <a:endParaRPr lang="sv-SE" dirty="0"/>
          </a:p>
        </p:txBody>
      </p:sp>
      <p:sp>
        <p:nvSpPr>
          <p:cNvPr id="17" name="Rektangel 16"/>
          <p:cNvSpPr/>
          <p:nvPr/>
        </p:nvSpPr>
        <p:spPr>
          <a:xfrm>
            <a:off x="9166467" y="4323034"/>
            <a:ext cx="907621" cy="369332"/>
          </a:xfrm>
          <a:prstGeom prst="rect">
            <a:avLst/>
          </a:prstGeom>
        </p:spPr>
        <p:txBody>
          <a:bodyPr wrap="none">
            <a:spAutoFit/>
          </a:bodyPr>
          <a:lstStyle/>
          <a:p>
            <a:r>
              <a:rPr lang="sv-SE" dirty="0">
                <a:latin typeface="Calibri" panose="020F0502020204030204" pitchFamily="34" charset="0"/>
              </a:rPr>
              <a:t>7 mot 7</a:t>
            </a:r>
            <a:endParaRPr lang="sv-SE" dirty="0"/>
          </a:p>
        </p:txBody>
      </p:sp>
      <p:sp>
        <p:nvSpPr>
          <p:cNvPr id="18" name="Rektangel 17"/>
          <p:cNvSpPr/>
          <p:nvPr/>
        </p:nvSpPr>
        <p:spPr>
          <a:xfrm>
            <a:off x="9166466" y="3500258"/>
            <a:ext cx="907621" cy="369332"/>
          </a:xfrm>
          <a:prstGeom prst="rect">
            <a:avLst/>
          </a:prstGeom>
        </p:spPr>
        <p:txBody>
          <a:bodyPr wrap="none">
            <a:spAutoFit/>
          </a:bodyPr>
          <a:lstStyle/>
          <a:p>
            <a:r>
              <a:rPr lang="sv-SE" dirty="0">
                <a:latin typeface="Calibri" panose="020F0502020204030204" pitchFamily="34" charset="0"/>
              </a:rPr>
              <a:t>9 mot 9</a:t>
            </a:r>
            <a:endParaRPr lang="sv-SE" dirty="0"/>
          </a:p>
        </p:txBody>
      </p:sp>
      <p:sp>
        <p:nvSpPr>
          <p:cNvPr id="21" name="Rektangel 20"/>
          <p:cNvSpPr/>
          <p:nvPr/>
        </p:nvSpPr>
        <p:spPr>
          <a:xfrm>
            <a:off x="9119977" y="2633589"/>
            <a:ext cx="1141659" cy="369332"/>
          </a:xfrm>
          <a:prstGeom prst="rect">
            <a:avLst/>
          </a:prstGeom>
        </p:spPr>
        <p:txBody>
          <a:bodyPr wrap="none">
            <a:spAutoFit/>
          </a:bodyPr>
          <a:lstStyle/>
          <a:p>
            <a:r>
              <a:rPr lang="sv-SE" dirty="0">
                <a:latin typeface="Calibri" panose="020F0502020204030204" pitchFamily="34" charset="0"/>
              </a:rPr>
              <a:t>11 mot 11</a:t>
            </a:r>
            <a:endParaRPr lang="sv-SE" dirty="0"/>
          </a:p>
        </p:txBody>
      </p:sp>
      <p:pic>
        <p:nvPicPr>
          <p:cNvPr id="22" name="Picture 2" descr="Bildresultat för lysekils aik">
            <a:extLst>
              <a:ext uri="{FF2B5EF4-FFF2-40B4-BE49-F238E27FC236}">
                <a16:creationId xmlns:a16="http://schemas.microsoft.com/office/drawing/2014/main" id="{E428374B-2BBA-4D28-ADC5-14733EF439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Bildresultat för lysekils aik">
            <a:extLst>
              <a:ext uri="{FF2B5EF4-FFF2-40B4-BE49-F238E27FC236}">
                <a16:creationId xmlns:a16="http://schemas.microsoft.com/office/drawing/2014/main" id="{B39FA473-6672-445B-A4F6-7754B51F8A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24942"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2" grpId="0"/>
      <p:bldP spid="16"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ruta 26">
            <a:extLst>
              <a:ext uri="{FF2B5EF4-FFF2-40B4-BE49-F238E27FC236}">
                <a16:creationId xmlns:a16="http://schemas.microsoft.com/office/drawing/2014/main" id="{6D05A325-CBB0-45B3-92D0-8D63091F64A2}"/>
              </a:ext>
            </a:extLst>
          </p:cNvPr>
          <p:cNvSpPr txBox="1"/>
          <p:nvPr/>
        </p:nvSpPr>
        <p:spPr>
          <a:xfrm>
            <a:off x="3020616" y="2904394"/>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3 mot 3</a:t>
            </a:r>
          </a:p>
          <a:p>
            <a:pPr algn="ctr"/>
            <a:r>
              <a:rPr lang="sv-SE" sz="1350" dirty="0">
                <a:latin typeface="Stag Bold" panose="02000603060000020004" pitchFamily="50" charset="0"/>
              </a:rPr>
              <a:t>6-7 år</a:t>
            </a:r>
          </a:p>
          <a:p>
            <a:pPr algn="ctr"/>
            <a:r>
              <a:rPr lang="sv-SE" sz="900" dirty="0"/>
              <a:t>Individuellt spel </a:t>
            </a:r>
          </a:p>
        </p:txBody>
      </p:sp>
      <p:sp>
        <p:nvSpPr>
          <p:cNvPr id="20"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2" name="textruta 21">
            <a:extLst>
              <a:ext uri="{FF2B5EF4-FFF2-40B4-BE49-F238E27FC236}">
                <a16:creationId xmlns:a16="http://schemas.microsoft.com/office/drawing/2014/main" id="{E8291A23-B250-4A49-ADC7-483210EB725F}"/>
              </a:ext>
            </a:extLst>
          </p:cNvPr>
          <p:cNvSpPr txBox="1"/>
          <p:nvPr/>
        </p:nvSpPr>
        <p:spPr>
          <a:xfrm>
            <a:off x="3020616" y="2904395"/>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3 mot 3</a:t>
            </a:r>
          </a:p>
          <a:p>
            <a:pPr algn="ctr"/>
            <a:r>
              <a:rPr lang="sv-SE" sz="1350" dirty="0">
                <a:latin typeface="Stag Bold" panose="02000603060000020004" pitchFamily="50" charset="0"/>
              </a:rPr>
              <a:t>6-7 år</a:t>
            </a:r>
          </a:p>
          <a:p>
            <a:pPr algn="ctr"/>
            <a:r>
              <a:rPr lang="sv-SE" sz="900" dirty="0"/>
              <a:t>Individuellt spel </a:t>
            </a:r>
          </a:p>
        </p:txBody>
      </p:sp>
      <p:sp>
        <p:nvSpPr>
          <p:cNvPr id="23" name="textruta 22">
            <a:extLst>
              <a:ext uri="{FF2B5EF4-FFF2-40B4-BE49-F238E27FC236}">
                <a16:creationId xmlns:a16="http://schemas.microsoft.com/office/drawing/2014/main" id="{E25C0E4B-10B2-4ED3-AB15-4787DB4814DA}"/>
              </a:ext>
            </a:extLst>
          </p:cNvPr>
          <p:cNvSpPr txBox="1"/>
          <p:nvPr/>
        </p:nvSpPr>
        <p:spPr>
          <a:xfrm>
            <a:off x="4257057" y="2630793"/>
            <a:ext cx="1389662" cy="1293777"/>
          </a:xfrm>
          <a:prstGeom prst="rect">
            <a:avLst/>
          </a:prstGeom>
          <a:solidFill>
            <a:srgbClr val="FFFF00"/>
          </a:solidFill>
          <a:ln>
            <a:solidFill>
              <a:schemeClr val="tx1"/>
            </a:solidFill>
          </a:ln>
        </p:spPr>
        <p:txBody>
          <a:bodyPr wrap="square" rtlCol="0">
            <a:noAutofit/>
          </a:bodyPr>
          <a:lstStyle/>
          <a:p>
            <a:pPr algn="ctr"/>
            <a:r>
              <a:rPr lang="sv-SE" sz="1350" dirty="0">
                <a:latin typeface="Stag Bold" panose="02000603060000020004" pitchFamily="50" charset="0"/>
              </a:rPr>
              <a:t>5 mot 5</a:t>
            </a:r>
          </a:p>
          <a:p>
            <a:pPr algn="ctr"/>
            <a:r>
              <a:rPr lang="sv-SE" sz="1350" dirty="0">
                <a:latin typeface="Stag Bold" panose="02000603060000020004" pitchFamily="50" charset="0"/>
              </a:rPr>
              <a:t>8-9 år</a:t>
            </a:r>
          </a:p>
          <a:p>
            <a:pPr algn="ctr"/>
            <a:r>
              <a:rPr lang="sv-SE" sz="900" dirty="0"/>
              <a:t>Spel med närmaste medspelare</a:t>
            </a:r>
          </a:p>
        </p:txBody>
      </p:sp>
      <p:sp>
        <p:nvSpPr>
          <p:cNvPr id="24" name="textruta 23">
            <a:extLst>
              <a:ext uri="{FF2B5EF4-FFF2-40B4-BE49-F238E27FC236}">
                <a16:creationId xmlns:a16="http://schemas.microsoft.com/office/drawing/2014/main" id="{AD216292-37BA-4C13-87C7-F0DB9E643247}"/>
              </a:ext>
            </a:extLst>
          </p:cNvPr>
          <p:cNvSpPr txBox="1"/>
          <p:nvPr/>
        </p:nvSpPr>
        <p:spPr>
          <a:xfrm>
            <a:off x="5495894" y="2331892"/>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7 mot 7</a:t>
            </a:r>
          </a:p>
          <a:p>
            <a:pPr algn="ctr"/>
            <a:r>
              <a:rPr lang="sv-SE" sz="1350" dirty="0">
                <a:latin typeface="Stag Bold" panose="02000603060000020004" pitchFamily="50" charset="0"/>
              </a:rPr>
              <a:t>10-12 år</a:t>
            </a:r>
          </a:p>
          <a:p>
            <a:pPr algn="ctr"/>
            <a:r>
              <a:rPr lang="sv-SE" sz="900" dirty="0"/>
              <a:t>Kollektivt spel med få spelare</a:t>
            </a:r>
          </a:p>
        </p:txBody>
      </p:sp>
      <p:sp>
        <p:nvSpPr>
          <p:cNvPr id="25" name="textruta 24">
            <a:extLst>
              <a:ext uri="{FF2B5EF4-FFF2-40B4-BE49-F238E27FC236}">
                <a16:creationId xmlns:a16="http://schemas.microsoft.com/office/drawing/2014/main" id="{D5D9F119-61F4-449A-A20F-6EAE7833ADE4}"/>
              </a:ext>
            </a:extLst>
          </p:cNvPr>
          <p:cNvSpPr txBox="1"/>
          <p:nvPr/>
        </p:nvSpPr>
        <p:spPr>
          <a:xfrm>
            <a:off x="6734731" y="2045177"/>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9 mot 9</a:t>
            </a:r>
          </a:p>
          <a:p>
            <a:pPr algn="ctr"/>
            <a:r>
              <a:rPr lang="sv-SE" sz="1350" dirty="0">
                <a:latin typeface="Stag Bold" panose="02000603060000020004" pitchFamily="50" charset="0"/>
              </a:rPr>
              <a:t>13-14 år</a:t>
            </a:r>
          </a:p>
          <a:p>
            <a:pPr algn="ctr"/>
            <a:r>
              <a:rPr lang="sv-SE" sz="900" dirty="0"/>
              <a:t>Kollektivt spel med flera spelare</a:t>
            </a:r>
            <a:endParaRPr lang="sv-SE" sz="1350" dirty="0"/>
          </a:p>
        </p:txBody>
      </p:sp>
      <p:sp>
        <p:nvSpPr>
          <p:cNvPr id="26" name="textruta 25">
            <a:extLst>
              <a:ext uri="{FF2B5EF4-FFF2-40B4-BE49-F238E27FC236}">
                <a16:creationId xmlns:a16="http://schemas.microsoft.com/office/drawing/2014/main" id="{FEE3E955-9395-4404-865C-3BE4946A6CFE}"/>
              </a:ext>
            </a:extLst>
          </p:cNvPr>
          <p:cNvSpPr txBox="1"/>
          <p:nvPr/>
        </p:nvSpPr>
        <p:spPr>
          <a:xfrm>
            <a:off x="8052474" y="1850340"/>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11 mot 11</a:t>
            </a:r>
          </a:p>
          <a:p>
            <a:pPr algn="ctr"/>
            <a:r>
              <a:rPr lang="sv-SE" sz="1350" dirty="0">
                <a:latin typeface="Stag Bold" panose="02000603060000020004" pitchFamily="50" charset="0"/>
              </a:rPr>
              <a:t>15-19 år</a:t>
            </a:r>
          </a:p>
          <a:p>
            <a:pPr algn="ctr"/>
            <a:r>
              <a:rPr lang="sv-SE" sz="900" dirty="0"/>
              <a:t>Kollektivt spel med hela laget </a:t>
            </a:r>
          </a:p>
        </p:txBody>
      </p:sp>
      <p:pic>
        <p:nvPicPr>
          <p:cNvPr id="11" name="Picture 2" descr="Bildresultat för lysekils aik">
            <a:extLst>
              <a:ext uri="{FF2B5EF4-FFF2-40B4-BE49-F238E27FC236}">
                <a16:creationId xmlns:a16="http://schemas.microsoft.com/office/drawing/2014/main" id="{89323BD5-099A-415F-9EA5-7A866F13D8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ildresultat för lysekils aik">
            <a:extLst>
              <a:ext uri="{FF2B5EF4-FFF2-40B4-BE49-F238E27FC236}">
                <a16:creationId xmlns:a16="http://schemas.microsoft.com/office/drawing/2014/main" id="{B88E9737-4AAC-4593-9126-70EC6F2FBD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3446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1"/>
          <p:cNvSpPr txBox="1">
            <a:spLocks/>
          </p:cNvSpPr>
          <p:nvPr/>
        </p:nvSpPr>
        <p:spPr>
          <a:xfrm>
            <a:off x="1620255" y="1794727"/>
            <a:ext cx="4034588" cy="4064000"/>
          </a:xfrm>
          <a:prstGeom prst="rect">
            <a:avLst/>
          </a:prstGeom>
        </p:spPr>
        <p:txBody>
          <a:bodyPr>
            <a:prstTxWarp prst="textNoShape">
              <a:avLst/>
            </a:prstTxWarp>
            <a:normAutofit fontScale="77500" lnSpcReduction="20000"/>
          </a:bodyPr>
          <a:lstStyle/>
          <a:p>
            <a:pPr>
              <a:spcBef>
                <a:spcPts val="600"/>
              </a:spcBef>
              <a:buClr>
                <a:srgbClr val="01024B"/>
              </a:buClr>
              <a:buSzPct val="85000"/>
            </a:pPr>
            <a:r>
              <a:rPr lang="sv-SE" sz="2200" b="1" dirty="0">
                <a:solidFill>
                  <a:srgbClr val="01024B"/>
                </a:solidFill>
                <a:latin typeface="Calibri" panose="020F0502020204030204" pitchFamily="34" charset="0"/>
              </a:rPr>
              <a:t>Individuellt spel – jag och bollen!/Spel med närmaste medspelaren</a:t>
            </a:r>
          </a:p>
          <a:p>
            <a:pPr>
              <a:spcBef>
                <a:spcPts val="600"/>
              </a:spcBef>
              <a:buClr>
                <a:srgbClr val="01024B"/>
              </a:buClr>
              <a:buSzPct val="85000"/>
            </a:pPr>
            <a:endParaRPr lang="sv-SE" sz="2200" b="1" u="sng"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Göra mål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Skott</a:t>
            </a:r>
            <a:endParaRPr lang="sv-SE" sz="2200"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Anfallsspel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Driva </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Utmana (finta och dribbla)</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Vända</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Passning 2-2</a:t>
            </a:r>
          </a:p>
          <a:p>
            <a:pPr>
              <a:spcBef>
                <a:spcPts val="600"/>
              </a:spcBef>
              <a:buClr>
                <a:srgbClr val="01024B"/>
              </a:buClr>
              <a:buSzPct val="85000"/>
            </a:pPr>
            <a:r>
              <a:rPr lang="sv-SE" sz="2200" b="1" u="sng" dirty="0">
                <a:solidFill>
                  <a:srgbClr val="01024B"/>
                </a:solidFill>
                <a:latin typeface="Calibri" panose="020F0502020204030204" pitchFamily="34" charset="0"/>
              </a:rPr>
              <a:t>Försvarsspel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Ta bollen</a:t>
            </a:r>
          </a:p>
          <a:p>
            <a:pPr>
              <a:spcBef>
                <a:spcPts val="600"/>
              </a:spcBef>
              <a:buClr>
                <a:srgbClr val="01024B"/>
              </a:buClr>
              <a:buSzPct val="85000"/>
            </a:pPr>
            <a:r>
              <a:rPr lang="sv-SE" sz="2200" b="1" u="sng" dirty="0">
                <a:solidFill>
                  <a:srgbClr val="01024B"/>
                </a:solidFill>
                <a:latin typeface="Calibri" panose="020F0502020204030204" pitchFamily="34" charset="0"/>
              </a:rPr>
              <a:t>Förhindra mål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Målvaktsspel, rädda skott</a:t>
            </a:r>
          </a:p>
          <a:p>
            <a:pPr>
              <a:spcBef>
                <a:spcPts val="600"/>
              </a:spcBef>
              <a:buClr>
                <a:srgbClr val="01024B"/>
              </a:buClr>
              <a:buSzPct val="85000"/>
            </a:pPr>
            <a:endParaRPr lang="sv-SE" sz="2000" dirty="0">
              <a:solidFill>
                <a:srgbClr val="01024B"/>
              </a:solidFill>
              <a:latin typeface="Calibri" panose="020F0502020204030204" pitchFamily="34" charset="0"/>
            </a:endParaRPr>
          </a:p>
          <a:p>
            <a:pPr>
              <a:spcBef>
                <a:spcPts val="600"/>
              </a:spcBef>
              <a:buClr>
                <a:srgbClr val="01024B"/>
              </a:buClr>
              <a:buSzPct val="85000"/>
            </a:pPr>
            <a:endParaRPr lang="sv-SE" sz="2000" dirty="0">
              <a:solidFill>
                <a:srgbClr val="01024B"/>
              </a:solidFill>
              <a:latin typeface="Calibri" panose="020F0502020204030204" pitchFamily="34" charset="0"/>
            </a:endParaRPr>
          </a:p>
        </p:txBody>
      </p:sp>
      <p:sp>
        <p:nvSpPr>
          <p:cNvPr id="79878" name="Rectangle 6"/>
          <p:cNvSpPr>
            <a:spLocks noChangeArrowheads="1"/>
          </p:cNvSpPr>
          <p:nvPr/>
        </p:nvSpPr>
        <p:spPr bwMode="auto">
          <a:xfrm>
            <a:off x="1727200" y="3663951"/>
            <a:ext cx="184150" cy="366713"/>
          </a:xfrm>
          <a:prstGeom prst="rect">
            <a:avLst/>
          </a:prstGeom>
          <a:noFill/>
          <a:ln w="9525">
            <a:noFill/>
            <a:miter lim="800000"/>
            <a:headEnd/>
            <a:tailEnd/>
          </a:ln>
        </p:spPr>
        <p:txBody>
          <a:bodyPr wrap="none">
            <a:prstTxWarp prst="textNoShape">
              <a:avLst/>
            </a:prstTxWarp>
            <a:spAutoFit/>
          </a:bodyPr>
          <a:lstStyle/>
          <a:p>
            <a:endParaRPr lang="sv-SE"/>
          </a:p>
        </p:txBody>
      </p:sp>
      <p:sp>
        <p:nvSpPr>
          <p:cNvPr id="6" name="Rubrik 2"/>
          <p:cNvSpPr txBox="1">
            <a:spLocks/>
          </p:cNvSpPr>
          <p:nvPr/>
        </p:nvSpPr>
        <p:spPr>
          <a:xfrm>
            <a:off x="1727200" y="316351"/>
            <a:ext cx="8305800" cy="1514314"/>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Tematräningar</a:t>
            </a:r>
          </a:p>
          <a:p>
            <a:pPr algn="ctr">
              <a:defRPr/>
            </a:pPr>
            <a:r>
              <a:rPr lang="sv-SE" sz="4000" dirty="0">
                <a:solidFill>
                  <a:schemeClr val="accent2"/>
                </a:solidFill>
                <a:latin typeface="Calibri" panose="020F0502020204030204" pitchFamily="34" charset="0"/>
              </a:rPr>
              <a:t>5-5</a:t>
            </a:r>
          </a:p>
        </p:txBody>
      </p:sp>
      <p:sp>
        <p:nvSpPr>
          <p:cNvPr id="13"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 name="Rektangel 1"/>
          <p:cNvSpPr/>
          <p:nvPr/>
        </p:nvSpPr>
        <p:spPr>
          <a:xfrm>
            <a:off x="2444084" y="6425511"/>
            <a:ext cx="7299158" cy="338554"/>
          </a:xfrm>
          <a:prstGeom prst="rect">
            <a:avLst/>
          </a:prstGeom>
        </p:spPr>
        <p:txBody>
          <a:bodyPr wrap="square">
            <a:spAutoFit/>
          </a:bodyPr>
          <a:lstStyle/>
          <a:p>
            <a:r>
              <a:rPr lang="sv-SE" sz="1600" b="1" dirty="0"/>
              <a:t>Träningarna ska ha hög aktivitetsnivå och ge möjlighet till många bollaktioner</a:t>
            </a:r>
            <a:endParaRPr lang="sv-SE" sz="1600" dirty="0"/>
          </a:p>
        </p:txBody>
      </p:sp>
      <p:sp>
        <p:nvSpPr>
          <p:cNvPr id="10" name="Underrubrik 1"/>
          <p:cNvSpPr txBox="1">
            <a:spLocks/>
          </p:cNvSpPr>
          <p:nvPr/>
        </p:nvSpPr>
        <p:spPr>
          <a:xfrm>
            <a:off x="6813886" y="1794727"/>
            <a:ext cx="4034588" cy="4064000"/>
          </a:xfrm>
          <a:prstGeom prst="rect">
            <a:avLst/>
          </a:prstGeom>
        </p:spPr>
        <p:txBody>
          <a:bodyPr>
            <a:prstTxWarp prst="textNoShape">
              <a:avLst/>
            </a:prstTxWarp>
            <a:normAutofit/>
          </a:bodyPr>
          <a:lstStyle/>
          <a:p>
            <a:pPr>
              <a:spcBef>
                <a:spcPts val="600"/>
              </a:spcBef>
              <a:buClr>
                <a:srgbClr val="01024B"/>
              </a:buClr>
              <a:buSzPct val="85000"/>
            </a:pPr>
            <a:r>
              <a:rPr lang="sv-SE" sz="2200" b="1" dirty="0">
                <a:solidFill>
                  <a:srgbClr val="01024B"/>
                </a:solidFill>
                <a:latin typeface="Calibri" panose="020F0502020204030204" pitchFamily="34" charset="0"/>
              </a:rPr>
              <a:t>Träningsupplägg</a:t>
            </a:r>
          </a:p>
          <a:p>
            <a:pPr>
              <a:spcBef>
                <a:spcPts val="600"/>
              </a:spcBef>
              <a:buClr>
                <a:srgbClr val="01024B"/>
              </a:buClr>
              <a:buSzPct val="85000"/>
            </a:pPr>
            <a:endParaRPr lang="sv-SE" sz="2200" b="1" u="sng"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LEKAR</a:t>
            </a:r>
            <a:endParaRPr lang="sv-SE" sz="2200" dirty="0">
              <a:solidFill>
                <a:srgbClr val="01024B"/>
              </a:solidFill>
              <a:latin typeface="Calibri" panose="020F0502020204030204" pitchFamily="34" charset="0"/>
            </a:endParaRPr>
          </a:p>
          <a:p>
            <a:pPr>
              <a:spcBef>
                <a:spcPts val="600"/>
              </a:spcBef>
              <a:buClr>
                <a:srgbClr val="01024B"/>
              </a:buClr>
              <a:buSzPct val="85000"/>
            </a:pPr>
            <a:endParaRPr lang="sv-SE" sz="2200" b="1" u="sng"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Stationsträning</a:t>
            </a:r>
          </a:p>
          <a:p>
            <a:pPr marL="342900" indent="-342900">
              <a:spcBef>
                <a:spcPts val="600"/>
              </a:spcBef>
              <a:buClr>
                <a:srgbClr val="01024B"/>
              </a:buClr>
              <a:buSzPct val="85000"/>
              <a:buFont typeface="Wingdings" panose="05000000000000000000" pitchFamily="2" charset="2"/>
              <a:buChar char="Ø"/>
            </a:pPr>
            <a:r>
              <a:rPr lang="sv-SE" sz="2200" dirty="0">
                <a:solidFill>
                  <a:srgbClr val="01024B"/>
                </a:solidFill>
                <a:latin typeface="Calibri" panose="020F0502020204030204" pitchFamily="34" charset="0"/>
              </a:rPr>
              <a:t>stationer med spel</a:t>
            </a:r>
          </a:p>
          <a:p>
            <a:pPr marL="342900" indent="-342900">
              <a:spcBef>
                <a:spcPts val="600"/>
              </a:spcBef>
              <a:buClr>
                <a:srgbClr val="01024B"/>
              </a:buClr>
              <a:buSzPct val="85000"/>
              <a:buFont typeface="Wingdings" panose="05000000000000000000" pitchFamily="2" charset="2"/>
              <a:buChar char="Ø"/>
            </a:pPr>
            <a:r>
              <a:rPr lang="sv-SE" sz="2200" dirty="0">
                <a:solidFill>
                  <a:srgbClr val="01024B"/>
                </a:solidFill>
                <a:latin typeface="Calibri" panose="020F0502020204030204" pitchFamily="34" charset="0"/>
              </a:rPr>
              <a:t>stationer med teknik</a:t>
            </a:r>
            <a:endParaRPr lang="sv-SE" sz="2000" dirty="0">
              <a:solidFill>
                <a:srgbClr val="01024B"/>
              </a:solidFill>
              <a:latin typeface="Calibri" panose="020F0502020204030204" pitchFamily="34" charset="0"/>
            </a:endParaRPr>
          </a:p>
          <a:p>
            <a:pPr>
              <a:spcBef>
                <a:spcPts val="600"/>
              </a:spcBef>
              <a:buClr>
                <a:srgbClr val="01024B"/>
              </a:buClr>
              <a:buSzPct val="85000"/>
            </a:pPr>
            <a:endParaRPr lang="sv-SE" sz="2000" dirty="0">
              <a:solidFill>
                <a:srgbClr val="01024B"/>
              </a:solidFill>
              <a:latin typeface="Calibri" panose="020F0502020204030204" pitchFamily="34" charset="0"/>
            </a:endParaRPr>
          </a:p>
          <a:p>
            <a:pPr>
              <a:spcBef>
                <a:spcPts val="600"/>
              </a:spcBef>
              <a:buClr>
                <a:srgbClr val="01024B"/>
              </a:buClr>
              <a:buSzPct val="85000"/>
            </a:pPr>
            <a:endParaRPr lang="sv-SE" sz="2000" dirty="0">
              <a:solidFill>
                <a:srgbClr val="01024B"/>
              </a:solidFill>
              <a:latin typeface="Calibri" panose="020F0502020204030204" pitchFamily="34" charset="0"/>
            </a:endParaRPr>
          </a:p>
        </p:txBody>
      </p:sp>
      <p:pic>
        <p:nvPicPr>
          <p:cNvPr id="14" name="Picture 2" descr="Bildresultat för lysekils aik">
            <a:extLst>
              <a:ext uri="{FF2B5EF4-FFF2-40B4-BE49-F238E27FC236}">
                <a16:creationId xmlns:a16="http://schemas.microsoft.com/office/drawing/2014/main" id="{60F71EE5-53E6-45BF-8B0E-39E49B7EA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resultat för lysekils aik">
            <a:extLst>
              <a:ext uri="{FF2B5EF4-FFF2-40B4-BE49-F238E27FC236}">
                <a16:creationId xmlns:a16="http://schemas.microsoft.com/office/drawing/2014/main" id="{2B5EE1E7-18F6-4C74-9A6B-5FFBC720A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34467" y="-81215"/>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713634" y="690563"/>
            <a:ext cx="6923732" cy="1143000"/>
          </a:xfrm>
        </p:spPr>
        <p:txBody>
          <a:bodyPr/>
          <a:lstStyle/>
          <a:p>
            <a:pPr defTabSz="411480">
              <a:defRPr/>
            </a:pPr>
            <a:r>
              <a:rPr lang="en-US" sz="3600" b="1" dirty="0">
                <a:solidFill>
                  <a:srgbClr val="0096DC"/>
                </a:solidFill>
                <a:latin typeface="Calibri" panose="020F0502020204030204" pitchFamily="34" charset="0"/>
                <a:cs typeface="Arial"/>
                <a:sym typeface="SvFF Headline v2.1" charset="0"/>
              </a:rPr>
              <a:t>BESKRIVNING AV SPELET</a:t>
            </a:r>
            <a:endParaRPr lang="en-US" sz="3600" b="1" dirty="0">
              <a:latin typeface="Calibri" panose="020F0502020204030204" pitchFamily="34" charset="0"/>
              <a:cs typeface="Arial"/>
            </a:endParaRPr>
          </a:p>
        </p:txBody>
      </p:sp>
      <p:sp>
        <p:nvSpPr>
          <p:cNvPr id="8195" name="AutoShape 1"/>
          <p:cNvSpPr>
            <a:spLocks/>
          </p:cNvSpPr>
          <p:nvPr/>
        </p:nvSpPr>
        <p:spPr bwMode="auto">
          <a:xfrm>
            <a:off x="1512888" y="0"/>
            <a:ext cx="323851" cy="331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nchor="b"/>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b="1">
                <a:solidFill>
                  <a:schemeClr val="bg1"/>
                </a:solidFill>
                <a:latin typeface="Arial" pitchFamily="34" charset="0"/>
                <a:cs typeface="Arial" pitchFamily="34" charset="0"/>
              </a:rPr>
              <a:t>7</a:t>
            </a:r>
          </a:p>
        </p:txBody>
      </p:sp>
      <p:sp>
        <p:nvSpPr>
          <p:cNvPr id="9220" name="Left-Right Arrow 61"/>
          <p:cNvSpPr>
            <a:spLocks noChangeArrowheads="1"/>
          </p:cNvSpPr>
          <p:nvPr/>
        </p:nvSpPr>
        <p:spPr bwMode="auto">
          <a:xfrm>
            <a:off x="5159375" y="3284539"/>
            <a:ext cx="1873250" cy="865187"/>
          </a:xfrm>
          <a:prstGeom prst="leftRightArrow">
            <a:avLst>
              <a:gd name="adj1" fmla="val 50000"/>
              <a:gd name="adj2" fmla="val 49969"/>
            </a:avLst>
          </a:prstGeom>
          <a:gradFill rotWithShape="1">
            <a:gsLst>
              <a:gs pos="0">
                <a:srgbClr val="686E76"/>
              </a:gs>
              <a:gs pos="100000">
                <a:srgbClr val="0A509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marL="266700" defTabSz="457200">
              <a:defRPr sz="2900">
                <a:solidFill>
                  <a:srgbClr val="000000"/>
                </a:solidFill>
                <a:latin typeface="Gill Sans" charset="0"/>
                <a:ea typeface="MS PGothic" pitchFamily="34" charset="-128"/>
                <a:sym typeface="Gill Sans" charset="0"/>
              </a:defRPr>
            </a:lvl1pPr>
            <a:lvl2pPr marL="742950" indent="-285750" defTabSz="457200">
              <a:defRPr sz="2900">
                <a:solidFill>
                  <a:srgbClr val="000000"/>
                </a:solidFill>
                <a:latin typeface="Gill Sans" charset="0"/>
                <a:ea typeface="MS PGothic" pitchFamily="34" charset="-128"/>
                <a:sym typeface="Gill Sans" charset="0"/>
              </a:defRPr>
            </a:lvl2pPr>
            <a:lvl3pPr marL="1143000" indent="-228600" defTabSz="457200">
              <a:defRPr sz="2900">
                <a:solidFill>
                  <a:srgbClr val="000000"/>
                </a:solidFill>
                <a:latin typeface="Gill Sans" charset="0"/>
                <a:ea typeface="MS PGothic" pitchFamily="34" charset="-128"/>
                <a:sym typeface="Gill Sans" charset="0"/>
              </a:defRPr>
            </a:lvl3pPr>
            <a:lvl4pPr marL="1600200" indent="-228600" defTabSz="457200">
              <a:defRPr sz="2900">
                <a:solidFill>
                  <a:srgbClr val="000000"/>
                </a:solidFill>
                <a:latin typeface="Gill Sans" charset="0"/>
                <a:ea typeface="MS PGothic" pitchFamily="34" charset="-128"/>
                <a:sym typeface="Gill Sans" charset="0"/>
              </a:defRPr>
            </a:lvl4pPr>
            <a:lvl5pPr marL="2057400" indent="-228600" defTabSz="457200">
              <a:defRPr sz="2900">
                <a:solidFill>
                  <a:srgbClr val="000000"/>
                </a:solidFill>
                <a:latin typeface="Gill Sans" charset="0"/>
                <a:ea typeface="MS PGothic"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endParaRPr lang="sv-SE" altLang="sv-SE" sz="3200"/>
          </a:p>
        </p:txBody>
      </p:sp>
      <p:cxnSp>
        <p:nvCxnSpPr>
          <p:cNvPr id="63" name="Straight Connector 62"/>
          <p:cNvCxnSpPr>
            <a:cxnSpLocks noChangeShapeType="1"/>
          </p:cNvCxnSpPr>
          <p:nvPr/>
        </p:nvCxnSpPr>
        <p:spPr bwMode="auto">
          <a:xfrm>
            <a:off x="8543925" y="4073526"/>
            <a:ext cx="1081088"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4" name="Straight Connector 63"/>
          <p:cNvCxnSpPr>
            <a:cxnSpLocks noChangeShapeType="1"/>
          </p:cNvCxnSpPr>
          <p:nvPr/>
        </p:nvCxnSpPr>
        <p:spPr bwMode="auto">
          <a:xfrm flipV="1">
            <a:off x="8688388" y="5083176"/>
            <a:ext cx="900112"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5" name="Straight Connector 64"/>
          <p:cNvCxnSpPr>
            <a:cxnSpLocks noChangeShapeType="1"/>
          </p:cNvCxnSpPr>
          <p:nvPr/>
        </p:nvCxnSpPr>
        <p:spPr bwMode="auto">
          <a:xfrm flipH="1" flipV="1">
            <a:off x="7680326" y="5084764"/>
            <a:ext cx="1008063"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6" name="Straight Connector 65"/>
          <p:cNvCxnSpPr>
            <a:cxnSpLocks noChangeShapeType="1"/>
          </p:cNvCxnSpPr>
          <p:nvPr/>
        </p:nvCxnSpPr>
        <p:spPr bwMode="auto">
          <a:xfrm flipH="1">
            <a:off x="7608889" y="4073525"/>
            <a:ext cx="935037"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7" name="Straight Connector 66"/>
          <p:cNvCxnSpPr>
            <a:cxnSpLocks noChangeShapeType="1"/>
            <a:stCxn id="80" idx="2"/>
            <a:endCxn id="84" idx="0"/>
          </p:cNvCxnSpPr>
          <p:nvPr/>
        </p:nvCxnSpPr>
        <p:spPr bwMode="auto">
          <a:xfrm>
            <a:off x="3827464" y="4073526"/>
            <a:ext cx="1081087"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8" name="Straight Connector 67"/>
          <p:cNvCxnSpPr>
            <a:cxnSpLocks noChangeShapeType="1"/>
            <a:stCxn id="86" idx="0"/>
          </p:cNvCxnSpPr>
          <p:nvPr/>
        </p:nvCxnSpPr>
        <p:spPr bwMode="auto">
          <a:xfrm flipV="1">
            <a:off x="3971926" y="5083176"/>
            <a:ext cx="900113"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9" name="Straight Connector 68"/>
          <p:cNvCxnSpPr>
            <a:cxnSpLocks noChangeShapeType="1"/>
            <a:stCxn id="86" idx="0"/>
          </p:cNvCxnSpPr>
          <p:nvPr/>
        </p:nvCxnSpPr>
        <p:spPr bwMode="auto">
          <a:xfrm flipH="1" flipV="1">
            <a:off x="2963863" y="5084764"/>
            <a:ext cx="1008062"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70" name="Straight Connector 69"/>
          <p:cNvCxnSpPr>
            <a:cxnSpLocks noChangeShapeType="1"/>
            <a:stCxn id="80" idx="2"/>
          </p:cNvCxnSpPr>
          <p:nvPr/>
        </p:nvCxnSpPr>
        <p:spPr bwMode="auto">
          <a:xfrm flipH="1">
            <a:off x="2855913" y="4073525"/>
            <a:ext cx="971550"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71" name="Oval 70"/>
          <p:cNvSpPr>
            <a:spLocks noChangeArrowheads="1"/>
          </p:cNvSpPr>
          <p:nvPr/>
        </p:nvSpPr>
        <p:spPr bwMode="auto">
          <a:xfrm>
            <a:off x="5591175" y="2133601"/>
            <a:ext cx="1009650" cy="1008063"/>
          </a:xfrm>
          <a:prstGeom prst="ellipse">
            <a:avLst/>
          </a:prstGeom>
          <a:solidFill>
            <a:schemeClr val="bg1"/>
          </a:solidFill>
          <a:ln w="25400">
            <a:solidFill>
              <a:srgbClr val="000000"/>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72" name="Rounded Rectangle 71"/>
          <p:cNvSpPr>
            <a:spLocks noChangeArrowheads="1"/>
          </p:cNvSpPr>
          <p:nvPr/>
        </p:nvSpPr>
        <p:spPr bwMode="auto">
          <a:xfrm>
            <a:off x="7535863" y="3429000"/>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1" name="AutoShape 2"/>
          <p:cNvSpPr>
            <a:spLocks/>
          </p:cNvSpPr>
          <p:nvPr/>
        </p:nvSpPr>
        <p:spPr bwMode="auto">
          <a:xfrm>
            <a:off x="7535863" y="3568701"/>
            <a:ext cx="2089150"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rgbClr val="FFFFFF"/>
                </a:solidFill>
                <a:latin typeface="Helvetica Neue" charset="0"/>
                <a:sym typeface="Helvetica Neue" charset="0"/>
              </a:rPr>
              <a:t>Försvarsspel</a:t>
            </a:r>
          </a:p>
        </p:txBody>
      </p:sp>
      <p:sp>
        <p:nvSpPr>
          <p:cNvPr id="74" name="Rounded Rectangle 73"/>
          <p:cNvSpPr>
            <a:spLocks noChangeArrowheads="1"/>
          </p:cNvSpPr>
          <p:nvPr/>
        </p:nvSpPr>
        <p:spPr bwMode="auto">
          <a:xfrm>
            <a:off x="6456363" y="4437063"/>
            <a:ext cx="1655762" cy="647700"/>
          </a:xfrm>
          <a:prstGeom prst="roundRect">
            <a:avLst>
              <a:gd name="adj" fmla="val 16667"/>
            </a:avLst>
          </a:prstGeom>
          <a:solidFill>
            <a:schemeClr val="bg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3" name="AutoShape 2"/>
          <p:cNvSpPr>
            <a:spLocks/>
          </p:cNvSpPr>
          <p:nvPr/>
        </p:nvSpPr>
        <p:spPr bwMode="auto">
          <a:xfrm>
            <a:off x="6456363" y="4468814"/>
            <a:ext cx="1655762" cy="6492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Återerövring</a:t>
            </a:r>
            <a:r>
              <a:rPr lang="en-US" altLang="sv-SE" sz="1600" dirty="0">
                <a:solidFill>
                  <a:srgbClr val="FFFFFF"/>
                </a:solidFill>
                <a:latin typeface="Helvetica Neue" charset="0"/>
                <a:sym typeface="Helvetica Neue" charset="0"/>
              </a:rPr>
              <a:t> </a:t>
            </a:r>
            <a:br>
              <a:rPr lang="en-US" altLang="sv-SE" sz="1600" dirty="0">
                <a:solidFill>
                  <a:srgbClr val="FFFFFF"/>
                </a:solidFill>
                <a:latin typeface="Helvetica Neue" charset="0"/>
                <a:sym typeface="Helvetica Neue" charset="0"/>
              </a:rPr>
            </a:br>
            <a:r>
              <a:rPr lang="en-US" altLang="sv-SE" sz="1600" dirty="0" err="1">
                <a:solidFill>
                  <a:srgbClr val="FFFFFF"/>
                </a:solidFill>
                <a:latin typeface="Helvetica Neue" charset="0"/>
                <a:sym typeface="Helvetica Neue" charset="0"/>
              </a:rPr>
              <a:t>av</a:t>
            </a:r>
            <a:r>
              <a:rPr lang="en-US" altLang="sv-SE" sz="1600" dirty="0">
                <a:solidFill>
                  <a:srgbClr val="FFFFFF"/>
                </a:solidFill>
                <a:latin typeface="Helvetica Neue" charset="0"/>
                <a:sym typeface="Helvetica Neue" charset="0"/>
              </a:rPr>
              <a:t> </a:t>
            </a:r>
            <a:r>
              <a:rPr lang="en-US" altLang="sv-SE" sz="1600" dirty="0" err="1">
                <a:solidFill>
                  <a:srgbClr val="FFFFFF"/>
                </a:solidFill>
                <a:latin typeface="Helvetica Neue" charset="0"/>
                <a:sym typeface="Helvetica Neue" charset="0"/>
              </a:rPr>
              <a:t>bollen</a:t>
            </a:r>
            <a:endParaRPr lang="en-US" altLang="sv-SE" sz="1600" dirty="0">
              <a:solidFill>
                <a:srgbClr val="FFFFFF"/>
              </a:solidFill>
              <a:latin typeface="Helvetica Neue" charset="0"/>
              <a:sym typeface="Helvetica Neue" charset="0"/>
            </a:endParaRPr>
          </a:p>
        </p:txBody>
      </p:sp>
      <p:sp>
        <p:nvSpPr>
          <p:cNvPr id="76" name="Rounded Rectangle 75"/>
          <p:cNvSpPr>
            <a:spLocks noChangeArrowheads="1"/>
          </p:cNvSpPr>
          <p:nvPr/>
        </p:nvSpPr>
        <p:spPr bwMode="auto">
          <a:xfrm>
            <a:off x="8543926" y="4437064"/>
            <a:ext cx="1800225" cy="649287"/>
          </a:xfrm>
          <a:prstGeom prst="roundRect">
            <a:avLst>
              <a:gd name="adj" fmla="val 16667"/>
            </a:avLst>
          </a:prstGeom>
          <a:solidFill>
            <a:schemeClr val="bg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5" name="AutoShape 2"/>
          <p:cNvSpPr>
            <a:spLocks/>
          </p:cNvSpPr>
          <p:nvPr/>
        </p:nvSpPr>
        <p:spPr bwMode="auto">
          <a:xfrm>
            <a:off x="8543926" y="4508501"/>
            <a:ext cx="1800225" cy="576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Förhindra</a:t>
            </a:r>
            <a:r>
              <a:rPr lang="en-US" altLang="sv-SE" sz="1600" dirty="0">
                <a:solidFill>
                  <a:srgbClr val="FFFFFF"/>
                </a:solidFill>
                <a:latin typeface="Helvetica Neue" charset="0"/>
                <a:sym typeface="Helvetica Neue" charset="0"/>
              </a:rPr>
              <a:t> </a:t>
            </a:r>
            <a:br>
              <a:rPr lang="en-US" altLang="sv-SE" sz="1600" dirty="0">
                <a:solidFill>
                  <a:srgbClr val="FFFFFF"/>
                </a:solidFill>
                <a:latin typeface="Helvetica Neue" charset="0"/>
                <a:sym typeface="Helvetica Neue" charset="0"/>
              </a:rPr>
            </a:br>
            <a:r>
              <a:rPr lang="en-US" altLang="sv-SE" sz="1600" dirty="0" err="1">
                <a:solidFill>
                  <a:srgbClr val="FFFFFF"/>
                </a:solidFill>
                <a:latin typeface="Helvetica Neue" charset="0"/>
                <a:sym typeface="Helvetica Neue" charset="0"/>
              </a:rPr>
              <a:t>speluppbyggnad</a:t>
            </a:r>
            <a:endParaRPr lang="en-US" altLang="sv-SE" sz="1600" dirty="0">
              <a:solidFill>
                <a:srgbClr val="FFFFFF"/>
              </a:solidFill>
              <a:latin typeface="Helvetica Neue" charset="0"/>
              <a:sym typeface="Helvetica Neue" charset="0"/>
            </a:endParaRPr>
          </a:p>
        </p:txBody>
      </p:sp>
      <p:sp>
        <p:nvSpPr>
          <p:cNvPr id="78" name="Rounded Rectangle 77"/>
          <p:cNvSpPr>
            <a:spLocks noChangeArrowheads="1"/>
          </p:cNvSpPr>
          <p:nvPr/>
        </p:nvSpPr>
        <p:spPr bwMode="auto">
          <a:xfrm>
            <a:off x="7535863" y="5516563"/>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7" name="AutoShape 2"/>
          <p:cNvSpPr>
            <a:spLocks/>
          </p:cNvSpPr>
          <p:nvPr/>
        </p:nvSpPr>
        <p:spPr bwMode="auto">
          <a:xfrm>
            <a:off x="7535863" y="5589588"/>
            <a:ext cx="2089150" cy="5762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Förhindra</a:t>
            </a:r>
            <a:r>
              <a:rPr lang="en-US" altLang="sv-SE" sz="1600" dirty="0">
                <a:solidFill>
                  <a:srgbClr val="FFFFFF"/>
                </a:solidFill>
                <a:latin typeface="Helvetica Neue" charset="0"/>
                <a:sym typeface="Helvetica Neue" charset="0"/>
              </a:rPr>
              <a:t> </a:t>
            </a:r>
            <a:r>
              <a:rPr lang="en-US" altLang="sv-SE" sz="1600" dirty="0" err="1">
                <a:solidFill>
                  <a:srgbClr val="FFFFFF"/>
                </a:solidFill>
                <a:latin typeface="Helvetica Neue" charset="0"/>
                <a:sym typeface="Helvetica Neue" charset="0"/>
              </a:rPr>
              <a:t>och</a:t>
            </a:r>
            <a:r>
              <a:rPr lang="en-US" altLang="sv-SE" sz="1600" dirty="0">
                <a:solidFill>
                  <a:srgbClr val="FFFFFF"/>
                </a:solidFill>
                <a:latin typeface="Helvetica Neue" charset="0"/>
                <a:sym typeface="Helvetica Neue" charset="0"/>
              </a:rPr>
              <a:t> </a:t>
            </a:r>
            <a:br>
              <a:rPr lang="en-US" altLang="sv-SE" sz="1600" dirty="0">
                <a:solidFill>
                  <a:srgbClr val="FFFFFF"/>
                </a:solidFill>
                <a:latin typeface="Helvetica Neue" charset="0"/>
                <a:sym typeface="Helvetica Neue" charset="0"/>
              </a:rPr>
            </a:br>
            <a:r>
              <a:rPr lang="en-US" altLang="sv-SE" sz="1600" dirty="0" err="1">
                <a:solidFill>
                  <a:srgbClr val="FFFFFF"/>
                </a:solidFill>
                <a:latin typeface="Helvetica Neue" charset="0"/>
                <a:sym typeface="Helvetica Neue" charset="0"/>
              </a:rPr>
              <a:t>rädda</a:t>
            </a:r>
            <a:r>
              <a:rPr lang="en-US" altLang="sv-SE" sz="1600" dirty="0">
                <a:solidFill>
                  <a:srgbClr val="FFFFFF"/>
                </a:solidFill>
                <a:latin typeface="Helvetica Neue" charset="0"/>
                <a:sym typeface="Helvetica Neue" charset="0"/>
              </a:rPr>
              <a:t> </a:t>
            </a:r>
            <a:r>
              <a:rPr lang="en-US" altLang="sv-SE" sz="1600" dirty="0" err="1">
                <a:solidFill>
                  <a:srgbClr val="FFFFFF"/>
                </a:solidFill>
                <a:latin typeface="Helvetica Neue" charset="0"/>
                <a:sym typeface="Helvetica Neue" charset="0"/>
              </a:rPr>
              <a:t>avslut</a:t>
            </a:r>
            <a:endParaRPr lang="en-US" altLang="sv-SE" sz="1600" dirty="0">
              <a:solidFill>
                <a:srgbClr val="FFFFFF"/>
              </a:solidFill>
              <a:latin typeface="Helvetica Neue" charset="0"/>
              <a:sym typeface="Helvetica Neue" charset="0"/>
            </a:endParaRPr>
          </a:p>
        </p:txBody>
      </p:sp>
      <p:sp>
        <p:nvSpPr>
          <p:cNvPr id="80" name="Rounded Rectangle 79"/>
          <p:cNvSpPr>
            <a:spLocks noChangeArrowheads="1"/>
          </p:cNvSpPr>
          <p:nvPr/>
        </p:nvSpPr>
        <p:spPr bwMode="auto">
          <a:xfrm>
            <a:off x="2782888" y="3425825"/>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9" name="AutoShape 2"/>
          <p:cNvSpPr>
            <a:spLocks/>
          </p:cNvSpPr>
          <p:nvPr/>
        </p:nvSpPr>
        <p:spPr bwMode="auto">
          <a:xfrm>
            <a:off x="2782888" y="3568701"/>
            <a:ext cx="2089150"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rgbClr val="FFFFFF"/>
                </a:solidFill>
                <a:latin typeface="Helvetica Neue" charset="0"/>
                <a:sym typeface="Helvetica Neue" charset="0"/>
              </a:rPr>
              <a:t>Anfallsspel</a:t>
            </a:r>
          </a:p>
        </p:txBody>
      </p:sp>
      <p:sp>
        <p:nvSpPr>
          <p:cNvPr id="82" name="Rounded Rectangle 81"/>
          <p:cNvSpPr>
            <a:spLocks noChangeArrowheads="1"/>
          </p:cNvSpPr>
          <p:nvPr/>
        </p:nvSpPr>
        <p:spPr bwMode="auto">
          <a:xfrm>
            <a:off x="1774826" y="4432300"/>
            <a:ext cx="1800225" cy="649288"/>
          </a:xfrm>
          <a:prstGeom prst="roundRect">
            <a:avLst>
              <a:gd name="adj" fmla="val 16667"/>
            </a:avLst>
          </a:prstGeom>
          <a:no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41" name="AutoShape 2"/>
          <p:cNvSpPr>
            <a:spLocks/>
          </p:cNvSpPr>
          <p:nvPr/>
        </p:nvSpPr>
        <p:spPr bwMode="auto">
          <a:xfrm>
            <a:off x="1774825" y="4567238"/>
            <a:ext cx="172878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Speluppbyggnad</a:t>
            </a:r>
            <a:endParaRPr lang="en-US" altLang="sv-SE" sz="1600" dirty="0">
              <a:solidFill>
                <a:srgbClr val="FFFFFF"/>
              </a:solidFill>
              <a:latin typeface="Helvetica Neue" charset="0"/>
              <a:sym typeface="Helvetica Neue" charset="0"/>
            </a:endParaRPr>
          </a:p>
        </p:txBody>
      </p:sp>
      <p:sp>
        <p:nvSpPr>
          <p:cNvPr id="84" name="Rounded Rectangle 83"/>
          <p:cNvSpPr>
            <a:spLocks noChangeArrowheads="1"/>
          </p:cNvSpPr>
          <p:nvPr/>
        </p:nvSpPr>
        <p:spPr bwMode="auto">
          <a:xfrm>
            <a:off x="4224339" y="4432300"/>
            <a:ext cx="1366837" cy="649288"/>
          </a:xfrm>
          <a:prstGeom prst="roundRect">
            <a:avLst>
              <a:gd name="adj" fmla="val 16667"/>
            </a:avLst>
          </a:prstGeom>
          <a:solidFill>
            <a:schemeClr val="bg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43" name="AutoShape 2"/>
          <p:cNvSpPr>
            <a:spLocks/>
          </p:cNvSpPr>
          <p:nvPr/>
        </p:nvSpPr>
        <p:spPr bwMode="auto">
          <a:xfrm>
            <a:off x="4224339" y="4581526"/>
            <a:ext cx="1366837"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Kontring</a:t>
            </a:r>
            <a:endParaRPr lang="en-US" altLang="sv-SE" sz="1600" dirty="0">
              <a:solidFill>
                <a:srgbClr val="FFFFFF"/>
              </a:solidFill>
              <a:latin typeface="Helvetica Neue" charset="0"/>
              <a:sym typeface="Helvetica Neue" charset="0"/>
            </a:endParaRPr>
          </a:p>
        </p:txBody>
      </p:sp>
      <p:sp>
        <p:nvSpPr>
          <p:cNvPr id="86" name="Rounded Rectangle 85"/>
          <p:cNvSpPr>
            <a:spLocks noChangeArrowheads="1"/>
          </p:cNvSpPr>
          <p:nvPr/>
        </p:nvSpPr>
        <p:spPr bwMode="auto">
          <a:xfrm>
            <a:off x="2927350" y="5513388"/>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45" name="AutoShape 2"/>
          <p:cNvSpPr>
            <a:spLocks/>
          </p:cNvSpPr>
          <p:nvPr/>
        </p:nvSpPr>
        <p:spPr bwMode="auto">
          <a:xfrm>
            <a:off x="2927350" y="5538788"/>
            <a:ext cx="2089150" cy="5762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rgbClr val="FFFFFF"/>
                </a:solidFill>
                <a:latin typeface="Helvetica Neue" charset="0"/>
                <a:sym typeface="Helvetica Neue" charset="0"/>
              </a:rPr>
              <a:t>Komma till avslut</a:t>
            </a:r>
            <a:br>
              <a:rPr lang="en-US" altLang="sv-SE" sz="1600">
                <a:solidFill>
                  <a:srgbClr val="FFFFFF"/>
                </a:solidFill>
                <a:latin typeface="Helvetica Neue" charset="0"/>
                <a:sym typeface="Helvetica Neue" charset="0"/>
              </a:rPr>
            </a:br>
            <a:r>
              <a:rPr lang="en-US" altLang="sv-SE" sz="1600">
                <a:solidFill>
                  <a:srgbClr val="FFFFFF"/>
                </a:solidFill>
                <a:latin typeface="Helvetica Neue" charset="0"/>
                <a:sym typeface="Helvetica Neue" charset="0"/>
              </a:rPr>
              <a:t>och göra mål</a:t>
            </a:r>
          </a:p>
        </p:txBody>
      </p:sp>
      <p:sp>
        <p:nvSpPr>
          <p:cNvPr id="9246" name="AutoShape 2"/>
          <p:cNvSpPr>
            <a:spLocks/>
          </p:cNvSpPr>
          <p:nvPr/>
        </p:nvSpPr>
        <p:spPr bwMode="auto">
          <a:xfrm>
            <a:off x="5087938" y="3544888"/>
            <a:ext cx="2087562"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chemeClr val="bg1"/>
                </a:solidFill>
                <a:latin typeface="Helvetica Neue" charset="0"/>
                <a:sym typeface="Helvetica Neue" charset="0"/>
              </a:rPr>
              <a:t>Omställning</a:t>
            </a:r>
          </a:p>
        </p:txBody>
      </p:sp>
      <p:sp>
        <p:nvSpPr>
          <p:cNvPr id="8223" name="AutoShape 2"/>
          <p:cNvSpPr>
            <a:spLocks/>
          </p:cNvSpPr>
          <p:nvPr/>
        </p:nvSpPr>
        <p:spPr bwMode="auto">
          <a:xfrm>
            <a:off x="5591175" y="2420938"/>
            <a:ext cx="100965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800">
                <a:solidFill>
                  <a:schemeClr val="tx1"/>
                </a:solidFill>
                <a:latin typeface="Helvetica Neue" charset="0"/>
                <a:sym typeface="Helvetica Neue" charset="0"/>
              </a:rPr>
              <a:t>Fotboll</a:t>
            </a:r>
          </a:p>
        </p:txBody>
      </p:sp>
      <p:cxnSp>
        <p:nvCxnSpPr>
          <p:cNvPr id="32" name="Rak 31"/>
          <p:cNvCxnSpPr/>
          <p:nvPr/>
        </p:nvCxnSpPr>
        <p:spPr>
          <a:xfrm flipV="1">
            <a:off x="610932" y="1073508"/>
            <a:ext cx="10965779" cy="563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36" name="Picture 2" descr="Bildresultat för lysekils aik">
            <a:extLst>
              <a:ext uri="{FF2B5EF4-FFF2-40B4-BE49-F238E27FC236}">
                <a16:creationId xmlns:a16="http://schemas.microsoft.com/office/drawing/2014/main" id="{C02A1866-C3D6-482B-8447-F5E9B55645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Bildresultat för lysekils aik">
            <a:extLst>
              <a:ext uri="{FF2B5EF4-FFF2-40B4-BE49-F238E27FC236}">
                <a16:creationId xmlns:a16="http://schemas.microsoft.com/office/drawing/2014/main" id="{574D266C-3A95-4AD5-8BFC-6722224FB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17660" y="-14287"/>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8575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4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4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31">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33">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35">
                                            <p:bg/>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35">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35">
                                            <p:txEl>
                                              <p:pRg st="0" end="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2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72" grpId="0" animBg="1"/>
      <p:bldP spid="74" grpId="0" animBg="1"/>
      <p:bldP spid="76" grpId="0" animBg="1"/>
      <p:bldP spid="9235" grpId="0" build="allAtOnce" animBg="1"/>
      <p:bldP spid="78" grpId="0" animBg="1"/>
      <p:bldP spid="80" grpId="0" animBg="1"/>
      <p:bldP spid="9239" grpId="0"/>
      <p:bldP spid="82" grpId="0" animBg="1"/>
      <p:bldP spid="9241" grpId="0" animBg="1"/>
      <p:bldP spid="84" grpId="0" animBg="1"/>
      <p:bldP spid="9243" grpId="0" animBg="1"/>
      <p:bldP spid="86" grpId="0" animBg="1"/>
      <p:bldP spid="9245" grpId="0"/>
      <p:bldP spid="92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p:cNvSpPr>
          <p:nvPr/>
        </p:nvSpPr>
        <p:spPr bwMode="auto">
          <a:xfrm>
            <a:off x="8724106"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7CB4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8</a:t>
            </a:r>
          </a:p>
        </p:txBody>
      </p:sp>
      <p:sp>
        <p:nvSpPr>
          <p:cNvPr id="13315" name="AutoShape 2"/>
          <p:cNvSpPr>
            <a:spLocks/>
          </p:cNvSpPr>
          <p:nvPr/>
        </p:nvSpPr>
        <p:spPr bwMode="auto">
          <a:xfrm>
            <a:off x="9228931"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98BF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9</a:t>
            </a:r>
          </a:p>
        </p:txBody>
      </p:sp>
      <p:sp>
        <p:nvSpPr>
          <p:cNvPr id="13316" name="AutoShape 2"/>
          <p:cNvSpPr>
            <a:spLocks/>
          </p:cNvSpPr>
          <p:nvPr/>
        </p:nvSpPr>
        <p:spPr bwMode="auto">
          <a:xfrm>
            <a:off x="7716044"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17" name="AutoShape 2"/>
          <p:cNvSpPr>
            <a:spLocks/>
          </p:cNvSpPr>
          <p:nvPr/>
        </p:nvSpPr>
        <p:spPr bwMode="auto">
          <a:xfrm>
            <a:off x="8220869"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18" name="AutoShape 2"/>
          <p:cNvSpPr>
            <a:spLocks/>
          </p:cNvSpPr>
          <p:nvPr/>
        </p:nvSpPr>
        <p:spPr bwMode="auto">
          <a:xfrm>
            <a:off x="5699919" y="2097476"/>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19" name="AutoShape 2"/>
          <p:cNvSpPr>
            <a:spLocks/>
          </p:cNvSpPr>
          <p:nvPr/>
        </p:nvSpPr>
        <p:spPr bwMode="auto">
          <a:xfrm>
            <a:off x="2675731"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0" name="AutoShape 2"/>
          <p:cNvSpPr>
            <a:spLocks/>
          </p:cNvSpPr>
          <p:nvPr/>
        </p:nvSpPr>
        <p:spPr bwMode="auto">
          <a:xfrm>
            <a:off x="3180555" y="2097476"/>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dirty="0">
                <a:solidFill>
                  <a:srgbClr val="FFFFFF"/>
                </a:solidFill>
                <a:latin typeface="Helvetica Neue" charset="0"/>
                <a:sym typeface="Helvetica Neue" charset="0"/>
              </a:rPr>
            </a:br>
            <a:r>
              <a:rPr lang="en-US" altLang="sv-SE" sz="1400" dirty="0">
                <a:solidFill>
                  <a:srgbClr val="FFFFFF"/>
                </a:solidFill>
                <a:latin typeface="Helvetica Neue" charset="0"/>
                <a:sym typeface="Helvetica Neue" charset="0"/>
              </a:rPr>
              <a:t>1</a:t>
            </a:r>
          </a:p>
        </p:txBody>
      </p:sp>
      <p:sp>
        <p:nvSpPr>
          <p:cNvPr id="13321" name="AutoShape 2"/>
          <p:cNvSpPr>
            <a:spLocks/>
          </p:cNvSpPr>
          <p:nvPr/>
        </p:nvSpPr>
        <p:spPr bwMode="auto">
          <a:xfrm>
            <a:off x="3683794"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2" name="AutoShape 2"/>
          <p:cNvSpPr>
            <a:spLocks/>
          </p:cNvSpPr>
          <p:nvPr/>
        </p:nvSpPr>
        <p:spPr bwMode="auto">
          <a:xfrm>
            <a:off x="4188619" y="2097476"/>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3" name="AutoShape 2"/>
          <p:cNvSpPr>
            <a:spLocks/>
          </p:cNvSpPr>
          <p:nvPr/>
        </p:nvSpPr>
        <p:spPr bwMode="auto">
          <a:xfrm>
            <a:off x="4691856"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4" name="AutoShape 2"/>
          <p:cNvSpPr>
            <a:spLocks/>
          </p:cNvSpPr>
          <p:nvPr/>
        </p:nvSpPr>
        <p:spPr bwMode="auto">
          <a:xfrm>
            <a:off x="5196680" y="2097476"/>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5" name="AutoShape 2"/>
          <p:cNvSpPr>
            <a:spLocks/>
          </p:cNvSpPr>
          <p:nvPr/>
        </p:nvSpPr>
        <p:spPr bwMode="auto">
          <a:xfrm>
            <a:off x="2675730"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26" name="AutoShape 2"/>
          <p:cNvSpPr>
            <a:spLocks/>
          </p:cNvSpPr>
          <p:nvPr/>
        </p:nvSpPr>
        <p:spPr bwMode="auto">
          <a:xfrm>
            <a:off x="2675730"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27" name="AutoShape 2"/>
          <p:cNvSpPr>
            <a:spLocks/>
          </p:cNvSpPr>
          <p:nvPr/>
        </p:nvSpPr>
        <p:spPr bwMode="auto">
          <a:xfrm>
            <a:off x="2675730"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6145" name="Rectangle 1"/>
          <p:cNvSpPr>
            <a:spLocks noGrp="1" noChangeArrowheads="1"/>
          </p:cNvSpPr>
          <p:nvPr>
            <p:ph type="title"/>
          </p:nvPr>
        </p:nvSpPr>
        <p:spPr>
          <a:xfrm>
            <a:off x="3178968" y="913201"/>
            <a:ext cx="6121400" cy="800100"/>
          </a:xfrm>
        </p:spPr>
        <p:txBody>
          <a:bodyPr>
            <a:normAutofit fontScale="90000"/>
          </a:bodyPr>
          <a:lstStyle/>
          <a:p>
            <a:pPr defTabSz="411480">
              <a:defRPr/>
            </a:pPr>
            <a:r>
              <a:rPr lang="en-US" sz="3600" b="1" dirty="0">
                <a:solidFill>
                  <a:srgbClr val="0096DC"/>
                </a:solidFill>
                <a:latin typeface="Calibri" panose="020F0502020204030204" pitchFamily="34" charset="0"/>
                <a:cs typeface="Arial"/>
                <a:sym typeface="SvFF Headline v2.1" charset="0"/>
              </a:rPr>
              <a:t>DE FYSISKA GRUNDKVALITETERNA</a:t>
            </a:r>
            <a:endParaRPr lang="en-US" sz="3600" b="1" dirty="0">
              <a:latin typeface="Calibri" panose="020F0502020204030204" pitchFamily="34" charset="0"/>
              <a:cs typeface="Arial"/>
            </a:endParaRPr>
          </a:p>
        </p:txBody>
      </p:sp>
      <p:sp>
        <p:nvSpPr>
          <p:cNvPr id="13329" name="AutoShape 2"/>
          <p:cNvSpPr>
            <a:spLocks/>
          </p:cNvSpPr>
          <p:nvPr/>
        </p:nvSpPr>
        <p:spPr bwMode="auto">
          <a:xfrm>
            <a:off x="1307306" y="1808551"/>
            <a:ext cx="1223963" cy="2803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r" eaLnBrk="1">
              <a:lnSpc>
                <a:spcPct val="300000"/>
              </a:lnSpc>
            </a:pPr>
            <a:r>
              <a:rPr lang="en-US" altLang="sv-SE" sz="1600" dirty="0" err="1">
                <a:solidFill>
                  <a:schemeClr val="tx1"/>
                </a:solidFill>
                <a:latin typeface="Calibri Light" panose="020F0302020204030204" pitchFamily="34" charset="0"/>
                <a:sym typeface="Helvetica Neue" charset="0"/>
              </a:rPr>
              <a:t>Koordination</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Styrka</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Rörlighet</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Snabbhet</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Uthållighet</a:t>
            </a:r>
            <a:endParaRPr lang="en-US" altLang="sv-SE" sz="1600" dirty="0">
              <a:solidFill>
                <a:schemeClr val="tx1"/>
              </a:solidFill>
              <a:latin typeface="Calibri Light" panose="020F0302020204030204" pitchFamily="34" charset="0"/>
              <a:sym typeface="Helvetica Neue" charset="0"/>
            </a:endParaRPr>
          </a:p>
        </p:txBody>
      </p:sp>
      <p:sp>
        <p:nvSpPr>
          <p:cNvPr id="13330" name="AutoShape 1"/>
          <p:cNvSpPr>
            <a:spLocks/>
          </p:cNvSpPr>
          <p:nvPr/>
        </p:nvSpPr>
        <p:spPr bwMode="auto">
          <a:xfrm>
            <a:off x="1524000" y="0"/>
            <a:ext cx="395288" cy="331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nchor="b"/>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200" b="1">
                <a:solidFill>
                  <a:schemeClr val="bg1"/>
                </a:solidFill>
                <a:latin typeface="Arial" panose="020B0604020202020204" pitchFamily="34" charset="0"/>
                <a:cs typeface="Arial" panose="020B0604020202020204" pitchFamily="34" charset="0"/>
                <a:sym typeface="SvFF Headline v2.1" pitchFamily="50" charset="0"/>
              </a:rPr>
              <a:t>12</a:t>
            </a:r>
            <a:endParaRPr lang="en-US" altLang="sv-SE" sz="1200" b="1">
              <a:solidFill>
                <a:schemeClr val="bg1"/>
              </a:solidFill>
              <a:latin typeface="Arial" panose="020B0604020202020204" pitchFamily="34" charset="0"/>
              <a:cs typeface="Arial" panose="020B0604020202020204" pitchFamily="34" charset="0"/>
            </a:endParaRPr>
          </a:p>
        </p:txBody>
      </p:sp>
      <p:sp>
        <p:nvSpPr>
          <p:cNvPr id="13331" name="AutoShape 2"/>
          <p:cNvSpPr>
            <a:spLocks/>
          </p:cNvSpPr>
          <p:nvPr/>
        </p:nvSpPr>
        <p:spPr bwMode="auto">
          <a:xfrm>
            <a:off x="1883569" y="1772039"/>
            <a:ext cx="574675"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r" eaLnBrk="1"/>
            <a:r>
              <a:rPr lang="en-US" altLang="sv-SE" sz="1000">
                <a:solidFill>
                  <a:srgbClr val="FFFFFF"/>
                </a:solidFill>
                <a:latin typeface="Helvetica Neue" charset="0"/>
                <a:sym typeface="Helvetica Neue" charset="0"/>
              </a:rPr>
              <a:t>ÅLDER</a:t>
            </a:r>
          </a:p>
        </p:txBody>
      </p:sp>
      <p:sp>
        <p:nvSpPr>
          <p:cNvPr id="13332" name="AutoShape 2"/>
          <p:cNvSpPr>
            <a:spLocks/>
          </p:cNvSpPr>
          <p:nvPr/>
        </p:nvSpPr>
        <p:spPr bwMode="auto">
          <a:xfrm>
            <a:off x="2675730"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6</a:t>
            </a:r>
          </a:p>
        </p:txBody>
      </p:sp>
      <p:sp>
        <p:nvSpPr>
          <p:cNvPr id="13333" name="AutoShape 2"/>
          <p:cNvSpPr>
            <a:spLocks/>
          </p:cNvSpPr>
          <p:nvPr/>
        </p:nvSpPr>
        <p:spPr bwMode="auto">
          <a:xfrm>
            <a:off x="3178969"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7</a:t>
            </a:r>
          </a:p>
        </p:txBody>
      </p:sp>
      <p:sp>
        <p:nvSpPr>
          <p:cNvPr id="13334" name="AutoShape 2"/>
          <p:cNvSpPr>
            <a:spLocks/>
          </p:cNvSpPr>
          <p:nvPr/>
        </p:nvSpPr>
        <p:spPr bwMode="auto">
          <a:xfrm>
            <a:off x="3683794" y="1737113"/>
            <a:ext cx="50323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8</a:t>
            </a:r>
          </a:p>
        </p:txBody>
      </p:sp>
      <p:sp>
        <p:nvSpPr>
          <p:cNvPr id="13335" name="AutoShape 2"/>
          <p:cNvSpPr>
            <a:spLocks/>
          </p:cNvSpPr>
          <p:nvPr/>
        </p:nvSpPr>
        <p:spPr bwMode="auto">
          <a:xfrm>
            <a:off x="4187031"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9</a:t>
            </a:r>
          </a:p>
        </p:txBody>
      </p:sp>
      <p:sp>
        <p:nvSpPr>
          <p:cNvPr id="13336" name="AutoShape 2"/>
          <p:cNvSpPr>
            <a:spLocks/>
          </p:cNvSpPr>
          <p:nvPr/>
        </p:nvSpPr>
        <p:spPr bwMode="auto">
          <a:xfrm>
            <a:off x="4691855"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10</a:t>
            </a:r>
          </a:p>
        </p:txBody>
      </p:sp>
      <p:sp>
        <p:nvSpPr>
          <p:cNvPr id="13337" name="AutoShape 2"/>
          <p:cNvSpPr>
            <a:spLocks/>
          </p:cNvSpPr>
          <p:nvPr/>
        </p:nvSpPr>
        <p:spPr bwMode="auto">
          <a:xfrm>
            <a:off x="5195094"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11</a:t>
            </a:r>
          </a:p>
        </p:txBody>
      </p:sp>
      <p:sp>
        <p:nvSpPr>
          <p:cNvPr id="13338" name="AutoShape 2"/>
          <p:cNvSpPr>
            <a:spLocks/>
          </p:cNvSpPr>
          <p:nvPr/>
        </p:nvSpPr>
        <p:spPr bwMode="auto">
          <a:xfrm>
            <a:off x="5699919" y="1737113"/>
            <a:ext cx="50323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12</a:t>
            </a:r>
          </a:p>
        </p:txBody>
      </p:sp>
      <p:sp>
        <p:nvSpPr>
          <p:cNvPr id="13339" name="AutoShape 2"/>
          <p:cNvSpPr>
            <a:spLocks/>
          </p:cNvSpPr>
          <p:nvPr/>
        </p:nvSpPr>
        <p:spPr bwMode="auto">
          <a:xfrm>
            <a:off x="6203156"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13</a:t>
            </a:r>
          </a:p>
        </p:txBody>
      </p:sp>
      <p:sp>
        <p:nvSpPr>
          <p:cNvPr id="13340" name="AutoShape 2"/>
          <p:cNvSpPr>
            <a:spLocks/>
          </p:cNvSpPr>
          <p:nvPr/>
        </p:nvSpPr>
        <p:spPr bwMode="auto">
          <a:xfrm>
            <a:off x="6707980"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14</a:t>
            </a:r>
          </a:p>
        </p:txBody>
      </p:sp>
      <p:sp>
        <p:nvSpPr>
          <p:cNvPr id="13341" name="AutoShape 2"/>
          <p:cNvSpPr>
            <a:spLocks/>
          </p:cNvSpPr>
          <p:nvPr/>
        </p:nvSpPr>
        <p:spPr bwMode="auto">
          <a:xfrm>
            <a:off x="7211219"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15</a:t>
            </a:r>
          </a:p>
        </p:txBody>
      </p:sp>
      <p:sp>
        <p:nvSpPr>
          <p:cNvPr id="13342" name="AutoShape 2"/>
          <p:cNvSpPr>
            <a:spLocks/>
          </p:cNvSpPr>
          <p:nvPr/>
        </p:nvSpPr>
        <p:spPr bwMode="auto">
          <a:xfrm>
            <a:off x="7716044" y="1737113"/>
            <a:ext cx="50323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16</a:t>
            </a:r>
          </a:p>
        </p:txBody>
      </p:sp>
      <p:sp>
        <p:nvSpPr>
          <p:cNvPr id="13343" name="AutoShape 2"/>
          <p:cNvSpPr>
            <a:spLocks/>
          </p:cNvSpPr>
          <p:nvPr/>
        </p:nvSpPr>
        <p:spPr bwMode="auto">
          <a:xfrm>
            <a:off x="8219281"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17</a:t>
            </a:r>
          </a:p>
        </p:txBody>
      </p:sp>
      <p:sp>
        <p:nvSpPr>
          <p:cNvPr id="13344" name="AutoShape 2"/>
          <p:cNvSpPr>
            <a:spLocks/>
          </p:cNvSpPr>
          <p:nvPr/>
        </p:nvSpPr>
        <p:spPr bwMode="auto">
          <a:xfrm>
            <a:off x="8724105"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18</a:t>
            </a:r>
          </a:p>
        </p:txBody>
      </p:sp>
      <p:sp>
        <p:nvSpPr>
          <p:cNvPr id="13345" name="AutoShape 2"/>
          <p:cNvSpPr>
            <a:spLocks/>
          </p:cNvSpPr>
          <p:nvPr/>
        </p:nvSpPr>
        <p:spPr bwMode="auto">
          <a:xfrm>
            <a:off x="9227344"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19</a:t>
            </a:r>
          </a:p>
        </p:txBody>
      </p:sp>
      <p:sp>
        <p:nvSpPr>
          <p:cNvPr id="13346" name="AutoShape 2"/>
          <p:cNvSpPr>
            <a:spLocks/>
          </p:cNvSpPr>
          <p:nvPr/>
        </p:nvSpPr>
        <p:spPr bwMode="auto">
          <a:xfrm>
            <a:off x="2675730"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47" name="AutoShape 2"/>
          <p:cNvSpPr>
            <a:spLocks/>
          </p:cNvSpPr>
          <p:nvPr/>
        </p:nvSpPr>
        <p:spPr bwMode="auto">
          <a:xfrm>
            <a:off x="3178969"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98BF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9</a:t>
            </a:r>
          </a:p>
        </p:txBody>
      </p:sp>
      <p:sp>
        <p:nvSpPr>
          <p:cNvPr id="13348" name="AutoShape 2"/>
          <p:cNvSpPr>
            <a:spLocks/>
          </p:cNvSpPr>
          <p:nvPr/>
        </p:nvSpPr>
        <p:spPr bwMode="auto">
          <a:xfrm>
            <a:off x="3683794" y="2889639"/>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7CB4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8</a:t>
            </a:r>
          </a:p>
        </p:txBody>
      </p:sp>
      <p:sp>
        <p:nvSpPr>
          <p:cNvPr id="13349" name="AutoShape 2"/>
          <p:cNvSpPr>
            <a:spLocks/>
          </p:cNvSpPr>
          <p:nvPr/>
        </p:nvSpPr>
        <p:spPr bwMode="auto">
          <a:xfrm>
            <a:off x="4187031"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61AA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7</a:t>
            </a:r>
          </a:p>
        </p:txBody>
      </p:sp>
      <p:sp>
        <p:nvSpPr>
          <p:cNvPr id="13350" name="AutoShape 2"/>
          <p:cNvSpPr>
            <a:spLocks/>
          </p:cNvSpPr>
          <p:nvPr/>
        </p:nvSpPr>
        <p:spPr bwMode="auto">
          <a:xfrm>
            <a:off x="4691855"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389D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6</a:t>
            </a:r>
          </a:p>
        </p:txBody>
      </p:sp>
      <p:sp>
        <p:nvSpPr>
          <p:cNvPr id="13351" name="AutoShape 2"/>
          <p:cNvSpPr>
            <a:spLocks/>
          </p:cNvSpPr>
          <p:nvPr/>
        </p:nvSpPr>
        <p:spPr bwMode="auto">
          <a:xfrm>
            <a:off x="5195094"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52" name="AutoShape 2"/>
          <p:cNvSpPr>
            <a:spLocks/>
          </p:cNvSpPr>
          <p:nvPr/>
        </p:nvSpPr>
        <p:spPr bwMode="auto">
          <a:xfrm>
            <a:off x="5699919" y="2889639"/>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53" name="AutoShape 2"/>
          <p:cNvSpPr>
            <a:spLocks/>
          </p:cNvSpPr>
          <p:nvPr/>
        </p:nvSpPr>
        <p:spPr bwMode="auto">
          <a:xfrm>
            <a:off x="6203156"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54" name="AutoShape 2"/>
          <p:cNvSpPr>
            <a:spLocks/>
          </p:cNvSpPr>
          <p:nvPr/>
        </p:nvSpPr>
        <p:spPr bwMode="auto">
          <a:xfrm>
            <a:off x="6707980"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55" name="AutoShape 2"/>
          <p:cNvSpPr>
            <a:spLocks/>
          </p:cNvSpPr>
          <p:nvPr/>
        </p:nvSpPr>
        <p:spPr bwMode="auto">
          <a:xfrm>
            <a:off x="7211219"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6" name="AutoShape 2"/>
          <p:cNvSpPr>
            <a:spLocks/>
          </p:cNvSpPr>
          <p:nvPr/>
        </p:nvSpPr>
        <p:spPr bwMode="auto">
          <a:xfrm>
            <a:off x="7716044" y="2889639"/>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7" name="AutoShape 2"/>
          <p:cNvSpPr>
            <a:spLocks/>
          </p:cNvSpPr>
          <p:nvPr/>
        </p:nvSpPr>
        <p:spPr bwMode="auto">
          <a:xfrm>
            <a:off x="8219281"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8" name="AutoShape 2"/>
          <p:cNvSpPr>
            <a:spLocks/>
          </p:cNvSpPr>
          <p:nvPr/>
        </p:nvSpPr>
        <p:spPr bwMode="auto">
          <a:xfrm>
            <a:off x="8724105"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9" name="AutoShape 2"/>
          <p:cNvSpPr>
            <a:spLocks/>
          </p:cNvSpPr>
          <p:nvPr/>
        </p:nvSpPr>
        <p:spPr bwMode="auto">
          <a:xfrm>
            <a:off x="9227344"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0" name="AutoShape 2"/>
          <p:cNvSpPr>
            <a:spLocks/>
          </p:cNvSpPr>
          <p:nvPr/>
        </p:nvSpPr>
        <p:spPr bwMode="auto">
          <a:xfrm>
            <a:off x="3178969"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61" name="AutoShape 2"/>
          <p:cNvSpPr>
            <a:spLocks/>
          </p:cNvSpPr>
          <p:nvPr/>
        </p:nvSpPr>
        <p:spPr bwMode="auto">
          <a:xfrm>
            <a:off x="3683794" y="3610364"/>
            <a:ext cx="503237"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62" name="AutoShape 2"/>
          <p:cNvSpPr>
            <a:spLocks/>
          </p:cNvSpPr>
          <p:nvPr/>
        </p:nvSpPr>
        <p:spPr bwMode="auto">
          <a:xfrm>
            <a:off x="4187031"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63" name="AutoShape 2"/>
          <p:cNvSpPr>
            <a:spLocks/>
          </p:cNvSpPr>
          <p:nvPr/>
        </p:nvSpPr>
        <p:spPr bwMode="auto">
          <a:xfrm>
            <a:off x="4691855"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64" name="AutoShape 2"/>
          <p:cNvSpPr>
            <a:spLocks/>
          </p:cNvSpPr>
          <p:nvPr/>
        </p:nvSpPr>
        <p:spPr bwMode="auto">
          <a:xfrm>
            <a:off x="5195094"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65" name="AutoShape 2"/>
          <p:cNvSpPr>
            <a:spLocks/>
          </p:cNvSpPr>
          <p:nvPr/>
        </p:nvSpPr>
        <p:spPr bwMode="auto">
          <a:xfrm>
            <a:off x="5699919" y="3610364"/>
            <a:ext cx="503237"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6" name="AutoShape 2"/>
          <p:cNvSpPr>
            <a:spLocks/>
          </p:cNvSpPr>
          <p:nvPr/>
        </p:nvSpPr>
        <p:spPr bwMode="auto">
          <a:xfrm>
            <a:off x="6203156"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7" name="AutoShape 2"/>
          <p:cNvSpPr>
            <a:spLocks/>
          </p:cNvSpPr>
          <p:nvPr/>
        </p:nvSpPr>
        <p:spPr bwMode="auto">
          <a:xfrm>
            <a:off x="6707980"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8" name="AutoShape 2"/>
          <p:cNvSpPr>
            <a:spLocks/>
          </p:cNvSpPr>
          <p:nvPr/>
        </p:nvSpPr>
        <p:spPr bwMode="auto">
          <a:xfrm>
            <a:off x="7211219"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69" name="AutoShape 2"/>
          <p:cNvSpPr>
            <a:spLocks/>
          </p:cNvSpPr>
          <p:nvPr/>
        </p:nvSpPr>
        <p:spPr bwMode="auto">
          <a:xfrm>
            <a:off x="7716044" y="3610364"/>
            <a:ext cx="503237"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70" name="AutoShape 2"/>
          <p:cNvSpPr>
            <a:spLocks/>
          </p:cNvSpPr>
          <p:nvPr/>
        </p:nvSpPr>
        <p:spPr bwMode="auto">
          <a:xfrm>
            <a:off x="8219281"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1" name="AutoShape 2"/>
          <p:cNvSpPr>
            <a:spLocks/>
          </p:cNvSpPr>
          <p:nvPr/>
        </p:nvSpPr>
        <p:spPr bwMode="auto">
          <a:xfrm>
            <a:off x="8724105"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2" name="AutoShape 2"/>
          <p:cNvSpPr>
            <a:spLocks/>
          </p:cNvSpPr>
          <p:nvPr/>
        </p:nvSpPr>
        <p:spPr bwMode="auto">
          <a:xfrm>
            <a:off x="9227344"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3" name="AutoShape 2"/>
          <p:cNvSpPr>
            <a:spLocks/>
          </p:cNvSpPr>
          <p:nvPr/>
        </p:nvSpPr>
        <p:spPr bwMode="auto">
          <a:xfrm>
            <a:off x="3178969"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4" name="AutoShape 2"/>
          <p:cNvSpPr>
            <a:spLocks/>
          </p:cNvSpPr>
          <p:nvPr/>
        </p:nvSpPr>
        <p:spPr bwMode="auto">
          <a:xfrm>
            <a:off x="3683794" y="4329501"/>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5" name="AutoShape 2"/>
          <p:cNvSpPr>
            <a:spLocks/>
          </p:cNvSpPr>
          <p:nvPr/>
        </p:nvSpPr>
        <p:spPr bwMode="auto">
          <a:xfrm>
            <a:off x="4187031"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6" name="AutoShape 2"/>
          <p:cNvSpPr>
            <a:spLocks/>
          </p:cNvSpPr>
          <p:nvPr/>
        </p:nvSpPr>
        <p:spPr bwMode="auto">
          <a:xfrm>
            <a:off x="4691855"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7" name="AutoShape 2"/>
          <p:cNvSpPr>
            <a:spLocks/>
          </p:cNvSpPr>
          <p:nvPr/>
        </p:nvSpPr>
        <p:spPr bwMode="auto">
          <a:xfrm>
            <a:off x="5195094"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8" name="AutoShape 2"/>
          <p:cNvSpPr>
            <a:spLocks/>
          </p:cNvSpPr>
          <p:nvPr/>
        </p:nvSpPr>
        <p:spPr bwMode="auto">
          <a:xfrm>
            <a:off x="5699919" y="4329501"/>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9" name="AutoShape 2"/>
          <p:cNvSpPr>
            <a:spLocks/>
          </p:cNvSpPr>
          <p:nvPr/>
        </p:nvSpPr>
        <p:spPr bwMode="auto">
          <a:xfrm>
            <a:off x="6203156"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80" name="AutoShape 2"/>
          <p:cNvSpPr>
            <a:spLocks/>
          </p:cNvSpPr>
          <p:nvPr/>
        </p:nvSpPr>
        <p:spPr bwMode="auto">
          <a:xfrm>
            <a:off x="6707980"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81" name="AutoShape 2"/>
          <p:cNvSpPr>
            <a:spLocks/>
          </p:cNvSpPr>
          <p:nvPr/>
        </p:nvSpPr>
        <p:spPr bwMode="auto">
          <a:xfrm>
            <a:off x="7211219"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82" name="AutoShape 2"/>
          <p:cNvSpPr>
            <a:spLocks/>
          </p:cNvSpPr>
          <p:nvPr/>
        </p:nvSpPr>
        <p:spPr bwMode="auto">
          <a:xfrm>
            <a:off x="7716044" y="4329501"/>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83" name="AutoShape 2"/>
          <p:cNvSpPr>
            <a:spLocks/>
          </p:cNvSpPr>
          <p:nvPr/>
        </p:nvSpPr>
        <p:spPr bwMode="auto">
          <a:xfrm>
            <a:off x="8219281"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84" name="AutoShape 2"/>
          <p:cNvSpPr>
            <a:spLocks/>
          </p:cNvSpPr>
          <p:nvPr/>
        </p:nvSpPr>
        <p:spPr bwMode="auto">
          <a:xfrm>
            <a:off x="8724105"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389D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6</a:t>
            </a:r>
          </a:p>
        </p:txBody>
      </p:sp>
      <p:sp>
        <p:nvSpPr>
          <p:cNvPr id="13385" name="AutoShape 2"/>
          <p:cNvSpPr>
            <a:spLocks/>
          </p:cNvSpPr>
          <p:nvPr/>
        </p:nvSpPr>
        <p:spPr bwMode="auto">
          <a:xfrm>
            <a:off x="9227344"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61AA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7</a:t>
            </a:r>
          </a:p>
        </p:txBody>
      </p:sp>
      <p:sp>
        <p:nvSpPr>
          <p:cNvPr id="13386" name="AutoShape 2"/>
          <p:cNvSpPr>
            <a:spLocks/>
          </p:cNvSpPr>
          <p:nvPr/>
        </p:nvSpPr>
        <p:spPr bwMode="auto">
          <a:xfrm>
            <a:off x="3178969"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87" name="AutoShape 2"/>
          <p:cNvSpPr>
            <a:spLocks/>
          </p:cNvSpPr>
          <p:nvPr/>
        </p:nvSpPr>
        <p:spPr bwMode="auto">
          <a:xfrm>
            <a:off x="3610769"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88" name="AutoShape 2"/>
          <p:cNvSpPr>
            <a:spLocks/>
          </p:cNvSpPr>
          <p:nvPr/>
        </p:nvSpPr>
        <p:spPr bwMode="auto">
          <a:xfrm>
            <a:off x="4115594" y="5050225"/>
            <a:ext cx="503237"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89" name="AutoShape 2"/>
          <p:cNvSpPr>
            <a:spLocks/>
          </p:cNvSpPr>
          <p:nvPr/>
        </p:nvSpPr>
        <p:spPr bwMode="auto">
          <a:xfrm>
            <a:off x="4618831"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90" name="AutoShape 2"/>
          <p:cNvSpPr>
            <a:spLocks/>
          </p:cNvSpPr>
          <p:nvPr/>
        </p:nvSpPr>
        <p:spPr bwMode="auto">
          <a:xfrm>
            <a:off x="5123655"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61AA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7</a:t>
            </a:r>
          </a:p>
        </p:txBody>
      </p:sp>
      <p:sp>
        <p:nvSpPr>
          <p:cNvPr id="13391" name="AutoShape 2"/>
          <p:cNvSpPr>
            <a:spLocks/>
          </p:cNvSpPr>
          <p:nvPr/>
        </p:nvSpPr>
        <p:spPr bwMode="auto">
          <a:xfrm>
            <a:off x="5626894"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389D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6</a:t>
            </a:r>
          </a:p>
        </p:txBody>
      </p:sp>
      <p:sp>
        <p:nvSpPr>
          <p:cNvPr id="13392" name="AutoShape 2"/>
          <p:cNvSpPr>
            <a:spLocks/>
          </p:cNvSpPr>
          <p:nvPr/>
        </p:nvSpPr>
        <p:spPr bwMode="auto">
          <a:xfrm>
            <a:off x="6131719" y="5050225"/>
            <a:ext cx="503237"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93" name="AutoShape 2"/>
          <p:cNvSpPr>
            <a:spLocks/>
          </p:cNvSpPr>
          <p:nvPr/>
        </p:nvSpPr>
        <p:spPr bwMode="auto">
          <a:xfrm>
            <a:off x="6634956"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94" name="AutoShape 2"/>
          <p:cNvSpPr>
            <a:spLocks/>
          </p:cNvSpPr>
          <p:nvPr/>
        </p:nvSpPr>
        <p:spPr bwMode="auto">
          <a:xfrm>
            <a:off x="7139780"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95" name="AutoShape 2"/>
          <p:cNvSpPr>
            <a:spLocks/>
          </p:cNvSpPr>
          <p:nvPr/>
        </p:nvSpPr>
        <p:spPr bwMode="auto">
          <a:xfrm>
            <a:off x="7643019"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6" name="AutoShape 2"/>
          <p:cNvSpPr>
            <a:spLocks/>
          </p:cNvSpPr>
          <p:nvPr/>
        </p:nvSpPr>
        <p:spPr bwMode="auto">
          <a:xfrm>
            <a:off x="8147844" y="5050225"/>
            <a:ext cx="503237"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7" name="AutoShape 2"/>
          <p:cNvSpPr>
            <a:spLocks/>
          </p:cNvSpPr>
          <p:nvPr/>
        </p:nvSpPr>
        <p:spPr bwMode="auto">
          <a:xfrm>
            <a:off x="8651080" y="5050225"/>
            <a:ext cx="577850"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8" name="AutoShape 2"/>
          <p:cNvSpPr>
            <a:spLocks/>
          </p:cNvSpPr>
          <p:nvPr/>
        </p:nvSpPr>
        <p:spPr bwMode="auto">
          <a:xfrm>
            <a:off x="9228930"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9" name="AutoShape 2"/>
          <p:cNvSpPr>
            <a:spLocks/>
          </p:cNvSpPr>
          <p:nvPr/>
        </p:nvSpPr>
        <p:spPr bwMode="auto">
          <a:xfrm>
            <a:off x="6707980" y="2097476"/>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400" name="AutoShape 2"/>
          <p:cNvSpPr>
            <a:spLocks/>
          </p:cNvSpPr>
          <p:nvPr/>
        </p:nvSpPr>
        <p:spPr bwMode="auto">
          <a:xfrm>
            <a:off x="6204744" y="2097476"/>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401" name="AutoShape 2"/>
          <p:cNvSpPr>
            <a:spLocks/>
          </p:cNvSpPr>
          <p:nvPr/>
        </p:nvSpPr>
        <p:spPr bwMode="auto">
          <a:xfrm>
            <a:off x="7141369" y="2097476"/>
            <a:ext cx="57467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92"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93" name="Underrubrik 1"/>
          <p:cNvSpPr txBox="1">
            <a:spLocks/>
          </p:cNvSpPr>
          <p:nvPr/>
        </p:nvSpPr>
        <p:spPr bwMode="auto">
          <a:xfrm>
            <a:off x="2371737" y="5764989"/>
            <a:ext cx="7782915" cy="647700"/>
          </a:xfrm>
          <a:prstGeom prst="rect">
            <a:avLst/>
          </a:prstGeom>
          <a:noFill/>
          <a:ln w="9525">
            <a:noFill/>
            <a:miter lim="800000"/>
            <a:headEnd/>
            <a:tailEnd/>
          </a:ln>
        </p:spPr>
        <p:txBody>
          <a:bodyPr>
            <a:prstTxWarp prst="textNoShape">
              <a:avLst/>
            </a:prstTxWarp>
          </a:bodyPr>
          <a:lstStyle/>
          <a:p>
            <a:pPr>
              <a:spcBef>
                <a:spcPts val="600"/>
              </a:spcBef>
              <a:buClr>
                <a:schemeClr val="accent2"/>
              </a:buClr>
              <a:buSzPct val="85000"/>
            </a:pPr>
            <a:r>
              <a:rPr lang="sv-SE" sz="2200" b="1" dirty="0">
                <a:latin typeface="Constantia" pitchFamily="84" charset="0"/>
              </a:rPr>
              <a:t>Siffran 1 = hög prioritering: Siffran 10= låg prioritering</a:t>
            </a:r>
          </a:p>
        </p:txBody>
      </p:sp>
      <p:pic>
        <p:nvPicPr>
          <p:cNvPr id="94" name="Picture 2" descr="Bildresultat för lysekils aik">
            <a:extLst>
              <a:ext uri="{FF2B5EF4-FFF2-40B4-BE49-F238E27FC236}">
                <a16:creationId xmlns:a16="http://schemas.microsoft.com/office/drawing/2014/main" id="{B574E3EA-BFAC-4E5E-B4F8-4DB19EB79B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Bildresultat för lysekils aik">
            <a:extLst>
              <a:ext uri="{FF2B5EF4-FFF2-40B4-BE49-F238E27FC236}">
                <a16:creationId xmlns:a16="http://schemas.microsoft.com/office/drawing/2014/main" id="{93E192DB-7E43-4BE6-941F-9DB158B56D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5351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658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p:cNvSpPr txBox="1">
            <a:spLocks/>
          </p:cNvSpPr>
          <p:nvPr/>
        </p:nvSpPr>
        <p:spPr>
          <a:xfrm>
            <a:off x="1750640" y="868449"/>
            <a:ext cx="8305800" cy="1022369"/>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Matchen</a:t>
            </a:r>
          </a:p>
          <a:p>
            <a:pPr algn="ctr">
              <a:defRPr/>
            </a:pPr>
            <a:r>
              <a:rPr lang="sv-SE" sz="4000" dirty="0">
                <a:solidFill>
                  <a:schemeClr val="accent2"/>
                </a:solidFill>
                <a:latin typeface="Calibri" panose="020F0502020204030204" pitchFamily="34" charset="0"/>
              </a:rPr>
              <a:t>Beslutsprocessen</a:t>
            </a:r>
          </a:p>
        </p:txBody>
      </p:sp>
      <p:sp>
        <p:nvSpPr>
          <p:cNvPr id="29700" name="Underrubrik 1"/>
          <p:cNvSpPr txBox="1">
            <a:spLocks/>
          </p:cNvSpPr>
          <p:nvPr/>
        </p:nvSpPr>
        <p:spPr bwMode="auto">
          <a:xfrm>
            <a:off x="6002213" y="1825886"/>
            <a:ext cx="4486275" cy="4996042"/>
          </a:xfrm>
          <a:prstGeom prst="rect">
            <a:avLst/>
          </a:prstGeom>
          <a:noFill/>
          <a:ln w="9525">
            <a:noFill/>
            <a:miter lim="800000"/>
            <a:headEnd/>
            <a:tailEnd/>
          </a:ln>
        </p:spPr>
        <p:txBody>
          <a:bodyPr>
            <a:prstTxWarp prst="textNoShape">
              <a:avLst/>
            </a:prstTxWarp>
          </a:bodyPr>
          <a:lstStyle/>
          <a:p>
            <a:pPr>
              <a:spcBef>
                <a:spcPts val="600"/>
              </a:spcBef>
              <a:buClr>
                <a:schemeClr val="accent2"/>
              </a:buClr>
              <a:buSzPct val="85000"/>
            </a:pPr>
            <a:r>
              <a:rPr lang="sv-SE" sz="2200" dirty="0">
                <a:solidFill>
                  <a:srgbClr val="01024B"/>
                </a:solidFill>
                <a:latin typeface="Calibri" panose="020F0502020204030204" pitchFamily="34" charset="0"/>
              </a:rPr>
              <a:t>Låt spelarna </a:t>
            </a:r>
            <a:r>
              <a:rPr lang="sv-SE" sz="2200" b="1" dirty="0">
                <a:solidFill>
                  <a:srgbClr val="01024B"/>
                </a:solidFill>
                <a:latin typeface="Calibri" panose="020F0502020204030204" pitchFamily="34" charset="0"/>
              </a:rPr>
              <a:t>själva</a:t>
            </a:r>
            <a:r>
              <a:rPr lang="sv-SE" sz="2200" dirty="0">
                <a:solidFill>
                  <a:srgbClr val="01024B"/>
                </a:solidFill>
                <a:latin typeface="Calibri" panose="020F0502020204030204" pitchFamily="34" charset="0"/>
              </a:rPr>
              <a:t> </a:t>
            </a:r>
          </a:p>
          <a:p>
            <a:pPr>
              <a:defRPr/>
            </a:pPr>
            <a:r>
              <a:rPr lang="sv-SE" sz="2200" i="1" dirty="0">
                <a:solidFill>
                  <a:srgbClr val="01024B"/>
                </a:solidFill>
                <a:latin typeface="Calibri" panose="020F0502020204030204" pitchFamily="34" charset="0"/>
              </a:rPr>
              <a:t>- uppfatta</a:t>
            </a:r>
            <a:r>
              <a:rPr lang="sv-SE" sz="2200" dirty="0">
                <a:solidFill>
                  <a:srgbClr val="01024B"/>
                </a:solidFill>
                <a:latin typeface="Calibri" panose="020F0502020204030204" pitchFamily="34" charset="0"/>
              </a:rPr>
              <a:t> vad som händer</a:t>
            </a:r>
          </a:p>
          <a:p>
            <a:pPr>
              <a:defRPr/>
            </a:pPr>
            <a:r>
              <a:rPr lang="sv-SE" sz="2200" i="1" dirty="0">
                <a:solidFill>
                  <a:srgbClr val="01024B"/>
                </a:solidFill>
                <a:latin typeface="Calibri" panose="020F0502020204030204" pitchFamily="34" charset="0"/>
              </a:rPr>
              <a:t>- värdera</a:t>
            </a:r>
            <a:r>
              <a:rPr lang="sv-SE" sz="2200" dirty="0">
                <a:solidFill>
                  <a:srgbClr val="01024B"/>
                </a:solidFill>
                <a:latin typeface="Calibri" panose="020F0502020204030204" pitchFamily="34" charset="0"/>
              </a:rPr>
              <a:t> sina alternativ</a:t>
            </a:r>
          </a:p>
          <a:p>
            <a:pPr>
              <a:defRPr/>
            </a:pPr>
            <a:r>
              <a:rPr lang="sv-SE" sz="2200" i="1" dirty="0">
                <a:solidFill>
                  <a:srgbClr val="01024B"/>
                </a:solidFill>
                <a:latin typeface="Calibri" panose="020F0502020204030204" pitchFamily="34" charset="0"/>
              </a:rPr>
              <a:t>- besluta</a:t>
            </a:r>
            <a:r>
              <a:rPr lang="sv-SE" sz="2200" dirty="0">
                <a:solidFill>
                  <a:srgbClr val="01024B"/>
                </a:solidFill>
                <a:latin typeface="Calibri" panose="020F0502020204030204" pitchFamily="34" charset="0"/>
              </a:rPr>
              <a:t> vad som ska göras</a:t>
            </a:r>
          </a:p>
          <a:p>
            <a:pPr>
              <a:defRPr/>
            </a:pPr>
            <a:r>
              <a:rPr lang="sv-SE" sz="2200" i="1" dirty="0">
                <a:solidFill>
                  <a:srgbClr val="01024B"/>
                </a:solidFill>
                <a:latin typeface="Calibri" panose="020F0502020204030204" pitchFamily="34" charset="0"/>
              </a:rPr>
              <a:t>- agera</a:t>
            </a:r>
            <a:r>
              <a:rPr lang="sv-SE" sz="2200" dirty="0">
                <a:solidFill>
                  <a:srgbClr val="01024B"/>
                </a:solidFill>
                <a:latin typeface="Calibri" panose="020F0502020204030204" pitchFamily="34" charset="0"/>
              </a:rPr>
              <a:t> utefter sitt beslut</a:t>
            </a:r>
          </a:p>
          <a:p>
            <a:pPr>
              <a:spcBef>
                <a:spcPts val="600"/>
              </a:spcBef>
              <a:buClr>
                <a:schemeClr val="accent2"/>
              </a:buClr>
              <a:buSzPct val="85000"/>
            </a:pPr>
            <a:endParaRPr lang="sv-SE" sz="1000" dirty="0">
              <a:solidFill>
                <a:srgbClr val="01024B"/>
              </a:solidFill>
              <a:latin typeface="Calibri" panose="020F0502020204030204" pitchFamily="34" charset="0"/>
            </a:endParaRPr>
          </a:p>
          <a:p>
            <a:pPr>
              <a:spcBef>
                <a:spcPts val="600"/>
              </a:spcBef>
              <a:buClr>
                <a:schemeClr val="accent2"/>
              </a:buClr>
              <a:buSzPct val="85000"/>
            </a:pPr>
            <a:r>
              <a:rPr lang="sv-SE" sz="2200" dirty="0">
                <a:solidFill>
                  <a:srgbClr val="01024B"/>
                </a:solidFill>
                <a:latin typeface="Calibri" panose="020F0502020204030204" pitchFamily="34" charset="0"/>
              </a:rPr>
              <a:t>Vad är din roll som ledare under match? Om spelarna själva ska få ta beslut?</a:t>
            </a:r>
          </a:p>
          <a:p>
            <a:pPr>
              <a:spcBef>
                <a:spcPts val="600"/>
              </a:spcBef>
              <a:buClr>
                <a:schemeClr val="accent2"/>
              </a:buClr>
              <a:buSzPct val="85000"/>
            </a:pPr>
            <a:endParaRPr lang="sv-SE" sz="1000" dirty="0">
              <a:solidFill>
                <a:srgbClr val="01024B"/>
              </a:solidFill>
              <a:latin typeface="Calibri" panose="020F0502020204030204" pitchFamily="34" charset="0"/>
            </a:endParaRPr>
          </a:p>
          <a:p>
            <a:pPr>
              <a:spcBef>
                <a:spcPts val="600"/>
              </a:spcBef>
              <a:buClr>
                <a:schemeClr val="accent2"/>
              </a:buClr>
              <a:buSzPct val="85000"/>
            </a:pPr>
            <a:r>
              <a:rPr lang="sv-SE" sz="2200" dirty="0">
                <a:solidFill>
                  <a:srgbClr val="01024B"/>
                </a:solidFill>
                <a:latin typeface="Calibri" panose="020F0502020204030204" pitchFamily="34" charset="0"/>
              </a:rPr>
              <a:t>Analysera vad som händer?</a:t>
            </a:r>
          </a:p>
          <a:p>
            <a:pPr>
              <a:spcBef>
                <a:spcPts val="600"/>
              </a:spcBef>
              <a:buClr>
                <a:schemeClr val="accent2"/>
              </a:buClr>
              <a:buSzPct val="85000"/>
            </a:pPr>
            <a:r>
              <a:rPr lang="sv-SE" sz="2200" dirty="0">
                <a:solidFill>
                  <a:srgbClr val="01024B"/>
                </a:solidFill>
                <a:latin typeface="Calibri" panose="020F0502020204030204" pitchFamily="34" charset="0"/>
              </a:rPr>
              <a:t>Ge återkoppling på beslut och ageranden (i en positiv anda)?</a:t>
            </a:r>
          </a:p>
        </p:txBody>
      </p:sp>
      <p:sp>
        <p:nvSpPr>
          <p:cNvPr id="9" name="Underrubrik 1"/>
          <p:cNvSpPr txBox="1">
            <a:spLocks/>
          </p:cNvSpPr>
          <p:nvPr/>
        </p:nvSpPr>
        <p:spPr bwMode="auto">
          <a:xfrm>
            <a:off x="462106" y="5679314"/>
            <a:ext cx="4045676" cy="812927"/>
          </a:xfrm>
          <a:prstGeom prst="rect">
            <a:avLst/>
          </a:prstGeom>
          <a:noFill/>
          <a:ln w="9525">
            <a:noFill/>
            <a:miter lim="800000"/>
            <a:headEnd/>
            <a:tailEnd/>
          </a:ln>
        </p:spPr>
        <p:txBody>
          <a:bodyPr>
            <a:prstTxWarp prst="textNoShape">
              <a:avLst/>
            </a:prstTxWarp>
          </a:bodyPr>
          <a:lstStyle/>
          <a:p>
            <a:pPr>
              <a:spcBef>
                <a:spcPts val="600"/>
              </a:spcBef>
              <a:buClr>
                <a:schemeClr val="accent2"/>
              </a:buClr>
              <a:buSzPct val="85000"/>
            </a:pPr>
            <a:r>
              <a:rPr lang="sv-SE" sz="2200" dirty="0">
                <a:solidFill>
                  <a:srgbClr val="01024B"/>
                </a:solidFill>
                <a:latin typeface="Calibri" panose="020F0502020204030204" pitchFamily="34" charset="0"/>
              </a:rPr>
              <a:t>Under 90 minuters fotboll tar en spelare 3000-4000 beslut</a:t>
            </a:r>
          </a:p>
          <a:p>
            <a:pPr>
              <a:spcBef>
                <a:spcPts val="600"/>
              </a:spcBef>
              <a:buClr>
                <a:schemeClr val="accent2"/>
              </a:buClr>
              <a:buSzPct val="85000"/>
            </a:pPr>
            <a:endParaRPr lang="sv-SE" sz="2200" dirty="0">
              <a:solidFill>
                <a:srgbClr val="01024B"/>
              </a:solidFill>
              <a:latin typeface="+mj-lt"/>
            </a:endParaRPr>
          </a:p>
        </p:txBody>
      </p:sp>
      <p:pic>
        <p:nvPicPr>
          <p:cNvPr id="11" name="Picture 1" descr="cirkel-beslutsprocess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82" y="1647704"/>
            <a:ext cx="4305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10" name="Picture 2" descr="Bildresultat för lysekils aik">
            <a:extLst>
              <a:ext uri="{FF2B5EF4-FFF2-40B4-BE49-F238E27FC236}">
                <a16:creationId xmlns:a16="http://schemas.microsoft.com/office/drawing/2014/main" id="{271540F3-D603-40D7-9852-4F174EA5B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resultat för lysekils aik">
            <a:extLst>
              <a:ext uri="{FF2B5EF4-FFF2-40B4-BE49-F238E27FC236}">
                <a16:creationId xmlns:a16="http://schemas.microsoft.com/office/drawing/2014/main" id="{7797E5F9-A209-46F1-BB31-81ED881DC8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13709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
                                          </p:stCondLst>
                                        </p:cTn>
                                        <p:tgtEl>
                                          <p:spTgt spid="29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
                                          </p:stCondLst>
                                        </p:cTn>
                                        <p:tgtEl>
                                          <p:spTgt spid="297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9"/>
                                          </p:stCondLst>
                                        </p:cTn>
                                        <p:tgtEl>
                                          <p:spTgt spid="297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
                                          </p:stCondLst>
                                        </p:cTn>
                                        <p:tgtEl>
                                          <p:spTgt spid="2970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9"/>
                                          </p:stCondLst>
                                        </p:cTn>
                                        <p:tgtEl>
                                          <p:spTgt spid="2970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C472ABB-7BB1-462D-9982-91BE6CBF73C7}"/>
              </a:ext>
            </a:extLst>
          </p:cNvPr>
          <p:cNvSpPr>
            <a:spLocks noGrp="1"/>
          </p:cNvSpPr>
          <p:nvPr>
            <p:ph type="title"/>
          </p:nvPr>
        </p:nvSpPr>
        <p:spPr>
          <a:xfrm>
            <a:off x="7859485" y="655543"/>
            <a:ext cx="3690257" cy="1450757"/>
          </a:xfrm>
        </p:spPr>
        <p:txBody>
          <a:bodyPr>
            <a:normAutofit/>
          </a:bodyPr>
          <a:lstStyle/>
          <a:p>
            <a:r>
              <a:rPr lang="sv-SE" dirty="0"/>
              <a:t>Dagordning</a:t>
            </a:r>
          </a:p>
        </p:txBody>
      </p:sp>
      <p:pic>
        <p:nvPicPr>
          <p:cNvPr id="4" name="Picture 2" descr="Bildresultat för lysekils aik">
            <a:extLst>
              <a:ext uri="{FF2B5EF4-FFF2-40B4-BE49-F238E27FC236}">
                <a16:creationId xmlns:a16="http://schemas.microsoft.com/office/drawing/2014/main" id="{B2453C0A-2446-4919-9038-404486D40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45" r="12920" b="2"/>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1DCCCC30-E8A2-48C8-A2B9-09B5519767D3}"/>
              </a:ext>
            </a:extLst>
          </p:cNvPr>
          <p:cNvSpPr>
            <a:spLocks noGrp="1"/>
          </p:cNvSpPr>
          <p:nvPr>
            <p:ph idx="1"/>
          </p:nvPr>
        </p:nvSpPr>
        <p:spPr>
          <a:xfrm>
            <a:off x="7761698" y="2158120"/>
            <a:ext cx="4212405" cy="3670180"/>
          </a:xfrm>
        </p:spPr>
        <p:txBody>
          <a:bodyPr>
            <a:normAutofit/>
          </a:bodyPr>
          <a:lstStyle/>
          <a:p>
            <a:r>
              <a:rPr lang="sv-SE" sz="1700" dirty="0"/>
              <a:t>Vilka är vi?</a:t>
            </a:r>
          </a:p>
          <a:p>
            <a:r>
              <a:rPr lang="sv-SE" sz="1700" dirty="0" err="1"/>
              <a:t>LAIK:s</a:t>
            </a:r>
            <a:r>
              <a:rPr lang="sv-SE" sz="1700" dirty="0"/>
              <a:t> Ledord och policy</a:t>
            </a:r>
          </a:p>
          <a:p>
            <a:r>
              <a:rPr lang="sv-SE" sz="1700" dirty="0"/>
              <a:t>Förväntningar på spelare, föräldrar och ledare</a:t>
            </a:r>
          </a:p>
          <a:p>
            <a:r>
              <a:rPr lang="sv-SE" sz="1700" dirty="0"/>
              <a:t>Gullmarscupen</a:t>
            </a:r>
          </a:p>
          <a:p>
            <a:r>
              <a:rPr lang="sv-SE" sz="1700" dirty="0"/>
              <a:t>Spel 5-5</a:t>
            </a:r>
          </a:p>
          <a:p>
            <a:r>
              <a:rPr lang="sv-SE" sz="1700" dirty="0"/>
              <a:t>Träningar, Sammandrag</a:t>
            </a:r>
          </a:p>
          <a:p>
            <a:r>
              <a:rPr lang="sv-SE" sz="1700" dirty="0"/>
              <a:t>Bollvärdar</a:t>
            </a:r>
          </a:p>
        </p:txBody>
      </p:sp>
      <p:sp>
        <p:nvSpPr>
          <p:cNvPr id="19"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0"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112867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61907E-0E16-84CD-6911-34FA5603E92E}"/>
              </a:ext>
            </a:extLst>
          </p:cNvPr>
          <p:cNvSpPr>
            <a:spLocks noGrp="1"/>
          </p:cNvSpPr>
          <p:nvPr>
            <p:ph type="title"/>
          </p:nvPr>
        </p:nvSpPr>
        <p:spPr/>
        <p:txBody>
          <a:bodyPr/>
          <a:lstStyle/>
          <a:p>
            <a:r>
              <a:rPr lang="sv-SE" dirty="0"/>
              <a:t>Träningar/sammandrag</a:t>
            </a:r>
          </a:p>
        </p:txBody>
      </p:sp>
      <p:sp>
        <p:nvSpPr>
          <p:cNvPr id="3" name="Platshållare för innehåll 2">
            <a:extLst>
              <a:ext uri="{FF2B5EF4-FFF2-40B4-BE49-F238E27FC236}">
                <a16:creationId xmlns:a16="http://schemas.microsoft.com/office/drawing/2014/main" id="{B907AE6A-B21E-BBF2-7144-199BD6FC756B}"/>
              </a:ext>
            </a:extLst>
          </p:cNvPr>
          <p:cNvSpPr>
            <a:spLocks noGrp="1"/>
          </p:cNvSpPr>
          <p:nvPr>
            <p:ph idx="1"/>
          </p:nvPr>
        </p:nvSpPr>
        <p:spPr/>
        <p:txBody>
          <a:bodyPr/>
          <a:lstStyle/>
          <a:p>
            <a:r>
              <a:rPr lang="sv-SE" dirty="0"/>
              <a:t>Träningar</a:t>
            </a:r>
          </a:p>
          <a:p>
            <a:r>
              <a:rPr lang="sv-SE" dirty="0"/>
              <a:t>Måndag och torsdagar 16:30-18:00</a:t>
            </a:r>
          </a:p>
          <a:p>
            <a:r>
              <a:rPr lang="sv-SE" dirty="0"/>
              <a:t>Benskydd, fotbollsskor, vattenflaska, träningskläder</a:t>
            </a:r>
          </a:p>
          <a:p>
            <a:r>
              <a:rPr lang="sv-SE" dirty="0"/>
              <a:t>Uppehåll v28-30</a:t>
            </a:r>
          </a:p>
          <a:p>
            <a:endParaRPr lang="sv-SE" dirty="0"/>
          </a:p>
          <a:p>
            <a:r>
              <a:rPr lang="sv-SE" dirty="0"/>
              <a:t>Sammandrag</a:t>
            </a:r>
          </a:p>
          <a:p>
            <a:r>
              <a:rPr lang="sv-SE" dirty="0"/>
              <a:t>V19 (</a:t>
            </a:r>
            <a:r>
              <a:rPr lang="sv-SE"/>
              <a:t>vårat sammandrag) 10-11maj, </a:t>
            </a:r>
            <a:r>
              <a:rPr lang="sv-SE" dirty="0"/>
              <a:t>21, 23, 35, 37, 39</a:t>
            </a:r>
          </a:p>
          <a:p>
            <a:r>
              <a:rPr lang="sv-SE" dirty="0"/>
              <a:t>Anmält 3lag, kommer börja med samling på färjan eller gamla </a:t>
            </a:r>
            <a:r>
              <a:rPr lang="sv-SE" dirty="0" err="1"/>
              <a:t>coop</a:t>
            </a:r>
            <a:r>
              <a:rPr lang="sv-SE" dirty="0"/>
              <a:t> te x.</a:t>
            </a:r>
          </a:p>
        </p:txBody>
      </p:sp>
    </p:spTree>
    <p:extLst>
      <p:ext uri="{BB962C8B-B14F-4D97-AF65-F5344CB8AC3E}">
        <p14:creationId xmlns:p14="http://schemas.microsoft.com/office/powerpoint/2010/main" val="2189265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AC459-B416-F5C6-513C-43554B1149ED}"/>
              </a:ext>
            </a:extLst>
          </p:cNvPr>
          <p:cNvSpPr>
            <a:spLocks noGrp="1"/>
          </p:cNvSpPr>
          <p:nvPr>
            <p:ph type="title"/>
          </p:nvPr>
        </p:nvSpPr>
        <p:spPr/>
        <p:txBody>
          <a:bodyPr/>
          <a:lstStyle/>
          <a:p>
            <a:r>
              <a:rPr lang="sv-SE" dirty="0"/>
              <a:t>Bollvärdar</a:t>
            </a:r>
          </a:p>
        </p:txBody>
      </p:sp>
      <p:sp>
        <p:nvSpPr>
          <p:cNvPr id="3" name="Platshållare för innehåll 2">
            <a:extLst>
              <a:ext uri="{FF2B5EF4-FFF2-40B4-BE49-F238E27FC236}">
                <a16:creationId xmlns:a16="http://schemas.microsoft.com/office/drawing/2014/main" id="{A6B29F35-CB28-2497-9983-55A9E4600975}"/>
              </a:ext>
            </a:extLst>
          </p:cNvPr>
          <p:cNvSpPr>
            <a:spLocks noGrp="1"/>
          </p:cNvSpPr>
          <p:nvPr>
            <p:ph idx="1"/>
          </p:nvPr>
        </p:nvSpPr>
        <p:spPr/>
        <p:txBody>
          <a:bodyPr>
            <a:normAutofit fontScale="85000" lnSpcReduction="20000"/>
          </a:bodyPr>
          <a:lstStyle/>
          <a:p>
            <a:r>
              <a:rPr lang="sv-SE" b="0" i="0" dirty="0" err="1">
                <a:solidFill>
                  <a:srgbClr val="000000"/>
                </a:solidFill>
                <a:effectLst/>
                <a:latin typeface="ProximaNova"/>
              </a:rPr>
              <a:t>Laik</a:t>
            </a:r>
            <a:r>
              <a:rPr lang="sv-SE" b="0" i="0" dirty="0">
                <a:solidFill>
                  <a:srgbClr val="000000"/>
                </a:solidFill>
                <a:effectLst/>
                <a:latin typeface="ProximaNova"/>
              </a:rPr>
              <a:t>-Grohed 22 aug v34 P2016</a:t>
            </a:r>
          </a:p>
          <a:p>
            <a:r>
              <a:rPr lang="sv-SE" b="1" i="0" dirty="0">
                <a:solidFill>
                  <a:srgbClr val="000000"/>
                </a:solidFill>
                <a:effectLst/>
                <a:latin typeface="ProximaNova"/>
              </a:rPr>
              <a:t>Bollvärdar</a:t>
            </a:r>
            <a:br>
              <a:rPr lang="sv-SE" dirty="0"/>
            </a:br>
            <a:r>
              <a:rPr lang="sv-SE" b="0" i="0" dirty="0">
                <a:solidFill>
                  <a:srgbClr val="000000"/>
                </a:solidFill>
                <a:effectLst/>
                <a:latin typeface="ProximaNova"/>
              </a:rPr>
              <a:t>• Minst 6-8 bollvärdar per match + en ledare/vuxen</a:t>
            </a:r>
            <a:br>
              <a:rPr lang="sv-SE" dirty="0"/>
            </a:br>
            <a:r>
              <a:rPr lang="sv-SE" b="0" i="0" dirty="0">
                <a:solidFill>
                  <a:srgbClr val="000000"/>
                </a:solidFill>
                <a:effectLst/>
                <a:latin typeface="ProximaNova"/>
              </a:rPr>
              <a:t>• Alla lag ska ta ansvar för en match var</a:t>
            </a:r>
            <a:br>
              <a:rPr lang="sv-SE" dirty="0"/>
            </a:br>
            <a:br>
              <a:rPr lang="sv-SE" dirty="0"/>
            </a:br>
            <a:br>
              <a:rPr lang="sv-SE" dirty="0"/>
            </a:br>
            <a:r>
              <a:rPr lang="sv-SE" b="1" i="0" dirty="0">
                <a:solidFill>
                  <a:srgbClr val="000000"/>
                </a:solidFill>
                <a:effectLst/>
                <a:latin typeface="ProximaNova"/>
              </a:rPr>
              <a:t>• Uppdrag &amp; fokus:</a:t>
            </a:r>
            <a:br>
              <a:rPr lang="sv-SE" dirty="0"/>
            </a:br>
            <a:r>
              <a:rPr lang="sv-SE" b="0" i="0" dirty="0">
                <a:solidFill>
                  <a:srgbClr val="000000"/>
                </a:solidFill>
                <a:effectLst/>
                <a:latin typeface="ProximaNova"/>
              </a:rPr>
              <a:t>o Bollvärdarna ska följa matchen noggrant hela tiden.</a:t>
            </a:r>
            <a:br>
              <a:rPr lang="sv-SE" dirty="0"/>
            </a:br>
            <a:r>
              <a:rPr lang="sv-SE" b="0" i="0" dirty="0">
                <a:solidFill>
                  <a:srgbClr val="000000"/>
                </a:solidFill>
                <a:effectLst/>
                <a:latin typeface="ProximaNova"/>
              </a:rPr>
              <a:t>o En springer efter bollen som går ut.</a:t>
            </a:r>
            <a:br>
              <a:rPr lang="sv-SE" dirty="0"/>
            </a:br>
            <a:r>
              <a:rPr lang="sv-SE" b="0" i="0" dirty="0">
                <a:solidFill>
                  <a:srgbClr val="000000"/>
                </a:solidFill>
                <a:effectLst/>
                <a:latin typeface="ProximaNova"/>
              </a:rPr>
              <a:t>o En annan ser till att en ny boll snabbt kommer in i spel.</a:t>
            </a:r>
            <a:br>
              <a:rPr lang="sv-SE" dirty="0"/>
            </a:br>
            <a:r>
              <a:rPr lang="sv-SE" b="0" i="0" dirty="0">
                <a:solidFill>
                  <a:srgbClr val="000000"/>
                </a:solidFill>
                <a:effectLst/>
                <a:latin typeface="ProximaNova"/>
              </a:rPr>
              <a:t>o Det är viktigt att inte stå i vägen eller störa spelet.</a:t>
            </a:r>
            <a:br>
              <a:rPr lang="sv-SE" dirty="0"/>
            </a:br>
            <a:r>
              <a:rPr lang="sv-SE" b="0" i="0" dirty="0">
                <a:solidFill>
                  <a:srgbClr val="000000"/>
                </a:solidFill>
                <a:effectLst/>
                <a:latin typeface="ProximaNova"/>
              </a:rPr>
              <a:t>• Innan matchen:</a:t>
            </a:r>
            <a:br>
              <a:rPr lang="sv-SE" dirty="0"/>
            </a:br>
            <a:r>
              <a:rPr lang="sv-SE" b="0" i="0" dirty="0">
                <a:solidFill>
                  <a:srgbClr val="000000"/>
                </a:solidFill>
                <a:effectLst/>
                <a:latin typeface="ProximaNova"/>
              </a:rPr>
              <a:t>De får en snabb genomgång av uppgifterna av bollvärdsansvarig.</a:t>
            </a:r>
            <a:br>
              <a:rPr lang="sv-SE" dirty="0"/>
            </a:br>
            <a:br>
              <a:rPr lang="sv-SE" dirty="0"/>
            </a:br>
            <a:br>
              <a:rPr lang="sv-SE" dirty="0"/>
            </a:br>
            <a:r>
              <a:rPr lang="sv-SE" b="0" i="0" dirty="0">
                <a:solidFill>
                  <a:srgbClr val="000000"/>
                </a:solidFill>
                <a:effectLst/>
                <a:latin typeface="ProximaNova"/>
              </a:rPr>
              <a:t>• Mat:</a:t>
            </a:r>
            <a:br>
              <a:rPr lang="sv-SE" dirty="0"/>
            </a:br>
            <a:r>
              <a:rPr lang="sv-SE" b="1" i="0" dirty="0">
                <a:solidFill>
                  <a:srgbClr val="000000"/>
                </a:solidFill>
                <a:effectLst/>
                <a:latin typeface="ProximaNova"/>
              </a:rPr>
              <a:t>Under pausen bjuds de på:</a:t>
            </a:r>
            <a:br>
              <a:rPr lang="sv-SE" dirty="0"/>
            </a:br>
            <a:r>
              <a:rPr lang="sv-SE" b="0" i="0" dirty="0">
                <a:solidFill>
                  <a:srgbClr val="000000"/>
                </a:solidFill>
                <a:effectLst/>
                <a:latin typeface="ProximaNova"/>
              </a:rPr>
              <a:t>o Korv med bröd</a:t>
            </a:r>
            <a:br>
              <a:rPr lang="sv-SE" dirty="0"/>
            </a:br>
            <a:r>
              <a:rPr lang="sv-SE" b="0" i="0" dirty="0">
                <a:solidFill>
                  <a:srgbClr val="000000"/>
                </a:solidFill>
                <a:effectLst/>
                <a:latin typeface="ProximaNova"/>
              </a:rPr>
              <a:t>o Dryck</a:t>
            </a:r>
            <a:br>
              <a:rPr lang="sv-SE" dirty="0"/>
            </a:br>
            <a:r>
              <a:rPr lang="sv-SE" b="0" i="0" dirty="0">
                <a:solidFill>
                  <a:srgbClr val="000000"/>
                </a:solidFill>
                <a:effectLst/>
                <a:latin typeface="ProximaNova"/>
              </a:rPr>
              <a:t>o Kexchoklad</a:t>
            </a:r>
            <a:endParaRPr lang="sv-SE" dirty="0"/>
          </a:p>
        </p:txBody>
      </p:sp>
    </p:spTree>
    <p:extLst>
      <p:ext uri="{BB962C8B-B14F-4D97-AF65-F5344CB8AC3E}">
        <p14:creationId xmlns:p14="http://schemas.microsoft.com/office/powerpoint/2010/main" val="123873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4706749-E492-4114-A03D-50325EBBACD5}"/>
              </a:ext>
            </a:extLst>
          </p:cNvPr>
          <p:cNvSpPr>
            <a:spLocks noGrp="1"/>
          </p:cNvSpPr>
          <p:nvPr>
            <p:ph type="title"/>
          </p:nvPr>
        </p:nvSpPr>
        <p:spPr>
          <a:xfrm>
            <a:off x="7859485" y="634946"/>
            <a:ext cx="3690257" cy="1450757"/>
          </a:xfrm>
        </p:spPr>
        <p:txBody>
          <a:bodyPr>
            <a:normAutofit/>
          </a:bodyPr>
          <a:lstStyle/>
          <a:p>
            <a:r>
              <a:rPr lang="sv-SE" sz="3400" dirty="0"/>
              <a:t>Tränarna</a:t>
            </a:r>
          </a:p>
        </p:txBody>
      </p:sp>
      <p:pic>
        <p:nvPicPr>
          <p:cNvPr id="4" name="Picture 2" descr="Bildresultat för lysekils aik">
            <a:extLst>
              <a:ext uri="{FF2B5EF4-FFF2-40B4-BE49-F238E27FC236}">
                <a16:creationId xmlns:a16="http://schemas.microsoft.com/office/drawing/2014/main" id="{46E00E08-960E-404C-ADF7-63ADEF1C2E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45" r="12920" b="2"/>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A329E161-336B-461C-94EC-F670DC960F27}"/>
              </a:ext>
            </a:extLst>
          </p:cNvPr>
          <p:cNvSpPr>
            <a:spLocks noGrp="1"/>
          </p:cNvSpPr>
          <p:nvPr>
            <p:ph idx="1"/>
          </p:nvPr>
        </p:nvSpPr>
        <p:spPr>
          <a:xfrm>
            <a:off x="7859485" y="2198914"/>
            <a:ext cx="3690257" cy="3670180"/>
          </a:xfrm>
        </p:spPr>
        <p:txBody>
          <a:bodyPr>
            <a:normAutofit/>
          </a:bodyPr>
          <a:lstStyle/>
          <a:p>
            <a:pPr marL="0" indent="0">
              <a:buNone/>
            </a:pPr>
            <a:r>
              <a:rPr lang="sv-SE" dirty="0"/>
              <a:t>  Oliver Karlsson</a:t>
            </a:r>
          </a:p>
          <a:p>
            <a:r>
              <a:rPr lang="sv-SE" dirty="0"/>
              <a:t>Alexander Schultzberg</a:t>
            </a:r>
          </a:p>
          <a:p>
            <a:r>
              <a:rPr lang="sv-SE" dirty="0"/>
              <a:t>Markus Johansson</a:t>
            </a:r>
          </a:p>
          <a:p>
            <a:r>
              <a:rPr lang="sv-SE" dirty="0"/>
              <a:t>Mikael Koivuhuhta</a:t>
            </a:r>
          </a:p>
        </p:txBody>
      </p:sp>
      <p:sp>
        <p:nvSpPr>
          <p:cNvPr id="23"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4"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30536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36F1772-5B88-4687-974A-52C4564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47FD045-C084-4B8B-86AB-016640233006}"/>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sz="6000" b="1" dirty="0" err="1"/>
              <a:t>Ledord</a:t>
            </a:r>
            <a:endParaRPr lang="en-US" sz="6000" b="1" dirty="0"/>
          </a:p>
        </p:txBody>
      </p:sp>
      <p:pic>
        <p:nvPicPr>
          <p:cNvPr id="17" name="Picture 2" descr="Bildresultat för lysekils aik">
            <a:extLst>
              <a:ext uri="{FF2B5EF4-FFF2-40B4-BE49-F238E27FC236}">
                <a16:creationId xmlns:a16="http://schemas.microsoft.com/office/drawing/2014/main" id="{E13E7C67-0AAB-4970-841A-CE5341591E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688457"/>
            <a:ext cx="4020297" cy="2261417"/>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FC2C99CD-8BCA-45F5-BA47-7A6D80CA8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FE1B6D97-D588-49A0-AEFA-226DDA0CDB6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096562" y="3218101"/>
            <a:ext cx="3095170" cy="2476136"/>
          </a:xfrm>
          <a:prstGeom prst="rect">
            <a:avLst/>
          </a:prstGeom>
          <a:noFill/>
        </p:spPr>
      </p:pic>
      <p:sp>
        <p:nvSpPr>
          <p:cNvPr id="4" name="Rektangel 3">
            <a:extLst>
              <a:ext uri="{FF2B5EF4-FFF2-40B4-BE49-F238E27FC236}">
                <a16:creationId xmlns:a16="http://schemas.microsoft.com/office/drawing/2014/main" id="{5C8652E3-7EFB-45CE-8E9C-D47287DB4A90}"/>
              </a:ext>
            </a:extLst>
          </p:cNvPr>
          <p:cNvSpPr/>
          <p:nvPr/>
        </p:nvSpPr>
        <p:spPr>
          <a:xfrm>
            <a:off x="5144679" y="2198914"/>
            <a:ext cx="6405063" cy="3670180"/>
          </a:xfrm>
          <a:prstGeom prst="rect">
            <a:avLst/>
          </a:prstGeom>
        </p:spPr>
        <p:txBody>
          <a:bodyPr vert="horz" lIns="0" tIns="45720" rIns="0" bIns="45720" rtlCol="0">
            <a:normAutofit/>
          </a:bodyPr>
          <a:lstStyle/>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L </a:t>
            </a:r>
            <a:r>
              <a:rPr lang="en-US" sz="3200" dirty="0">
                <a:solidFill>
                  <a:schemeClr val="tx1">
                    <a:lumMod val="75000"/>
                    <a:lumOff val="25000"/>
                  </a:schemeClr>
                </a:solidFill>
              </a:rPr>
              <a:t>– </a:t>
            </a:r>
            <a:r>
              <a:rPr lang="en-US" sz="3200" dirty="0" err="1">
                <a:solidFill>
                  <a:schemeClr val="tx1">
                    <a:lumMod val="75000"/>
                    <a:lumOff val="25000"/>
                  </a:schemeClr>
                </a:solidFill>
              </a:rPr>
              <a:t>Lärorikt</a:t>
            </a:r>
            <a:endParaRPr lang="en-US" sz="3200" dirty="0">
              <a:solidFill>
                <a:schemeClr val="tx1">
                  <a:lumMod val="75000"/>
                  <a:lumOff val="25000"/>
                </a:schemeClr>
              </a:solidFill>
            </a:endParaRPr>
          </a:p>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A</a:t>
            </a:r>
            <a:r>
              <a:rPr lang="en-US" sz="3200" dirty="0">
                <a:solidFill>
                  <a:schemeClr val="tx1">
                    <a:lumMod val="75000"/>
                    <a:lumOff val="25000"/>
                  </a:schemeClr>
                </a:solidFill>
              </a:rPr>
              <a:t> – </a:t>
            </a:r>
            <a:r>
              <a:rPr lang="en-US" sz="3200" dirty="0" err="1">
                <a:solidFill>
                  <a:schemeClr val="tx1">
                    <a:lumMod val="75000"/>
                    <a:lumOff val="25000"/>
                  </a:schemeClr>
                </a:solidFill>
              </a:rPr>
              <a:t>Alla</a:t>
            </a:r>
            <a:r>
              <a:rPr lang="en-US" sz="3200" dirty="0">
                <a:solidFill>
                  <a:schemeClr val="tx1">
                    <a:lumMod val="75000"/>
                    <a:lumOff val="25000"/>
                  </a:schemeClr>
                </a:solidFill>
              </a:rPr>
              <a:t> ska </a:t>
            </a:r>
            <a:r>
              <a:rPr lang="en-US" sz="3200" dirty="0" err="1">
                <a:solidFill>
                  <a:schemeClr val="tx1">
                    <a:lumMod val="75000"/>
                    <a:lumOff val="25000"/>
                  </a:schemeClr>
                </a:solidFill>
              </a:rPr>
              <a:t>få</a:t>
            </a:r>
            <a:r>
              <a:rPr lang="en-US" sz="3200" dirty="0">
                <a:solidFill>
                  <a:schemeClr val="tx1">
                    <a:lumMod val="75000"/>
                    <a:lumOff val="25000"/>
                  </a:schemeClr>
                </a:solidFill>
              </a:rPr>
              <a:t> </a:t>
            </a:r>
            <a:r>
              <a:rPr lang="en-US" sz="3200" dirty="0" err="1">
                <a:solidFill>
                  <a:schemeClr val="tx1">
                    <a:lumMod val="75000"/>
                    <a:lumOff val="25000"/>
                  </a:schemeClr>
                </a:solidFill>
              </a:rPr>
              <a:t>vara</a:t>
            </a:r>
            <a:r>
              <a:rPr lang="en-US" sz="3200" dirty="0">
                <a:solidFill>
                  <a:schemeClr val="tx1">
                    <a:lumMod val="75000"/>
                    <a:lumOff val="25000"/>
                  </a:schemeClr>
                </a:solidFill>
              </a:rPr>
              <a:t> med!</a:t>
            </a:r>
          </a:p>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I </a:t>
            </a:r>
            <a:r>
              <a:rPr lang="en-US" sz="3200" dirty="0">
                <a:solidFill>
                  <a:schemeClr val="tx1">
                    <a:lumMod val="75000"/>
                    <a:lumOff val="25000"/>
                  </a:schemeClr>
                </a:solidFill>
              </a:rPr>
              <a:t>– </a:t>
            </a:r>
            <a:r>
              <a:rPr lang="en-US" sz="3200" dirty="0" err="1">
                <a:solidFill>
                  <a:schemeClr val="tx1">
                    <a:lumMod val="75000"/>
                    <a:lumOff val="25000"/>
                  </a:schemeClr>
                </a:solidFill>
              </a:rPr>
              <a:t>Inställning</a:t>
            </a:r>
            <a:endParaRPr lang="en-US" sz="3200" dirty="0">
              <a:solidFill>
                <a:schemeClr val="tx1">
                  <a:lumMod val="75000"/>
                  <a:lumOff val="25000"/>
                </a:schemeClr>
              </a:solidFill>
            </a:endParaRPr>
          </a:p>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K</a:t>
            </a:r>
            <a:r>
              <a:rPr lang="en-US" sz="3200" dirty="0">
                <a:solidFill>
                  <a:schemeClr val="tx1">
                    <a:lumMod val="75000"/>
                    <a:lumOff val="25000"/>
                  </a:schemeClr>
                </a:solidFill>
              </a:rPr>
              <a:t> - </a:t>
            </a:r>
            <a:r>
              <a:rPr lang="en-US" sz="3200" dirty="0" err="1">
                <a:solidFill>
                  <a:schemeClr val="tx1">
                    <a:lumMod val="75000"/>
                    <a:lumOff val="25000"/>
                  </a:schemeClr>
                </a:solidFill>
              </a:rPr>
              <a:t>Kamratskap</a:t>
            </a:r>
            <a:endParaRPr lang="en-US" sz="3200" dirty="0">
              <a:solidFill>
                <a:schemeClr val="tx1">
                  <a:lumMod val="75000"/>
                  <a:lumOff val="25000"/>
                </a:schemeClr>
              </a:solidFill>
            </a:endParaRPr>
          </a:p>
        </p:txBody>
      </p:sp>
      <p:sp>
        <p:nvSpPr>
          <p:cNvPr id="39" name="Rectangle 38">
            <a:extLst>
              <a:ext uri="{FF2B5EF4-FFF2-40B4-BE49-F238E27FC236}">
                <a16:creationId xmlns:a16="http://schemas.microsoft.com/office/drawing/2014/main" id="{C7E8667B-49C4-4E47-AB3E-78AC18E95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3F34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41" name="Rectangle 40">
            <a:extLst>
              <a:ext uri="{FF2B5EF4-FFF2-40B4-BE49-F238E27FC236}">
                <a16:creationId xmlns:a16="http://schemas.microsoft.com/office/drawing/2014/main" id="{8A1780B1-1435-4EBC-947B-9609953F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25B6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119529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7E8FA1-E9FE-492B-B691-4F7D97552180}"/>
              </a:ext>
            </a:extLst>
          </p:cNvPr>
          <p:cNvSpPr>
            <a:spLocks noGrp="1"/>
          </p:cNvSpPr>
          <p:nvPr>
            <p:ph type="title"/>
          </p:nvPr>
        </p:nvSpPr>
        <p:spPr/>
        <p:txBody>
          <a:bodyPr/>
          <a:lstStyle/>
          <a:p>
            <a:r>
              <a:rPr lang="sv-SE" dirty="0"/>
              <a:t>Från Policyn …..</a:t>
            </a:r>
          </a:p>
        </p:txBody>
      </p:sp>
      <p:sp>
        <p:nvSpPr>
          <p:cNvPr id="7" name="Rektangel 6">
            <a:extLst>
              <a:ext uri="{FF2B5EF4-FFF2-40B4-BE49-F238E27FC236}">
                <a16:creationId xmlns:a16="http://schemas.microsoft.com/office/drawing/2014/main" id="{AF1E6B66-1A5C-49E6-AF53-4D2ACF56E8EE}"/>
              </a:ext>
            </a:extLst>
          </p:cNvPr>
          <p:cNvSpPr/>
          <p:nvPr/>
        </p:nvSpPr>
        <p:spPr>
          <a:xfrm>
            <a:off x="1097280" y="1816508"/>
            <a:ext cx="8667750" cy="4257769"/>
          </a:xfrm>
          <a:prstGeom prst="rect">
            <a:avLst/>
          </a:prstGeom>
        </p:spPr>
        <p:txBody>
          <a:bodyPr wrap="square">
            <a:spAutoFit/>
          </a:bodyPr>
          <a:lstStyle/>
          <a:p>
            <a:pPr>
              <a:lnSpc>
                <a:spcPct val="107000"/>
              </a:lnSpc>
              <a:spcBef>
                <a:spcPts val="200"/>
              </a:spcBef>
              <a:spcAft>
                <a:spcPts val="0"/>
              </a:spcAft>
            </a:pPr>
            <a:r>
              <a:rPr lang="sv-SE"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MÅLSÄTTNING</a:t>
            </a:r>
          </a:p>
          <a:p>
            <a:pPr>
              <a:lnSpc>
                <a:spcPct val="107000"/>
              </a:lnSpc>
              <a:spcAft>
                <a:spcPts val="800"/>
              </a:spcAft>
            </a:pP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LAIK har som mål att utveckla fotbollsglädje och fotbollskunnande i stora årskullar av unga fotbollsspelare och att få dem att behålla sitt fotbollsintresse så långt upp i åldrarna som möjligt. Klubbens framgång ska inte mätas i antal vunna matcher utan i hur många spelare vi får med oss hela vägen från knatteåren (fotbollslekis) till junioråldern och sedan vidare mot seniorlaget (A-lag och B-lag) och i framtiden ledare. Målsättningen är att fostra bra och välutbildade fotbollsspelare såväl som goda kamrater samt att få med lika många flickor som pojkar.</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sv-SE"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UPPGIFT</a:t>
            </a:r>
          </a:p>
          <a:p>
            <a:pPr>
              <a:lnSpc>
                <a:spcPct val="107000"/>
              </a:lnSpc>
              <a:spcAft>
                <a:spcPts val="800"/>
              </a:spcAft>
            </a:pP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LAIK vill visa på ungdomsidrotten som en positiv kraft. Idrott handlar inte minst om att forma den egna identiteten, att i gemenskap med andra lära sig ta ansvar och visa hänsyn. Både lagets framgångar och besvikelser blir viktiga byggstenar i barnens personliga utveckling. Det är själva färden som är resans mål! </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Bildresultat för lysekils aik">
            <a:extLst>
              <a:ext uri="{FF2B5EF4-FFF2-40B4-BE49-F238E27FC236}">
                <a16:creationId xmlns:a16="http://schemas.microsoft.com/office/drawing/2014/main" id="{C8525B0C-A480-4151-9A22-F0D83F2676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66340" y="286603"/>
            <a:ext cx="4020297" cy="22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1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AB3911-E958-4224-A018-F70DECB5BCB9}"/>
              </a:ext>
            </a:extLst>
          </p:cNvPr>
          <p:cNvSpPr>
            <a:spLocks noGrp="1"/>
          </p:cNvSpPr>
          <p:nvPr>
            <p:ph type="title"/>
          </p:nvPr>
        </p:nvSpPr>
        <p:spPr>
          <a:xfrm>
            <a:off x="1097280" y="286603"/>
            <a:ext cx="10058400" cy="1450757"/>
          </a:xfrm>
        </p:spPr>
        <p:txBody>
          <a:bodyPr/>
          <a:lstStyle/>
          <a:p>
            <a:r>
              <a:rPr lang="sv-SE"/>
              <a:t>Förväntningar på spelare</a:t>
            </a:r>
            <a:endParaRPr lang="sv-SE" dirty="0"/>
          </a:p>
        </p:txBody>
      </p:sp>
      <p:sp>
        <p:nvSpPr>
          <p:cNvPr id="4" name="Rektangel 3">
            <a:extLst>
              <a:ext uri="{FF2B5EF4-FFF2-40B4-BE49-F238E27FC236}">
                <a16:creationId xmlns:a16="http://schemas.microsoft.com/office/drawing/2014/main" id="{6FCFDE66-44A5-427B-9FB3-267C6A9FFBA0}"/>
              </a:ext>
            </a:extLst>
          </p:cNvPr>
          <p:cNvSpPr/>
          <p:nvPr/>
        </p:nvSpPr>
        <p:spPr>
          <a:xfrm>
            <a:off x="1036320" y="1737360"/>
            <a:ext cx="10523220" cy="4623445"/>
          </a:xfrm>
          <a:prstGeom prst="rect">
            <a:avLst/>
          </a:prstGeom>
        </p:spPr>
        <p:txBody>
          <a:bodyPr wrap="square">
            <a:spAutoFit/>
          </a:bodyPr>
          <a:lstStyle/>
          <a:p>
            <a:pPr>
              <a:lnSpc>
                <a:spcPct val="107000"/>
              </a:lnSpc>
              <a:spcAft>
                <a:spcPts val="800"/>
              </a:spcAft>
            </a:pPr>
            <a:r>
              <a:rPr lang="sv-SE" sz="24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FÖR ATT VERKA FÖR EN FUNGERANDE VÄRDEGRUND FÖRVÄNTAS ATT MAN:</a:t>
            </a:r>
            <a:br>
              <a:rPr lang="sv-SE" sz="24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Kommer i tid till träningar och matcher och alltid gör sitt bästa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Är en bra kamrat</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Behöver inte vara bäst men försök alltid göra ditt bästa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Använder ett bra och vårdat språk där svenska är det språk vi använder för att kommunicera med varandra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Hör av sig i god tid om man inte kan delta i kommande match eller träning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Lyssnar på tränarna och domaren</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Håller ihop, vi är ett lag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vi försöker byta om tillsammans, innan och efter match eller träning.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Tackar efter matchen</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Fokuserar på glädjen i fotbollen, inte resultatet</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Använder sociala medier på ett schysst sätt och inte till att prata nedsättande om någon/några eller på andra sätt kränka någon.</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Framförallt: Var positiv!</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Bildresultat för lysekils aik">
            <a:extLst>
              <a:ext uri="{FF2B5EF4-FFF2-40B4-BE49-F238E27FC236}">
                <a16:creationId xmlns:a16="http://schemas.microsoft.com/office/drawing/2014/main" id="{6930E9AD-8A5D-421D-B74C-317E889418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31177" y="19988"/>
            <a:ext cx="3527086" cy="198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0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FDD5B0-179E-42A8-8696-5AD50B36D98A}"/>
              </a:ext>
            </a:extLst>
          </p:cNvPr>
          <p:cNvSpPr>
            <a:spLocks noGrp="1"/>
          </p:cNvSpPr>
          <p:nvPr>
            <p:ph type="title"/>
          </p:nvPr>
        </p:nvSpPr>
        <p:spPr/>
        <p:txBody>
          <a:bodyPr/>
          <a:lstStyle/>
          <a:p>
            <a:r>
              <a:rPr lang="sv-SE" dirty="0"/>
              <a:t>Förväntningar på föräldrar</a:t>
            </a:r>
          </a:p>
        </p:txBody>
      </p:sp>
      <p:sp>
        <p:nvSpPr>
          <p:cNvPr id="4" name="Rektangel 3">
            <a:extLst>
              <a:ext uri="{FF2B5EF4-FFF2-40B4-BE49-F238E27FC236}">
                <a16:creationId xmlns:a16="http://schemas.microsoft.com/office/drawing/2014/main" id="{ED04F480-F5CB-47DC-9837-BD46144548F7}"/>
              </a:ext>
            </a:extLst>
          </p:cNvPr>
          <p:cNvSpPr/>
          <p:nvPr/>
        </p:nvSpPr>
        <p:spPr>
          <a:xfrm>
            <a:off x="1097280" y="1873147"/>
            <a:ext cx="8705850" cy="4325928"/>
          </a:xfrm>
          <a:prstGeom prst="rect">
            <a:avLst/>
          </a:prstGeom>
        </p:spPr>
        <p:txBody>
          <a:bodyPr wrap="square">
            <a:spAutoFit/>
          </a:bodyPr>
          <a:lstStyle/>
          <a:p>
            <a:pPr>
              <a:lnSpc>
                <a:spcPct val="107000"/>
              </a:lnSpc>
              <a:spcAft>
                <a:spcPts val="800"/>
              </a:spcAft>
            </a:pP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Se till att ditt barn kommer i tid till träningar och matcher</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Följ gärna med ditt/dina barn på träningar och matcher</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Respektera tränarens och domarens beslut</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
            </a:r>
            <a:r>
              <a:rPr lang="sv-SE" sz="2000" dirty="0">
                <a:solidFill>
                  <a:srgbClr val="000000"/>
                </a:solidFill>
                <a:highlight>
                  <a:srgbClr val="FFFF00"/>
                </a:highlight>
                <a:latin typeface="Calibri" panose="020F0502020204030204" pitchFamily="34" charset="0"/>
                <a:ea typeface="Calibri" panose="020F0502020204030204" pitchFamily="34" charset="0"/>
                <a:cs typeface="Helvetica" panose="020B0604020202020204" pitchFamily="34" charset="0"/>
              </a:rPr>
              <a:t>Heja gärna på laget, men instruera inte!</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Inte kritisera spelare, vare sig de egna eller motspelarna</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Fokusera på glädjen i fotbollen och inte resultatet</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
            </a:r>
            <a:r>
              <a:rPr lang="sv-SE" sz="2000" dirty="0">
                <a:solidFill>
                  <a:srgbClr val="000000"/>
                </a:solidFill>
                <a:highlight>
                  <a:srgbClr val="FFFF00"/>
                </a:highlight>
                <a:latin typeface="Calibri" panose="020F0502020204030204" pitchFamily="34" charset="0"/>
                <a:ea typeface="Calibri" panose="020F0502020204030204" pitchFamily="34" charset="0"/>
                <a:cs typeface="Helvetica" panose="020B0604020202020204" pitchFamily="34" charset="0"/>
              </a:rPr>
              <a:t>Hjälpa till vid klubbens arrangemang.</a:t>
            </a:r>
            <a:br>
              <a:rPr lang="sv-SE" sz="2000" dirty="0">
                <a:solidFill>
                  <a:srgbClr val="000000"/>
                </a:solidFill>
                <a:highlight>
                  <a:srgbClr val="FFFF00"/>
                </a:highlight>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Hjälpa till i laget med tvättning av matchkläder och körning till träning och match.</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Att vi pratar svenska med varandra så att alla använder samma språk</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Att någon eller några föräldrar i varje lag ställer upp som lagföräldrar och på så vis avlastar ledaren med administrativa göromål.</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br>
              <a:rPr lang="sv-SE" dirty="0">
                <a:solidFill>
                  <a:srgbClr val="000000"/>
                </a:solidFill>
                <a:latin typeface="Helvetica" panose="020B0604020202020204" pitchFamily="34" charset="0"/>
                <a:ea typeface="Calibri" panose="020F0502020204030204" pitchFamily="34" charset="0"/>
                <a:cs typeface="Times New Roman" panose="02020603050405020304" pitchFamily="18"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Framförallt: Var positiv!</a:t>
            </a:r>
            <a:endParaRPr lang="sv-S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Bildresultat för lysekils aik">
            <a:extLst>
              <a:ext uri="{FF2B5EF4-FFF2-40B4-BE49-F238E27FC236}">
                <a16:creationId xmlns:a16="http://schemas.microsoft.com/office/drawing/2014/main" id="{7A9D4636-8DC3-44AB-96E4-C0EE93419B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04695" y="606651"/>
            <a:ext cx="4020297" cy="22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1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8D6D4-CBAC-43C6-AC14-5397AEAB360C}"/>
              </a:ext>
            </a:extLst>
          </p:cNvPr>
          <p:cNvSpPr>
            <a:spLocks noGrp="1"/>
          </p:cNvSpPr>
          <p:nvPr>
            <p:ph type="title"/>
          </p:nvPr>
        </p:nvSpPr>
        <p:spPr>
          <a:xfrm>
            <a:off x="1097280" y="286603"/>
            <a:ext cx="10058400" cy="1450757"/>
          </a:xfrm>
        </p:spPr>
        <p:txBody>
          <a:bodyPr/>
          <a:lstStyle/>
          <a:p>
            <a:r>
              <a:rPr lang="sv-SE"/>
              <a:t>Förväntningar på ledare</a:t>
            </a:r>
            <a:endParaRPr lang="sv-SE" dirty="0"/>
          </a:p>
        </p:txBody>
      </p:sp>
      <p:pic>
        <p:nvPicPr>
          <p:cNvPr id="5" name="Picture 2" descr="Bildresultat för lysekils aik">
            <a:extLst>
              <a:ext uri="{FF2B5EF4-FFF2-40B4-BE49-F238E27FC236}">
                <a16:creationId xmlns:a16="http://schemas.microsoft.com/office/drawing/2014/main" id="{FA298FA5-D7F0-4CD2-BB54-EED59DB21C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04695" y="606651"/>
            <a:ext cx="4020297" cy="2261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F9C95684-6AF9-4689-CE5C-CD7BC118D722}"/>
              </a:ext>
            </a:extLst>
          </p:cNvPr>
          <p:cNvSpPr txBox="1"/>
          <p:nvPr/>
        </p:nvSpPr>
        <p:spPr>
          <a:xfrm>
            <a:off x="1097280" y="1909660"/>
            <a:ext cx="10721340" cy="5909310"/>
          </a:xfrm>
          <a:prstGeom prst="rect">
            <a:avLst/>
          </a:prstGeom>
          <a:noFill/>
        </p:spPr>
        <p:txBody>
          <a:bodyPr wrap="square" rtlCol="0">
            <a:spAutoFit/>
          </a:bodyPr>
          <a:lstStyle/>
          <a:p>
            <a:r>
              <a:rPr lang="sv-SE" sz="2400" dirty="0"/>
              <a:t>Kommunicerar via laget.se</a:t>
            </a:r>
          </a:p>
          <a:p>
            <a:pPr marL="285750" indent="-28575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Att man är rättvis och inte favoriserar någon spelare. </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hjälper till att bygga upp spelarnas självförtroende</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samarbetar med alla inom Lysekils AIK, vi tillhör samma förening!</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uppmuntrar barnen/ungdomarna, ge beröm!</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ser till att alla får spela och att alla får möjlighet att spela på olika platser i laget. </a:t>
            </a:r>
          </a:p>
          <a:p>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 Att man är en god förebild</a:t>
            </a:r>
          </a:p>
          <a:p>
            <a:pPr marL="342900" indent="-34290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Bemötande föräldrar och barn </a:t>
            </a:r>
          </a:p>
          <a:p>
            <a:pPr marL="342900" indent="-34290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sträva efter att hålla oss </a:t>
            </a:r>
            <a:r>
              <a:rPr lang="sv-SE" sz="2400" dirty="0" err="1">
                <a:solidFill>
                  <a:srgbClr val="000000"/>
                </a:solidFill>
                <a:latin typeface="Calibri" panose="020F0502020204030204" pitchFamily="34" charset="0"/>
                <a:ea typeface="Calibri" panose="020F0502020204030204" pitchFamily="34" charset="0"/>
                <a:cs typeface="Helvetica" panose="020B0604020202020204" pitchFamily="34" charset="0"/>
              </a:rPr>
              <a:t>ajour</a:t>
            </a: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med utbildning</a:t>
            </a:r>
          </a:p>
          <a:p>
            <a:pPr marL="342900" indent="-34290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lyhörda för dålig attityd bland barnen</a:t>
            </a:r>
          </a:p>
          <a:p>
            <a:pPr marL="342900" indent="-34290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Vad tycker ni föräldrar?</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endParaRPr lang="sv-SE" sz="2400" dirty="0">
              <a:solidFill>
                <a:srgbClr val="000000"/>
              </a:solidFill>
              <a:latin typeface="Calibri" panose="020F0502020204030204" pitchFamily="34" charset="0"/>
              <a:cs typeface="Helvetica" panose="020B0604020202020204" pitchFamily="34" charset="0"/>
            </a:endParaRPr>
          </a:p>
          <a:p>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Framförallt: Var positiv!</a:t>
            </a:r>
            <a:endParaRPr lang="sv-SE" sz="2400" dirty="0"/>
          </a:p>
          <a:p>
            <a:endParaRPr lang="sv-SE" sz="2400" dirty="0"/>
          </a:p>
          <a:p>
            <a:endParaRPr lang="sv-SE" dirty="0"/>
          </a:p>
        </p:txBody>
      </p:sp>
    </p:spTree>
    <p:extLst>
      <p:ext uri="{BB962C8B-B14F-4D97-AF65-F5344CB8AC3E}">
        <p14:creationId xmlns:p14="http://schemas.microsoft.com/office/powerpoint/2010/main" val="395980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B75F1FF8-CFC9-483E-9851-F22242E6B0C4}"/>
              </a:ext>
            </a:extLst>
          </p:cNvPr>
          <p:cNvSpPr txBox="1"/>
          <p:nvPr/>
        </p:nvSpPr>
        <p:spPr>
          <a:xfrm>
            <a:off x="1065197" y="5120640"/>
            <a:ext cx="10058400" cy="822960"/>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3600" spc="-50">
                <a:solidFill>
                  <a:srgbClr val="FFFFFF"/>
                </a:solidFill>
                <a:latin typeface="+mj-lt"/>
                <a:ea typeface="+mj-ea"/>
                <a:cs typeface="+mj-cs"/>
              </a:rPr>
              <a:t>Domare</a:t>
            </a:r>
          </a:p>
        </p:txBody>
      </p:sp>
      <p:pic>
        <p:nvPicPr>
          <p:cNvPr id="7" name="Picture 2" descr="Bildresultat för lysekils aik">
            <a:extLst>
              <a:ext uri="{FF2B5EF4-FFF2-40B4-BE49-F238E27FC236}">
                <a16:creationId xmlns:a16="http://schemas.microsoft.com/office/drawing/2014/main" id="{AFE4BB93-8F9A-4A6C-A268-C153ACEBDA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5457" y="998171"/>
            <a:ext cx="5131653" cy="28865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a:extLst>
              <a:ext uri="{FF2B5EF4-FFF2-40B4-BE49-F238E27FC236}">
                <a16:creationId xmlns:a16="http://schemas.microsoft.com/office/drawing/2014/main" id="{AFBBFEA7-508B-4DE9-841D-CE7B5B186D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3115" y="215350"/>
            <a:ext cx="4486949" cy="566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806"/>
      </p:ext>
    </p:extLst>
  </p:cSld>
  <p:clrMapOvr>
    <a:masterClrMapping/>
  </p:clrMapOvr>
</p:sld>
</file>

<file path=ppt/theme/theme1.xml><?xml version="1.0" encoding="utf-8"?>
<a:theme xmlns:a="http://schemas.openxmlformats.org/drawingml/2006/main" name="Efterhand">
  <a:themeElements>
    <a:clrScheme name="Efterhand">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Efterhand">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fterhand">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e14503f1-da51-42d1-95fb-8b06ea7c10ae" xsi:nil="true"/>
    <Invited_Teachers xmlns="e14503f1-da51-42d1-95fb-8b06ea7c10ae" xsi:nil="true"/>
    <IsNotebookLocked xmlns="e14503f1-da51-42d1-95fb-8b06ea7c10ae" xsi:nil="true"/>
    <Self_Registration_Enabled xmlns="e14503f1-da51-42d1-95fb-8b06ea7c10ae" xsi:nil="true"/>
    <TeamsChannelId xmlns="e14503f1-da51-42d1-95fb-8b06ea7c10ae" xsi:nil="true"/>
    <Students xmlns="e14503f1-da51-42d1-95fb-8b06ea7c10ae">
      <UserInfo>
        <DisplayName/>
        <AccountId xsi:nil="true"/>
        <AccountType/>
      </UserInfo>
    </Students>
    <DefaultSectionNames xmlns="e14503f1-da51-42d1-95fb-8b06ea7c10ae" xsi:nil="true"/>
    <Is_Collaboration_Space_Locked xmlns="e14503f1-da51-42d1-95fb-8b06ea7c10ae" xsi:nil="true"/>
    <NotebookType xmlns="e14503f1-da51-42d1-95fb-8b06ea7c10ae" xsi:nil="true"/>
    <Teachers xmlns="e14503f1-da51-42d1-95fb-8b06ea7c10ae">
      <UserInfo>
        <DisplayName/>
        <AccountId xsi:nil="true"/>
        <AccountType/>
      </UserInfo>
    </Teachers>
    <Student_Groups xmlns="e14503f1-da51-42d1-95fb-8b06ea7c10ae">
      <UserInfo>
        <DisplayName/>
        <AccountId xsi:nil="true"/>
        <AccountType/>
      </UserInfo>
    </Student_Groups>
    <Has_Teacher_Only_SectionGroup xmlns="e14503f1-da51-42d1-95fb-8b06ea7c10ae" xsi:nil="true"/>
    <Owner xmlns="e14503f1-da51-42d1-95fb-8b06ea7c10ae">
      <UserInfo>
        <DisplayName/>
        <AccountId xsi:nil="true"/>
        <AccountType/>
      </UserInfo>
    </Owner>
    <Invited_Students xmlns="e14503f1-da51-42d1-95fb-8b06ea7c10ae" xsi:nil="true"/>
    <Templates xmlns="e14503f1-da51-42d1-95fb-8b06ea7c10ae" xsi:nil="true"/>
    <FolderType xmlns="e14503f1-da51-42d1-95fb-8b06ea7c10ae" xsi:nil="true"/>
    <CultureName xmlns="e14503f1-da51-42d1-95fb-8b06ea7c10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E099B278BF86F42B9965F2885649973" ma:contentTypeVersion="28" ma:contentTypeDescription="Skapa ett nytt dokument." ma:contentTypeScope="" ma:versionID="e66aae623304d639345be47749c63ed8">
  <xsd:schema xmlns:xsd="http://www.w3.org/2001/XMLSchema" xmlns:xs="http://www.w3.org/2001/XMLSchema" xmlns:p="http://schemas.microsoft.com/office/2006/metadata/properties" xmlns:ns3="e14503f1-da51-42d1-95fb-8b06ea7c10ae" xmlns:ns4="27aad105-9c06-482b-83f4-bc6e535608fd" targetNamespace="http://schemas.microsoft.com/office/2006/metadata/properties" ma:root="true" ma:fieldsID="806f61420e862fa1b9fa1f60217973ab" ns3:_="" ns4:_="">
    <xsd:import namespace="e14503f1-da51-42d1-95fb-8b06ea7c10ae"/>
    <xsd:import namespace="27aad105-9c06-482b-83f4-bc6e535608fd"/>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amsChannelId" minOccurs="0"/>
                <xsd:element ref="ns3:IsNotebookLocked"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503f1-da51-42d1-95fb-8b06ea7c10a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amsChannelId" ma:index="28" nillable="true" ma:displayName="Teams Channel Id" ma:internalName="TeamsChannelId">
      <xsd:simpleType>
        <xsd:restriction base="dms:Text"/>
      </xsd:simpleType>
    </xsd:element>
    <xsd:element name="IsNotebookLocked" ma:index="29"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aad105-9c06-482b-83f4-bc6e535608fd" elementFormDefault="qualified">
    <xsd:import namespace="http://schemas.microsoft.com/office/2006/documentManagement/types"/>
    <xsd:import namespace="http://schemas.microsoft.com/office/infopath/2007/PartnerControls"/>
    <xsd:element name="SharedWithUsers" ma:index="2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Delat med information" ma:internalName="SharedWithDetails" ma:readOnly="true">
      <xsd:simpleType>
        <xsd:restriction base="dms:Note">
          <xsd:maxLength value="255"/>
        </xsd:restriction>
      </xsd:simpleType>
    </xsd:element>
    <xsd:element name="SharingHintHash" ma:index="27"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B2BDC3-9A4C-47B6-91AE-4645DF6F92C3}">
  <ds:schemaRefs>
    <ds:schemaRef ds:uri="http://schemas.microsoft.com/sharepoint/v3/contenttype/forms"/>
  </ds:schemaRefs>
</ds:datastoreItem>
</file>

<file path=customXml/itemProps2.xml><?xml version="1.0" encoding="utf-8"?>
<ds:datastoreItem xmlns:ds="http://schemas.openxmlformats.org/officeDocument/2006/customXml" ds:itemID="{7C8EF248-872D-478D-8B38-8C3E5F1E2505}">
  <ds:schemaRefs>
    <ds:schemaRef ds:uri="http://schemas.openxmlformats.org/package/2006/metadata/core-properties"/>
    <ds:schemaRef ds:uri="http://schemas.microsoft.com/office/2006/documentManagement/types"/>
    <ds:schemaRef ds:uri="http://schemas.microsoft.com/office/infopath/2007/PartnerControls"/>
    <ds:schemaRef ds:uri="e14503f1-da51-42d1-95fb-8b06ea7c10ae"/>
    <ds:schemaRef ds:uri="http://purl.org/dc/elements/1.1/"/>
    <ds:schemaRef ds:uri="http://schemas.microsoft.com/office/2006/metadata/properties"/>
    <ds:schemaRef ds:uri="http://purl.org/dc/terms/"/>
    <ds:schemaRef ds:uri="27aad105-9c06-482b-83f4-bc6e535608fd"/>
    <ds:schemaRef ds:uri="http://www.w3.org/XML/1998/namespace"/>
    <ds:schemaRef ds:uri="http://purl.org/dc/dcmitype/"/>
  </ds:schemaRefs>
</ds:datastoreItem>
</file>

<file path=customXml/itemProps3.xml><?xml version="1.0" encoding="utf-8"?>
<ds:datastoreItem xmlns:ds="http://schemas.openxmlformats.org/officeDocument/2006/customXml" ds:itemID="{DCDDBCB9-56E2-4935-AB96-C60F45D00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4503f1-da51-42d1-95fb-8b06ea7c10ae"/>
    <ds:schemaRef ds:uri="27aad105-9c06-482b-83f4-bc6e53560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409</TotalTime>
  <Words>1613</Words>
  <Application>Microsoft Office PowerPoint</Application>
  <PresentationFormat>Bredbild</PresentationFormat>
  <Paragraphs>252</Paragraphs>
  <Slides>21</Slides>
  <Notes>4</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21</vt:i4>
      </vt:variant>
    </vt:vector>
  </HeadingPairs>
  <TitlesOfParts>
    <vt:vector size="33" baseType="lpstr">
      <vt:lpstr>ＭＳ Ｐゴシック</vt:lpstr>
      <vt:lpstr>Arial</vt:lpstr>
      <vt:lpstr>Calibri</vt:lpstr>
      <vt:lpstr>Calibri Light</vt:lpstr>
      <vt:lpstr>Constantia</vt:lpstr>
      <vt:lpstr>Helvetica</vt:lpstr>
      <vt:lpstr>Helvetica Neue</vt:lpstr>
      <vt:lpstr>HelveticaNeue LT 75 Bold</vt:lpstr>
      <vt:lpstr>ProximaNova</vt:lpstr>
      <vt:lpstr>Stag Bold</vt:lpstr>
      <vt:lpstr>Wingdings</vt:lpstr>
      <vt:lpstr>Efterhand</vt:lpstr>
      <vt:lpstr>   FÖRÄLDRAMÖTE P2016</vt:lpstr>
      <vt:lpstr>Dagordning</vt:lpstr>
      <vt:lpstr>Tränarna</vt:lpstr>
      <vt:lpstr>Ledord</vt:lpstr>
      <vt:lpstr>Från Policyn …..</vt:lpstr>
      <vt:lpstr>Förväntningar på spelare</vt:lpstr>
      <vt:lpstr>Förväntningar på föräldrar</vt:lpstr>
      <vt:lpstr>Förväntningar på ledare</vt:lpstr>
      <vt:lpstr>PowerPoint-presentation</vt:lpstr>
      <vt:lpstr>Gullmarscupen 8-10/8</vt:lpstr>
      <vt:lpstr>Sälja, baka, ställa upp ……</vt:lpstr>
      <vt:lpstr>PowerPoint-presentation</vt:lpstr>
      <vt:lpstr>PowerPoint-presentation</vt:lpstr>
      <vt:lpstr>PowerPoint-presentation</vt:lpstr>
      <vt:lpstr>PowerPoint-presentation</vt:lpstr>
      <vt:lpstr>PowerPoint-presentation</vt:lpstr>
      <vt:lpstr>BESKRIVNING AV SPELET</vt:lpstr>
      <vt:lpstr>DE FYSISKA GRUNDKVALITETERNA</vt:lpstr>
      <vt:lpstr>PowerPoint-presentation</vt:lpstr>
      <vt:lpstr>Träningar/sammandrag</vt:lpstr>
      <vt:lpstr>Bollvärdar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BARN OCH UNGDOM 2020</dc:title>
  <dc:creator>Thomas Sernemo</dc:creator>
  <cp:lastModifiedBy>Mikael Koivuhuhta</cp:lastModifiedBy>
  <cp:revision>11</cp:revision>
  <dcterms:created xsi:type="dcterms:W3CDTF">2020-02-07T12:51:07Z</dcterms:created>
  <dcterms:modified xsi:type="dcterms:W3CDTF">2025-04-22T14:11:00Z</dcterms:modified>
</cp:coreProperties>
</file>