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73" r:id="rId3"/>
    <p:sldId id="275" r:id="rId4"/>
    <p:sldId id="268" r:id="rId5"/>
    <p:sldId id="258" r:id="rId6"/>
    <p:sldId id="274" r:id="rId7"/>
    <p:sldId id="257" r:id="rId8"/>
    <p:sldId id="269" r:id="rId9"/>
    <p:sldId id="271"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81908" autoAdjust="0"/>
  </p:normalViewPr>
  <p:slideViewPr>
    <p:cSldViewPr snapToGrid="0">
      <p:cViewPr varScale="1">
        <p:scale>
          <a:sx n="82" d="100"/>
          <a:sy n="82" d="100"/>
        </p:scale>
        <p:origin x="720" y="5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450AFC-0C53-4821-8B0E-8737403E1FB2}" type="datetimeFigureOut">
              <a:rPr lang="sv-SE" smtClean="0"/>
              <a:t>2017-04-26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5F97A8-7C1D-4622-878C-497246065FAF}" type="slidenum">
              <a:rPr lang="sv-SE" smtClean="0"/>
              <a:t>‹#›</a:t>
            </a:fld>
            <a:endParaRPr lang="sv-SE"/>
          </a:p>
        </p:txBody>
      </p:sp>
    </p:spTree>
    <p:extLst>
      <p:ext uri="{BB962C8B-B14F-4D97-AF65-F5344CB8AC3E}">
        <p14:creationId xmlns:p14="http://schemas.microsoft.com/office/powerpoint/2010/main" val="1097448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635F97A8-7C1D-4622-878C-497246065FAF}" type="slidenum">
              <a:rPr lang="sv-SE" smtClean="0"/>
              <a:t>1</a:t>
            </a:fld>
            <a:endParaRPr lang="sv-SE"/>
          </a:p>
        </p:txBody>
      </p:sp>
    </p:spTree>
    <p:extLst>
      <p:ext uri="{BB962C8B-B14F-4D97-AF65-F5344CB8AC3E}">
        <p14:creationId xmlns:p14="http://schemas.microsoft.com/office/powerpoint/2010/main" val="4052100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JF</a:t>
            </a:r>
          </a:p>
        </p:txBody>
      </p:sp>
      <p:sp>
        <p:nvSpPr>
          <p:cNvPr id="4" name="Platshållare för bildnummer 3"/>
          <p:cNvSpPr>
            <a:spLocks noGrp="1"/>
          </p:cNvSpPr>
          <p:nvPr>
            <p:ph type="sldNum" sz="quarter" idx="10"/>
          </p:nvPr>
        </p:nvSpPr>
        <p:spPr/>
        <p:txBody>
          <a:bodyPr/>
          <a:lstStyle/>
          <a:p>
            <a:fld id="{635F97A8-7C1D-4622-878C-497246065FAF}" type="slidenum">
              <a:rPr lang="sv-SE" smtClean="0"/>
              <a:t>2</a:t>
            </a:fld>
            <a:endParaRPr lang="sv-SE"/>
          </a:p>
        </p:txBody>
      </p:sp>
    </p:spTree>
    <p:extLst>
      <p:ext uri="{BB962C8B-B14F-4D97-AF65-F5344CB8AC3E}">
        <p14:creationId xmlns:p14="http://schemas.microsoft.com/office/powerpoint/2010/main" val="2895696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JF</a:t>
            </a:r>
          </a:p>
        </p:txBody>
      </p:sp>
      <p:sp>
        <p:nvSpPr>
          <p:cNvPr id="4" name="Platshållare för bildnummer 3"/>
          <p:cNvSpPr>
            <a:spLocks noGrp="1"/>
          </p:cNvSpPr>
          <p:nvPr>
            <p:ph type="sldNum" sz="quarter" idx="10"/>
          </p:nvPr>
        </p:nvSpPr>
        <p:spPr/>
        <p:txBody>
          <a:bodyPr/>
          <a:lstStyle/>
          <a:p>
            <a:fld id="{635F97A8-7C1D-4622-878C-497246065FAF}" type="slidenum">
              <a:rPr lang="sv-SE" smtClean="0"/>
              <a:t>4</a:t>
            </a:fld>
            <a:endParaRPr lang="sv-SE"/>
          </a:p>
        </p:txBody>
      </p:sp>
    </p:spTree>
    <p:extLst>
      <p:ext uri="{BB962C8B-B14F-4D97-AF65-F5344CB8AC3E}">
        <p14:creationId xmlns:p14="http://schemas.microsoft.com/office/powerpoint/2010/main" val="3125850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sv-SE" dirty="0"/>
              <a:t>Nästa nivå att bjuda in föräldrarna eller skicka ett mail för hem samtal</a:t>
            </a:r>
          </a:p>
          <a:p>
            <a:pPr marL="0" indent="0">
              <a:buNone/>
            </a:pPr>
            <a:r>
              <a:rPr lang="sv-SE" dirty="0"/>
              <a:t>                        En annan nivå bjuda in föräldrarna till träningen spelaren inte sköter sig</a:t>
            </a:r>
          </a:p>
          <a:p>
            <a:endParaRPr lang="en-GB" dirty="0"/>
          </a:p>
        </p:txBody>
      </p:sp>
      <p:sp>
        <p:nvSpPr>
          <p:cNvPr id="4" name="Slide Number Placeholder 3"/>
          <p:cNvSpPr>
            <a:spLocks noGrp="1"/>
          </p:cNvSpPr>
          <p:nvPr>
            <p:ph type="sldNum" sz="quarter" idx="10"/>
          </p:nvPr>
        </p:nvSpPr>
        <p:spPr/>
        <p:txBody>
          <a:bodyPr/>
          <a:lstStyle/>
          <a:p>
            <a:fld id="{635F97A8-7C1D-4622-878C-497246065FAF}" type="slidenum">
              <a:rPr lang="sv-SE" smtClean="0"/>
              <a:t>5</a:t>
            </a:fld>
            <a:endParaRPr lang="sv-SE"/>
          </a:p>
        </p:txBody>
      </p:sp>
    </p:spTree>
    <p:extLst>
      <p:ext uri="{BB962C8B-B14F-4D97-AF65-F5344CB8AC3E}">
        <p14:creationId xmlns:p14="http://schemas.microsoft.com/office/powerpoint/2010/main" val="57581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TÅ</a:t>
            </a:r>
          </a:p>
        </p:txBody>
      </p:sp>
      <p:sp>
        <p:nvSpPr>
          <p:cNvPr id="4" name="Platshållare för bildnummer 3"/>
          <p:cNvSpPr>
            <a:spLocks noGrp="1"/>
          </p:cNvSpPr>
          <p:nvPr>
            <p:ph type="sldNum" sz="quarter" idx="10"/>
          </p:nvPr>
        </p:nvSpPr>
        <p:spPr/>
        <p:txBody>
          <a:bodyPr/>
          <a:lstStyle/>
          <a:p>
            <a:fld id="{635F97A8-7C1D-4622-878C-497246065FAF}" type="slidenum">
              <a:rPr lang="sv-SE" smtClean="0"/>
              <a:t>6</a:t>
            </a:fld>
            <a:endParaRPr lang="sv-SE"/>
          </a:p>
        </p:txBody>
      </p:sp>
    </p:spTree>
    <p:extLst>
      <p:ext uri="{BB962C8B-B14F-4D97-AF65-F5344CB8AC3E}">
        <p14:creationId xmlns:p14="http://schemas.microsoft.com/office/powerpoint/2010/main" val="811787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JF</a:t>
            </a:r>
          </a:p>
        </p:txBody>
      </p:sp>
      <p:sp>
        <p:nvSpPr>
          <p:cNvPr id="4" name="Platshållare för bildnummer 3"/>
          <p:cNvSpPr>
            <a:spLocks noGrp="1"/>
          </p:cNvSpPr>
          <p:nvPr>
            <p:ph type="sldNum" sz="quarter" idx="10"/>
          </p:nvPr>
        </p:nvSpPr>
        <p:spPr/>
        <p:txBody>
          <a:bodyPr/>
          <a:lstStyle/>
          <a:p>
            <a:fld id="{635F97A8-7C1D-4622-878C-497246065FAF}" type="slidenum">
              <a:rPr lang="sv-SE" smtClean="0"/>
              <a:t>8</a:t>
            </a:fld>
            <a:endParaRPr lang="sv-SE"/>
          </a:p>
        </p:txBody>
      </p:sp>
    </p:spTree>
    <p:extLst>
      <p:ext uri="{BB962C8B-B14F-4D97-AF65-F5344CB8AC3E}">
        <p14:creationId xmlns:p14="http://schemas.microsoft.com/office/powerpoint/2010/main" val="376393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3D10FE-A43B-4D7F-86F8-C6DBB371C892}"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272185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3D10FE-A43B-4D7F-86F8-C6DBB371C892}"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203472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3D10FE-A43B-4D7F-86F8-C6DBB371C892}"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378901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3D10FE-A43B-4D7F-86F8-C6DBB371C892}"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172460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D10FE-A43B-4D7F-86F8-C6DBB371C892}" type="datetimeFigureOut">
              <a:rPr lang="en-GB" smtClean="0"/>
              <a:t>26/04/2017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52565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3D10FE-A43B-4D7F-86F8-C6DBB371C892}" type="datetimeFigureOut">
              <a:rPr lang="en-GB" smtClean="0"/>
              <a:t>26/04/2017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510125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3D10FE-A43B-4D7F-86F8-C6DBB371C892}" type="datetimeFigureOut">
              <a:rPr lang="en-GB" smtClean="0"/>
              <a:t>26/04/2017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347041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3D10FE-A43B-4D7F-86F8-C6DBB371C892}" type="datetimeFigureOut">
              <a:rPr lang="en-GB" smtClean="0"/>
              <a:t>26/04/2017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12005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D10FE-A43B-4D7F-86F8-C6DBB371C892}" type="datetimeFigureOut">
              <a:rPr lang="en-GB" smtClean="0"/>
              <a:t>26/04/2017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269992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3D10FE-A43B-4D7F-86F8-C6DBB371C892}" type="datetimeFigureOut">
              <a:rPr lang="en-GB" smtClean="0"/>
              <a:t>26/04/2017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322175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3D10FE-A43B-4D7F-86F8-C6DBB371C892}" type="datetimeFigureOut">
              <a:rPr lang="en-GB" smtClean="0"/>
              <a:t>26/04/2017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048CD-48D3-45DE-9D0F-61334E16B525}" type="slidenum">
              <a:rPr lang="en-GB" smtClean="0"/>
              <a:t>‹#›</a:t>
            </a:fld>
            <a:endParaRPr lang="en-GB"/>
          </a:p>
        </p:txBody>
      </p:sp>
    </p:spTree>
    <p:extLst>
      <p:ext uri="{BB962C8B-B14F-4D97-AF65-F5344CB8AC3E}">
        <p14:creationId xmlns:p14="http://schemas.microsoft.com/office/powerpoint/2010/main" val="355302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D10FE-A43B-4D7F-86F8-C6DBB371C892}" type="datetimeFigureOut">
              <a:rPr lang="en-GB" smtClean="0"/>
              <a:t>26/04/2017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048CD-48D3-45DE-9D0F-61334E16B525}" type="slidenum">
              <a:rPr lang="en-GB" smtClean="0"/>
              <a:t>‹#›</a:t>
            </a:fld>
            <a:endParaRPr lang="en-GB"/>
          </a:p>
        </p:txBody>
      </p:sp>
    </p:spTree>
    <p:extLst>
      <p:ext uri="{BB962C8B-B14F-4D97-AF65-F5344CB8AC3E}">
        <p14:creationId xmlns:p14="http://schemas.microsoft.com/office/powerpoint/2010/main" val="2103725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jpg@01CE6086.73C5F380"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results.cupmanager.net/6294405,2017/arena/10163947/2" TargetMode="External"/><Relationship Id="rId13" Type="http://schemas.openxmlformats.org/officeDocument/2006/relationships/hyperlink" Target="http://results.cupmanager.net/6294405,2017/arena/10163944/2" TargetMode="External"/><Relationship Id="rId18" Type="http://schemas.openxmlformats.org/officeDocument/2006/relationships/hyperlink" Target="http://results.cupmanager.net/6294405,2017/arena/10163942/2" TargetMode="External"/><Relationship Id="rId3" Type="http://schemas.openxmlformats.org/officeDocument/2006/relationships/hyperlink" Target="http://results.cupmanager.net/6294405,2017/team/10017748" TargetMode="External"/><Relationship Id="rId7" Type="http://schemas.openxmlformats.org/officeDocument/2006/relationships/hyperlink" Target="http://results.cupmanager.net/6294405,2017/team/10116113" TargetMode="External"/><Relationship Id="rId12" Type="http://schemas.openxmlformats.org/officeDocument/2006/relationships/hyperlink" Target="http://results.cupmanager.net/6294405,2017/team/11146221" TargetMode="External"/><Relationship Id="rId17" Type="http://schemas.openxmlformats.org/officeDocument/2006/relationships/hyperlink" Target="http://results.cupmanager.net/6294405,2017/team/10483191" TargetMode="External"/><Relationship Id="rId2" Type="http://schemas.openxmlformats.org/officeDocument/2006/relationships/hyperlink" Target="http://results.cupmanager.net/6294405,2017/arena/10163948/1" TargetMode="External"/><Relationship Id="rId16" Type="http://schemas.openxmlformats.org/officeDocument/2006/relationships/hyperlink" Target="http://results.cupmanager.net/6294405,2017/arena/10163945/2" TargetMode="External"/><Relationship Id="rId20" Type="http://schemas.openxmlformats.org/officeDocument/2006/relationships/hyperlink" Target="http://results.cupmanager.net/6294405,2017/team/10983851" TargetMode="External"/><Relationship Id="rId1" Type="http://schemas.openxmlformats.org/officeDocument/2006/relationships/slideLayout" Target="../slideLayouts/slideLayout2.xml"/><Relationship Id="rId6" Type="http://schemas.openxmlformats.org/officeDocument/2006/relationships/hyperlink" Target="http://results.cupmanager.net/6294405,2017/team/10184857" TargetMode="External"/><Relationship Id="rId11" Type="http://schemas.openxmlformats.org/officeDocument/2006/relationships/hyperlink" Target="http://results.cupmanager.net/6294405,2017/arena/10163948/2" TargetMode="External"/><Relationship Id="rId5" Type="http://schemas.openxmlformats.org/officeDocument/2006/relationships/hyperlink" Target="http://results.cupmanager.net/6294405,2017/arena/10163942/1" TargetMode="External"/><Relationship Id="rId15" Type="http://schemas.openxmlformats.org/officeDocument/2006/relationships/hyperlink" Target="http://results.cupmanager.net/6294405,2017/team/10184899" TargetMode="External"/><Relationship Id="rId10" Type="http://schemas.openxmlformats.org/officeDocument/2006/relationships/hyperlink" Target="http://results.cupmanager.net/6294405,2017/team/10116110" TargetMode="External"/><Relationship Id="rId19" Type="http://schemas.openxmlformats.org/officeDocument/2006/relationships/hyperlink" Target="http://results.cupmanager.net/6294405,2017/team/10518099" TargetMode="External"/><Relationship Id="rId4" Type="http://schemas.openxmlformats.org/officeDocument/2006/relationships/hyperlink" Target="http://results.cupmanager.net/6294405,2017/team/10507384" TargetMode="External"/><Relationship Id="rId9" Type="http://schemas.openxmlformats.org/officeDocument/2006/relationships/hyperlink" Target="http://results.cupmanager.net/6294405,2017/team/10017745" TargetMode="External"/><Relationship Id="rId14" Type="http://schemas.openxmlformats.org/officeDocument/2006/relationships/hyperlink" Target="http://results.cupmanager.net/6294405,2017/team/10320172"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cid:image001.jpg@01CE6086.73C5F38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1.jpg@01CE6086.73C5F38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image001.jpg@01CE6086.73C5F38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cid:image001.jpg@01CE6086.73C5F38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cid:image001.jpg@01CE6086.73C5F38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cid:image001.jpg@01CE6086.73C5F38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cid:image001.jpg@01CE6086.73C5F38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cid:image001.jpg@01CE6086.73C5F38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P06</a:t>
            </a:r>
          </a:p>
        </p:txBody>
      </p:sp>
      <p:sp>
        <p:nvSpPr>
          <p:cNvPr id="3" name="Subtitle 2"/>
          <p:cNvSpPr>
            <a:spLocks noGrp="1"/>
          </p:cNvSpPr>
          <p:nvPr>
            <p:ph type="subTitle" idx="1"/>
          </p:nvPr>
        </p:nvSpPr>
        <p:spPr/>
        <p:txBody>
          <a:bodyPr/>
          <a:lstStyle/>
          <a:p>
            <a:r>
              <a:rPr lang="sv-SE" dirty="0"/>
              <a:t>Föräldramöte April 2017</a:t>
            </a:r>
          </a:p>
        </p:txBody>
      </p:sp>
      <p:pic>
        <p:nvPicPr>
          <p:cNvPr id="4" name="Bildobjekt 1" descr="cid:image001.jpg@01CD4953.0FC2A4A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670716" y="5805265"/>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1650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Spelschema gruppspel P06-lag är Vit/Svart </a:t>
            </a:r>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2498043296"/>
              </p:ext>
            </p:extLst>
          </p:nvPr>
        </p:nvGraphicFramePr>
        <p:xfrm>
          <a:off x="149289" y="1296954"/>
          <a:ext cx="11719250" cy="5561050"/>
        </p:xfrm>
        <a:graphic>
          <a:graphicData uri="http://schemas.openxmlformats.org/drawingml/2006/table">
            <a:tbl>
              <a:tblPr>
                <a:tableStyleId>{5C22544A-7EE6-4342-B048-85BDC9FD1C3A}</a:tableStyleId>
              </a:tblPr>
              <a:tblGrid>
                <a:gridCol w="867748">
                  <a:extLst>
                    <a:ext uri="{9D8B030D-6E8A-4147-A177-3AD203B41FA5}">
                      <a16:colId xmlns:a16="http://schemas.microsoft.com/office/drawing/2014/main" val="3767354469"/>
                    </a:ext>
                  </a:extLst>
                </a:gridCol>
                <a:gridCol w="1095318">
                  <a:extLst>
                    <a:ext uri="{9D8B030D-6E8A-4147-A177-3AD203B41FA5}">
                      <a16:colId xmlns:a16="http://schemas.microsoft.com/office/drawing/2014/main" val="656735034"/>
                    </a:ext>
                  </a:extLst>
                </a:gridCol>
                <a:gridCol w="2911922">
                  <a:extLst>
                    <a:ext uri="{9D8B030D-6E8A-4147-A177-3AD203B41FA5}">
                      <a16:colId xmlns:a16="http://schemas.microsoft.com/office/drawing/2014/main" val="3442006509"/>
                    </a:ext>
                  </a:extLst>
                </a:gridCol>
                <a:gridCol w="2215052">
                  <a:extLst>
                    <a:ext uri="{9D8B030D-6E8A-4147-A177-3AD203B41FA5}">
                      <a16:colId xmlns:a16="http://schemas.microsoft.com/office/drawing/2014/main" val="3139289414"/>
                    </a:ext>
                  </a:extLst>
                </a:gridCol>
                <a:gridCol w="2414158">
                  <a:extLst>
                    <a:ext uri="{9D8B030D-6E8A-4147-A177-3AD203B41FA5}">
                      <a16:colId xmlns:a16="http://schemas.microsoft.com/office/drawing/2014/main" val="1048515237"/>
                    </a:ext>
                  </a:extLst>
                </a:gridCol>
                <a:gridCol w="2215052">
                  <a:extLst>
                    <a:ext uri="{9D8B030D-6E8A-4147-A177-3AD203B41FA5}">
                      <a16:colId xmlns:a16="http://schemas.microsoft.com/office/drawing/2014/main" val="699167309"/>
                    </a:ext>
                  </a:extLst>
                </a:gridCol>
              </a:tblGrid>
              <a:tr h="556105">
                <a:tc>
                  <a:txBody>
                    <a:bodyPr/>
                    <a:lstStyle/>
                    <a:p>
                      <a:pPr algn="l" fontAlgn="ctr"/>
                      <a:r>
                        <a:rPr lang="sv-SE" sz="1800" u="none" strike="noStrike">
                          <a:effectLst/>
                        </a:rPr>
                        <a:t>Grupp D</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ctr"/>
                      <a:r>
                        <a:rPr lang="sv-SE" sz="1800" u="none" strike="noStrike">
                          <a:effectLst/>
                        </a:rPr>
                        <a:t>Matchnr</a:t>
                      </a:r>
                      <a:endParaRPr lang="sv-SE" sz="1800" b="1" i="0" u="none" strike="noStrike">
                        <a:solidFill>
                          <a:srgbClr val="728BA5"/>
                        </a:solidFill>
                        <a:effectLst/>
                        <a:latin typeface="Inherit"/>
                      </a:endParaRPr>
                    </a:p>
                  </a:txBody>
                  <a:tcPr marL="7620" marR="7620" marT="7620" marB="0" anchor="ctr"/>
                </a:tc>
                <a:tc>
                  <a:txBody>
                    <a:bodyPr/>
                    <a:lstStyle/>
                    <a:p>
                      <a:pPr algn="l" fontAlgn="ctr"/>
                      <a:r>
                        <a:rPr lang="sv-SE" sz="1800" u="none" strike="noStrike">
                          <a:effectLst/>
                        </a:rPr>
                        <a:t>Tid</a:t>
                      </a:r>
                      <a:endParaRPr lang="sv-SE" sz="1800" b="1" i="0" u="none" strike="noStrike">
                        <a:solidFill>
                          <a:srgbClr val="728BA5"/>
                        </a:solidFill>
                        <a:effectLst/>
                        <a:latin typeface="Inherit"/>
                      </a:endParaRPr>
                    </a:p>
                  </a:txBody>
                  <a:tcPr marL="7620" marR="7620" marT="7620" marB="0" anchor="ctr"/>
                </a:tc>
                <a:tc>
                  <a:txBody>
                    <a:bodyPr/>
                    <a:lstStyle/>
                    <a:p>
                      <a:pPr algn="l" fontAlgn="ctr"/>
                      <a:r>
                        <a:rPr lang="sv-SE" sz="1800" u="none" strike="noStrike">
                          <a:effectLst/>
                        </a:rPr>
                        <a:t>Spelplan</a:t>
                      </a:r>
                      <a:endParaRPr lang="sv-SE" sz="1800" b="1" i="0" u="none" strike="noStrike">
                        <a:solidFill>
                          <a:srgbClr val="728BA5"/>
                        </a:solidFill>
                        <a:effectLst/>
                        <a:latin typeface="Inherit"/>
                      </a:endParaRPr>
                    </a:p>
                  </a:txBody>
                  <a:tcPr marL="7620" marR="7620" marT="7620" marB="0" anchor="ctr"/>
                </a:tc>
                <a:tc>
                  <a:txBody>
                    <a:bodyPr/>
                    <a:lstStyle/>
                    <a:p>
                      <a:pPr algn="l" fontAlgn="ctr"/>
                      <a:r>
                        <a:rPr lang="sv-SE" sz="1800" u="none" strike="noStrike">
                          <a:effectLst/>
                        </a:rPr>
                        <a:t>Hemmalag</a:t>
                      </a:r>
                      <a:endParaRPr lang="sv-SE" sz="1800" b="1" i="0" u="none" strike="noStrike">
                        <a:solidFill>
                          <a:srgbClr val="728BA5"/>
                        </a:solidFill>
                        <a:effectLst/>
                        <a:latin typeface="Inherit"/>
                      </a:endParaRPr>
                    </a:p>
                  </a:txBody>
                  <a:tcPr marL="7620" marR="7620" marT="7620" marB="0" anchor="ctr"/>
                </a:tc>
                <a:tc>
                  <a:txBody>
                    <a:bodyPr/>
                    <a:lstStyle/>
                    <a:p>
                      <a:pPr algn="l" fontAlgn="ctr"/>
                      <a:r>
                        <a:rPr lang="sv-SE" sz="1800" u="none" strike="noStrike">
                          <a:effectLst/>
                        </a:rPr>
                        <a:t>Bortalag</a:t>
                      </a:r>
                      <a:endParaRPr lang="sv-SE" sz="1800" b="1" i="0" u="none" strike="noStrike">
                        <a:solidFill>
                          <a:srgbClr val="728BA5"/>
                        </a:solidFill>
                        <a:effectLst/>
                        <a:latin typeface="Inherit"/>
                      </a:endParaRPr>
                    </a:p>
                  </a:txBody>
                  <a:tcPr marL="7620" marR="7620" marT="7620" marB="0" anchor="ctr"/>
                </a:tc>
                <a:extLst>
                  <a:ext uri="{0D108BD9-81ED-4DB2-BD59-A6C34878D82A}">
                    <a16:rowId xmlns:a16="http://schemas.microsoft.com/office/drawing/2014/main" val="676025517"/>
                  </a:ext>
                </a:extLst>
              </a:tr>
              <a:tr h="556105">
                <a:tc>
                  <a:txBody>
                    <a:bodyPr/>
                    <a:lstStyle/>
                    <a:p>
                      <a:pPr algn="l" fontAlgn="ctr"/>
                      <a:r>
                        <a:rPr lang="sv-SE" sz="1800" u="none" strike="noStrike">
                          <a:effectLst/>
                        </a:rPr>
                        <a:t>Grupp E</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5055002</a:t>
                      </a:r>
                      <a:endParaRPr lang="sv-SE" sz="1800" b="0" i="0" u="none" strike="noStrike">
                        <a:solidFill>
                          <a:srgbClr val="000000"/>
                        </a:solidFill>
                        <a:effectLst/>
                        <a:latin typeface="Inherit"/>
                      </a:endParaRPr>
                    </a:p>
                  </a:txBody>
                  <a:tcPr marL="7620" marR="7620" marT="7620" marB="0"/>
                </a:tc>
                <a:tc>
                  <a:txBody>
                    <a:bodyPr/>
                    <a:lstStyle/>
                    <a:p>
                      <a:pPr algn="l" fontAlgn="t"/>
                      <a:r>
                        <a:rPr lang="sv-SE" sz="1800" u="none" strike="noStrike">
                          <a:effectLst/>
                        </a:rPr>
                        <a:t>fr 05/05 19:10 fr 05/05</a:t>
                      </a:r>
                      <a:endParaRPr lang="sv-SE"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2"/>
                        </a:rPr>
                        <a:t>Serneke Gräs 6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3"/>
                        </a:rPr>
                        <a:t>Kungälvs HK 2</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4"/>
                        </a:rPr>
                        <a:t>LVHK Vit</a:t>
                      </a:r>
                      <a:endParaRPr lang="sv-SE" sz="1800" b="0" i="0" u="sng" strike="noStrike">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3260311858"/>
                  </a:ext>
                </a:extLst>
              </a:tr>
              <a:tr h="556105">
                <a:tc>
                  <a:txBody>
                    <a:bodyPr/>
                    <a:lstStyle/>
                    <a:p>
                      <a:pPr algn="l" fontAlgn="ctr"/>
                      <a:r>
                        <a:rPr lang="sv-SE" sz="1800" u="none" strike="noStrike">
                          <a:effectLst/>
                        </a:rPr>
                        <a:t>Grupp H</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5054504</a:t>
                      </a:r>
                      <a:endParaRPr lang="sv-SE" sz="1800" b="0" i="0" u="none" strike="noStrike">
                        <a:solidFill>
                          <a:srgbClr val="000000"/>
                        </a:solidFill>
                        <a:effectLst/>
                        <a:latin typeface="Inherit"/>
                      </a:endParaRPr>
                    </a:p>
                  </a:txBody>
                  <a:tcPr marL="7620" marR="7620" marT="7620" marB="0"/>
                </a:tc>
                <a:tc>
                  <a:txBody>
                    <a:bodyPr/>
                    <a:lstStyle/>
                    <a:p>
                      <a:pPr algn="l" fontAlgn="t"/>
                      <a:r>
                        <a:rPr lang="sv-SE" sz="1800" u="none" strike="noStrike">
                          <a:effectLst/>
                        </a:rPr>
                        <a:t>fr 05/05 20:20 fr 05/05</a:t>
                      </a:r>
                      <a:endParaRPr lang="sv-SE"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5"/>
                        </a:rPr>
                        <a:t>Serneke Gräs 1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6"/>
                        </a:rPr>
                        <a:t>HK Aranäs</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7"/>
                        </a:rPr>
                        <a:t>LVHK Svart</a:t>
                      </a:r>
                      <a:endParaRPr lang="sv-SE" sz="1800" b="0" i="0" u="sng" strike="noStrike">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1170326779"/>
                  </a:ext>
                </a:extLst>
              </a:tr>
              <a:tr h="556105">
                <a:tc>
                  <a:txBody>
                    <a:bodyPr/>
                    <a:lstStyle/>
                    <a:p>
                      <a:pPr algn="l" fontAlgn="ctr"/>
                      <a:r>
                        <a:rPr lang="sv-SE" sz="1800" u="none" strike="noStrike">
                          <a:effectLst/>
                        </a:rPr>
                        <a:t>Grupp D</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6054903</a:t>
                      </a:r>
                      <a:endParaRPr lang="sv-SE" sz="1800" b="0" i="0" u="none" strike="noStrike">
                        <a:solidFill>
                          <a:srgbClr val="000000"/>
                        </a:solidFill>
                        <a:effectLst/>
                        <a:latin typeface="Inherit"/>
                      </a:endParaRPr>
                    </a:p>
                  </a:txBody>
                  <a:tcPr marL="7620" marR="7620" marT="7620" marB="0"/>
                </a:tc>
                <a:tc>
                  <a:txBody>
                    <a:bodyPr/>
                    <a:lstStyle/>
                    <a:p>
                      <a:pPr algn="l" fontAlgn="t"/>
                      <a:r>
                        <a:rPr lang="fi-FI" sz="1800" u="none" strike="noStrike">
                          <a:effectLst/>
                        </a:rPr>
                        <a:t>lö 06/05 09:45 lö 06/05</a:t>
                      </a:r>
                      <a:endParaRPr lang="fi-FI"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8"/>
                        </a:rPr>
                        <a:t>Serneke Gräs 5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9"/>
                        </a:rPr>
                        <a:t>Kungälvs HK 1</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10"/>
                        </a:rPr>
                        <a:t>LVHK Röd</a:t>
                      </a:r>
                      <a:endParaRPr lang="sv-SE" sz="1800" b="0" i="0" u="sng" strike="noStrike">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2374418886"/>
                  </a:ext>
                </a:extLst>
              </a:tr>
              <a:tr h="556105">
                <a:tc>
                  <a:txBody>
                    <a:bodyPr/>
                    <a:lstStyle/>
                    <a:p>
                      <a:pPr algn="l" fontAlgn="ctr"/>
                      <a:r>
                        <a:rPr lang="sv-SE" sz="1800" u="none" strike="noStrike">
                          <a:effectLst/>
                        </a:rPr>
                        <a:t>Grupp D</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6055008</a:t>
                      </a:r>
                      <a:endParaRPr lang="sv-SE" sz="1800" b="0" i="0" u="none" strike="noStrike">
                        <a:solidFill>
                          <a:srgbClr val="000000"/>
                        </a:solidFill>
                        <a:effectLst/>
                        <a:latin typeface="Inherit"/>
                      </a:endParaRPr>
                    </a:p>
                  </a:txBody>
                  <a:tcPr marL="7620" marR="7620" marT="7620" marB="0"/>
                </a:tc>
                <a:tc>
                  <a:txBody>
                    <a:bodyPr/>
                    <a:lstStyle/>
                    <a:p>
                      <a:pPr algn="l" fontAlgn="t"/>
                      <a:r>
                        <a:rPr lang="fi-FI" sz="1800" u="none" strike="noStrike">
                          <a:effectLst/>
                        </a:rPr>
                        <a:t>lö 06/05 12:40 lö 06/05</a:t>
                      </a:r>
                      <a:endParaRPr lang="fi-FI"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11"/>
                        </a:rPr>
                        <a:t>Serneke Gräs 6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12"/>
                        </a:rPr>
                        <a:t>Redbergslids IK 2</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10"/>
                        </a:rPr>
                        <a:t>LVHK Röd</a:t>
                      </a:r>
                      <a:endParaRPr lang="sv-SE" sz="1800" b="0" i="0" u="sng" strike="noStrike">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2485401955"/>
                  </a:ext>
                </a:extLst>
              </a:tr>
              <a:tr h="556105">
                <a:tc>
                  <a:txBody>
                    <a:bodyPr/>
                    <a:lstStyle/>
                    <a:p>
                      <a:pPr algn="l" fontAlgn="ctr"/>
                      <a:r>
                        <a:rPr lang="sv-SE" sz="1800" u="none" strike="noStrike">
                          <a:effectLst/>
                        </a:rPr>
                        <a:t>Grupp H</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6054609</a:t>
                      </a:r>
                      <a:endParaRPr lang="sv-SE" sz="1800" b="0" i="0" u="none" strike="noStrike">
                        <a:solidFill>
                          <a:srgbClr val="000000"/>
                        </a:solidFill>
                        <a:effectLst/>
                        <a:latin typeface="Inherit"/>
                      </a:endParaRPr>
                    </a:p>
                  </a:txBody>
                  <a:tcPr marL="7620" marR="7620" marT="7620" marB="0"/>
                </a:tc>
                <a:tc>
                  <a:txBody>
                    <a:bodyPr/>
                    <a:lstStyle/>
                    <a:p>
                      <a:pPr algn="l" fontAlgn="t"/>
                      <a:r>
                        <a:rPr lang="fi-FI" sz="1800" u="none" strike="noStrike">
                          <a:effectLst/>
                        </a:rPr>
                        <a:t>lö 06/05 13:15 lö 06/05</a:t>
                      </a:r>
                      <a:endParaRPr lang="fi-FI"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13"/>
                        </a:rPr>
                        <a:t>Serneke Gräs 2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7"/>
                        </a:rPr>
                        <a:t>LVHK Svart</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14"/>
                        </a:rPr>
                        <a:t>Önnereds HK 1</a:t>
                      </a:r>
                      <a:endParaRPr lang="sv-SE" sz="1800" b="0" i="0" u="sng" strike="noStrike">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3013141003"/>
                  </a:ext>
                </a:extLst>
              </a:tr>
              <a:tr h="556105">
                <a:tc>
                  <a:txBody>
                    <a:bodyPr/>
                    <a:lstStyle/>
                    <a:p>
                      <a:pPr algn="l" fontAlgn="ctr"/>
                      <a:r>
                        <a:rPr lang="sv-SE" sz="1800" u="none" strike="noStrike">
                          <a:effectLst/>
                        </a:rPr>
                        <a:t>Grupp E</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6055003</a:t>
                      </a:r>
                      <a:endParaRPr lang="sv-SE" sz="1800" b="0" i="0" u="none" strike="noStrike">
                        <a:solidFill>
                          <a:srgbClr val="000000"/>
                        </a:solidFill>
                        <a:effectLst/>
                        <a:latin typeface="Inherit"/>
                      </a:endParaRPr>
                    </a:p>
                  </a:txBody>
                  <a:tcPr marL="7620" marR="7620" marT="7620" marB="0"/>
                </a:tc>
                <a:tc>
                  <a:txBody>
                    <a:bodyPr/>
                    <a:lstStyle/>
                    <a:p>
                      <a:pPr algn="l" fontAlgn="t"/>
                      <a:r>
                        <a:rPr lang="fi-FI" sz="1800" u="none" strike="noStrike">
                          <a:effectLst/>
                        </a:rPr>
                        <a:t>lö 06/05 15:00 lö 06/05</a:t>
                      </a:r>
                      <a:endParaRPr lang="fi-FI"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8"/>
                        </a:rPr>
                        <a:t>Serneke Gräs 5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4"/>
                        </a:rPr>
                        <a:t>LVHK Vit</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pt-BR" sz="1800" u="sng" strike="noStrike">
                          <a:effectLst/>
                          <a:hlinkClick r:id="rId15"/>
                        </a:rPr>
                        <a:t>HK Aranäs P 06 O 1</a:t>
                      </a:r>
                      <a:endParaRPr lang="pt-BR" sz="1800" b="0" i="0" u="sng" strike="noStrike">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1346947106"/>
                  </a:ext>
                </a:extLst>
              </a:tr>
              <a:tr h="556105">
                <a:tc>
                  <a:txBody>
                    <a:bodyPr/>
                    <a:lstStyle/>
                    <a:p>
                      <a:pPr algn="l" fontAlgn="ctr"/>
                      <a:r>
                        <a:rPr lang="sv-SE" sz="1800" u="none" strike="noStrike">
                          <a:effectLst/>
                        </a:rPr>
                        <a:t>Grupp D</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6054713</a:t>
                      </a:r>
                      <a:endParaRPr lang="sv-SE" sz="1800" b="0" i="0" u="none" strike="noStrike">
                        <a:solidFill>
                          <a:srgbClr val="000000"/>
                        </a:solidFill>
                        <a:effectLst/>
                        <a:latin typeface="Inherit"/>
                      </a:endParaRPr>
                    </a:p>
                  </a:txBody>
                  <a:tcPr marL="7620" marR="7620" marT="7620" marB="0"/>
                </a:tc>
                <a:tc>
                  <a:txBody>
                    <a:bodyPr/>
                    <a:lstStyle/>
                    <a:p>
                      <a:pPr algn="l" fontAlgn="t"/>
                      <a:r>
                        <a:rPr lang="fi-FI" sz="1800" u="none" strike="noStrike">
                          <a:effectLst/>
                        </a:rPr>
                        <a:t>lö 06/05 15:35 lö 06/05</a:t>
                      </a:r>
                      <a:endParaRPr lang="fi-FI"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16"/>
                        </a:rPr>
                        <a:t>Serneke Gräs 3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10"/>
                        </a:rPr>
                        <a:t>LVHK Röd</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17" tooltip="Bækkelagets Sportsklub 1"/>
                        </a:rPr>
                        <a:t>Bækkelagets S... 1</a:t>
                      </a:r>
                      <a:endParaRPr lang="sv-SE" sz="1800" b="0" i="0" u="sng" strike="noStrike">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2841493085"/>
                  </a:ext>
                </a:extLst>
              </a:tr>
              <a:tr h="556105">
                <a:tc>
                  <a:txBody>
                    <a:bodyPr/>
                    <a:lstStyle/>
                    <a:p>
                      <a:pPr algn="l" fontAlgn="ctr"/>
                      <a:r>
                        <a:rPr lang="sv-SE" sz="1800" u="none" strike="noStrike">
                          <a:effectLst/>
                        </a:rPr>
                        <a:t>Grupp H</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6054513</a:t>
                      </a:r>
                      <a:endParaRPr lang="sv-SE" sz="1800" b="0" i="0" u="none" strike="noStrike">
                        <a:solidFill>
                          <a:srgbClr val="000000"/>
                        </a:solidFill>
                        <a:effectLst/>
                        <a:latin typeface="Inherit"/>
                      </a:endParaRPr>
                    </a:p>
                  </a:txBody>
                  <a:tcPr marL="7620" marR="7620" marT="7620" marB="0"/>
                </a:tc>
                <a:tc>
                  <a:txBody>
                    <a:bodyPr/>
                    <a:lstStyle/>
                    <a:p>
                      <a:pPr algn="l" fontAlgn="t"/>
                      <a:r>
                        <a:rPr lang="fi-FI" sz="1800" u="none" strike="noStrike">
                          <a:effectLst/>
                        </a:rPr>
                        <a:t>lö 06/05 15:35 lö 06/05</a:t>
                      </a:r>
                      <a:endParaRPr lang="fi-FI"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18"/>
                        </a:rPr>
                        <a:t>Serneke Gräs 1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7"/>
                        </a:rPr>
                        <a:t>LVHK Svart</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19"/>
                        </a:rPr>
                        <a:t>Stenungsunds HK 1</a:t>
                      </a:r>
                      <a:endParaRPr lang="sv-SE" sz="1800" b="0" i="0" u="sng" strike="noStrike">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2871456261"/>
                  </a:ext>
                </a:extLst>
              </a:tr>
              <a:tr h="556105">
                <a:tc>
                  <a:txBody>
                    <a:bodyPr/>
                    <a:lstStyle/>
                    <a:p>
                      <a:pPr algn="l" fontAlgn="ctr"/>
                      <a:r>
                        <a:rPr lang="sv-SE" sz="1800" u="none" strike="noStrike">
                          <a:effectLst/>
                        </a:rPr>
                        <a:t>Grupp E</a:t>
                      </a:r>
                      <a:endParaRPr lang="sv-SE" sz="1800" b="1" i="0" u="none" strike="noStrike">
                        <a:solidFill>
                          <a:srgbClr val="728BA5"/>
                        </a:solidFill>
                        <a:effectLst/>
                        <a:latin typeface="Century Gothic" panose="020B0502020202020204" pitchFamily="34" charset="0"/>
                      </a:endParaRPr>
                    </a:p>
                  </a:txBody>
                  <a:tcPr marL="7620" marR="7620" marT="7620" marB="0" anchor="ctr"/>
                </a:tc>
                <a:tc>
                  <a:txBody>
                    <a:bodyPr/>
                    <a:lstStyle/>
                    <a:p>
                      <a:pPr algn="l" fontAlgn="t"/>
                      <a:r>
                        <a:rPr lang="sv-SE" sz="1800" u="none" strike="noStrike">
                          <a:effectLst/>
                        </a:rPr>
                        <a:t>6054808</a:t>
                      </a:r>
                      <a:endParaRPr lang="sv-SE" sz="1800" b="0" i="0" u="none" strike="noStrike">
                        <a:solidFill>
                          <a:srgbClr val="000000"/>
                        </a:solidFill>
                        <a:effectLst/>
                        <a:latin typeface="Inherit"/>
                      </a:endParaRPr>
                    </a:p>
                  </a:txBody>
                  <a:tcPr marL="7620" marR="7620" marT="7620" marB="0"/>
                </a:tc>
                <a:tc>
                  <a:txBody>
                    <a:bodyPr/>
                    <a:lstStyle/>
                    <a:p>
                      <a:pPr algn="l" fontAlgn="t"/>
                      <a:r>
                        <a:rPr lang="fi-FI" sz="1800" u="none" strike="noStrike">
                          <a:effectLst/>
                        </a:rPr>
                        <a:t>lö 06/05 17:20 lö 06/05</a:t>
                      </a:r>
                      <a:endParaRPr lang="fi-FI" sz="1800" b="0" i="0" u="none" strike="noStrike">
                        <a:solidFill>
                          <a:srgbClr val="000000"/>
                        </a:solidFill>
                        <a:effectLst/>
                        <a:latin typeface="Inherit"/>
                      </a:endParaRPr>
                    </a:p>
                  </a:txBody>
                  <a:tcPr marL="7620" marR="7620" marT="7620" marB="0"/>
                </a:tc>
                <a:tc>
                  <a:txBody>
                    <a:bodyPr/>
                    <a:lstStyle/>
                    <a:p>
                      <a:pPr algn="l" fontAlgn="t"/>
                      <a:r>
                        <a:rPr lang="sv-SE" sz="1800" u="sng" strike="noStrike">
                          <a:effectLst/>
                          <a:hlinkClick r:id="rId8"/>
                        </a:rPr>
                        <a:t>Serneke Gräs 5 </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a:effectLst/>
                          <a:hlinkClick r:id="rId20"/>
                        </a:rPr>
                        <a:t>Önnereds HK 3</a:t>
                      </a:r>
                      <a:endParaRPr lang="sv-SE" sz="1800" b="0" i="0" u="sng" strike="noStrike">
                        <a:solidFill>
                          <a:srgbClr val="0563C1"/>
                        </a:solidFill>
                        <a:effectLst/>
                        <a:latin typeface="Calibri" panose="020F0502020204030204" pitchFamily="34" charset="0"/>
                      </a:endParaRPr>
                    </a:p>
                  </a:txBody>
                  <a:tcPr marL="7620" marR="7620" marT="7620" marB="0"/>
                </a:tc>
                <a:tc>
                  <a:txBody>
                    <a:bodyPr/>
                    <a:lstStyle/>
                    <a:p>
                      <a:pPr algn="l" fontAlgn="t"/>
                      <a:r>
                        <a:rPr lang="sv-SE" sz="1800" u="sng" strike="noStrike" dirty="0">
                          <a:effectLst/>
                          <a:hlinkClick r:id="rId4"/>
                        </a:rPr>
                        <a:t>LVHK Vit</a:t>
                      </a:r>
                      <a:endParaRPr lang="sv-SE" sz="1800" b="0" i="0" u="sng" strike="noStrike" dirty="0">
                        <a:solidFill>
                          <a:srgbClr val="0563C1"/>
                        </a:solidFill>
                        <a:effectLst/>
                        <a:latin typeface="Calibri" panose="020F0502020204030204" pitchFamily="34" charset="0"/>
                      </a:endParaRPr>
                    </a:p>
                  </a:txBody>
                  <a:tcPr marL="7620" marR="7620" marT="7620" marB="0"/>
                </a:tc>
                <a:extLst>
                  <a:ext uri="{0D108BD9-81ED-4DB2-BD59-A6C34878D82A}">
                    <a16:rowId xmlns:a16="http://schemas.microsoft.com/office/drawing/2014/main" val="948716996"/>
                  </a:ext>
                </a:extLst>
              </a:tr>
            </a:tbl>
          </a:graphicData>
        </a:graphic>
      </p:graphicFrame>
    </p:spTree>
    <p:extLst>
      <p:ext uri="{BB962C8B-B14F-4D97-AF65-F5344CB8AC3E}">
        <p14:creationId xmlns:p14="http://schemas.microsoft.com/office/powerpoint/2010/main" val="3940727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Övrigt</a:t>
            </a:r>
          </a:p>
        </p:txBody>
      </p:sp>
      <p:sp>
        <p:nvSpPr>
          <p:cNvPr id="3" name="Platshållare för innehåll 2"/>
          <p:cNvSpPr>
            <a:spLocks noGrp="1"/>
          </p:cNvSpPr>
          <p:nvPr>
            <p:ph idx="1"/>
          </p:nvPr>
        </p:nvSpPr>
        <p:spPr/>
        <p:txBody>
          <a:bodyPr/>
          <a:lstStyle/>
          <a:p>
            <a:r>
              <a:rPr lang="sv-SE" dirty="0"/>
              <a:t>Föräldrar hjälp</a:t>
            </a:r>
          </a:p>
          <a:p>
            <a:pPr lvl="1"/>
            <a:r>
              <a:rPr lang="sv-SE" dirty="0"/>
              <a:t>Kiosk</a:t>
            </a:r>
          </a:p>
          <a:p>
            <a:pPr lvl="2"/>
            <a:r>
              <a:rPr lang="sv-SE" dirty="0"/>
              <a:t>Fungerat rätt bra, några diskussioner/missar har förekommit. Grymt viktigt att man tar ansvar för det pass man blivit tilldelad eller själv hittar ersättare.   Ej lagförälders uppgift att hantera byten men de skall bli informerade om </a:t>
            </a:r>
            <a:r>
              <a:rPr lang="sv-SE" dirty="0" err="1"/>
              <a:t>ev</a:t>
            </a:r>
            <a:r>
              <a:rPr lang="sv-SE" dirty="0"/>
              <a:t> byten</a:t>
            </a:r>
          </a:p>
          <a:p>
            <a:pPr lvl="1"/>
            <a:r>
              <a:rPr lang="sv-SE" dirty="0"/>
              <a:t>Sekretariat</a:t>
            </a:r>
          </a:p>
          <a:p>
            <a:pPr lvl="2"/>
            <a:r>
              <a:rPr lang="sv-SE" dirty="0"/>
              <a:t>Beslut om lista som presenteras tidigt varefter det är upp till förälder att byta till sig där det inte fungerar. </a:t>
            </a:r>
          </a:p>
          <a:p>
            <a:r>
              <a:rPr lang="sv-SE" dirty="0"/>
              <a:t>Lagaktivitet</a:t>
            </a:r>
          </a:p>
          <a:p>
            <a:r>
              <a:rPr lang="sv-SE" dirty="0"/>
              <a:t>Frågor och funderingar</a:t>
            </a:r>
          </a:p>
        </p:txBody>
      </p:sp>
      <p:pic>
        <p:nvPicPr>
          <p:cNvPr id="4" name="Bildobjekt 1" descr="cid:image001.jpg@01CD4953.0FC2A4A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9670716" y="5805265"/>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643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Agenda för kvällen</a:t>
            </a:r>
          </a:p>
        </p:txBody>
      </p:sp>
      <p:sp>
        <p:nvSpPr>
          <p:cNvPr id="3" name="Platshållare för innehåll 2"/>
          <p:cNvSpPr>
            <a:spLocks noGrp="1"/>
          </p:cNvSpPr>
          <p:nvPr>
            <p:ph idx="1"/>
          </p:nvPr>
        </p:nvSpPr>
        <p:spPr/>
        <p:txBody>
          <a:bodyPr/>
          <a:lstStyle/>
          <a:p>
            <a:r>
              <a:rPr lang="sv-SE" dirty="0"/>
              <a:t>Laget</a:t>
            </a:r>
          </a:p>
          <a:p>
            <a:r>
              <a:rPr lang="sv-SE" dirty="0"/>
              <a:t>Träningen</a:t>
            </a:r>
          </a:p>
          <a:p>
            <a:r>
              <a:rPr lang="sv-SE" dirty="0"/>
              <a:t>Vår / Sommar / Höst</a:t>
            </a:r>
          </a:p>
          <a:p>
            <a:r>
              <a:rPr lang="sv-SE" dirty="0"/>
              <a:t>Bohus</a:t>
            </a:r>
          </a:p>
          <a:p>
            <a:r>
              <a:rPr lang="sv-SE" dirty="0"/>
              <a:t>Övrigt</a:t>
            </a:r>
          </a:p>
        </p:txBody>
      </p:sp>
      <p:pic>
        <p:nvPicPr>
          <p:cNvPr id="4" name="Bildobjekt 1" descr="cid:image001.jpg@01CD4953.0FC2A4A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670716" y="5805265"/>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632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 name="Platshållare för innehåll 3"/>
          <p:cNvPicPr>
            <a:picLocks noGrp="1" noChangeAspect="1"/>
          </p:cNvPicPr>
          <p:nvPr>
            <p:ph idx="1"/>
          </p:nvPr>
        </p:nvPicPr>
        <p:blipFill>
          <a:blip r:embed="rId2"/>
          <a:stretch>
            <a:fillRect/>
          </a:stretch>
        </p:blipFill>
        <p:spPr>
          <a:xfrm>
            <a:off x="0" y="0"/>
            <a:ext cx="12268200" cy="8168576"/>
          </a:xfrm>
        </p:spPr>
      </p:pic>
    </p:spTree>
    <p:extLst>
      <p:ext uri="{BB962C8B-B14F-4D97-AF65-F5344CB8AC3E}">
        <p14:creationId xmlns:p14="http://schemas.microsoft.com/office/powerpoint/2010/main" val="2832809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408598"/>
          </a:xfrm>
        </p:spPr>
        <p:txBody>
          <a:bodyPr>
            <a:normAutofit fontScale="90000"/>
          </a:bodyPr>
          <a:lstStyle/>
          <a:p>
            <a:r>
              <a:rPr lang="sv-SE" dirty="0"/>
              <a:t>Laget</a:t>
            </a:r>
          </a:p>
        </p:txBody>
      </p:sp>
      <p:sp>
        <p:nvSpPr>
          <p:cNvPr id="3" name="Platshållare för innehåll 2"/>
          <p:cNvSpPr>
            <a:spLocks noGrp="1"/>
          </p:cNvSpPr>
          <p:nvPr>
            <p:ph idx="1"/>
          </p:nvPr>
        </p:nvSpPr>
        <p:spPr>
          <a:xfrm>
            <a:off x="838200" y="773724"/>
            <a:ext cx="10515600" cy="5403239"/>
          </a:xfrm>
        </p:spPr>
        <p:txBody>
          <a:bodyPr>
            <a:normAutofit/>
          </a:bodyPr>
          <a:lstStyle/>
          <a:p>
            <a:r>
              <a:rPr lang="sv-SE" dirty="0"/>
              <a:t>Truppen</a:t>
            </a:r>
          </a:p>
          <a:p>
            <a:pPr lvl="1"/>
            <a:r>
              <a:rPr lang="sv-SE" dirty="0"/>
              <a:t>26 goa killar</a:t>
            </a:r>
          </a:p>
          <a:p>
            <a:pPr lvl="1"/>
            <a:r>
              <a:rPr lang="sv-SE" dirty="0"/>
              <a:t>2 ”nya” </a:t>
            </a:r>
          </a:p>
          <a:p>
            <a:r>
              <a:rPr lang="sv-SE" dirty="0"/>
              <a:t>Tränare som gått utbildning</a:t>
            </a:r>
          </a:p>
          <a:p>
            <a:pPr lvl="1"/>
            <a:r>
              <a:rPr lang="sv-SE" dirty="0"/>
              <a:t>Johan o Ann-Sofie har gått BAS utbildningen under 2016</a:t>
            </a:r>
          </a:p>
          <a:p>
            <a:pPr lvl="1"/>
            <a:r>
              <a:rPr lang="sv-SE" dirty="0"/>
              <a:t>Johan, Tomas, Lasse har Bas o TS1</a:t>
            </a:r>
          </a:p>
          <a:p>
            <a:pPr marL="914400" lvl="2" indent="0">
              <a:buNone/>
            </a:pPr>
            <a:endParaRPr lang="sv-SE" dirty="0"/>
          </a:p>
          <a:p>
            <a:r>
              <a:rPr lang="sv-SE" dirty="0"/>
              <a:t>Unga ledare</a:t>
            </a:r>
          </a:p>
          <a:p>
            <a:pPr lvl="2"/>
            <a:r>
              <a:rPr lang="sv-SE" dirty="0"/>
              <a:t>Isabelle Lööw</a:t>
            </a:r>
          </a:p>
          <a:p>
            <a:pPr lvl="2"/>
            <a:r>
              <a:rPr lang="sv-SE" dirty="0"/>
              <a:t>Linn </a:t>
            </a:r>
            <a:r>
              <a:rPr lang="sv-SE" dirty="0" err="1"/>
              <a:t>Jastrell</a:t>
            </a:r>
            <a:endParaRPr lang="sv-SE" dirty="0"/>
          </a:p>
        </p:txBody>
      </p:sp>
      <p:pic>
        <p:nvPicPr>
          <p:cNvPr id="4" name="Bildobjekt 1" descr="cid:image001.jpg@01CD4953.0FC2A4A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670716" y="5805265"/>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968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Träningen</a:t>
            </a:r>
            <a:endParaRPr lang="sv-SE" dirty="0"/>
          </a:p>
        </p:txBody>
      </p:sp>
      <p:sp>
        <p:nvSpPr>
          <p:cNvPr id="3" name="Content Placeholder 2"/>
          <p:cNvSpPr>
            <a:spLocks noGrp="1"/>
          </p:cNvSpPr>
          <p:nvPr>
            <p:ph idx="1"/>
          </p:nvPr>
        </p:nvSpPr>
        <p:spPr/>
        <p:txBody>
          <a:bodyPr>
            <a:normAutofit fontScale="85000" lnSpcReduction="20000"/>
          </a:bodyPr>
          <a:lstStyle/>
          <a:p>
            <a:r>
              <a:rPr lang="sv-SE" b="1" dirty="0"/>
              <a:t>Träningen</a:t>
            </a:r>
            <a:r>
              <a:rPr lang="sv-SE" dirty="0"/>
              <a:t> </a:t>
            </a:r>
          </a:p>
          <a:p>
            <a:r>
              <a:rPr lang="sv-SE" dirty="0"/>
              <a:t>Tisdagar </a:t>
            </a:r>
            <a:r>
              <a:rPr lang="sv-SE" dirty="0" err="1"/>
              <a:t>Skönadal</a:t>
            </a:r>
            <a:r>
              <a:rPr lang="sv-SE" dirty="0"/>
              <a:t> under hösten</a:t>
            </a:r>
          </a:p>
          <a:p>
            <a:r>
              <a:rPr lang="sv-SE" dirty="0"/>
              <a:t>                Nyvång under våren</a:t>
            </a:r>
          </a:p>
          <a:p>
            <a:r>
              <a:rPr lang="sv-SE" dirty="0"/>
              <a:t>Torsdagar Tolvåker</a:t>
            </a:r>
          </a:p>
          <a:p>
            <a:r>
              <a:rPr lang="sv-SE" b="1" dirty="0"/>
              <a:t>Deltagande</a:t>
            </a:r>
            <a:r>
              <a:rPr lang="sv-SE" dirty="0"/>
              <a:t>                     </a:t>
            </a:r>
          </a:p>
          <a:p>
            <a:r>
              <a:rPr lang="sv-SE" dirty="0"/>
              <a:t>Bättre närvaro, det behövs fler på träningen för att få en bra träning</a:t>
            </a:r>
          </a:p>
          <a:p>
            <a:r>
              <a:rPr lang="sv-SE" dirty="0"/>
              <a:t>Bättre fokus på träningen</a:t>
            </a:r>
          </a:p>
          <a:p>
            <a:r>
              <a:rPr lang="sv-SE" dirty="0"/>
              <a:t>Disciplin, samtal med spelare under träningen      </a:t>
            </a:r>
          </a:p>
          <a:p>
            <a:pPr lvl="1"/>
            <a:r>
              <a:rPr lang="sv-SE" dirty="0"/>
              <a:t>Fråga gärna barnen när de kommer hem om de ”uppfört sig” dvs inte bidragit till dåligt fokus</a:t>
            </a:r>
          </a:p>
          <a:p>
            <a:pPr lvl="1"/>
            <a:r>
              <a:rPr lang="sv-SE" dirty="0"/>
              <a:t>Nästa nivå att bjuda in föräldrarna eller skicka ett mail för hem samtal</a:t>
            </a:r>
          </a:p>
          <a:p>
            <a:pPr lvl="1"/>
            <a:r>
              <a:rPr lang="sv-SE" dirty="0"/>
              <a:t>En annan nivå bjuda in föräldrarna till träningen spelaren inte sköter sig</a:t>
            </a:r>
          </a:p>
          <a:p>
            <a:pPr marL="0" indent="0">
              <a:buNone/>
            </a:pPr>
            <a:r>
              <a:rPr lang="en-GB" dirty="0"/>
              <a:t> </a:t>
            </a:r>
          </a:p>
          <a:p>
            <a:endParaRPr lang="en-GB" dirty="0"/>
          </a:p>
        </p:txBody>
      </p:sp>
      <p:pic>
        <p:nvPicPr>
          <p:cNvPr id="4" name="Bildobjekt 1" descr="cid:image001.jpg@01CD4953.0FC2A4A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670716" y="5805265"/>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620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117310"/>
          </a:xfrm>
        </p:spPr>
        <p:txBody>
          <a:bodyPr>
            <a:noAutofit/>
          </a:bodyPr>
          <a:lstStyle/>
          <a:p>
            <a:r>
              <a:rPr lang="sv-SE" b="1" dirty="0"/>
              <a:t>Träningen</a:t>
            </a:r>
          </a:p>
        </p:txBody>
      </p:sp>
      <p:sp>
        <p:nvSpPr>
          <p:cNvPr id="3" name="Platshållare för innehåll 2"/>
          <p:cNvSpPr>
            <a:spLocks noGrp="1"/>
          </p:cNvSpPr>
          <p:nvPr>
            <p:ph idx="1"/>
          </p:nvPr>
        </p:nvSpPr>
        <p:spPr>
          <a:xfrm>
            <a:off x="838200" y="1634836"/>
            <a:ext cx="10515600" cy="4542127"/>
          </a:xfrm>
        </p:spPr>
        <p:txBody>
          <a:bodyPr>
            <a:normAutofit/>
          </a:bodyPr>
          <a:lstStyle/>
          <a:p>
            <a:r>
              <a:rPr lang="sv-SE" dirty="0"/>
              <a:t>Träningen</a:t>
            </a:r>
          </a:p>
          <a:p>
            <a:pPr marL="685800" lvl="2">
              <a:lnSpc>
                <a:spcPct val="70000"/>
              </a:lnSpc>
              <a:spcBef>
                <a:spcPts val="1000"/>
              </a:spcBef>
            </a:pPr>
            <a:r>
              <a:rPr lang="sv-SE" sz="1800" dirty="0"/>
              <a:t>Mål o resultat</a:t>
            </a:r>
          </a:p>
          <a:p>
            <a:pPr marL="685800" lvl="2">
              <a:lnSpc>
                <a:spcPct val="70000"/>
              </a:lnSpc>
              <a:spcBef>
                <a:spcPts val="1000"/>
              </a:spcBef>
            </a:pPr>
            <a:r>
              <a:rPr lang="sv-SE" sz="1800" dirty="0"/>
              <a:t>Märkbar nivåskillnad, hur bemöta/agera, hur utmana starkare</a:t>
            </a:r>
          </a:p>
          <a:p>
            <a:r>
              <a:rPr lang="sv-SE" dirty="0"/>
              <a:t>Vår/Sommar/ höst</a:t>
            </a:r>
          </a:p>
          <a:p>
            <a:pPr marL="685800" lvl="2">
              <a:lnSpc>
                <a:spcPct val="70000"/>
              </a:lnSpc>
              <a:spcBef>
                <a:spcPts val="1000"/>
              </a:spcBef>
            </a:pPr>
            <a:r>
              <a:rPr lang="sv-SE" sz="1800" dirty="0"/>
              <a:t>Serienivåer </a:t>
            </a:r>
          </a:p>
          <a:p>
            <a:pPr marL="685800" lvl="2">
              <a:lnSpc>
                <a:spcPct val="70000"/>
              </a:lnSpc>
              <a:spcBef>
                <a:spcPts val="1000"/>
              </a:spcBef>
            </a:pPr>
            <a:r>
              <a:rPr lang="sv-SE" sz="1800" dirty="0"/>
              <a:t>Cuper</a:t>
            </a:r>
          </a:p>
          <a:p>
            <a:endParaRPr lang="sv-SE" dirty="0"/>
          </a:p>
        </p:txBody>
      </p:sp>
      <p:pic>
        <p:nvPicPr>
          <p:cNvPr id="4" name="Bildobjekt 1" descr="cid:image001.jpg@01CD4953.0FC2A4A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670716" y="5805265"/>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70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Nästa säsong</a:t>
            </a:r>
            <a:endParaRPr lang="sv-SE" dirty="0"/>
          </a:p>
        </p:txBody>
      </p:sp>
      <p:sp>
        <p:nvSpPr>
          <p:cNvPr id="3" name="Content Placeholder 2"/>
          <p:cNvSpPr>
            <a:spLocks noGrp="1"/>
          </p:cNvSpPr>
          <p:nvPr>
            <p:ph idx="1"/>
          </p:nvPr>
        </p:nvSpPr>
        <p:spPr/>
        <p:txBody>
          <a:bodyPr>
            <a:normAutofit fontScale="55000" lnSpcReduction="20000"/>
          </a:bodyPr>
          <a:lstStyle/>
          <a:p>
            <a:r>
              <a:rPr lang="sv-SE" dirty="0"/>
              <a:t>2 lag i serierna</a:t>
            </a:r>
          </a:p>
          <a:p>
            <a:r>
              <a:rPr lang="sv-SE" dirty="0"/>
              <a:t>Grupp A och C, indelning enligt kunskapsnivå</a:t>
            </a:r>
          </a:p>
          <a:p>
            <a:r>
              <a:rPr lang="sv-SE" dirty="0"/>
              <a:t> </a:t>
            </a:r>
          </a:p>
          <a:p>
            <a:r>
              <a:rPr lang="sv-SE" b="1" dirty="0"/>
              <a:t>Cuper vi önskar vara med i; </a:t>
            </a:r>
          </a:p>
          <a:p>
            <a:r>
              <a:rPr lang="sv-SE" dirty="0"/>
              <a:t>Kristianstad Arena cup – November</a:t>
            </a:r>
          </a:p>
          <a:p>
            <a:r>
              <a:rPr lang="sv-SE" dirty="0" err="1"/>
              <a:t>Skadevi</a:t>
            </a:r>
            <a:r>
              <a:rPr lang="sv-SE" dirty="0"/>
              <a:t> - November</a:t>
            </a:r>
          </a:p>
          <a:p>
            <a:r>
              <a:rPr lang="sv-SE" dirty="0"/>
              <a:t>Lundaspelen – December</a:t>
            </a:r>
          </a:p>
          <a:p>
            <a:r>
              <a:rPr lang="sv-SE" dirty="0"/>
              <a:t>(Hallby – Januari)           </a:t>
            </a:r>
          </a:p>
          <a:p>
            <a:r>
              <a:rPr lang="sv-SE" dirty="0" err="1"/>
              <a:t>Cabby</a:t>
            </a:r>
            <a:r>
              <a:rPr lang="sv-SE" dirty="0"/>
              <a:t> cup – Februari</a:t>
            </a:r>
          </a:p>
          <a:p>
            <a:r>
              <a:rPr lang="sv-SE" dirty="0"/>
              <a:t>Lågan cup - Mars        </a:t>
            </a:r>
          </a:p>
          <a:p>
            <a:r>
              <a:rPr lang="sv-SE" dirty="0" err="1"/>
              <a:t>Påska</a:t>
            </a:r>
            <a:r>
              <a:rPr lang="sv-SE" dirty="0"/>
              <a:t> cupen - April</a:t>
            </a:r>
          </a:p>
          <a:p>
            <a:r>
              <a:rPr lang="sv-SE" dirty="0"/>
              <a:t>Bohus cup – Maj</a:t>
            </a:r>
          </a:p>
          <a:p>
            <a:r>
              <a:rPr lang="sv-SE" dirty="0"/>
              <a:t>Malmö spelen - Juni</a:t>
            </a:r>
          </a:p>
          <a:p>
            <a:r>
              <a:rPr lang="sv-SE" dirty="0"/>
              <a:t>OV beach – Juni</a:t>
            </a:r>
          </a:p>
          <a:p>
            <a:r>
              <a:rPr lang="sv-SE" dirty="0"/>
              <a:t>Åhus - Juli</a:t>
            </a:r>
          </a:p>
          <a:p>
            <a:endParaRPr lang="en-GB" dirty="0"/>
          </a:p>
        </p:txBody>
      </p:sp>
      <p:pic>
        <p:nvPicPr>
          <p:cNvPr id="4" name="Bildobjekt 1" descr="cid:image001.jpg@01CD4953.0FC2A4A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9670716" y="5805265"/>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624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Bohus info</a:t>
            </a:r>
          </a:p>
        </p:txBody>
      </p:sp>
      <p:sp>
        <p:nvSpPr>
          <p:cNvPr id="3" name="Platshållare för innehåll 2"/>
          <p:cNvSpPr>
            <a:spLocks noGrp="1"/>
          </p:cNvSpPr>
          <p:nvPr>
            <p:ph idx="1"/>
          </p:nvPr>
        </p:nvSpPr>
        <p:spPr>
          <a:xfrm>
            <a:off x="300317" y="1572307"/>
            <a:ext cx="11565367" cy="5024435"/>
          </a:xfrm>
        </p:spPr>
        <p:txBody>
          <a:bodyPr>
            <a:normAutofit fontScale="70000" lnSpcReduction="20000"/>
          </a:bodyPr>
          <a:lstStyle/>
          <a:p>
            <a:pPr lvl="1"/>
            <a:r>
              <a:rPr lang="sv-SE" dirty="0"/>
              <a:t>Transport dit/hem</a:t>
            </a:r>
          </a:p>
          <a:p>
            <a:pPr lvl="2"/>
            <a:r>
              <a:rPr lang="sv-SE" dirty="0"/>
              <a:t>Samling 12:30, hem sent söndag ( lägger ut nyhet på laget, när bussen börjat rulla med ETA )</a:t>
            </a:r>
          </a:p>
          <a:p>
            <a:pPr lvl="2"/>
            <a:r>
              <a:rPr lang="sv-SE" dirty="0"/>
              <a:t>Ätit lunch,  ta även med ordentlig matsäck eftersom killarna inte kommer att äta riktig mat förrän efter sin match på fredagskväll</a:t>
            </a:r>
          </a:p>
          <a:p>
            <a:pPr lvl="2"/>
            <a:r>
              <a:rPr lang="sv-SE" dirty="0"/>
              <a:t>Bussbolag är Sundspärlans buss</a:t>
            </a:r>
          </a:p>
          <a:p>
            <a:pPr lvl="1"/>
            <a:r>
              <a:rPr lang="sv-SE" dirty="0"/>
              <a:t>Regler för Godis och mobilhantering</a:t>
            </a:r>
          </a:p>
          <a:p>
            <a:pPr lvl="2"/>
            <a:r>
              <a:rPr lang="sv-SE" dirty="0"/>
              <a:t>Ta inte med eget godis för vi avser gå till affären o handla, kan vara tråkigt för dem som inte har orsak att hänga med</a:t>
            </a:r>
          </a:p>
          <a:p>
            <a:pPr lvl="2"/>
            <a:r>
              <a:rPr lang="sv-SE" dirty="0"/>
              <a:t>Ok med mobil men eget ansvar samt onormalt användande kommer att begränsas</a:t>
            </a:r>
          </a:p>
          <a:p>
            <a:pPr lvl="1"/>
            <a:r>
              <a:rPr lang="sv-SE" dirty="0"/>
              <a:t>Inget Disco ( Underhållning kommer att vara egen film med projektor )</a:t>
            </a:r>
          </a:p>
          <a:p>
            <a:pPr lvl="1"/>
            <a:r>
              <a:rPr lang="sv-SE" dirty="0"/>
              <a:t>Bor i skolsalar på Mimers</a:t>
            </a:r>
          </a:p>
          <a:p>
            <a:pPr lvl="1"/>
            <a:r>
              <a:rPr lang="sv-SE" dirty="0"/>
              <a:t>Förslag till Packlista</a:t>
            </a:r>
          </a:p>
          <a:p>
            <a:pPr lvl="2"/>
            <a:r>
              <a:rPr lang="sv-SE" dirty="0"/>
              <a:t>Pengar till Godis, köpa tröjor ca 400 om man skall ha tröja för 300. </a:t>
            </a:r>
          </a:p>
          <a:p>
            <a:pPr lvl="2"/>
            <a:r>
              <a:rPr lang="sv-SE" dirty="0" err="1"/>
              <a:t>Sovsaker</a:t>
            </a:r>
            <a:r>
              <a:rPr lang="sv-SE" dirty="0"/>
              <a:t>, madrass, kudde täcke, </a:t>
            </a:r>
            <a:r>
              <a:rPr lang="sv-SE" dirty="0" err="1"/>
              <a:t>sovkläder</a:t>
            </a:r>
            <a:endParaRPr lang="sv-SE" dirty="0"/>
          </a:p>
          <a:p>
            <a:pPr lvl="2"/>
            <a:r>
              <a:rPr lang="sv-SE" dirty="0"/>
              <a:t>Ombyte x 2</a:t>
            </a:r>
          </a:p>
          <a:p>
            <a:pPr lvl="2"/>
            <a:r>
              <a:rPr lang="sv-SE" dirty="0"/>
              <a:t>Gympaskor ute + träningsoverall  för att </a:t>
            </a:r>
            <a:r>
              <a:rPr lang="sv-SE" dirty="0" err="1"/>
              <a:t>ev</a:t>
            </a:r>
            <a:r>
              <a:rPr lang="sv-SE" dirty="0"/>
              <a:t> kunna ta aktivitet utomhus </a:t>
            </a:r>
          </a:p>
          <a:p>
            <a:pPr lvl="2"/>
            <a:r>
              <a:rPr lang="sv-SE" dirty="0"/>
              <a:t>Matchkläder, inneskor + fotbollsskor för de som vill använda detta på konstgräs*, vattenflaska</a:t>
            </a:r>
          </a:p>
          <a:p>
            <a:pPr lvl="2"/>
            <a:r>
              <a:rPr lang="sv-SE" dirty="0"/>
              <a:t>Hygienartiklar + handduk</a:t>
            </a:r>
          </a:p>
          <a:p>
            <a:pPr lvl="2"/>
            <a:r>
              <a:rPr lang="sv-SE" dirty="0"/>
              <a:t>Liten ryggsäck att ta med saker till match i</a:t>
            </a:r>
          </a:p>
          <a:p>
            <a:pPr lvl="2"/>
            <a:r>
              <a:rPr lang="sv-SE" dirty="0"/>
              <a:t>Gott humör , spelsinne, kompisanda</a:t>
            </a:r>
          </a:p>
          <a:p>
            <a:pPr marL="914400" lvl="2" indent="0">
              <a:buNone/>
            </a:pPr>
            <a:endParaRPr lang="sv-SE" dirty="0"/>
          </a:p>
          <a:p>
            <a:pPr marL="914400" lvl="2" indent="0">
              <a:buNone/>
            </a:pPr>
            <a:r>
              <a:rPr lang="sv-SE" dirty="0"/>
              <a:t>*Fotbollsskor </a:t>
            </a:r>
            <a:r>
              <a:rPr lang="sv-SE" u="sng" dirty="0"/>
              <a:t>utan skruvdubb </a:t>
            </a:r>
            <a:r>
              <a:rPr lang="sv-SE" dirty="0"/>
              <a:t>är tillåtet att använda för de som så önskar. Obs att ta med vanliga inneskor eftersom vi kanske spelar slutspel på annat underlag</a:t>
            </a:r>
          </a:p>
        </p:txBody>
      </p:sp>
      <p:pic>
        <p:nvPicPr>
          <p:cNvPr id="4" name="Bildobjekt 1" descr="cid:image001.jpg@01CD4953.0FC2A4A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0914615" y="1690688"/>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697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Föräldrar middag på Scandic </a:t>
            </a:r>
            <a:r>
              <a:rPr lang="sv-SE" dirty="0" err="1"/>
              <a:t>Backadal</a:t>
            </a:r>
            <a:endParaRPr lang="sv-SE" dirty="0"/>
          </a:p>
        </p:txBody>
      </p:sp>
      <p:sp>
        <p:nvSpPr>
          <p:cNvPr id="3" name="Platshållare för innehåll 2"/>
          <p:cNvSpPr>
            <a:spLocks noGrp="1"/>
          </p:cNvSpPr>
          <p:nvPr>
            <p:ph idx="1"/>
          </p:nvPr>
        </p:nvSpPr>
        <p:spPr/>
        <p:txBody>
          <a:bodyPr>
            <a:normAutofit fontScale="92500" lnSpcReduction="20000"/>
          </a:bodyPr>
          <a:lstStyle/>
          <a:p>
            <a:pPr marL="0" indent="0">
              <a:buNone/>
            </a:pPr>
            <a:r>
              <a:rPr lang="sv-SE" b="1" dirty="0"/>
              <a:t>Buffé 199 kr för vuxna, 99 kr för barn upp till 12 år. </a:t>
            </a:r>
          </a:p>
          <a:p>
            <a:pPr marL="0" indent="0">
              <a:buNone/>
            </a:pPr>
            <a:r>
              <a:rPr lang="sv-SE" b="1" dirty="0"/>
              <a:t>Alkoholfri dryck ingår samt glass till barnen</a:t>
            </a:r>
            <a:br>
              <a:rPr lang="sv-SE" b="1" dirty="0"/>
            </a:br>
            <a:r>
              <a:rPr lang="sv-SE" b="1" dirty="0"/>
              <a:t>Tid för middag är ca 19.30</a:t>
            </a:r>
          </a:p>
          <a:p>
            <a:pPr marL="457200" lvl="1" indent="0">
              <a:buNone/>
            </a:pPr>
            <a:r>
              <a:rPr lang="sv-SE" b="1" dirty="0"/>
              <a:t>Anmälda</a:t>
            </a:r>
          </a:p>
          <a:p>
            <a:pPr marL="457200" lvl="1" indent="0">
              <a:buNone/>
            </a:pPr>
            <a:r>
              <a:rPr lang="sv-SE" dirty="0"/>
              <a:t>Ingela Fors, Anders &amp; Kristina Leo, Christian Stridsberg, Torsten Smideberg, 1 Augustsson, Göran &amp; Jenny Lilja,  Carina &amp; Håkan Ljung/Stridh, Martin Schultz, Maria &amp; Max Hallin + 1 barn, Daniel &amp; Caroline Björndahl, Åse Ståhl + 1 barn, Maria &amp; Lars Kastman, Wrigfors</a:t>
            </a:r>
          </a:p>
          <a:p>
            <a:pPr marL="457200" lvl="1" indent="0">
              <a:buNone/>
            </a:pPr>
            <a:r>
              <a:rPr lang="sv-SE" dirty="0"/>
              <a:t>20 </a:t>
            </a:r>
            <a:r>
              <a:rPr lang="sv-SE" dirty="0" err="1"/>
              <a:t>st</a:t>
            </a:r>
            <a:r>
              <a:rPr lang="sv-SE" dirty="0"/>
              <a:t> + 2-3 barn</a:t>
            </a:r>
          </a:p>
          <a:p>
            <a:pPr marL="457200" lvl="1" indent="0">
              <a:buNone/>
            </a:pPr>
            <a:r>
              <a:rPr lang="sv-SE" dirty="0"/>
              <a:t>Totalt 71 </a:t>
            </a:r>
            <a:r>
              <a:rPr lang="sv-SE" dirty="0" err="1"/>
              <a:t>st</a:t>
            </a:r>
            <a:r>
              <a:rPr lang="sv-SE" dirty="0"/>
              <a:t> LVHK</a:t>
            </a:r>
          </a:p>
          <a:p>
            <a:endParaRPr lang="sv-SE" dirty="0"/>
          </a:p>
          <a:p>
            <a:r>
              <a:rPr lang="sv-SE" b="1" dirty="0"/>
              <a:t>Betalning</a:t>
            </a:r>
          </a:p>
          <a:p>
            <a:pPr lvl="1"/>
            <a:r>
              <a:rPr lang="sv-SE" dirty="0" err="1"/>
              <a:t>Swisch</a:t>
            </a:r>
            <a:r>
              <a:rPr lang="sv-SE" dirty="0"/>
              <a:t> till JF , 0767680570 senast  30/4</a:t>
            </a:r>
          </a:p>
        </p:txBody>
      </p:sp>
      <p:pic>
        <p:nvPicPr>
          <p:cNvPr id="4" name="Bildobjekt 1" descr="cid:image001.jpg@01CD4953.0FC2A4A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9670716" y="5805265"/>
            <a:ext cx="878370" cy="91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2249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2623</TotalTime>
  <Words>583</Words>
  <Application>Microsoft Office PowerPoint</Application>
  <PresentationFormat>Bredbild</PresentationFormat>
  <Paragraphs>167</Paragraphs>
  <Slides>11</Slides>
  <Notes>6</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Calibri</vt:lpstr>
      <vt:lpstr>Calibri Light</vt:lpstr>
      <vt:lpstr>Century Gothic</vt:lpstr>
      <vt:lpstr>Inherit</vt:lpstr>
      <vt:lpstr>Office Theme</vt:lpstr>
      <vt:lpstr>P06</vt:lpstr>
      <vt:lpstr>Agenda för kvällen</vt:lpstr>
      <vt:lpstr>PowerPoint-presentation</vt:lpstr>
      <vt:lpstr>Laget</vt:lpstr>
      <vt:lpstr>Träningen</vt:lpstr>
      <vt:lpstr>Träningen</vt:lpstr>
      <vt:lpstr>Nästa säsong</vt:lpstr>
      <vt:lpstr>Bohus info</vt:lpstr>
      <vt:lpstr>Föräldrar middag på Scandic Backadal</vt:lpstr>
      <vt:lpstr>Spelschema gruppspel P06-lag är Vit/Svart </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P06</dc:title>
  <dc:creator>Ahfeldt Tomas</dc:creator>
  <cp:lastModifiedBy>Johan Fors</cp:lastModifiedBy>
  <cp:revision>44</cp:revision>
  <dcterms:created xsi:type="dcterms:W3CDTF">2017-04-19T13:54:41Z</dcterms:created>
  <dcterms:modified xsi:type="dcterms:W3CDTF">2017-04-27T07:41:56Z</dcterms:modified>
</cp:coreProperties>
</file>