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38" r:id="rId9"/>
    <p:sldId id="264" r:id="rId10"/>
    <p:sldId id="265" r:id="rId11"/>
    <p:sldId id="266" r:id="rId12"/>
    <p:sldId id="328" r:id="rId13"/>
    <p:sldId id="329" r:id="rId14"/>
    <p:sldId id="330" r:id="rId15"/>
    <p:sldId id="331" r:id="rId16"/>
    <p:sldId id="332" r:id="rId17"/>
    <p:sldId id="333" r:id="rId18"/>
    <p:sldId id="33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544B0-8F82-4713-AD99-3DAA91D378CF}" v="2" dt="2023-05-08T13:36:25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Magnusson" userId="7f6194d5f7d104d3" providerId="LiveId" clId="{13C544B0-8F82-4713-AD99-3DAA91D378CF}"/>
    <pc:docChg chg="undo custSel addSld delSld modSld">
      <pc:chgData name="Felix Magnusson" userId="7f6194d5f7d104d3" providerId="LiveId" clId="{13C544B0-8F82-4713-AD99-3DAA91D378CF}" dt="2023-05-08T13:36:46.309" v="19" actId="1076"/>
      <pc:docMkLst>
        <pc:docMk/>
      </pc:docMkLst>
      <pc:sldChg chg="delSp modSp mod">
        <pc:chgData name="Felix Magnusson" userId="7f6194d5f7d104d3" providerId="LiveId" clId="{13C544B0-8F82-4713-AD99-3DAA91D378CF}" dt="2023-05-08T13:36:46.309" v="19" actId="1076"/>
        <pc:sldMkLst>
          <pc:docMk/>
          <pc:sldMk cId="2526186156" sldId="257"/>
        </pc:sldMkLst>
        <pc:spChg chg="mod">
          <ac:chgData name="Felix Magnusson" userId="7f6194d5f7d104d3" providerId="LiveId" clId="{13C544B0-8F82-4713-AD99-3DAA91D378CF}" dt="2023-05-08T13:36:46.309" v="19" actId="1076"/>
          <ac:spMkLst>
            <pc:docMk/>
            <pc:sldMk cId="2526186156" sldId="257"/>
            <ac:spMk id="12" creationId="{F5AC941D-28DA-16BC-BF44-100AF04FE532}"/>
          </ac:spMkLst>
        </pc:spChg>
        <pc:picChg chg="del">
          <ac:chgData name="Felix Magnusson" userId="7f6194d5f7d104d3" providerId="LiveId" clId="{13C544B0-8F82-4713-AD99-3DAA91D378CF}" dt="2023-05-08T13:36:31.716" v="9" actId="478"/>
          <ac:picMkLst>
            <pc:docMk/>
            <pc:sldMk cId="2526186156" sldId="257"/>
            <ac:picMk id="7" creationId="{972DB880-5CD7-D1E7-1794-16D5D312F535}"/>
          </ac:picMkLst>
        </pc:picChg>
        <pc:picChg chg="del">
          <ac:chgData name="Felix Magnusson" userId="7f6194d5f7d104d3" providerId="LiveId" clId="{13C544B0-8F82-4713-AD99-3DAA91D378CF}" dt="2023-05-08T13:36:30.045" v="8" actId="478"/>
          <ac:picMkLst>
            <pc:docMk/>
            <pc:sldMk cId="2526186156" sldId="257"/>
            <ac:picMk id="9" creationId="{6838BB52-6C9E-A17D-9477-61BCEB405E6D}"/>
          </ac:picMkLst>
        </pc:picChg>
      </pc:sldChg>
      <pc:sldChg chg="add del">
        <pc:chgData name="Felix Magnusson" userId="7f6194d5f7d104d3" providerId="LiveId" clId="{13C544B0-8F82-4713-AD99-3DAA91D378CF}" dt="2023-05-08T13:36:25.771" v="7"/>
        <pc:sldMkLst>
          <pc:docMk/>
          <pc:sldMk cId="769802583" sldId="333"/>
        </pc:sldMkLst>
      </pc:sldChg>
      <pc:sldChg chg="del">
        <pc:chgData name="Felix Magnusson" userId="7f6194d5f7d104d3" providerId="LiveId" clId="{13C544B0-8F82-4713-AD99-3DAA91D378CF}" dt="2023-05-08T13:28:02.933" v="0" actId="47"/>
        <pc:sldMkLst>
          <pc:docMk/>
          <pc:sldMk cId="3454729565" sldId="335"/>
        </pc:sldMkLst>
      </pc:sldChg>
      <pc:sldChg chg="del">
        <pc:chgData name="Felix Magnusson" userId="7f6194d5f7d104d3" providerId="LiveId" clId="{13C544B0-8F82-4713-AD99-3DAA91D378CF}" dt="2023-05-08T13:28:44.542" v="5" actId="47"/>
        <pc:sldMkLst>
          <pc:docMk/>
          <pc:sldMk cId="2684390892" sldId="336"/>
        </pc:sldMkLst>
      </pc:sldChg>
      <pc:sldChg chg="del">
        <pc:chgData name="Felix Magnusson" userId="7f6194d5f7d104d3" providerId="LiveId" clId="{13C544B0-8F82-4713-AD99-3DAA91D378CF}" dt="2023-05-08T13:28:41.779" v="4" actId="47"/>
        <pc:sldMkLst>
          <pc:docMk/>
          <pc:sldMk cId="3344765883" sldId="337"/>
        </pc:sldMkLst>
      </pc:sldChg>
      <pc:sldChg chg="add del">
        <pc:chgData name="Felix Magnusson" userId="7f6194d5f7d104d3" providerId="LiveId" clId="{13C544B0-8F82-4713-AD99-3DAA91D378CF}" dt="2023-05-08T13:28:35.185" v="3" actId="47"/>
        <pc:sldMkLst>
          <pc:docMk/>
          <pc:sldMk cId="1858474325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4BE7-B179-4EC9-A1E2-F126BDA949B1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5A8EB-92B5-4D5D-ACBC-D99DF06C47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21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9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7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62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2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51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5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EA7D0F-3B3A-158E-4D01-F49DA6027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F2B3F1-D8A8-5A83-9FF2-0FB2FEBF4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00539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35A0EE-4699-3BA2-8161-7A7A1787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F24DD7-A773-9088-AF08-65517C55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5596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389DC-8FDC-7AE8-9013-C768DEF4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E58DD0-5564-AFA3-A4F0-B8167D89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247CC7-D426-B909-39C4-5AA9DA9D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E14FC-5267-4407-8C71-40B0C696D4BC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A3510-C7E0-4F31-191B-0C647CFC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E88368-7505-AC81-1C22-FA141656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FC68AD-7536-4AFF-A360-D40AFB5FE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6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4EE74-7E8A-7BE5-F8C2-E1721AF5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58EF1F-6AA0-5E84-0887-5B103E56E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E1A4CD-3C13-3A43-F51C-469F705E8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9896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2EC396-08BB-6428-6437-F946A6D9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29A791-FDF9-9DDA-54BC-98781FC6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AA07CE-1096-40EF-6C61-307BD1325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896D13-02E4-0B7E-A181-2B79AF8A4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93A1197-6336-9778-1AFE-7765B2DD6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233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BFBE8-DD10-C8E7-C710-9D172B54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530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5E391-0848-F0FE-D2B2-33A77BBB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00A266-367E-0EB7-F5AF-773BB67D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DE346E-B2F5-2A28-24DA-0DF44368A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856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0A7255-104E-31A8-896D-4346A059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9D4D4E0-3CA4-BE62-1E63-EAD682F45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EA4497-9B82-466E-25A6-3D4CF924C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720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5000">
              <a:schemeClr val="bg1">
                <a:lumMod val="85000"/>
              </a:schemeClr>
            </a:gs>
            <a:gs pos="100000">
              <a:schemeClr val="bg2">
                <a:shade val="63000"/>
                <a:satMod val="120000"/>
              </a:schemeClr>
            </a:gs>
            <a:gs pos="79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tecken&#10;&#10;Automatiskt genererad beskrivning">
            <a:extLst>
              <a:ext uri="{FF2B5EF4-FFF2-40B4-BE49-F238E27FC236}">
                <a16:creationId xmlns:a16="http://schemas.microsoft.com/office/drawing/2014/main" id="{1EB0A8FA-1E20-6298-B895-42075F57A62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03" y="0"/>
            <a:ext cx="3917697" cy="6858000"/>
          </a:xfrm>
          <a:prstGeom prst="rect">
            <a:avLst/>
          </a:prstGeom>
          <a:effectLst/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1B5D6F0-400A-913D-D2FA-E9CABEA2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65" y="316523"/>
            <a:ext cx="11127544" cy="129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D5B7FE-CB89-20A0-A005-B7668B9B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064" y="1927274"/>
            <a:ext cx="11127545" cy="396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29F7F92-AA6C-93E4-3248-339D46B4044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5" y="5966377"/>
            <a:ext cx="3127022" cy="77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89C0E06F-429A-4040-B3E7-C598AA20C30F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F5AC941D-28DA-16BC-BF44-100AF04FE532}"/>
              </a:ext>
            </a:extLst>
          </p:cNvPr>
          <p:cNvSpPr txBox="1"/>
          <p:nvPr/>
        </p:nvSpPr>
        <p:spPr>
          <a:xfrm>
            <a:off x="2341914" y="2705725"/>
            <a:ext cx="7508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+mj-lt"/>
              </a:rPr>
              <a:t>Herrjunior 23/24</a:t>
            </a:r>
          </a:p>
          <a:p>
            <a:pPr algn="ctr"/>
            <a:r>
              <a:rPr lang="sv-SE" sz="4000" dirty="0">
                <a:latin typeface="+mj-lt"/>
              </a:rPr>
              <a:t>Försäsongsupplägg</a:t>
            </a:r>
          </a:p>
        </p:txBody>
      </p:sp>
    </p:spTree>
    <p:extLst>
      <p:ext uri="{BB962C8B-B14F-4D97-AF65-F5344CB8AC3E}">
        <p14:creationId xmlns:p14="http://schemas.microsoft.com/office/powerpoint/2010/main" val="252618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0B5FF-E28C-2F88-A9C7-04A5FED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Uplägg</a:t>
            </a:r>
            <a:r>
              <a:rPr lang="sv-SE" dirty="0"/>
              <a:t> - </a:t>
            </a:r>
            <a:r>
              <a:rPr lang="sv-SE" dirty="0" err="1"/>
              <a:t>Cardio</a:t>
            </a:r>
            <a:endParaRPr lang="sv-SE" dirty="0"/>
          </a:p>
        </p:txBody>
      </p:sp>
      <p:graphicFrame>
        <p:nvGraphicFramePr>
          <p:cNvPr id="14" name="Platshållare för innehåll 13">
            <a:extLst>
              <a:ext uri="{FF2B5EF4-FFF2-40B4-BE49-F238E27FC236}">
                <a16:creationId xmlns:a16="http://schemas.microsoft.com/office/drawing/2014/main" id="{663AABB7-5FD0-92E1-7DFD-3C7DCC050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346568"/>
              </p:ext>
            </p:extLst>
          </p:nvPr>
        </p:nvGraphicFramePr>
        <p:xfrm>
          <a:off x="869368" y="1458799"/>
          <a:ext cx="10246937" cy="4437606"/>
        </p:xfrm>
        <a:graphic>
          <a:graphicData uri="http://schemas.openxmlformats.org/drawingml/2006/table">
            <a:tbl>
              <a:tblPr/>
              <a:tblGrid>
                <a:gridCol w="1450894">
                  <a:extLst>
                    <a:ext uri="{9D8B030D-6E8A-4147-A177-3AD203B41FA5}">
                      <a16:colId xmlns:a16="http://schemas.microsoft.com/office/drawing/2014/main" val="3804521570"/>
                    </a:ext>
                  </a:extLst>
                </a:gridCol>
                <a:gridCol w="1843844">
                  <a:extLst>
                    <a:ext uri="{9D8B030D-6E8A-4147-A177-3AD203B41FA5}">
                      <a16:colId xmlns:a16="http://schemas.microsoft.com/office/drawing/2014/main" val="1292550161"/>
                    </a:ext>
                  </a:extLst>
                </a:gridCol>
                <a:gridCol w="2387930">
                  <a:extLst>
                    <a:ext uri="{9D8B030D-6E8A-4147-A177-3AD203B41FA5}">
                      <a16:colId xmlns:a16="http://schemas.microsoft.com/office/drawing/2014/main" val="556792102"/>
                    </a:ext>
                  </a:extLst>
                </a:gridCol>
                <a:gridCol w="4564269">
                  <a:extLst>
                    <a:ext uri="{9D8B030D-6E8A-4147-A177-3AD203B41FA5}">
                      <a16:colId xmlns:a16="http://schemas.microsoft.com/office/drawing/2014/main" val="1609426739"/>
                    </a:ext>
                  </a:extLst>
                </a:gridCol>
              </a:tblGrid>
              <a:tr h="45466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Vecka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Slutdatum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Fokus GYM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56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21:a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Cardiobas</a:t>
                      </a:r>
                      <a:endParaRPr lang="sv-SE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2187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22:a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Intervallträning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0813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5-6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5:e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18:e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Långdistans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71571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2:a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Kombination av intervallträning och långdistans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20442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16:e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Fartträning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454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Konditionsuthållighet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9749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31:a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Trappträning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62542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Kretsloppsträning (samma som Kondition &amp; Uthållighet under Gym)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44350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10:e 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Lågintensiv träning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9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93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0B5FF-E28C-2F88-A9C7-04A5FED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Uplägg</a:t>
            </a:r>
            <a:r>
              <a:rPr lang="sv-SE" dirty="0"/>
              <a:t> – Gym MV</a:t>
            </a:r>
          </a:p>
        </p:txBody>
      </p:sp>
      <p:graphicFrame>
        <p:nvGraphicFramePr>
          <p:cNvPr id="14" name="Platshållare för innehåll 13">
            <a:extLst>
              <a:ext uri="{FF2B5EF4-FFF2-40B4-BE49-F238E27FC236}">
                <a16:creationId xmlns:a16="http://schemas.microsoft.com/office/drawing/2014/main" id="{663AABB7-5FD0-92E1-7DFD-3C7DCC050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363873"/>
              </p:ext>
            </p:extLst>
          </p:nvPr>
        </p:nvGraphicFramePr>
        <p:xfrm>
          <a:off x="869368" y="1458799"/>
          <a:ext cx="10246937" cy="4395063"/>
        </p:xfrm>
        <a:graphic>
          <a:graphicData uri="http://schemas.openxmlformats.org/drawingml/2006/table">
            <a:tbl>
              <a:tblPr/>
              <a:tblGrid>
                <a:gridCol w="1450894">
                  <a:extLst>
                    <a:ext uri="{9D8B030D-6E8A-4147-A177-3AD203B41FA5}">
                      <a16:colId xmlns:a16="http://schemas.microsoft.com/office/drawing/2014/main" val="3804521570"/>
                    </a:ext>
                  </a:extLst>
                </a:gridCol>
                <a:gridCol w="1843844">
                  <a:extLst>
                    <a:ext uri="{9D8B030D-6E8A-4147-A177-3AD203B41FA5}">
                      <a16:colId xmlns:a16="http://schemas.microsoft.com/office/drawing/2014/main" val="1292550161"/>
                    </a:ext>
                  </a:extLst>
                </a:gridCol>
                <a:gridCol w="2387930">
                  <a:extLst>
                    <a:ext uri="{9D8B030D-6E8A-4147-A177-3AD203B41FA5}">
                      <a16:colId xmlns:a16="http://schemas.microsoft.com/office/drawing/2014/main" val="556792102"/>
                    </a:ext>
                  </a:extLst>
                </a:gridCol>
                <a:gridCol w="4564269">
                  <a:extLst>
                    <a:ext uri="{9D8B030D-6E8A-4147-A177-3AD203B41FA5}">
                      <a16:colId xmlns:a16="http://schemas.microsoft.com/office/drawing/2014/main" val="1609426739"/>
                    </a:ext>
                  </a:extLst>
                </a:gridCol>
              </a:tblGrid>
              <a:tr h="45466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Vecka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Slutdatum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Fokus GYM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56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28:e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Styrkebas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2187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Rörlighet &amp; Stabilitet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0813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6-7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25:e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Explosivitet &amp; Snabbhet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71571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8-9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Benstyrka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20442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23:e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Bålstyrka</a:t>
                      </a:r>
                      <a:endParaRPr lang="sv-SE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454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Explosivitet &amp; Snabbhet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9749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31:a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Kombo</a:t>
                      </a:r>
                      <a:r>
                        <a:rPr lang="sv-SE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av ben- &amp; </a:t>
                      </a:r>
                      <a:r>
                        <a:rPr lang="sv-SE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bålstyrka</a:t>
                      </a:r>
                      <a:endParaRPr lang="sv-SE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62542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Kondition &amp; Uthållighet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44350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28:e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10:e 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Rörlighet &amp; Stabilitet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9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19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26BD0A-3221-1C59-4264-3E42E4E29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00292"/>
              </p:ext>
            </p:extLst>
          </p:nvPr>
        </p:nvGraphicFramePr>
        <p:xfrm>
          <a:off x="373241" y="1297540"/>
          <a:ext cx="11445518" cy="426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Tue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Wed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Thu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Fri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Styrkebas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(G)</a:t>
                      </a:r>
                      <a:b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Cardiobas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(C)</a:t>
                      </a:r>
                      <a:b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Styrkebas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17:00-18:15 (LF/UW)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Beroende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Cardiobas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5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127FFD6-6404-A106-237E-5BE2D29B7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13850"/>
              </p:ext>
            </p:extLst>
          </p:nvPr>
        </p:nvGraphicFramePr>
        <p:xfrm>
          <a:off x="4730750" y="5965780"/>
          <a:ext cx="2730500" cy="600075"/>
        </p:xfrm>
        <a:graphic>
          <a:graphicData uri="http://schemas.openxmlformats.org/drawingml/2006/table">
            <a:tbl>
              <a:tblPr/>
              <a:tblGrid>
                <a:gridCol w="608892">
                  <a:extLst>
                    <a:ext uri="{9D8B030D-6E8A-4147-A177-3AD203B41FA5}">
                      <a16:colId xmlns:a16="http://schemas.microsoft.com/office/drawing/2014/main" val="2890811370"/>
                    </a:ext>
                  </a:extLst>
                </a:gridCol>
                <a:gridCol w="2121608">
                  <a:extLst>
                    <a:ext uri="{9D8B030D-6E8A-4147-A177-3AD203B41FA5}">
                      <a16:colId xmlns:a16="http://schemas.microsoft.com/office/drawing/2014/main" val="3486233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Gemensamt pass 18-19:15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11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Frivillig IB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22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Egenträning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88433"/>
                  </a:ext>
                </a:extLst>
              </a:tr>
            </a:tbl>
          </a:graphicData>
        </a:graphic>
      </p:graphicFrame>
      <p:sp>
        <p:nvSpPr>
          <p:cNvPr id="11" name="Rubrik 1">
            <a:extLst>
              <a:ext uri="{FF2B5EF4-FFF2-40B4-BE49-F238E27FC236}">
                <a16:creationId xmlns:a16="http://schemas.microsoft.com/office/drawing/2014/main" id="{5CA60153-3131-E275-3FC1-FFFD29D6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955" y="3312"/>
            <a:ext cx="1400089" cy="1294228"/>
          </a:xfrm>
        </p:spPr>
        <p:txBody>
          <a:bodyPr/>
          <a:lstStyle/>
          <a:p>
            <a:pPr algn="ctr"/>
            <a:r>
              <a:rPr lang="sv-SE" dirty="0"/>
              <a:t>Maj</a:t>
            </a:r>
          </a:p>
        </p:txBody>
      </p:sp>
    </p:spTree>
    <p:extLst>
      <p:ext uri="{BB962C8B-B14F-4D97-AF65-F5344CB8AC3E}">
        <p14:creationId xmlns:p14="http://schemas.microsoft.com/office/powerpoint/2010/main" val="333100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9AB6AD-2574-ABD8-3223-EE7053074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47941"/>
              </p:ext>
            </p:extLst>
          </p:nvPr>
        </p:nvGraphicFramePr>
        <p:xfrm>
          <a:off x="373241" y="1297214"/>
          <a:ext cx="11445518" cy="4263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Tue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Wed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Thu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Fri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Intervallträning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Stab.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Balans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Styrkebas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Långdistans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17:00-18:15 (LF/UW)</a:t>
                      </a:r>
                      <a:b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Beroende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på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med A.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Explosivitet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Kombo av int. &amp; LD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2B4B1B8-364E-78C5-A250-D92542363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27472"/>
              </p:ext>
            </p:extLst>
          </p:nvPr>
        </p:nvGraphicFramePr>
        <p:xfrm>
          <a:off x="4730750" y="5965780"/>
          <a:ext cx="2730500" cy="600075"/>
        </p:xfrm>
        <a:graphic>
          <a:graphicData uri="http://schemas.openxmlformats.org/drawingml/2006/table">
            <a:tbl>
              <a:tblPr/>
              <a:tblGrid>
                <a:gridCol w="608892">
                  <a:extLst>
                    <a:ext uri="{9D8B030D-6E8A-4147-A177-3AD203B41FA5}">
                      <a16:colId xmlns:a16="http://schemas.microsoft.com/office/drawing/2014/main" val="2890811370"/>
                    </a:ext>
                  </a:extLst>
                </a:gridCol>
                <a:gridCol w="2121608">
                  <a:extLst>
                    <a:ext uri="{9D8B030D-6E8A-4147-A177-3AD203B41FA5}">
                      <a16:colId xmlns:a16="http://schemas.microsoft.com/office/drawing/2014/main" val="3486233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Gemensamt pass 18-19:15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11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Frivillig IB pass (tid kommer på ST)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22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Egenträning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88433"/>
                  </a:ext>
                </a:extLst>
              </a:tr>
            </a:tbl>
          </a:graphicData>
        </a:graphic>
      </p:graphicFrame>
      <p:sp>
        <p:nvSpPr>
          <p:cNvPr id="8" name="Rubrik 1">
            <a:extLst>
              <a:ext uri="{FF2B5EF4-FFF2-40B4-BE49-F238E27FC236}">
                <a16:creationId xmlns:a16="http://schemas.microsoft.com/office/drawing/2014/main" id="{2B6EB2C4-32DD-DE0D-846C-B39EDBCF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955" y="3312"/>
            <a:ext cx="1400089" cy="1294228"/>
          </a:xfrm>
        </p:spPr>
        <p:txBody>
          <a:bodyPr/>
          <a:lstStyle/>
          <a:p>
            <a:pPr algn="ctr"/>
            <a:r>
              <a:rPr lang="sv-SE" dirty="0"/>
              <a:t>Juni</a:t>
            </a:r>
          </a:p>
        </p:txBody>
      </p:sp>
    </p:spTree>
    <p:extLst>
      <p:ext uri="{BB962C8B-B14F-4D97-AF65-F5344CB8AC3E}">
        <p14:creationId xmlns:p14="http://schemas.microsoft.com/office/powerpoint/2010/main" val="72858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4870B2-FB60-AF5D-D0F2-C4EE716D2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24166"/>
              </p:ext>
            </p:extLst>
          </p:nvPr>
        </p:nvGraphicFramePr>
        <p:xfrm>
          <a:off x="373241" y="1295667"/>
          <a:ext cx="11445518" cy="4495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Tue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Wed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Thu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Fri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2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2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43864"/>
                  </a:ext>
                </a:extLst>
              </a:tr>
              <a:tr h="6552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Fartträning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2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Muskeluthålligh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2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Konditionsuthållighet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Snabb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2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8335239-18B6-67FA-F3D5-EB18D0C61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64524"/>
              </p:ext>
            </p:extLst>
          </p:nvPr>
        </p:nvGraphicFramePr>
        <p:xfrm>
          <a:off x="4730750" y="5965780"/>
          <a:ext cx="2730500" cy="600075"/>
        </p:xfrm>
        <a:graphic>
          <a:graphicData uri="http://schemas.openxmlformats.org/drawingml/2006/table">
            <a:tbl>
              <a:tblPr/>
              <a:tblGrid>
                <a:gridCol w="608892">
                  <a:extLst>
                    <a:ext uri="{9D8B030D-6E8A-4147-A177-3AD203B41FA5}">
                      <a16:colId xmlns:a16="http://schemas.microsoft.com/office/drawing/2014/main" val="2890811370"/>
                    </a:ext>
                  </a:extLst>
                </a:gridCol>
                <a:gridCol w="2121608">
                  <a:extLst>
                    <a:ext uri="{9D8B030D-6E8A-4147-A177-3AD203B41FA5}">
                      <a16:colId xmlns:a16="http://schemas.microsoft.com/office/drawing/2014/main" val="3486233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Gemensamt pass 18-19:15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11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Frivillig IB pass (tid kommer på ST)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22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Egenträning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88433"/>
                  </a:ext>
                </a:extLst>
              </a:tr>
            </a:tbl>
          </a:graphicData>
        </a:graphic>
      </p:graphicFrame>
      <p:sp>
        <p:nvSpPr>
          <p:cNvPr id="8" name="Rubrik 1">
            <a:extLst>
              <a:ext uri="{FF2B5EF4-FFF2-40B4-BE49-F238E27FC236}">
                <a16:creationId xmlns:a16="http://schemas.microsoft.com/office/drawing/2014/main" id="{E66AB3FC-A9FB-A7E3-8E6D-CBE03713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955" y="3312"/>
            <a:ext cx="1400089" cy="1294228"/>
          </a:xfrm>
        </p:spPr>
        <p:txBody>
          <a:bodyPr/>
          <a:lstStyle/>
          <a:p>
            <a:pPr algn="ctr"/>
            <a:r>
              <a:rPr lang="sv-SE" dirty="0"/>
              <a:t>Juli</a:t>
            </a:r>
          </a:p>
        </p:txBody>
      </p:sp>
    </p:spTree>
    <p:extLst>
      <p:ext uri="{BB962C8B-B14F-4D97-AF65-F5344CB8AC3E}">
        <p14:creationId xmlns:p14="http://schemas.microsoft.com/office/powerpoint/2010/main" val="348507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A316E0-5079-F3DA-F7A2-7020BE0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07610"/>
              </p:ext>
            </p:extLst>
          </p:nvPr>
        </p:nvGraphicFramePr>
        <p:xfrm>
          <a:off x="373241" y="1297567"/>
          <a:ext cx="11445518" cy="4262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Tue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Wed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Thu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Fri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F03D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Trappträning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Ben-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bålstyrka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(G-MV)</a:t>
                      </a:r>
                      <a:endParaRPr lang="en-US" sz="1600" b="0" i="0" u="none" strike="noStrike" dirty="0">
                        <a:solidFill>
                          <a:srgbClr val="F03D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F03D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Kretsloppsträning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Kond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(G-MV)</a:t>
                      </a:r>
                      <a:endParaRPr lang="en-US" sz="1600" b="0" i="0" u="none" strike="noStrike" dirty="0">
                        <a:solidFill>
                          <a:srgbClr val="F03D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152" marR="9525" marT="9144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3152" marR="9525" marT="9144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E60408FD-AED4-408C-4981-DBA3B604236C}"/>
              </a:ext>
            </a:extLst>
          </p:cNvPr>
          <p:cNvSpPr txBox="1"/>
          <p:nvPr/>
        </p:nvSpPr>
        <p:spPr>
          <a:xfrm flipH="1">
            <a:off x="8242373" y="5688449"/>
            <a:ext cx="3576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Under denna månad kommer mer strukturerade IB pass. Detta är inte genomfört ännu, så information kommer senare. Gym kommer då bli i kombination med IB, förmodligen.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E0152C5-5E86-D012-DE99-6847A799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49" y="0"/>
            <a:ext cx="2264302" cy="129422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Augusti</a:t>
            </a: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32F4FD7C-1540-D2E4-06CC-CB2864AF8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979949"/>
              </p:ext>
            </p:extLst>
          </p:nvPr>
        </p:nvGraphicFramePr>
        <p:xfrm>
          <a:off x="4730750" y="5965780"/>
          <a:ext cx="2730500" cy="600075"/>
        </p:xfrm>
        <a:graphic>
          <a:graphicData uri="http://schemas.openxmlformats.org/drawingml/2006/table">
            <a:tbl>
              <a:tblPr/>
              <a:tblGrid>
                <a:gridCol w="608892">
                  <a:extLst>
                    <a:ext uri="{9D8B030D-6E8A-4147-A177-3AD203B41FA5}">
                      <a16:colId xmlns:a16="http://schemas.microsoft.com/office/drawing/2014/main" val="2890811370"/>
                    </a:ext>
                  </a:extLst>
                </a:gridCol>
                <a:gridCol w="2121608">
                  <a:extLst>
                    <a:ext uri="{9D8B030D-6E8A-4147-A177-3AD203B41FA5}">
                      <a16:colId xmlns:a16="http://schemas.microsoft.com/office/drawing/2014/main" val="3486233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Gemensamt pass 18-19:15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11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Egenträning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884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Bomässa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2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4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0F6604-BE03-6C61-6AFD-AB1884C98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67891"/>
              </p:ext>
            </p:extLst>
          </p:nvPr>
        </p:nvGraphicFramePr>
        <p:xfrm>
          <a:off x="373241" y="1297567"/>
          <a:ext cx="11445518" cy="4262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Tue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Wed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Thu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Fri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152" marR="9525" marT="9144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Återh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Rehab (G)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Lågintensiv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träning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(C)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Rörl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&amp; Stab. (G-MV)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SERIESTARTER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5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152" marR="9525" marT="9144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152" marR="9525" marT="9144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7402A096-785D-E445-76B6-51C35367F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33347"/>
              </p:ext>
            </p:extLst>
          </p:nvPr>
        </p:nvGraphicFramePr>
        <p:xfrm>
          <a:off x="4730750" y="5965780"/>
          <a:ext cx="2730500" cy="800100"/>
        </p:xfrm>
        <a:graphic>
          <a:graphicData uri="http://schemas.openxmlformats.org/drawingml/2006/table">
            <a:tbl>
              <a:tblPr/>
              <a:tblGrid>
                <a:gridCol w="608892">
                  <a:extLst>
                    <a:ext uri="{9D8B030D-6E8A-4147-A177-3AD203B41FA5}">
                      <a16:colId xmlns:a16="http://schemas.microsoft.com/office/drawing/2014/main" val="2890811370"/>
                    </a:ext>
                  </a:extLst>
                </a:gridCol>
                <a:gridCol w="2121608">
                  <a:extLst>
                    <a:ext uri="{9D8B030D-6E8A-4147-A177-3AD203B41FA5}">
                      <a16:colId xmlns:a16="http://schemas.microsoft.com/office/drawing/2014/main" val="3486233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Gemensamt pass 18-19:15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711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Egenträning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884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Bomässa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29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016081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C16C4F19-C0C4-2E8D-3F46-A6DCFCCEF557}"/>
              </a:ext>
            </a:extLst>
          </p:cNvPr>
          <p:cNvSpPr txBox="1"/>
          <p:nvPr/>
        </p:nvSpPr>
        <p:spPr>
          <a:xfrm flipH="1">
            <a:off x="8242373" y="5688449"/>
            <a:ext cx="3576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Under denna månad kommer mer strukturerade IB pass. Detta är inte genomfört ännu, så information kommer senare. Gym kommer då bli i kombination med IB, förmodligen.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BC809A8-8CED-940A-1B91-EBDED23E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55" y="0"/>
            <a:ext cx="2725162" cy="129422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174019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685A88-2930-6CFB-80A6-A8994118682D}"/>
              </a:ext>
            </a:extLst>
          </p:cNvPr>
          <p:cNvGraphicFramePr>
            <a:graphicFrameLocks noGrp="1"/>
          </p:cNvGraphicFramePr>
          <p:nvPr/>
        </p:nvGraphicFramePr>
        <p:xfrm>
          <a:off x="373241" y="1296883"/>
          <a:ext cx="11445518" cy="4264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Mon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Tue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Wed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Thu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Fri</a:t>
                      </a:r>
                      <a:endParaRPr lang="en-US" sz="1600" b="1" i="0" u="none" strike="noStrike" cap="all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all" baseline="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  <a:endParaRPr lang="en-US" sz="1600" b="1" i="0" u="none" strike="noStrike" cap="all" baseline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5725" marR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152" marR="9525" marT="9144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152" marR="9525" marT="9144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152" marR="9525" marT="9144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152" marR="9525" marT="9144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3152" marR="9525" marT="9144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F03D2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52" marR="9525" marT="9144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03412"/>
                  </a:ext>
                </a:extLst>
              </a:tr>
            </a:tbl>
          </a:graphicData>
        </a:graphic>
      </p:graphicFrame>
      <p:sp>
        <p:nvSpPr>
          <p:cNvPr id="7" name="Rubrik 1">
            <a:extLst>
              <a:ext uri="{FF2B5EF4-FFF2-40B4-BE49-F238E27FC236}">
                <a16:creationId xmlns:a16="http://schemas.microsoft.com/office/drawing/2014/main" id="{D33E6449-E92C-7CF3-E27C-6F41664C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55" y="0"/>
            <a:ext cx="2725162" cy="129422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Oktober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B1306762-8017-B7CF-F584-F4D5B235FE41}"/>
              </a:ext>
            </a:extLst>
          </p:cNvPr>
          <p:cNvGraphicFramePr>
            <a:graphicFrameLocks noGrp="1"/>
          </p:cNvGraphicFramePr>
          <p:nvPr/>
        </p:nvGraphicFramePr>
        <p:xfrm>
          <a:off x="4730750" y="5965780"/>
          <a:ext cx="2730500" cy="200025"/>
        </p:xfrm>
        <a:graphic>
          <a:graphicData uri="http://schemas.openxmlformats.org/drawingml/2006/table">
            <a:tbl>
              <a:tblPr/>
              <a:tblGrid>
                <a:gridCol w="608892">
                  <a:extLst>
                    <a:ext uri="{9D8B030D-6E8A-4147-A177-3AD203B41FA5}">
                      <a16:colId xmlns:a16="http://schemas.microsoft.com/office/drawing/2014/main" val="2890811370"/>
                    </a:ext>
                  </a:extLst>
                </a:gridCol>
                <a:gridCol w="2121608">
                  <a:extLst>
                    <a:ext uri="{9D8B030D-6E8A-4147-A177-3AD203B41FA5}">
                      <a16:colId xmlns:a16="http://schemas.microsoft.com/office/drawing/2014/main" val="348623383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01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80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56F79-F4F6-243C-D6CA-69833F66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sen?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17238-164C-03F2-7752-066A479A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säsong – Önskan om tidigare träningstider har hörts, jag ska försöka fixa bättre tider nästa säsong.</a:t>
            </a:r>
          </a:p>
          <a:p>
            <a:r>
              <a:rPr lang="sv-SE" dirty="0"/>
              <a:t>Under säsong – Vi kommer fortsätta med tydlig målbild på fysik under säsongen. Mitt önskemål är att köra 3 träningar i veckan, och i samband med dessa ha 30-45 minuter i gymmet inför 2 av dem.</a:t>
            </a:r>
            <a:br>
              <a:rPr lang="sv-SE" dirty="0"/>
            </a:br>
            <a:endParaRPr lang="sv-SE" dirty="0"/>
          </a:p>
          <a:p>
            <a:r>
              <a:rPr lang="sv-SE" dirty="0"/>
              <a:t>Uppstartsmöte/Målsättningsmöte/Kaptengrupp – Kommer att genomföras i Augusti. Där kommer vi gemensamt som grupp sätta oss och prata om vad vi vill åstadkomma och hur.</a:t>
            </a:r>
          </a:p>
        </p:txBody>
      </p:sp>
    </p:spTree>
    <p:extLst>
      <p:ext uri="{BB962C8B-B14F-4D97-AF65-F5344CB8AC3E}">
        <p14:creationId xmlns:p14="http://schemas.microsoft.com/office/powerpoint/2010/main" val="371674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DBF5B7-D09C-6CA2-40C6-C7E995DA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01C90A-9A64-556F-0802-B14C3D955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Skapa förutsättningar för att vara konkurrenskraftiga vid säsongstart.</a:t>
            </a:r>
          </a:p>
          <a:p>
            <a:r>
              <a:rPr lang="sv-SE" dirty="0"/>
              <a:t>Minska risken för skador under säsong.</a:t>
            </a:r>
          </a:p>
        </p:txBody>
      </p:sp>
    </p:spTree>
    <p:extLst>
      <p:ext uri="{BB962C8B-B14F-4D97-AF65-F5344CB8AC3E}">
        <p14:creationId xmlns:p14="http://schemas.microsoft.com/office/powerpoint/2010/main" val="325219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DB3747-F14F-C5DB-B59E-41DF6663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väntar nästa säsong?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330DC-9A92-BAC7-751C-FF514363D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A-lag (Division 2)</a:t>
            </a:r>
          </a:p>
          <a:p>
            <a:r>
              <a:rPr lang="sv-SE" dirty="0"/>
              <a:t>Utvecklingslag (Division 3)</a:t>
            </a:r>
          </a:p>
          <a:p>
            <a:r>
              <a:rPr lang="sv-SE" dirty="0"/>
              <a:t>Herrjunior (HJ-Västergötland)</a:t>
            </a:r>
          </a:p>
          <a:p>
            <a:r>
              <a:rPr lang="sv-SE" dirty="0"/>
              <a:t>Juniorallsvenskan</a:t>
            </a:r>
          </a:p>
        </p:txBody>
      </p:sp>
    </p:spTree>
    <p:extLst>
      <p:ext uri="{BB962C8B-B14F-4D97-AF65-F5344CB8AC3E}">
        <p14:creationId xmlns:p14="http://schemas.microsoft.com/office/powerpoint/2010/main" val="138261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85386A6-5B6D-6988-C644-F32EFCA1B75E}"/>
              </a:ext>
            </a:extLst>
          </p:cNvPr>
          <p:cNvSpPr/>
          <p:nvPr/>
        </p:nvSpPr>
        <p:spPr>
          <a:xfrm>
            <a:off x="284671" y="1595887"/>
            <a:ext cx="2981863" cy="776377"/>
          </a:xfrm>
          <a:prstGeom prst="rect">
            <a:avLst/>
          </a:prstGeom>
          <a:solidFill>
            <a:srgbClr val="CB0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Herrsenior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F334D57-81FA-BA09-DCAD-7254C6F96757}"/>
              </a:ext>
            </a:extLst>
          </p:cNvPr>
          <p:cNvCxnSpPr>
            <a:cxnSpLocks/>
          </p:cNvCxnSpPr>
          <p:nvPr/>
        </p:nvCxnSpPr>
        <p:spPr>
          <a:xfrm>
            <a:off x="3266534" y="1984075"/>
            <a:ext cx="1745411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BCB20076-8641-AEF4-4C19-BA0780FB3062}"/>
              </a:ext>
            </a:extLst>
          </p:cNvPr>
          <p:cNvSpPr/>
          <p:nvPr/>
        </p:nvSpPr>
        <p:spPr>
          <a:xfrm>
            <a:off x="5011945" y="1595887"/>
            <a:ext cx="2981863" cy="776377"/>
          </a:xfrm>
          <a:prstGeom prst="rect">
            <a:avLst/>
          </a:prstGeom>
          <a:solidFill>
            <a:srgbClr val="CB0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Herrjunior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CEB3E0C-229A-C1DC-BFF6-EE7360A1A80A}"/>
              </a:ext>
            </a:extLst>
          </p:cNvPr>
          <p:cNvSpPr/>
          <p:nvPr/>
        </p:nvSpPr>
        <p:spPr>
          <a:xfrm>
            <a:off x="5011944" y="2372264"/>
            <a:ext cx="2981863" cy="776377"/>
          </a:xfrm>
          <a:prstGeom prst="rect">
            <a:avLst/>
          </a:prstGeom>
          <a:solidFill>
            <a:srgbClr val="CB04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Utvecklingslag (Division 3)</a:t>
            </a:r>
          </a:p>
          <a:p>
            <a:pPr algn="ctr"/>
            <a:r>
              <a:rPr lang="sv-SE" sz="1600" dirty="0"/>
              <a:t>Herrjunior (VG)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9B2800-8146-0A2E-CF13-4019FC9162C2}"/>
              </a:ext>
            </a:extLst>
          </p:cNvPr>
          <p:cNvSpPr/>
          <p:nvPr/>
        </p:nvSpPr>
        <p:spPr>
          <a:xfrm>
            <a:off x="284670" y="2372264"/>
            <a:ext cx="2981863" cy="776377"/>
          </a:xfrm>
          <a:prstGeom prst="rect">
            <a:avLst/>
          </a:prstGeom>
          <a:solidFill>
            <a:srgbClr val="CB04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A-lag (Division 2)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C67A9AC-360A-74C2-7358-04E8F54A8316}"/>
              </a:ext>
            </a:extLst>
          </p:cNvPr>
          <p:cNvSpPr/>
          <p:nvPr/>
        </p:nvSpPr>
        <p:spPr>
          <a:xfrm>
            <a:off x="2648307" y="4507302"/>
            <a:ext cx="2981863" cy="776377"/>
          </a:xfrm>
          <a:prstGeom prst="rect">
            <a:avLst/>
          </a:prstGeom>
          <a:solidFill>
            <a:srgbClr val="CB04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Juniorallsvenskan</a:t>
            </a:r>
          </a:p>
        </p:txBody>
      </p:sp>
      <p:cxnSp>
        <p:nvCxnSpPr>
          <p:cNvPr id="2" name="Rak pilkoppling 1">
            <a:extLst>
              <a:ext uri="{FF2B5EF4-FFF2-40B4-BE49-F238E27FC236}">
                <a16:creationId xmlns:a16="http://schemas.microsoft.com/office/drawing/2014/main" id="{AF697E08-62CC-722A-5FB8-8EDD46FD7660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1775602" y="3148641"/>
            <a:ext cx="2363637" cy="13586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6EBAF2C-D48D-7337-B1F5-2619E5F5F51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4139239" y="3148641"/>
            <a:ext cx="2363637" cy="13586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4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A4396-2490-80A4-B6BA-6F95F695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Förtydligande inför nästa säsong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14CE21-B363-CDFF-A217-D42F5352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Herrjuniorgruppen är ETT lag. Vi spelar bara i olika serier. Blir man kallad till en match så genomför man den på bästa möjliga sätt.</a:t>
            </a:r>
          </a:p>
          <a:p>
            <a:r>
              <a:rPr lang="sv-SE" dirty="0"/>
              <a:t>Spelar ingen roll om man spelar regelbundet i JAS, blir man uttagen till HJ så skall ens seriositet spegla vad man uppvisar i JAS.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r>
              <a:rPr lang="sv-SE" dirty="0"/>
              <a:t>Alla matcher i alla serier är uttagningsgrundande. Det innebär att om man inte sköter sig i något seriespel, riskerar man att förlora plats i andra serier.</a:t>
            </a:r>
          </a:p>
        </p:txBody>
      </p:sp>
    </p:spTree>
    <p:extLst>
      <p:ext uri="{BB962C8B-B14F-4D97-AF65-F5344CB8AC3E}">
        <p14:creationId xmlns:p14="http://schemas.microsoft.com/office/powerpoint/2010/main" val="386083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8A963-F516-EDBD-F058-57E7100B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Försäsong 23/24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A74A31-F507-36E0-4BEB-3D442B647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Från och med idag, 8:e maj till och med mitten på september.</a:t>
            </a:r>
            <a:br>
              <a:rPr lang="sv-SE" dirty="0"/>
            </a:br>
            <a:endParaRPr lang="sv-SE" dirty="0"/>
          </a:p>
          <a:p>
            <a:r>
              <a:rPr lang="sv-SE" dirty="0"/>
              <a:t>5 träningspass i veckan (förutom Juli månad*). Uppdelning ser ut som följande:</a:t>
            </a:r>
            <a:br>
              <a:rPr lang="sv-SE" dirty="0"/>
            </a:br>
            <a:r>
              <a:rPr lang="sv-SE" dirty="0"/>
              <a:t>- 2 gemensamma </a:t>
            </a:r>
            <a:r>
              <a:rPr lang="sv-SE" dirty="0" err="1"/>
              <a:t>fyspass</a:t>
            </a:r>
            <a:r>
              <a:rPr lang="sv-SE" dirty="0"/>
              <a:t> – Måndagar &amp; Onsdagar 18</a:t>
            </a:r>
            <a:r>
              <a:rPr lang="sv-SE" baseline="30000" dirty="0"/>
              <a:t>00</a:t>
            </a:r>
            <a:r>
              <a:rPr lang="sv-SE" dirty="0"/>
              <a:t>-19</a:t>
            </a:r>
            <a:r>
              <a:rPr lang="sv-SE" baseline="30000" dirty="0"/>
              <a:t>15 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- 2 egenträning </a:t>
            </a:r>
            <a:r>
              <a:rPr lang="sv-SE" dirty="0" err="1"/>
              <a:t>fyspass</a:t>
            </a:r>
            <a:r>
              <a:rPr lang="sv-SE" dirty="0"/>
              <a:t> – Torsdagar &amp; Fredag/Lördag/Söndag</a:t>
            </a:r>
            <a:br>
              <a:rPr lang="sv-SE" dirty="0"/>
            </a:br>
            <a:r>
              <a:rPr lang="sv-SE" dirty="0"/>
              <a:t>- 1 frivilligt innebandypass – Inte helt klart ännu, men kommer förmodligen bli på tisdagar.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*</a:t>
            </a:r>
            <a:r>
              <a:rPr lang="sv-SE" i="1" dirty="0"/>
              <a:t>Under Juli månad är Arenan stängd, då kommer vi genomföra 4 egentränings-pass.</a:t>
            </a:r>
            <a:endParaRPr lang="sv-SE" baseline="30000" dirty="0"/>
          </a:p>
        </p:txBody>
      </p:sp>
    </p:spTree>
    <p:extLst>
      <p:ext uri="{BB962C8B-B14F-4D97-AF65-F5344CB8AC3E}">
        <p14:creationId xmlns:p14="http://schemas.microsoft.com/office/powerpoint/2010/main" val="334901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216EE-E6BF-7122-2E24-281F5F70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Upplägg - fokusområden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EE9C2AB-3CD4-A787-0715-A53CAE6EF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Gym, </a:t>
            </a:r>
            <a:r>
              <a:rPr lang="sv-SE" dirty="0" err="1"/>
              <a:t>Cardio</a:t>
            </a:r>
            <a:r>
              <a:rPr lang="sv-SE" dirty="0"/>
              <a:t>, Gym MV</a:t>
            </a:r>
            <a:br>
              <a:rPr lang="sv-SE" dirty="0"/>
            </a:br>
            <a:endParaRPr lang="sv-SE" dirty="0"/>
          </a:p>
          <a:p>
            <a:r>
              <a:rPr lang="sv-SE" dirty="0"/>
              <a:t>4 upplägg på pass / fokusområde</a:t>
            </a:r>
            <a:br>
              <a:rPr lang="sv-SE" dirty="0"/>
            </a:br>
            <a:endParaRPr lang="sv-SE" dirty="0"/>
          </a:p>
          <a:p>
            <a:r>
              <a:rPr lang="sv-SE" dirty="0"/>
              <a:t>Vill att vi kör enligt ett upplägg där vi jobbar med 2+2 pass. Alltså att vi kör 2 </a:t>
            </a:r>
            <a:r>
              <a:rPr lang="sv-SE" dirty="0" err="1"/>
              <a:t>gympass</a:t>
            </a:r>
            <a:r>
              <a:rPr lang="sv-SE" dirty="0"/>
              <a:t> och 2 </a:t>
            </a:r>
            <a:r>
              <a:rPr lang="sv-SE" dirty="0" err="1"/>
              <a:t>cardio</a:t>
            </a:r>
            <a:r>
              <a:rPr lang="sv-SE" dirty="0"/>
              <a:t>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Man kan också efter eget beslut bestämma sig för att köra 3+1 då man anser att man måste träna mer på det ena än det andra. Då blir det exempelvis 3 </a:t>
            </a:r>
            <a:r>
              <a:rPr lang="sv-SE" dirty="0" err="1"/>
              <a:t>Cardio</a:t>
            </a:r>
            <a:r>
              <a:rPr lang="sv-SE" dirty="0"/>
              <a:t> och 1 Gym eller tvärtom.</a:t>
            </a:r>
          </a:p>
        </p:txBody>
      </p:sp>
    </p:spTree>
    <p:extLst>
      <p:ext uri="{BB962C8B-B14F-4D97-AF65-F5344CB8AC3E}">
        <p14:creationId xmlns:p14="http://schemas.microsoft.com/office/powerpoint/2010/main" val="427582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7049B-8BE0-7E22-3386-0E5E330C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Redovisning av 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BD8895-72F4-4977-A60B-A2AACC07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Samtliga egenträningar skall redovisas i </a:t>
            </a:r>
            <a:r>
              <a:rPr lang="sv-SE" dirty="0" err="1"/>
              <a:t>SuperText</a:t>
            </a:r>
            <a:r>
              <a:rPr lang="sv-SE" dirty="0"/>
              <a:t>, i gruppchatten.</a:t>
            </a:r>
            <a:br>
              <a:rPr lang="sv-SE" dirty="0"/>
            </a:br>
            <a:endParaRPr lang="sv-SE" dirty="0"/>
          </a:p>
          <a:p>
            <a:r>
              <a:rPr lang="sv-SE" dirty="0"/>
              <a:t>Frånvaroanmälan krävs vid </a:t>
            </a:r>
            <a:br>
              <a:rPr lang="sv-SE" dirty="0"/>
            </a:br>
            <a:r>
              <a:rPr lang="sv-SE" dirty="0"/>
              <a:t>gemensamma </a:t>
            </a:r>
            <a:r>
              <a:rPr lang="sv-SE" dirty="0" err="1"/>
              <a:t>fyspass</a:t>
            </a:r>
            <a:r>
              <a:rPr lang="sv-SE" dirty="0"/>
              <a:t>. Detta skall</a:t>
            </a:r>
            <a:br>
              <a:rPr lang="sv-SE" dirty="0"/>
            </a:br>
            <a:r>
              <a:rPr lang="sv-SE" dirty="0"/>
              <a:t>göras senast 15:30.</a:t>
            </a:r>
            <a:br>
              <a:rPr lang="sv-SE" dirty="0"/>
            </a:br>
            <a:endParaRPr lang="sv-SE" dirty="0"/>
          </a:p>
          <a:p>
            <a:r>
              <a:rPr lang="sv-SE" dirty="0"/>
              <a:t>Ingen frånvaroanmälan krävs för det</a:t>
            </a:r>
            <a:br>
              <a:rPr lang="sv-SE" dirty="0"/>
            </a:br>
            <a:r>
              <a:rPr lang="sv-SE" dirty="0"/>
              <a:t>frivilliga IB-passet.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72E173-F99B-8D69-ECED-20588C5BC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9" y="2585625"/>
            <a:ext cx="1804582" cy="42723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9CE9AE-EA2B-C0C2-6A7B-7274D9783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09" y="3733014"/>
            <a:ext cx="3299641" cy="3124986"/>
          </a:xfrm>
          <a:prstGeom prst="rect">
            <a:avLst/>
          </a:prstGeom>
        </p:spPr>
      </p:pic>
      <p:pic>
        <p:nvPicPr>
          <p:cNvPr id="6" name="89C0E06F-429A-4040-B3E7-C598AA20C30F">
            <a:extLst>
              <a:ext uri="{FF2B5EF4-FFF2-40B4-BE49-F238E27FC236}">
                <a16:creationId xmlns:a16="http://schemas.microsoft.com/office/drawing/2014/main" id="{16550042-335A-C28A-0819-71026CE286A1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12" y="2552967"/>
            <a:ext cx="3539438" cy="1021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48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0B5FF-E28C-2F88-A9C7-04A5FED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Uplägg - Gym</a:t>
            </a:r>
            <a:endParaRPr lang="sv-SE" dirty="0"/>
          </a:p>
        </p:txBody>
      </p:sp>
      <p:graphicFrame>
        <p:nvGraphicFramePr>
          <p:cNvPr id="14" name="Platshållare för innehåll 13">
            <a:extLst>
              <a:ext uri="{FF2B5EF4-FFF2-40B4-BE49-F238E27FC236}">
                <a16:creationId xmlns:a16="http://schemas.microsoft.com/office/drawing/2014/main" id="{663AABB7-5FD0-92E1-7DFD-3C7DCC050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593095"/>
              </p:ext>
            </p:extLst>
          </p:nvPr>
        </p:nvGraphicFramePr>
        <p:xfrm>
          <a:off x="869368" y="1458799"/>
          <a:ext cx="10246937" cy="3940401"/>
        </p:xfrm>
        <a:graphic>
          <a:graphicData uri="http://schemas.openxmlformats.org/drawingml/2006/table">
            <a:tbl>
              <a:tblPr/>
              <a:tblGrid>
                <a:gridCol w="1450894">
                  <a:extLst>
                    <a:ext uri="{9D8B030D-6E8A-4147-A177-3AD203B41FA5}">
                      <a16:colId xmlns:a16="http://schemas.microsoft.com/office/drawing/2014/main" val="3804521570"/>
                    </a:ext>
                  </a:extLst>
                </a:gridCol>
                <a:gridCol w="1843844">
                  <a:extLst>
                    <a:ext uri="{9D8B030D-6E8A-4147-A177-3AD203B41FA5}">
                      <a16:colId xmlns:a16="http://schemas.microsoft.com/office/drawing/2014/main" val="1292550161"/>
                    </a:ext>
                  </a:extLst>
                </a:gridCol>
                <a:gridCol w="2387930">
                  <a:extLst>
                    <a:ext uri="{9D8B030D-6E8A-4147-A177-3AD203B41FA5}">
                      <a16:colId xmlns:a16="http://schemas.microsoft.com/office/drawing/2014/main" val="556792102"/>
                    </a:ext>
                  </a:extLst>
                </a:gridCol>
                <a:gridCol w="4564269">
                  <a:extLst>
                    <a:ext uri="{9D8B030D-6E8A-4147-A177-3AD203B41FA5}">
                      <a16:colId xmlns:a16="http://schemas.microsoft.com/office/drawing/2014/main" val="1609426739"/>
                    </a:ext>
                  </a:extLst>
                </a:gridCol>
              </a:tblGrid>
              <a:tr h="45466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Vecka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Slutdatum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Fokus GYM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56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28:e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Styrkebas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2187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29:e 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Stabilitet &amp; Balans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0813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18:e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Styrkebas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71571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7-8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19:e juni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2:a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Explosivitet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20442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23:e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Muskeluthållighet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4545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12-14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24:e juli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97496"/>
                  </a:ext>
                </a:extLst>
              </a:tr>
              <a:tr h="43301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15-16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14:e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27:e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Kondition &amp; Uthållighet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62542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28:e augusti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10:e september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Återhämtning &amp; Rehabilitering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9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31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2715</Words>
  <Application>Microsoft Office PowerPoint</Application>
  <PresentationFormat>Bredbild</PresentationFormat>
  <Paragraphs>475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Medium</vt:lpstr>
      <vt:lpstr>Times New Roman</vt:lpstr>
      <vt:lpstr>Office-tema</vt:lpstr>
      <vt:lpstr>PowerPoint-presentation</vt:lpstr>
      <vt:lpstr>Syfte</vt:lpstr>
      <vt:lpstr>Vad väntar nästa säsong?</vt:lpstr>
      <vt:lpstr>PowerPoint-presentation</vt:lpstr>
      <vt:lpstr>Förtydligande inför nästa säsong</vt:lpstr>
      <vt:lpstr>Försäsong 23/24</vt:lpstr>
      <vt:lpstr>Upplägg - fokusområden</vt:lpstr>
      <vt:lpstr>Redovisning av träning</vt:lpstr>
      <vt:lpstr>Uplägg - Gym</vt:lpstr>
      <vt:lpstr>Uplägg - Cardio</vt:lpstr>
      <vt:lpstr>Uplägg – Gym MV</vt:lpstr>
      <vt:lpstr>Maj</vt:lpstr>
      <vt:lpstr>Juni</vt:lpstr>
      <vt:lpstr>Juli</vt:lpstr>
      <vt:lpstr>Augusti</vt:lpstr>
      <vt:lpstr>September</vt:lpstr>
      <vt:lpstr>Oktober</vt:lpstr>
      <vt:lpstr>Vad händer 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 med Abrahamsson</dc:title>
  <dc:creator>Felix Magnusson</dc:creator>
  <cp:lastModifiedBy>Felix Magnusson</cp:lastModifiedBy>
  <cp:revision>3</cp:revision>
  <dcterms:created xsi:type="dcterms:W3CDTF">2022-11-16T11:27:28Z</dcterms:created>
  <dcterms:modified xsi:type="dcterms:W3CDTF">2023-05-08T13:36:50Z</dcterms:modified>
</cp:coreProperties>
</file>