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8288000" cy="10287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/>
    <p:restoredTop sz="94658"/>
  </p:normalViewPr>
  <p:slideViewPr>
    <p:cSldViewPr snapToGrid="0" snapToObjects="1">
      <p:cViewPr varScale="1">
        <p:scale>
          <a:sx n="70" d="100"/>
          <a:sy n="70" d="100"/>
        </p:scale>
        <p:origin x="7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2569507-3165-4CDF-BB83-ABC6D697C52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143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CB2A2097-9DCC-4E05-A966-2337C8E3D047}"/>
              </a:ext>
            </a:extLst>
          </p:cNvPr>
          <p:cNvSpPr>
            <a:spLocks noGrp="1"/>
          </p:cNvSpPr>
          <p:nvPr/>
        </p:nvSpPr>
        <p:spPr>
          <a:xfrm>
            <a:off x="1066800" y="7574280"/>
            <a:ext cx="16154400" cy="2286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7" name="LAGENS ARBETSUNDERLAG">
            <a:extLst>
              <a:ext uri="{FF2B5EF4-FFF2-40B4-BE49-F238E27FC236}">
                <a16:creationId xmlns:a16="http://schemas.microsoft.com/office/drawing/2014/main" id="{6A2F9AAC-A8E4-41A8-AAA6-7B24DB83DF44}"/>
              </a:ext>
            </a:extLst>
          </p:cNvPr>
          <p:cNvSpPr>
            <a:spLocks noGrp="1"/>
          </p:cNvSpPr>
          <p:nvPr/>
        </p:nvSpPr>
        <p:spPr>
          <a:xfrm>
            <a:off x="1066800" y="3095625"/>
            <a:ext cx="161544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950" b="1">
                <a:solidFill>
                  <a:srgbClr val="C00000"/>
                </a:solidFill>
                <a:latin typeface="Barlow"/>
                <a:ea typeface="Barlow"/>
                <a:cs typeface="Barlow"/>
              </a:rPr>
              <a:t>LAGENS ARBETSUNDERLAG</a:t>
            </a:r>
          </a:p>
        </p:txBody>
      </p:sp>
      <p:sp>
        <p:nvSpPr>
          <p:cNvPr id="18" name="MATCHARRANGEMANG">
            <a:extLst>
              <a:ext uri="{FF2B5EF4-FFF2-40B4-BE49-F238E27FC236}">
                <a16:creationId xmlns:a16="http://schemas.microsoft.com/office/drawing/2014/main" id="{E39226D8-F949-4FE1-9828-87DBB1811959}"/>
              </a:ext>
            </a:extLst>
          </p:cNvPr>
          <p:cNvSpPr>
            <a:spLocks noGrp="1"/>
          </p:cNvSpPr>
          <p:nvPr/>
        </p:nvSpPr>
        <p:spPr>
          <a:xfrm>
            <a:off x="1066800" y="3895725"/>
            <a:ext cx="16154400" cy="1428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8250" b="0">
                <a:solidFill>
                  <a:srgbClr val="16100F"/>
                </a:solidFill>
                <a:latin typeface="Anton"/>
                <a:ea typeface="Anton"/>
                <a:cs typeface="Anton"/>
              </a:defRPr>
            </a:pPr>
            <a:r>
              <a:rPr sz="8250" b="0">
                <a:solidFill>
                  <a:srgbClr val="16100F"/>
                </a:solidFill>
                <a:latin typeface="Anton"/>
                <a:ea typeface="Anton"/>
                <a:cs typeface="Anton"/>
              </a:rPr>
              <a:t>MATCHARRANGEMANG</a:t>
            </a:r>
          </a:p>
        </p:txBody>
      </p:sp>
      <p:sp>
        <p:nvSpPr>
          <p:cNvPr id="19" name="IBK LOCKERUD · SÄSONGEN 2026/27">
            <a:extLst>
              <a:ext uri="{FF2B5EF4-FFF2-40B4-BE49-F238E27FC236}">
                <a16:creationId xmlns:a16="http://schemas.microsoft.com/office/drawing/2014/main" id="{916A24E1-FEB9-4088-B4B0-FF334887B5A6}"/>
              </a:ext>
            </a:extLst>
          </p:cNvPr>
          <p:cNvSpPr>
            <a:spLocks noGrp="1"/>
          </p:cNvSpPr>
          <p:nvPr/>
        </p:nvSpPr>
        <p:spPr>
          <a:xfrm>
            <a:off x="1066800" y="6000750"/>
            <a:ext cx="16154400" cy="714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300" b="0">
                <a:solidFill>
                  <a:srgbClr val="C92037"/>
                </a:solidFill>
                <a:latin typeface="Oswald"/>
                <a:ea typeface="Oswald"/>
                <a:cs typeface="Oswald"/>
              </a:defRPr>
            </a:pPr>
            <a:r>
              <a:rPr sz="3300" b="0">
                <a:solidFill>
                  <a:srgbClr val="C00000"/>
                </a:solidFill>
                <a:latin typeface="Oswald"/>
                <a:ea typeface="Oswald"/>
                <a:cs typeface="Oswald"/>
              </a:rPr>
              <a:t>IBK LOCKERUD · SÄSONGEN 2026/27</a:t>
            </a:r>
          </a:p>
        </p:txBody>
      </p:sp>
      <p:sp>
        <p:nvSpPr>
          <p:cNvPr id="20" name="Uppgifter, minsta bemanning och samlingstider">
            <a:extLst>
              <a:ext uri="{FF2B5EF4-FFF2-40B4-BE49-F238E27FC236}">
                <a16:creationId xmlns:a16="http://schemas.microsoft.com/office/drawing/2014/main" id="{B787C851-E896-49EA-BFCD-33260C0FB671}"/>
              </a:ext>
            </a:extLst>
          </p:cNvPr>
          <p:cNvSpPr>
            <a:spLocks noGrp="1"/>
          </p:cNvSpPr>
          <p:nvPr/>
        </p:nvSpPr>
        <p:spPr>
          <a:xfrm>
            <a:off x="1066800" y="7981950"/>
            <a:ext cx="15716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30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Uppgifter</a:t>
            </a:r>
            <a:r>
              <a:rPr sz="30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, </a:t>
            </a:r>
            <a:r>
              <a:rPr sz="30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bemanning</a:t>
            </a:r>
            <a:r>
              <a:rPr sz="30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30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samlingstider</a:t>
            </a:r>
            <a:endParaRPr sz="3000" b="0" dirty="0">
              <a:solidFill>
                <a:srgbClr val="16100F"/>
              </a:solidFill>
              <a:latin typeface="Barlow"/>
              <a:ea typeface="Barlow"/>
              <a:cs typeface="Barlow"/>
            </a:endParaRPr>
          </a:p>
        </p:txBody>
      </p:sp>
      <p:sp>
        <p:nvSpPr>
          <p:cNvPr id="21" name="MATCHARRANGEMANG · 2026/27">
            <a:extLst>
              <a:ext uri="{FF2B5EF4-FFF2-40B4-BE49-F238E27FC236}">
                <a16:creationId xmlns:a16="http://schemas.microsoft.com/office/drawing/2014/main" id="{B714D63D-8999-4341-A1AE-EE8A8E2A9F5E}"/>
              </a:ext>
            </a:extLst>
          </p:cNvPr>
          <p:cNvSpPr>
            <a:spLocks noGrp="1"/>
          </p:cNvSpPr>
          <p:nvPr/>
        </p:nvSpPr>
        <p:spPr>
          <a:xfrm>
            <a:off x="1066800" y="9477375"/>
            <a:ext cx="13811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MATCHARRANGEMANG · 2026/27</a:t>
            </a:r>
          </a:p>
        </p:txBody>
      </p:sp>
      <p:sp>
        <p:nvSpPr>
          <p:cNvPr id="22" name="01">
            <a:extLst>
              <a:ext uri="{FF2B5EF4-FFF2-40B4-BE49-F238E27FC236}">
                <a16:creationId xmlns:a16="http://schemas.microsoft.com/office/drawing/2014/main" id="{4CF4B866-41A5-408A-96D8-4653D5F009C6}"/>
              </a:ext>
            </a:extLst>
          </p:cNvPr>
          <p:cNvSpPr>
            <a:spLocks noGrp="1"/>
          </p:cNvSpPr>
          <p:nvPr/>
        </p:nvSpPr>
        <p:spPr>
          <a:xfrm>
            <a:off x="16668750" y="9477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01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B4311425-E7B9-F345-8B59-AD90BFE3A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3824" y="438150"/>
            <a:ext cx="1114926" cy="19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435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C684DAB-848B-4378-80BE-4EB67F9CA3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143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3" name="ANSVARIGT LAG">
            <a:extLst>
              <a:ext uri="{FF2B5EF4-FFF2-40B4-BE49-F238E27FC236}">
                <a16:creationId xmlns:a16="http://schemas.microsoft.com/office/drawing/2014/main" id="{47CDC763-6123-46C0-8AB4-50FAFE28FADC}"/>
              </a:ext>
            </a:extLst>
          </p:cNvPr>
          <p:cNvSpPr>
            <a:spLocks noGrp="1"/>
          </p:cNvSpPr>
          <p:nvPr/>
        </p:nvSpPr>
        <p:spPr>
          <a:xfrm>
            <a:off x="1066800" y="990600"/>
            <a:ext cx="161544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800" b="1" dirty="0">
                <a:solidFill>
                  <a:srgbClr val="C00000"/>
                </a:solidFill>
                <a:latin typeface="Barlow"/>
                <a:ea typeface="Barlow"/>
                <a:cs typeface="Barlow"/>
              </a:rPr>
              <a:t>ANSVARIGT LAG</a:t>
            </a:r>
          </a:p>
        </p:txBody>
      </p:sp>
      <p:sp>
        <p:nvSpPr>
          <p:cNvPr id="4" name="BEMANNING VID NORMALMATCH">
            <a:extLst>
              <a:ext uri="{FF2B5EF4-FFF2-40B4-BE49-F238E27FC236}">
                <a16:creationId xmlns:a16="http://schemas.microsoft.com/office/drawing/2014/main" id="{78981497-4734-459D-A9F0-C03ABBA19746}"/>
              </a:ext>
            </a:extLst>
          </p:cNvPr>
          <p:cNvSpPr>
            <a:spLocks noGrp="1"/>
          </p:cNvSpPr>
          <p:nvPr/>
        </p:nvSpPr>
        <p:spPr>
          <a:xfrm>
            <a:off x="1066800" y="1543050"/>
            <a:ext cx="16154400" cy="1000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800" b="0">
                <a:solidFill>
                  <a:srgbClr val="16100F"/>
                </a:solidFill>
                <a:latin typeface="Anton"/>
                <a:ea typeface="Anton"/>
                <a:cs typeface="Anton"/>
              </a:defRPr>
            </a:pPr>
            <a:r>
              <a:rPr sz="4800" b="0">
                <a:solidFill>
                  <a:srgbClr val="16100F"/>
                </a:solidFill>
                <a:latin typeface="Anton"/>
                <a:ea typeface="Anton"/>
                <a:cs typeface="Anton"/>
              </a:rPr>
              <a:t>BEMANNING VID NORMALMATCH</a:t>
            </a:r>
          </a:p>
        </p:txBody>
      </p:sp>
      <p:sp>
        <p:nvSpPr>
          <p:cNvPr id="5" name="MATCHARRANGEMANG · 2026/27">
            <a:extLst>
              <a:ext uri="{FF2B5EF4-FFF2-40B4-BE49-F238E27FC236}">
                <a16:creationId xmlns:a16="http://schemas.microsoft.com/office/drawing/2014/main" id="{CF65CCEE-3B74-4337-AAAC-CCBC64BB40B4}"/>
              </a:ext>
            </a:extLst>
          </p:cNvPr>
          <p:cNvSpPr>
            <a:spLocks noGrp="1"/>
          </p:cNvSpPr>
          <p:nvPr/>
        </p:nvSpPr>
        <p:spPr>
          <a:xfrm>
            <a:off x="1066800" y="9477375"/>
            <a:ext cx="13811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MATCHARRANGEMANG · 2026/27</a:t>
            </a:r>
          </a:p>
        </p:txBody>
      </p:sp>
      <p:sp>
        <p:nvSpPr>
          <p:cNvPr id="6" name="02">
            <a:extLst>
              <a:ext uri="{FF2B5EF4-FFF2-40B4-BE49-F238E27FC236}">
                <a16:creationId xmlns:a16="http://schemas.microsoft.com/office/drawing/2014/main" id="{BAB32F84-B7F0-4562-AD52-2F600EE6AA62}"/>
              </a:ext>
            </a:extLst>
          </p:cNvPr>
          <p:cNvSpPr>
            <a:spLocks noGrp="1"/>
          </p:cNvSpPr>
          <p:nvPr/>
        </p:nvSpPr>
        <p:spPr>
          <a:xfrm>
            <a:off x="16668750" y="9477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02</a:t>
            </a:r>
          </a:p>
        </p:txBody>
      </p:sp>
      <p:sp>
        <p:nvSpPr>
          <p:cNvPr id="7" name="Stora Calles bemannas separat enligt befintli">
            <a:extLst>
              <a:ext uri="{FF2B5EF4-FFF2-40B4-BE49-F238E27FC236}">
                <a16:creationId xmlns:a16="http://schemas.microsoft.com/office/drawing/2014/main" id="{B492B4F1-D99E-4A61-A3A3-C1E4DE0CB7C6}"/>
              </a:ext>
            </a:extLst>
          </p:cNvPr>
          <p:cNvSpPr>
            <a:spLocks noGrp="1"/>
          </p:cNvSpPr>
          <p:nvPr/>
        </p:nvSpPr>
        <p:spPr>
          <a:xfrm>
            <a:off x="1066800" y="2581275"/>
            <a:ext cx="1615440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0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2175" b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Stora Calles bemannas separat enligt befintligt schema.</a:t>
            </a:r>
          </a:p>
        </p:txBody>
      </p:sp>
      <p:graphicFrame>
        <p:nvGraphicFramePr>
          <p:cNvPr id="16" name="Tabell 15"/>
          <p:cNvGraphicFramePr/>
          <p:nvPr>
            <p:extLst>
              <p:ext uri="{D42A27DB-BD31-4B8C-83A1-F6EECF244321}">
                <p14:modId xmlns:p14="http://schemas.microsoft.com/office/powerpoint/2010/main" val="2278313014"/>
              </p:ext>
            </p:extLst>
          </p:nvPr>
        </p:nvGraphicFramePr>
        <p:xfrm>
          <a:off x="1066800" y="3238500"/>
          <a:ext cx="16154400" cy="5067300"/>
        </p:xfrm>
        <a:graphic>
          <a:graphicData uri="http://schemas.openxmlformats.org/drawingml/2006/table">
            <a:tbl>
              <a:tblPr/>
              <a:tblGrid>
                <a:gridCol w="742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 dirty="0" err="1">
                          <a:solidFill>
                            <a:srgbClr val="FFFFFF"/>
                          </a:solidFill>
                          <a:latin typeface="Barlow"/>
                          <a:ea typeface="Barlow"/>
                          <a:cs typeface="Barlow"/>
                        </a:rPr>
                        <a:t>Område</a:t>
                      </a:r>
                      <a:endParaRPr sz="2025" b="1" dirty="0">
                        <a:solidFill>
                          <a:srgbClr val="FFFFFF"/>
                        </a:solidFill>
                        <a:latin typeface="Barlow"/>
                        <a:ea typeface="Barlow"/>
                        <a:cs typeface="Barlow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 dirty="0">
                          <a:solidFill>
                            <a:srgbClr val="FFFFFF"/>
                          </a:solidFill>
                          <a:latin typeface="Barlow"/>
                          <a:ea typeface="Barlow"/>
                          <a:cs typeface="Barlow"/>
                        </a:rPr>
                        <a:t>Minst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 dirty="0">
                          <a:solidFill>
                            <a:srgbClr val="FFFFFF"/>
                          </a:solidFill>
                          <a:latin typeface="Barlow"/>
                          <a:ea typeface="Barlow"/>
                          <a:cs typeface="Barlow"/>
                        </a:rPr>
                        <a:t>Samling / start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Sargbygge och förberedelser</a:t>
                      </a:r>
                    </a:p>
                  </a:txBody>
                  <a:tcPr>
                    <a:solidFill>
                      <a:srgbClr val="F3F0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 dirty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4 </a:t>
                      </a:r>
                      <a:r>
                        <a:rPr sz="2400" b="1" dirty="0" err="1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personer</a:t>
                      </a:r>
                      <a:endParaRPr sz="2400" b="1" dirty="0">
                        <a:solidFill>
                          <a:srgbClr val="16100F"/>
                        </a:solidFill>
                        <a:latin typeface="Barlow"/>
                        <a:ea typeface="Barlow"/>
                        <a:cs typeface="Barlow"/>
                      </a:endParaRPr>
                    </a:p>
                  </a:txBody>
                  <a:tcPr>
                    <a:solidFill>
                      <a:srgbClr val="F3F0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 dirty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2 </a:t>
                      </a:r>
                      <a:r>
                        <a:rPr sz="2400" b="0" dirty="0" err="1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tim</a:t>
                      </a:r>
                      <a:r>
                        <a:rPr sz="2400" b="0" dirty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 </a:t>
                      </a:r>
                      <a:r>
                        <a:rPr sz="2400" b="0" dirty="0" err="1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före</a:t>
                      </a:r>
                      <a:r>
                        <a:rPr sz="2400" b="0" dirty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 match</a:t>
                      </a:r>
                    </a:p>
                  </a:txBody>
                  <a:tcPr>
                    <a:solidFill>
                      <a:srgbClr val="F3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Arenaansvarig och publikvärd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1 person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1 tim 45 min före match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Entré och publikvärd</a:t>
                      </a:r>
                    </a:p>
                  </a:txBody>
                  <a:tcPr>
                    <a:solidFill>
                      <a:srgbClr val="F3F0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1 person</a:t>
                      </a:r>
                    </a:p>
                  </a:txBody>
                  <a:tcPr>
                    <a:solidFill>
                      <a:srgbClr val="F3F0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55 min före match</a:t>
                      </a:r>
                    </a:p>
                  </a:txBody>
                  <a:tcPr>
                    <a:solidFill>
                      <a:srgbClr val="F3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Lilla Calles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2 personer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1 tim före match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Sargskötare</a:t>
                      </a:r>
                    </a:p>
                  </a:txBody>
                  <a:tcPr>
                    <a:solidFill>
                      <a:srgbClr val="F3F0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6 personer</a:t>
                      </a:r>
                    </a:p>
                  </a:txBody>
                  <a:tcPr>
                    <a:solidFill>
                      <a:srgbClr val="F3F0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45 min före match</a:t>
                      </a:r>
                    </a:p>
                  </a:txBody>
                  <a:tcPr>
                    <a:solidFill>
                      <a:srgbClr val="F3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Städning och återställning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4 personer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 dirty="0" err="1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Efter</a:t>
                      </a:r>
                      <a:r>
                        <a:rPr sz="2400" b="0" dirty="0">
                          <a:solidFill>
                            <a:srgbClr val="16100F"/>
                          </a:solidFill>
                          <a:latin typeface="Barlow"/>
                          <a:ea typeface="Barlow"/>
                          <a:cs typeface="Barlow"/>
                        </a:rPr>
                        <a:t> match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* Tid från tidigare rutin. Samma person kan t">
            <a:extLst>
              <a:ext uri="{FF2B5EF4-FFF2-40B4-BE49-F238E27FC236}">
                <a16:creationId xmlns:a16="http://schemas.microsoft.com/office/drawing/2014/main" id="{6FE77DDA-3A0B-46EE-A418-32CE0BCD082D}"/>
              </a:ext>
            </a:extLst>
          </p:cNvPr>
          <p:cNvSpPr>
            <a:spLocks noGrp="1"/>
          </p:cNvSpPr>
          <p:nvPr/>
        </p:nvSpPr>
        <p:spPr>
          <a:xfrm>
            <a:off x="1066800" y="9144000"/>
            <a:ext cx="16097250" cy="2952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0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0" dirty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Samma person </a:t>
            </a:r>
            <a:r>
              <a:rPr sz="1650" b="0" dirty="0" err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kan</a:t>
            </a:r>
            <a:r>
              <a:rPr sz="1650" b="0" dirty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 ta </a:t>
            </a:r>
            <a:r>
              <a:rPr sz="1650" b="0" dirty="0" err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flera</a:t>
            </a:r>
            <a:r>
              <a:rPr sz="1650" b="0" dirty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 </a:t>
            </a:r>
            <a:r>
              <a:rPr sz="1650" b="0" dirty="0" err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uppgifter</a:t>
            </a:r>
            <a:r>
              <a:rPr sz="1650" b="0" dirty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 om </a:t>
            </a:r>
            <a:r>
              <a:rPr sz="1650" b="0" dirty="0" err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tiderna</a:t>
            </a:r>
            <a:r>
              <a:rPr sz="1650" b="0" dirty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 </a:t>
            </a:r>
            <a:r>
              <a:rPr sz="1650" b="0" dirty="0" err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tillåter</a:t>
            </a:r>
            <a:r>
              <a:rPr sz="1650" b="0" dirty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 det.</a:t>
            </a:r>
          </a:p>
        </p:txBody>
      </p:sp>
      <p:pic>
        <p:nvPicPr>
          <p:cNvPr id="8" name="Image 0">
            <a:extLst>
              <a:ext uri="{FF2B5EF4-FFF2-40B4-BE49-F238E27FC236}">
                <a16:creationId xmlns:a16="http://schemas.microsoft.com/office/drawing/2014/main" id="{DC4886E5-E132-D305-DEC3-D6D6A0E0C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3824" y="438150"/>
            <a:ext cx="1114926" cy="19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AD332CC-568D-4EAB-BCC6-274BD3A6EE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143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686D152-3D77-4A92-B33B-10DAC5A1BB5C}"/>
              </a:ext>
            </a:extLst>
          </p:cNvPr>
          <p:cNvSpPr>
            <a:spLocks noGrp="1"/>
          </p:cNvSpPr>
          <p:nvPr/>
        </p:nvSpPr>
        <p:spPr>
          <a:xfrm>
            <a:off x="1066800" y="990600"/>
            <a:ext cx="5334000" cy="5334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3F9E67E-2CCD-4E54-88AA-ED9DDC20142E}"/>
              </a:ext>
            </a:extLst>
          </p:cNvPr>
          <p:cNvSpPr>
            <a:spLocks noGrp="1"/>
          </p:cNvSpPr>
          <p:nvPr/>
        </p:nvSpPr>
        <p:spPr>
          <a:xfrm>
            <a:off x="6762750" y="4105576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C1EE0C5-5C83-47F9-87A4-4F03FFEEE6D0}"/>
              </a:ext>
            </a:extLst>
          </p:cNvPr>
          <p:cNvSpPr>
            <a:spLocks noGrp="1"/>
          </p:cNvSpPr>
          <p:nvPr/>
        </p:nvSpPr>
        <p:spPr>
          <a:xfrm>
            <a:off x="6762750" y="5092366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F71C8EE-4334-406A-96F7-7587AF1C3CCD}"/>
              </a:ext>
            </a:extLst>
          </p:cNvPr>
          <p:cNvSpPr>
            <a:spLocks noGrp="1"/>
          </p:cNvSpPr>
          <p:nvPr/>
        </p:nvSpPr>
        <p:spPr>
          <a:xfrm>
            <a:off x="6762750" y="6528736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5" name="01 · FÖRBEREDELSER">
            <a:extLst>
              <a:ext uri="{FF2B5EF4-FFF2-40B4-BE49-F238E27FC236}">
                <a16:creationId xmlns:a16="http://schemas.microsoft.com/office/drawing/2014/main" id="{B0E55221-6F3D-43A6-9F33-C740A7A5FF31}"/>
              </a:ext>
            </a:extLst>
          </p:cNvPr>
          <p:cNvSpPr>
            <a:spLocks noGrp="1"/>
          </p:cNvSpPr>
          <p:nvPr/>
        </p:nvSpPr>
        <p:spPr>
          <a:xfrm>
            <a:off x="1066800" y="1323975"/>
            <a:ext cx="53340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800" b="1">
                <a:solidFill>
                  <a:srgbClr val="C00000"/>
                </a:solidFill>
                <a:latin typeface="Barlow"/>
                <a:ea typeface="Barlow"/>
                <a:cs typeface="Barlow"/>
              </a:rPr>
              <a:t>01 · FÖRBEREDELSER</a:t>
            </a:r>
          </a:p>
        </p:txBody>
      </p:sp>
      <p:sp>
        <p:nvSpPr>
          <p:cNvPr id="16" name="SARGBYGGE">
            <a:extLst>
              <a:ext uri="{FF2B5EF4-FFF2-40B4-BE49-F238E27FC236}">
                <a16:creationId xmlns:a16="http://schemas.microsoft.com/office/drawing/2014/main" id="{B17D869C-7CE3-4FC6-A4E1-892A7C834779}"/>
              </a:ext>
            </a:extLst>
          </p:cNvPr>
          <p:cNvSpPr>
            <a:spLocks noGrp="1"/>
          </p:cNvSpPr>
          <p:nvPr/>
        </p:nvSpPr>
        <p:spPr>
          <a:xfrm>
            <a:off x="1066800" y="1943100"/>
            <a:ext cx="5486400" cy="1666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650" b="0">
                <a:solidFill>
                  <a:srgbClr val="16100F"/>
                </a:solidFill>
                <a:latin typeface="Anton"/>
                <a:ea typeface="Anton"/>
                <a:cs typeface="Anton"/>
              </a:defRPr>
            </a:pPr>
            <a:r>
              <a:rPr sz="4650" b="0">
                <a:solidFill>
                  <a:srgbClr val="16100F"/>
                </a:solidFill>
                <a:latin typeface="Anton"/>
                <a:ea typeface="Anton"/>
                <a:cs typeface="Anton"/>
              </a:rPr>
              <a:t>SARGBYGGE</a:t>
            </a:r>
          </a:p>
        </p:txBody>
      </p:sp>
      <p:sp>
        <p:nvSpPr>
          <p:cNvPr id="17" name="4 personer">
            <a:extLst>
              <a:ext uri="{FF2B5EF4-FFF2-40B4-BE49-F238E27FC236}">
                <a16:creationId xmlns:a16="http://schemas.microsoft.com/office/drawing/2014/main" id="{05BE3373-59B1-4007-95A4-9274FD956416}"/>
              </a:ext>
            </a:extLst>
          </p:cNvPr>
          <p:cNvSpPr>
            <a:spLocks noGrp="1"/>
          </p:cNvSpPr>
          <p:nvPr/>
        </p:nvSpPr>
        <p:spPr>
          <a:xfrm>
            <a:off x="1066800" y="4181475"/>
            <a:ext cx="55245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350" b="1">
                <a:solidFill>
                  <a:srgbClr val="C92037"/>
                </a:solidFill>
                <a:latin typeface="Oswald"/>
                <a:ea typeface="Oswald"/>
                <a:cs typeface="Oswald"/>
              </a:defRPr>
            </a:pPr>
            <a:r>
              <a:rPr sz="4350" b="1">
                <a:solidFill>
                  <a:srgbClr val="C00000"/>
                </a:solidFill>
                <a:latin typeface="Oswald"/>
                <a:ea typeface="Oswald"/>
                <a:cs typeface="Oswald"/>
              </a:rPr>
              <a:t>4 personer</a:t>
            </a:r>
          </a:p>
        </p:txBody>
      </p:sp>
      <p:sp>
        <p:nvSpPr>
          <p:cNvPr id="18" name="Samling 2 tim 30 min före match">
            <a:extLst>
              <a:ext uri="{FF2B5EF4-FFF2-40B4-BE49-F238E27FC236}">
                <a16:creationId xmlns:a16="http://schemas.microsoft.com/office/drawing/2014/main" id="{F4B762E3-6B65-43E6-92E3-D4550DE8CFDA}"/>
              </a:ext>
            </a:extLst>
          </p:cNvPr>
          <p:cNvSpPr>
            <a:spLocks noGrp="1"/>
          </p:cNvSpPr>
          <p:nvPr/>
        </p:nvSpPr>
        <p:spPr>
          <a:xfrm>
            <a:off x="1066800" y="5095875"/>
            <a:ext cx="5429250" cy="1190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1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Samling 2 </a:t>
            </a:r>
            <a:r>
              <a:rPr sz="2700" b="1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tim</a:t>
            </a:r>
            <a:r>
              <a:rPr sz="2700" b="1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1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före</a:t>
            </a:r>
            <a:r>
              <a:rPr sz="2700" b="1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match</a:t>
            </a:r>
          </a:p>
        </p:txBody>
      </p:sp>
      <p:sp>
        <p:nvSpPr>
          <p:cNvPr id="19" name="Arrangemangsgruppen hjälper till. Samlingstid">
            <a:extLst>
              <a:ext uri="{FF2B5EF4-FFF2-40B4-BE49-F238E27FC236}">
                <a16:creationId xmlns:a16="http://schemas.microsoft.com/office/drawing/2014/main" id="{4238D214-F385-46FF-99A9-819424FE83B2}"/>
              </a:ext>
            </a:extLst>
          </p:cNvPr>
          <p:cNvSpPr>
            <a:spLocks noGrp="1"/>
          </p:cNvSpPr>
          <p:nvPr/>
        </p:nvSpPr>
        <p:spPr>
          <a:xfrm>
            <a:off x="1066800" y="6848475"/>
            <a:ext cx="5391150" cy="1524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0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2175" b="0" dirty="0" err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Arrangemangsgruppen</a:t>
            </a:r>
            <a:r>
              <a:rPr sz="2175" b="0" dirty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 </a:t>
            </a:r>
            <a:r>
              <a:rPr lang="sv-SE" sz="2175" dirty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finns för eventuella frågor</a:t>
            </a:r>
            <a:r>
              <a:rPr sz="2175" b="0" dirty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0" name="Bygg sargen enligt beskrivningen på väggen i ">
            <a:extLst>
              <a:ext uri="{FF2B5EF4-FFF2-40B4-BE49-F238E27FC236}">
                <a16:creationId xmlns:a16="http://schemas.microsoft.com/office/drawing/2014/main" id="{FA2FFDA5-85E8-4912-904A-ABE7B9C156C8}"/>
              </a:ext>
            </a:extLst>
          </p:cNvPr>
          <p:cNvSpPr>
            <a:spLocks noGrp="1"/>
          </p:cNvSpPr>
          <p:nvPr/>
        </p:nvSpPr>
        <p:spPr>
          <a:xfrm>
            <a:off x="7067550" y="2859706"/>
            <a:ext cx="9239250" cy="1047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Bygg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sargen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enligt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beskrivningen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på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väggen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i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sargförrådet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 Ta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fram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alla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fyra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målen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1" name="Placera orange stolar i spelarbåsen enligt ak">
            <a:extLst>
              <a:ext uri="{FF2B5EF4-FFF2-40B4-BE49-F238E27FC236}">
                <a16:creationId xmlns:a16="http://schemas.microsoft.com/office/drawing/2014/main" id="{CFF12FA0-8700-4E4E-92F5-BE0F9EBCCD98}"/>
              </a:ext>
            </a:extLst>
          </p:cNvPr>
          <p:cNvSpPr>
            <a:spLocks noGrp="1"/>
          </p:cNvSpPr>
          <p:nvPr/>
        </p:nvSpPr>
        <p:spPr>
          <a:xfrm>
            <a:off x="7067550" y="4318936"/>
            <a:ext cx="9239250" cy="57531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Placera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orange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stolar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i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spelarbåsen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enligt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aktuell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möblering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2" name="Montera två sekretariatsbord med sex stolar. ">
            <a:extLst>
              <a:ext uri="{FF2B5EF4-FFF2-40B4-BE49-F238E27FC236}">
                <a16:creationId xmlns:a16="http://schemas.microsoft.com/office/drawing/2014/main" id="{FF204530-9B68-4248-8862-BF405C155B3A}"/>
              </a:ext>
            </a:extLst>
          </p:cNvPr>
          <p:cNvSpPr>
            <a:spLocks noGrp="1"/>
          </p:cNvSpPr>
          <p:nvPr/>
        </p:nvSpPr>
        <p:spPr>
          <a:xfrm>
            <a:off x="7067550" y="5300011"/>
            <a:ext cx="9239250" cy="1036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Montera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två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sekretariatsbord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med sex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stolar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Ställ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fram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sex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stolar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till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utvisningsbåsen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,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tre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på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varje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sida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3" name="Förbered sargskötarnas platser med stolar, bo">
            <a:extLst>
              <a:ext uri="{FF2B5EF4-FFF2-40B4-BE49-F238E27FC236}">
                <a16:creationId xmlns:a16="http://schemas.microsoft.com/office/drawing/2014/main" id="{BF8684A5-A038-4F37-AC99-46A0D00A301D}"/>
              </a:ext>
            </a:extLst>
          </p:cNvPr>
          <p:cNvSpPr>
            <a:spLocks noGrp="1"/>
          </p:cNvSpPr>
          <p:nvPr/>
        </p:nvSpPr>
        <p:spPr>
          <a:xfrm>
            <a:off x="7067550" y="6739239"/>
            <a:ext cx="9239250" cy="98774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Förbered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sargskötarnas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platser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med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stolar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,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bollar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torkredskap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4" name="MATCHARRANGEMANG · 2026/27">
            <a:extLst>
              <a:ext uri="{FF2B5EF4-FFF2-40B4-BE49-F238E27FC236}">
                <a16:creationId xmlns:a16="http://schemas.microsoft.com/office/drawing/2014/main" id="{FC1D5046-00ED-44B5-95BA-3F52BB47AB66}"/>
              </a:ext>
            </a:extLst>
          </p:cNvPr>
          <p:cNvSpPr>
            <a:spLocks noGrp="1"/>
          </p:cNvSpPr>
          <p:nvPr/>
        </p:nvSpPr>
        <p:spPr>
          <a:xfrm>
            <a:off x="1066800" y="9477375"/>
            <a:ext cx="13811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MATCHARRANGEMANG · 2026/27</a:t>
            </a:r>
          </a:p>
        </p:txBody>
      </p:sp>
      <p:sp>
        <p:nvSpPr>
          <p:cNvPr id="25" name="04">
            <a:extLst>
              <a:ext uri="{FF2B5EF4-FFF2-40B4-BE49-F238E27FC236}">
                <a16:creationId xmlns:a16="http://schemas.microsoft.com/office/drawing/2014/main" id="{CDCF9817-E68F-422C-B02C-EE95AD2460F5}"/>
              </a:ext>
            </a:extLst>
          </p:cNvPr>
          <p:cNvSpPr>
            <a:spLocks noGrp="1"/>
          </p:cNvSpPr>
          <p:nvPr/>
        </p:nvSpPr>
        <p:spPr>
          <a:xfrm>
            <a:off x="16668750" y="9477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04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575D1000-9D32-7180-780C-C4A056D01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3824" y="438150"/>
            <a:ext cx="1114926" cy="19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42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AD332CC-568D-4EAB-BCC6-274BD3A6EE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143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686D152-3D77-4A92-B33B-10DAC5A1BB5C}"/>
              </a:ext>
            </a:extLst>
          </p:cNvPr>
          <p:cNvSpPr>
            <a:spLocks noGrp="1"/>
          </p:cNvSpPr>
          <p:nvPr/>
        </p:nvSpPr>
        <p:spPr>
          <a:xfrm>
            <a:off x="1066800" y="990600"/>
            <a:ext cx="5334000" cy="5334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3F9E67E-2CCD-4E54-88AA-ED9DDC20142E}"/>
              </a:ext>
            </a:extLst>
          </p:cNvPr>
          <p:cNvSpPr>
            <a:spLocks noGrp="1"/>
          </p:cNvSpPr>
          <p:nvPr/>
        </p:nvSpPr>
        <p:spPr>
          <a:xfrm>
            <a:off x="6628398" y="4237516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C1EE0C5-5C83-47F9-87A4-4F03FFEEE6D0}"/>
              </a:ext>
            </a:extLst>
          </p:cNvPr>
          <p:cNvSpPr>
            <a:spLocks noGrp="1"/>
          </p:cNvSpPr>
          <p:nvPr/>
        </p:nvSpPr>
        <p:spPr>
          <a:xfrm>
            <a:off x="6628398" y="5916723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F71C8EE-4334-406A-96F7-7587AF1C3CCD}"/>
              </a:ext>
            </a:extLst>
          </p:cNvPr>
          <p:cNvSpPr>
            <a:spLocks noGrp="1"/>
          </p:cNvSpPr>
          <p:nvPr/>
        </p:nvSpPr>
        <p:spPr>
          <a:xfrm>
            <a:off x="6628398" y="7168608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5" name="01 · FÖRBEREDELSER">
            <a:extLst>
              <a:ext uri="{FF2B5EF4-FFF2-40B4-BE49-F238E27FC236}">
                <a16:creationId xmlns:a16="http://schemas.microsoft.com/office/drawing/2014/main" id="{24A68D40-A130-4A92-A7FD-510BE0C4BFA3}"/>
              </a:ext>
            </a:extLst>
          </p:cNvPr>
          <p:cNvSpPr>
            <a:spLocks noGrp="1"/>
          </p:cNvSpPr>
          <p:nvPr/>
        </p:nvSpPr>
        <p:spPr>
          <a:xfrm>
            <a:off x="1066800" y="1323975"/>
            <a:ext cx="53340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800" b="1">
                <a:solidFill>
                  <a:srgbClr val="C00000"/>
                </a:solidFill>
                <a:latin typeface="Barlow"/>
                <a:ea typeface="Barlow"/>
                <a:cs typeface="Barlow"/>
              </a:rPr>
              <a:t>01 · FÖRBEREDELSER</a:t>
            </a:r>
          </a:p>
        </p:txBody>
      </p:sp>
      <p:sp>
        <p:nvSpPr>
          <p:cNvPr id="16" name="ARENAN KLAR">
            <a:extLst>
              <a:ext uri="{FF2B5EF4-FFF2-40B4-BE49-F238E27FC236}">
                <a16:creationId xmlns:a16="http://schemas.microsoft.com/office/drawing/2014/main" id="{66BA249F-53C1-4DF8-BEC8-3A3238AFC0FE}"/>
              </a:ext>
            </a:extLst>
          </p:cNvPr>
          <p:cNvSpPr>
            <a:spLocks noGrp="1"/>
          </p:cNvSpPr>
          <p:nvPr/>
        </p:nvSpPr>
        <p:spPr>
          <a:xfrm>
            <a:off x="1066800" y="1943100"/>
            <a:ext cx="5486400" cy="1666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650" b="0">
                <a:solidFill>
                  <a:srgbClr val="16100F"/>
                </a:solidFill>
                <a:latin typeface="Anton"/>
                <a:ea typeface="Anton"/>
                <a:cs typeface="Anton"/>
              </a:defRPr>
            </a:pPr>
            <a:r>
              <a:rPr sz="4650" b="0">
                <a:solidFill>
                  <a:srgbClr val="16100F"/>
                </a:solidFill>
                <a:latin typeface="Anton"/>
                <a:ea typeface="Anton"/>
                <a:cs typeface="Anton"/>
              </a:rPr>
              <a:t>ARENAN KLAR</a:t>
            </a:r>
          </a:p>
        </p:txBody>
      </p:sp>
      <p:sp>
        <p:nvSpPr>
          <p:cNvPr id="17" name="Samma 4 personer">
            <a:extLst>
              <a:ext uri="{FF2B5EF4-FFF2-40B4-BE49-F238E27FC236}">
                <a16:creationId xmlns:a16="http://schemas.microsoft.com/office/drawing/2014/main" id="{A4BFD4BA-6EE7-40A2-907C-D75F9C5C2C28}"/>
              </a:ext>
            </a:extLst>
          </p:cNvPr>
          <p:cNvSpPr>
            <a:spLocks noGrp="1"/>
          </p:cNvSpPr>
          <p:nvPr/>
        </p:nvSpPr>
        <p:spPr>
          <a:xfrm>
            <a:off x="1066800" y="4181475"/>
            <a:ext cx="55245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350" b="1">
                <a:solidFill>
                  <a:srgbClr val="C92037"/>
                </a:solidFill>
                <a:latin typeface="Oswald"/>
                <a:ea typeface="Oswald"/>
                <a:cs typeface="Oswald"/>
              </a:defRPr>
            </a:pPr>
            <a:r>
              <a:rPr sz="4350" b="1">
                <a:solidFill>
                  <a:srgbClr val="C00000"/>
                </a:solidFill>
                <a:latin typeface="Oswald"/>
                <a:ea typeface="Oswald"/>
                <a:cs typeface="Oswald"/>
              </a:rPr>
              <a:t>Samma 4 personer</a:t>
            </a:r>
          </a:p>
        </p:txBody>
      </p:sp>
      <p:sp>
        <p:nvSpPr>
          <p:cNvPr id="18" name="Ingår i sargbygge och förberedelser">
            <a:extLst>
              <a:ext uri="{FF2B5EF4-FFF2-40B4-BE49-F238E27FC236}">
                <a16:creationId xmlns:a16="http://schemas.microsoft.com/office/drawing/2014/main" id="{25BE798E-B806-4BF3-8A97-50527DADEB0A}"/>
              </a:ext>
            </a:extLst>
          </p:cNvPr>
          <p:cNvSpPr>
            <a:spLocks noGrp="1"/>
          </p:cNvSpPr>
          <p:nvPr/>
        </p:nvSpPr>
        <p:spPr>
          <a:xfrm>
            <a:off x="1066800" y="5095875"/>
            <a:ext cx="5429250" cy="1190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Ingår i sargbygge och förberedelser</a:t>
            </a:r>
          </a:p>
        </p:txBody>
      </p:sp>
      <p:sp>
        <p:nvSpPr>
          <p:cNvPr id="19" name="Tidigare arenarutin: åtta stolar totalt, två ">
            <a:extLst>
              <a:ext uri="{FF2B5EF4-FFF2-40B4-BE49-F238E27FC236}">
                <a16:creationId xmlns:a16="http://schemas.microsoft.com/office/drawing/2014/main" id="{E4B69BAC-244C-4E25-B8D7-873F313812D0}"/>
              </a:ext>
            </a:extLst>
          </p:cNvPr>
          <p:cNvSpPr>
            <a:spLocks noGrp="1"/>
          </p:cNvSpPr>
          <p:nvPr/>
        </p:nvSpPr>
        <p:spPr>
          <a:xfrm>
            <a:off x="1066800" y="6848475"/>
            <a:ext cx="5391150" cy="1524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0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2175" b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Tidigare arenarutin: åtta stolar totalt, två i varje hörn, samt en handduk per hörn.</a:t>
            </a:r>
          </a:p>
        </p:txBody>
      </p:sp>
      <p:sp>
        <p:nvSpPr>
          <p:cNvPr id="20" name="Montera vepor och introskynke. Materialet fin">
            <a:extLst>
              <a:ext uri="{FF2B5EF4-FFF2-40B4-BE49-F238E27FC236}">
                <a16:creationId xmlns:a16="http://schemas.microsoft.com/office/drawing/2014/main" id="{E5BEE76E-CB34-4F01-908D-A427BCE903E3}"/>
              </a:ext>
            </a:extLst>
          </p:cNvPr>
          <p:cNvSpPr>
            <a:spLocks noGrp="1"/>
          </p:cNvSpPr>
          <p:nvPr/>
        </p:nvSpPr>
        <p:spPr>
          <a:xfrm>
            <a:off x="6933198" y="2921864"/>
            <a:ext cx="9239250" cy="97917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Montera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vepor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introskynke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Materialet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finns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under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trappan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till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andra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våningen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1" name="Ställ ut Lockeruds flaggor vid entrén. Flaggo">
            <a:extLst>
              <a:ext uri="{FF2B5EF4-FFF2-40B4-BE49-F238E27FC236}">
                <a16:creationId xmlns:a16="http://schemas.microsoft.com/office/drawing/2014/main" id="{452DDDDC-903D-4AFB-8F16-6D42F692536F}"/>
              </a:ext>
            </a:extLst>
          </p:cNvPr>
          <p:cNvSpPr>
            <a:spLocks noGrp="1"/>
          </p:cNvSpPr>
          <p:nvPr/>
        </p:nvSpPr>
        <p:spPr>
          <a:xfrm>
            <a:off x="6933198" y="4589238"/>
            <a:ext cx="9239250" cy="99381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Ställ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ut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Lockeruds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flaggor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vid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entrén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Flaggorna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finns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vid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samma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trappa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2" name="Ställ fram fyra roll-ups vid sekretariatet. D">
            <a:extLst>
              <a:ext uri="{FF2B5EF4-FFF2-40B4-BE49-F238E27FC236}">
                <a16:creationId xmlns:a16="http://schemas.microsoft.com/office/drawing/2014/main" id="{7244FDB4-0ED4-4C0E-A1E2-F6A2963567F9}"/>
              </a:ext>
            </a:extLst>
          </p:cNvPr>
          <p:cNvSpPr>
            <a:spLocks noGrp="1"/>
          </p:cNvSpPr>
          <p:nvPr/>
        </p:nvSpPr>
        <p:spPr>
          <a:xfrm>
            <a:off x="6933198" y="6265638"/>
            <a:ext cx="9239250" cy="57531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Ställ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fram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fyra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roll-ups vid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sekretariatet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 De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finns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i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kansliet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3" name="Flytta bänkarna längst upp på läktaren. Kontr">
            <a:extLst>
              <a:ext uri="{FF2B5EF4-FFF2-40B4-BE49-F238E27FC236}">
                <a16:creationId xmlns:a16="http://schemas.microsoft.com/office/drawing/2014/main" id="{629E40D3-CC42-433F-B410-124607C1F17C}"/>
              </a:ext>
            </a:extLst>
          </p:cNvPr>
          <p:cNvSpPr>
            <a:spLocks noGrp="1"/>
          </p:cNvSpPr>
          <p:nvPr/>
        </p:nvSpPr>
        <p:spPr>
          <a:xfrm>
            <a:off x="6933198" y="7511508"/>
            <a:ext cx="9239250" cy="1428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Flytta bänkarna längst upp på läktaren. Kontrollera möblering och fria ytor med arrangemangsgruppen.</a:t>
            </a:r>
          </a:p>
        </p:txBody>
      </p:sp>
      <p:sp>
        <p:nvSpPr>
          <p:cNvPr id="24" name="MATCHARRANGEMANG · 2026/27">
            <a:extLst>
              <a:ext uri="{FF2B5EF4-FFF2-40B4-BE49-F238E27FC236}">
                <a16:creationId xmlns:a16="http://schemas.microsoft.com/office/drawing/2014/main" id="{56B2C8B5-7881-4755-B1B1-AF381CFFB77D}"/>
              </a:ext>
            </a:extLst>
          </p:cNvPr>
          <p:cNvSpPr>
            <a:spLocks noGrp="1"/>
          </p:cNvSpPr>
          <p:nvPr/>
        </p:nvSpPr>
        <p:spPr>
          <a:xfrm>
            <a:off x="1066800" y="9477375"/>
            <a:ext cx="13811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MATCHARRANGEMANG · 2026/27</a:t>
            </a:r>
          </a:p>
        </p:txBody>
      </p:sp>
      <p:sp>
        <p:nvSpPr>
          <p:cNvPr id="25" name="05">
            <a:extLst>
              <a:ext uri="{FF2B5EF4-FFF2-40B4-BE49-F238E27FC236}">
                <a16:creationId xmlns:a16="http://schemas.microsoft.com/office/drawing/2014/main" id="{AAD6C6DA-7D34-48C9-BB41-5FA14AFAB69B}"/>
              </a:ext>
            </a:extLst>
          </p:cNvPr>
          <p:cNvSpPr>
            <a:spLocks noGrp="1"/>
          </p:cNvSpPr>
          <p:nvPr/>
        </p:nvSpPr>
        <p:spPr>
          <a:xfrm>
            <a:off x="16668750" y="9477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05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39B64E27-493B-35E3-73CE-90F1E1441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3824" y="438150"/>
            <a:ext cx="1114926" cy="19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42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C684DAB-848B-4378-80BE-4EB67F9CA3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143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3" name="REFERENS FRÅN TIDIGARE RUTIN">
            <a:extLst>
              <a:ext uri="{FF2B5EF4-FFF2-40B4-BE49-F238E27FC236}">
                <a16:creationId xmlns:a16="http://schemas.microsoft.com/office/drawing/2014/main" id="{A8E3480B-39D9-493B-848D-007A9600AEE3}"/>
              </a:ext>
            </a:extLst>
          </p:cNvPr>
          <p:cNvSpPr>
            <a:spLocks noGrp="1"/>
          </p:cNvSpPr>
          <p:nvPr/>
        </p:nvSpPr>
        <p:spPr>
          <a:xfrm>
            <a:off x="1066800" y="990600"/>
            <a:ext cx="161544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800" b="1" dirty="0">
                <a:solidFill>
                  <a:srgbClr val="C00000"/>
                </a:solidFill>
                <a:latin typeface="Barlow"/>
                <a:ea typeface="Barlow"/>
                <a:cs typeface="Barlow"/>
              </a:rPr>
              <a:t>REFERENS FRÅN TIDIGARE RUTIN</a:t>
            </a:r>
          </a:p>
        </p:txBody>
      </p:sp>
      <p:sp>
        <p:nvSpPr>
          <p:cNvPr id="4" name="VEPOR OCH INTROSKYNKE">
            <a:extLst>
              <a:ext uri="{FF2B5EF4-FFF2-40B4-BE49-F238E27FC236}">
                <a16:creationId xmlns:a16="http://schemas.microsoft.com/office/drawing/2014/main" id="{8CCA1BA4-5B17-4A08-8C35-F8AF3FD93591}"/>
              </a:ext>
            </a:extLst>
          </p:cNvPr>
          <p:cNvSpPr>
            <a:spLocks noGrp="1"/>
          </p:cNvSpPr>
          <p:nvPr/>
        </p:nvSpPr>
        <p:spPr>
          <a:xfrm>
            <a:off x="1066800" y="1543050"/>
            <a:ext cx="16154400" cy="1000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800" b="0">
                <a:solidFill>
                  <a:srgbClr val="16100F"/>
                </a:solidFill>
                <a:latin typeface="Anton"/>
                <a:ea typeface="Anton"/>
                <a:cs typeface="Anton"/>
              </a:defRPr>
            </a:pPr>
            <a:r>
              <a:rPr sz="4800" b="0">
                <a:solidFill>
                  <a:srgbClr val="16100F"/>
                </a:solidFill>
                <a:latin typeface="Anton"/>
                <a:ea typeface="Anton"/>
                <a:cs typeface="Anton"/>
              </a:rPr>
              <a:t>VEPOR OCH INTROSKYNKE</a:t>
            </a:r>
          </a:p>
        </p:txBody>
      </p:sp>
      <p:sp>
        <p:nvSpPr>
          <p:cNvPr id="5" name="MATCHARRANGEMANG · 2026/27">
            <a:extLst>
              <a:ext uri="{FF2B5EF4-FFF2-40B4-BE49-F238E27FC236}">
                <a16:creationId xmlns:a16="http://schemas.microsoft.com/office/drawing/2014/main" id="{0ECBAB46-2B2B-47EF-9474-B5B9C80BF6A8}"/>
              </a:ext>
            </a:extLst>
          </p:cNvPr>
          <p:cNvSpPr>
            <a:spLocks noGrp="1"/>
          </p:cNvSpPr>
          <p:nvPr/>
        </p:nvSpPr>
        <p:spPr>
          <a:xfrm>
            <a:off x="1066800" y="9477375"/>
            <a:ext cx="13811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MATCHARRANGEMANG · 2026/27</a:t>
            </a:r>
          </a:p>
        </p:txBody>
      </p:sp>
      <p:sp>
        <p:nvSpPr>
          <p:cNvPr id="6" name="06">
            <a:extLst>
              <a:ext uri="{FF2B5EF4-FFF2-40B4-BE49-F238E27FC236}">
                <a16:creationId xmlns:a16="http://schemas.microsoft.com/office/drawing/2014/main" id="{24CC57C3-1A36-4D3F-87DA-59BFD22E8482}"/>
              </a:ext>
            </a:extLst>
          </p:cNvPr>
          <p:cNvSpPr>
            <a:spLocks noGrp="1"/>
          </p:cNvSpPr>
          <p:nvPr/>
        </p:nvSpPr>
        <p:spPr>
          <a:xfrm>
            <a:off x="16668750" y="9477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06</a:t>
            </a:r>
          </a:p>
        </p:txBody>
      </p:sp>
      <p:pic>
        <p:nvPicPr>
          <p:cNvPr id="15" name="Bildobjekt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37217" y="2714625"/>
            <a:ext cx="11260667" cy="6334125"/>
          </a:xfrm>
          <a:prstGeom prst="rect">
            <a:avLst/>
          </a:prstGeom>
        </p:spPr>
      </p:pic>
      <p:sp>
        <p:nvSpPr>
          <p:cNvPr id="9" name="Använd som stöd för placering och infästning.">
            <a:extLst>
              <a:ext uri="{FF2B5EF4-FFF2-40B4-BE49-F238E27FC236}">
                <a16:creationId xmlns:a16="http://schemas.microsoft.com/office/drawing/2014/main" id="{DB1FA2E6-C281-4E3E-8B01-22DCEA7F57CE}"/>
              </a:ext>
            </a:extLst>
          </p:cNvPr>
          <p:cNvSpPr>
            <a:spLocks noGrp="1"/>
          </p:cNvSpPr>
          <p:nvPr/>
        </p:nvSpPr>
        <p:spPr>
          <a:xfrm>
            <a:off x="13620750" y="4476750"/>
            <a:ext cx="3476625" cy="3714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325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325" b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Använd som stöd för placering och infästning.</a:t>
            </a:r>
          </a:p>
          <a:p>
            <a:endParaRPr sz="2325" b="0">
              <a:solidFill>
                <a:srgbClr val="16100F"/>
              </a:solidFill>
              <a:latin typeface="Barlow"/>
              <a:ea typeface="Barlow"/>
              <a:cs typeface="Barlow"/>
            </a:endParaRPr>
          </a:p>
          <a:p>
            <a:pPr>
              <a:defRPr sz="2325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325" b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Stäm av aktuella vepor och material med arrangemangsgruppen.</a:t>
            </a:r>
          </a:p>
        </p:txBody>
      </p:sp>
      <p:pic>
        <p:nvPicPr>
          <p:cNvPr id="7" name="Image 0">
            <a:extLst>
              <a:ext uri="{FF2B5EF4-FFF2-40B4-BE49-F238E27FC236}">
                <a16:creationId xmlns:a16="http://schemas.microsoft.com/office/drawing/2014/main" id="{0640F02E-DF73-479D-1258-9276CBE13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3824" y="438150"/>
            <a:ext cx="1114926" cy="19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AD332CC-568D-4EAB-BCC6-274BD3A6EE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143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686D152-3D77-4A92-B33B-10DAC5A1BB5C}"/>
              </a:ext>
            </a:extLst>
          </p:cNvPr>
          <p:cNvSpPr>
            <a:spLocks noGrp="1"/>
          </p:cNvSpPr>
          <p:nvPr/>
        </p:nvSpPr>
        <p:spPr>
          <a:xfrm>
            <a:off x="1066800" y="990600"/>
            <a:ext cx="5334000" cy="5334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3F9E67E-2CCD-4E54-88AA-ED9DDC20142E}"/>
              </a:ext>
            </a:extLst>
          </p:cNvPr>
          <p:cNvSpPr>
            <a:spLocks noGrp="1"/>
          </p:cNvSpPr>
          <p:nvPr/>
        </p:nvSpPr>
        <p:spPr>
          <a:xfrm>
            <a:off x="6734175" y="3776224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C1EE0C5-5C83-47F9-87A4-4F03FFEEE6D0}"/>
              </a:ext>
            </a:extLst>
          </p:cNvPr>
          <p:cNvSpPr>
            <a:spLocks noGrp="1"/>
          </p:cNvSpPr>
          <p:nvPr/>
        </p:nvSpPr>
        <p:spPr>
          <a:xfrm>
            <a:off x="6762750" y="5151934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F71C8EE-4334-406A-96F7-7587AF1C3CCD}"/>
              </a:ext>
            </a:extLst>
          </p:cNvPr>
          <p:cNvSpPr>
            <a:spLocks noGrp="1"/>
          </p:cNvSpPr>
          <p:nvPr/>
        </p:nvSpPr>
        <p:spPr>
          <a:xfrm>
            <a:off x="6762750" y="6864028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5" name="02 · ARENA OCH PUBLIK">
            <a:extLst>
              <a:ext uri="{FF2B5EF4-FFF2-40B4-BE49-F238E27FC236}">
                <a16:creationId xmlns:a16="http://schemas.microsoft.com/office/drawing/2014/main" id="{97FAE997-B4DF-4E1E-BC74-CCEBB0585330}"/>
              </a:ext>
            </a:extLst>
          </p:cNvPr>
          <p:cNvSpPr>
            <a:spLocks noGrp="1"/>
          </p:cNvSpPr>
          <p:nvPr/>
        </p:nvSpPr>
        <p:spPr>
          <a:xfrm>
            <a:off x="1066800" y="1323975"/>
            <a:ext cx="53340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800" b="1" dirty="0">
                <a:solidFill>
                  <a:srgbClr val="C00000"/>
                </a:solidFill>
                <a:latin typeface="Barlow"/>
                <a:ea typeface="Barlow"/>
                <a:cs typeface="Barlow"/>
              </a:rPr>
              <a:t>02 · ARENA OCH PUBLIK</a:t>
            </a:r>
          </a:p>
        </p:txBody>
      </p:sp>
      <p:sp>
        <p:nvSpPr>
          <p:cNvPr id="16" name="ARENAANSVARIG">
            <a:extLst>
              <a:ext uri="{FF2B5EF4-FFF2-40B4-BE49-F238E27FC236}">
                <a16:creationId xmlns:a16="http://schemas.microsoft.com/office/drawing/2014/main" id="{7374C9E1-1E7D-493D-B446-DA2C52F5FE89}"/>
              </a:ext>
            </a:extLst>
          </p:cNvPr>
          <p:cNvSpPr>
            <a:spLocks noGrp="1"/>
          </p:cNvSpPr>
          <p:nvPr/>
        </p:nvSpPr>
        <p:spPr>
          <a:xfrm>
            <a:off x="1066800" y="1943100"/>
            <a:ext cx="5486400" cy="1666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650" b="0">
                <a:solidFill>
                  <a:srgbClr val="16100F"/>
                </a:solidFill>
                <a:latin typeface="Anton"/>
                <a:ea typeface="Anton"/>
                <a:cs typeface="Anton"/>
              </a:defRPr>
            </a:pPr>
            <a:r>
              <a:rPr sz="4650" b="0">
                <a:solidFill>
                  <a:srgbClr val="16100F"/>
                </a:solidFill>
                <a:latin typeface="Anton"/>
                <a:ea typeface="Anton"/>
                <a:cs typeface="Anton"/>
              </a:rPr>
              <a:t>ARENAANSVARIG</a:t>
            </a:r>
          </a:p>
        </p:txBody>
      </p:sp>
      <p:sp>
        <p:nvSpPr>
          <p:cNvPr id="17" name="1 person">
            <a:extLst>
              <a:ext uri="{FF2B5EF4-FFF2-40B4-BE49-F238E27FC236}">
                <a16:creationId xmlns:a16="http://schemas.microsoft.com/office/drawing/2014/main" id="{73794D04-1C39-43FF-83AE-C761E64267D5}"/>
              </a:ext>
            </a:extLst>
          </p:cNvPr>
          <p:cNvSpPr>
            <a:spLocks noGrp="1"/>
          </p:cNvSpPr>
          <p:nvPr/>
        </p:nvSpPr>
        <p:spPr>
          <a:xfrm>
            <a:off x="1066800" y="4181475"/>
            <a:ext cx="55245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350" b="1">
                <a:solidFill>
                  <a:srgbClr val="C92037"/>
                </a:solidFill>
                <a:latin typeface="Oswald"/>
                <a:ea typeface="Oswald"/>
                <a:cs typeface="Oswald"/>
              </a:defRPr>
            </a:pPr>
            <a:r>
              <a:rPr sz="4350" b="1">
                <a:solidFill>
                  <a:srgbClr val="C00000"/>
                </a:solidFill>
                <a:latin typeface="Oswald"/>
                <a:ea typeface="Oswald"/>
                <a:cs typeface="Oswald"/>
              </a:rPr>
              <a:t>1 person</a:t>
            </a:r>
          </a:p>
        </p:txBody>
      </p:sp>
      <p:sp>
        <p:nvSpPr>
          <p:cNvPr id="18" name="Samling 1 tim 45 min före match">
            <a:extLst>
              <a:ext uri="{FF2B5EF4-FFF2-40B4-BE49-F238E27FC236}">
                <a16:creationId xmlns:a16="http://schemas.microsoft.com/office/drawing/2014/main" id="{6355B2BD-D531-4EA9-B5D1-E2A7BE5E69EF}"/>
              </a:ext>
            </a:extLst>
          </p:cNvPr>
          <p:cNvSpPr>
            <a:spLocks noGrp="1"/>
          </p:cNvSpPr>
          <p:nvPr/>
        </p:nvSpPr>
        <p:spPr>
          <a:xfrm>
            <a:off x="1066800" y="5095875"/>
            <a:ext cx="5429250" cy="1190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Samling 1 tim 45 min före match</a:t>
            </a:r>
          </a:p>
        </p:txBody>
      </p:sp>
      <p:sp>
        <p:nvSpPr>
          <p:cNvPr id="20" name="Hantera nycklar och kontrollera omklädningsru">
            <a:extLst>
              <a:ext uri="{FF2B5EF4-FFF2-40B4-BE49-F238E27FC236}">
                <a16:creationId xmlns:a16="http://schemas.microsoft.com/office/drawing/2014/main" id="{EECB637A-4F6B-4508-8FE4-4425A8FD389D}"/>
              </a:ext>
            </a:extLst>
          </p:cNvPr>
          <p:cNvSpPr>
            <a:spLocks noGrp="1"/>
          </p:cNvSpPr>
          <p:nvPr/>
        </p:nvSpPr>
        <p:spPr>
          <a:xfrm>
            <a:off x="7067550" y="2838964"/>
            <a:ext cx="923925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Hantera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nycklar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kontrollera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omklädningsrummen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1" name="Ha tillsyn över arenan och hjälp publiken som">
            <a:extLst>
              <a:ext uri="{FF2B5EF4-FFF2-40B4-BE49-F238E27FC236}">
                <a16:creationId xmlns:a16="http://schemas.microsoft.com/office/drawing/2014/main" id="{7A0FFC82-2115-4FAE-A534-F1D1612C27AD}"/>
              </a:ext>
            </a:extLst>
          </p:cNvPr>
          <p:cNvSpPr>
            <a:spLocks noGrp="1"/>
          </p:cNvSpPr>
          <p:nvPr/>
        </p:nvSpPr>
        <p:spPr>
          <a:xfrm>
            <a:off x="7067550" y="4198633"/>
            <a:ext cx="9239250" cy="62564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Ha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tillsyn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över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arenan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hjälp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publiken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som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publikvärd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2" name="Håll kontakt med matchledaren och ta upp avvi">
            <a:extLst>
              <a:ext uri="{FF2B5EF4-FFF2-40B4-BE49-F238E27FC236}">
                <a16:creationId xmlns:a16="http://schemas.microsoft.com/office/drawing/2014/main" id="{3D6D36E3-0E80-4C13-82B1-7A9DCA19DF1D}"/>
              </a:ext>
            </a:extLst>
          </p:cNvPr>
          <p:cNvSpPr>
            <a:spLocks noGrp="1"/>
          </p:cNvSpPr>
          <p:nvPr/>
        </p:nvSpPr>
        <p:spPr>
          <a:xfrm>
            <a:off x="7067550" y="5574343"/>
            <a:ext cx="9239250" cy="962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Håll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kontakt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med match</a:t>
            </a:r>
            <a:r>
              <a:rPr lang="sv-SE"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ansvarig från arrangemangsgruppen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ta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upp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avvikelser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eller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behov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av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hjälp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4" name="MATCHARRANGEMANG · 2026/27">
            <a:extLst>
              <a:ext uri="{FF2B5EF4-FFF2-40B4-BE49-F238E27FC236}">
                <a16:creationId xmlns:a16="http://schemas.microsoft.com/office/drawing/2014/main" id="{FB5F1CF4-7FB1-49F1-8938-9712BE5CD225}"/>
              </a:ext>
            </a:extLst>
          </p:cNvPr>
          <p:cNvSpPr>
            <a:spLocks noGrp="1"/>
          </p:cNvSpPr>
          <p:nvPr/>
        </p:nvSpPr>
        <p:spPr>
          <a:xfrm>
            <a:off x="1066800" y="9477375"/>
            <a:ext cx="13811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MATCHARRANGEMANG · 2026/27</a:t>
            </a:r>
          </a:p>
        </p:txBody>
      </p:sp>
      <p:sp>
        <p:nvSpPr>
          <p:cNvPr id="25" name="07">
            <a:extLst>
              <a:ext uri="{FF2B5EF4-FFF2-40B4-BE49-F238E27FC236}">
                <a16:creationId xmlns:a16="http://schemas.microsoft.com/office/drawing/2014/main" id="{FB61493D-DDB8-46D8-A478-EDBEEB16C1ED}"/>
              </a:ext>
            </a:extLst>
          </p:cNvPr>
          <p:cNvSpPr>
            <a:spLocks noGrp="1"/>
          </p:cNvSpPr>
          <p:nvPr/>
        </p:nvSpPr>
        <p:spPr>
          <a:xfrm>
            <a:off x="16668750" y="9477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07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1E05E3C3-C4C6-8569-C970-7C3E7B5DF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3824" y="438150"/>
            <a:ext cx="1114926" cy="19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42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AD332CC-568D-4EAB-BCC6-274BD3A6EE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143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686D152-3D77-4A92-B33B-10DAC5A1BB5C}"/>
              </a:ext>
            </a:extLst>
          </p:cNvPr>
          <p:cNvSpPr>
            <a:spLocks noGrp="1"/>
          </p:cNvSpPr>
          <p:nvPr/>
        </p:nvSpPr>
        <p:spPr>
          <a:xfrm>
            <a:off x="1066800" y="990600"/>
            <a:ext cx="5334000" cy="5334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>
              <a:solidFill>
                <a:srgbClr val="C00000"/>
              </a:solidFill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3F9E67E-2CCD-4E54-88AA-ED9DDC20142E}"/>
              </a:ext>
            </a:extLst>
          </p:cNvPr>
          <p:cNvSpPr>
            <a:spLocks noGrp="1"/>
          </p:cNvSpPr>
          <p:nvPr/>
        </p:nvSpPr>
        <p:spPr>
          <a:xfrm>
            <a:off x="6628398" y="4278473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C1EE0C5-5C83-47F9-87A4-4F03FFEEE6D0}"/>
              </a:ext>
            </a:extLst>
          </p:cNvPr>
          <p:cNvSpPr>
            <a:spLocks noGrp="1"/>
          </p:cNvSpPr>
          <p:nvPr/>
        </p:nvSpPr>
        <p:spPr>
          <a:xfrm>
            <a:off x="6628398" y="5926298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F71C8EE-4334-406A-96F7-7587AF1C3CCD}"/>
              </a:ext>
            </a:extLst>
          </p:cNvPr>
          <p:cNvSpPr>
            <a:spLocks noGrp="1"/>
          </p:cNvSpPr>
          <p:nvPr/>
        </p:nvSpPr>
        <p:spPr>
          <a:xfrm>
            <a:off x="6628398" y="7128353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5" name="03 · BILJETTER OCH PUBLIK">
            <a:extLst>
              <a:ext uri="{FF2B5EF4-FFF2-40B4-BE49-F238E27FC236}">
                <a16:creationId xmlns:a16="http://schemas.microsoft.com/office/drawing/2014/main" id="{AAAA2C59-8AC1-4691-92DB-AE5F564E71FE}"/>
              </a:ext>
            </a:extLst>
          </p:cNvPr>
          <p:cNvSpPr>
            <a:spLocks noGrp="1"/>
          </p:cNvSpPr>
          <p:nvPr/>
        </p:nvSpPr>
        <p:spPr>
          <a:xfrm>
            <a:off x="1066800" y="1323975"/>
            <a:ext cx="53340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800" b="1" dirty="0">
                <a:solidFill>
                  <a:srgbClr val="C00000"/>
                </a:solidFill>
                <a:latin typeface="Barlow"/>
                <a:ea typeface="Barlow"/>
                <a:cs typeface="Barlow"/>
              </a:rPr>
              <a:t>03 · BILJETTER OCH PUBLIK</a:t>
            </a:r>
          </a:p>
        </p:txBody>
      </p:sp>
      <p:sp>
        <p:nvSpPr>
          <p:cNvPr id="16" name="ENTRÉ">
            <a:extLst>
              <a:ext uri="{FF2B5EF4-FFF2-40B4-BE49-F238E27FC236}">
                <a16:creationId xmlns:a16="http://schemas.microsoft.com/office/drawing/2014/main" id="{3FAC9F17-3AD6-45EC-BA5F-189F647C7884}"/>
              </a:ext>
            </a:extLst>
          </p:cNvPr>
          <p:cNvSpPr>
            <a:spLocks noGrp="1"/>
          </p:cNvSpPr>
          <p:nvPr/>
        </p:nvSpPr>
        <p:spPr>
          <a:xfrm>
            <a:off x="1066800" y="1943100"/>
            <a:ext cx="5486400" cy="1666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650" b="0">
                <a:solidFill>
                  <a:srgbClr val="16100F"/>
                </a:solidFill>
                <a:latin typeface="Anton"/>
                <a:ea typeface="Anton"/>
                <a:cs typeface="Anton"/>
              </a:defRPr>
            </a:pPr>
            <a:r>
              <a:rPr sz="4650" b="0">
                <a:solidFill>
                  <a:srgbClr val="16100F"/>
                </a:solidFill>
                <a:latin typeface="Anton"/>
                <a:ea typeface="Anton"/>
                <a:cs typeface="Anton"/>
              </a:rPr>
              <a:t>ENTRÉ</a:t>
            </a:r>
          </a:p>
        </p:txBody>
      </p:sp>
      <p:sp>
        <p:nvSpPr>
          <p:cNvPr id="17" name="1 person">
            <a:extLst>
              <a:ext uri="{FF2B5EF4-FFF2-40B4-BE49-F238E27FC236}">
                <a16:creationId xmlns:a16="http://schemas.microsoft.com/office/drawing/2014/main" id="{2CE3A581-D9C7-4398-A029-E61323B40AD6}"/>
              </a:ext>
            </a:extLst>
          </p:cNvPr>
          <p:cNvSpPr>
            <a:spLocks noGrp="1"/>
          </p:cNvSpPr>
          <p:nvPr/>
        </p:nvSpPr>
        <p:spPr>
          <a:xfrm>
            <a:off x="1066800" y="4181475"/>
            <a:ext cx="55245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350" b="1">
                <a:solidFill>
                  <a:srgbClr val="C92037"/>
                </a:solidFill>
                <a:latin typeface="Oswald"/>
                <a:ea typeface="Oswald"/>
                <a:cs typeface="Oswald"/>
              </a:defRPr>
            </a:pPr>
            <a:r>
              <a:rPr lang="sv-SE" sz="4350" b="1" dirty="0">
                <a:solidFill>
                  <a:srgbClr val="C00000"/>
                </a:solidFill>
                <a:latin typeface="Oswald"/>
                <a:ea typeface="Oswald"/>
                <a:cs typeface="Oswald"/>
              </a:rPr>
              <a:t>2</a:t>
            </a:r>
            <a:r>
              <a:rPr sz="4350" b="1" dirty="0">
                <a:solidFill>
                  <a:srgbClr val="C00000"/>
                </a:solidFill>
                <a:latin typeface="Oswald"/>
                <a:ea typeface="Oswald"/>
                <a:cs typeface="Oswald"/>
              </a:rPr>
              <a:t> person</a:t>
            </a:r>
            <a:r>
              <a:rPr lang="sv-SE" sz="4350" b="1" dirty="0">
                <a:solidFill>
                  <a:srgbClr val="C00000"/>
                </a:solidFill>
                <a:latin typeface="Oswald"/>
                <a:ea typeface="Oswald"/>
                <a:cs typeface="Oswald"/>
              </a:rPr>
              <a:t>er</a:t>
            </a:r>
            <a:endParaRPr sz="4350" b="1" dirty="0">
              <a:solidFill>
                <a:srgbClr val="C00000"/>
              </a:solidFill>
              <a:latin typeface="Oswald"/>
              <a:ea typeface="Oswald"/>
              <a:cs typeface="Oswald"/>
            </a:endParaRPr>
          </a:p>
        </p:txBody>
      </p:sp>
      <p:sp>
        <p:nvSpPr>
          <p:cNvPr id="18" name="Samling 55 min före match">
            <a:extLst>
              <a:ext uri="{FF2B5EF4-FFF2-40B4-BE49-F238E27FC236}">
                <a16:creationId xmlns:a16="http://schemas.microsoft.com/office/drawing/2014/main" id="{1D33A54C-AFA4-4115-8B55-3AFEEF4C1B68}"/>
              </a:ext>
            </a:extLst>
          </p:cNvPr>
          <p:cNvSpPr>
            <a:spLocks noGrp="1"/>
          </p:cNvSpPr>
          <p:nvPr/>
        </p:nvSpPr>
        <p:spPr>
          <a:xfrm>
            <a:off x="1066800" y="5095875"/>
            <a:ext cx="5429250" cy="1190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Samling 55 min före match</a:t>
            </a:r>
          </a:p>
        </p:txBody>
      </p:sp>
      <p:sp>
        <p:nvSpPr>
          <p:cNvPr id="19" name="Ta på gul funktionärströja. Tröjorna finns i ">
            <a:extLst>
              <a:ext uri="{FF2B5EF4-FFF2-40B4-BE49-F238E27FC236}">
                <a16:creationId xmlns:a16="http://schemas.microsoft.com/office/drawing/2014/main" id="{524C183D-3212-4B4B-8DF6-F1B02A3A372D}"/>
              </a:ext>
            </a:extLst>
          </p:cNvPr>
          <p:cNvSpPr>
            <a:spLocks noGrp="1"/>
          </p:cNvSpPr>
          <p:nvPr/>
        </p:nvSpPr>
        <p:spPr>
          <a:xfrm>
            <a:off x="7295148" y="2962118"/>
            <a:ext cx="9239250" cy="98869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på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gul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funktionärströja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Tröjorna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finns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i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vaktmästeriet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innanför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entrén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0" name="Ta med laddad mobiltelefon för scanning. Förb">
            <a:extLst>
              <a:ext uri="{FF2B5EF4-FFF2-40B4-BE49-F238E27FC236}">
                <a16:creationId xmlns:a16="http://schemas.microsoft.com/office/drawing/2014/main" id="{8D6B31A1-7996-4989-8682-D2C3FC5BF4F9}"/>
              </a:ext>
            </a:extLst>
          </p:cNvPr>
          <p:cNvSpPr>
            <a:spLocks noGrp="1"/>
          </p:cNvSpPr>
          <p:nvPr/>
        </p:nvSpPr>
        <p:spPr>
          <a:xfrm>
            <a:off x="7295148" y="4621373"/>
            <a:ext cx="9239250" cy="97726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Ta med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laddad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mobiltelefon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för scanning.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Förbered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biljettkontroll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eventuell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enklare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försäljning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1" name="Håll entrén bemannad till första periodpausen">
            <a:extLst>
              <a:ext uri="{FF2B5EF4-FFF2-40B4-BE49-F238E27FC236}">
                <a16:creationId xmlns:a16="http://schemas.microsoft.com/office/drawing/2014/main" id="{5B1C6A3C-80E9-4D11-B1E7-7ABBC67F41FB}"/>
              </a:ext>
            </a:extLst>
          </p:cNvPr>
          <p:cNvSpPr>
            <a:spLocks noGrp="1"/>
          </p:cNvSpPr>
          <p:nvPr/>
        </p:nvSpPr>
        <p:spPr>
          <a:xfrm>
            <a:off x="7295148" y="6269198"/>
            <a:ext cx="9239250" cy="53149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Håll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entrén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bemannad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till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första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periodpausen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2" name="Efter första pausen kan du hjälpa till med ca">
            <a:extLst>
              <a:ext uri="{FF2B5EF4-FFF2-40B4-BE49-F238E27FC236}">
                <a16:creationId xmlns:a16="http://schemas.microsoft.com/office/drawing/2014/main" id="{08488611-2F0C-4A20-B776-F6765F426EC4}"/>
              </a:ext>
            </a:extLst>
          </p:cNvPr>
          <p:cNvSpPr>
            <a:spLocks noGrp="1"/>
          </p:cNvSpPr>
          <p:nvPr/>
        </p:nvSpPr>
        <p:spPr>
          <a:xfrm>
            <a:off x="7295148" y="7471253"/>
            <a:ext cx="9239250" cy="1428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Efter första pausen kan du hjälpa till med café, tillsyn eller städning efter avstämning.</a:t>
            </a:r>
          </a:p>
        </p:txBody>
      </p:sp>
      <p:sp>
        <p:nvSpPr>
          <p:cNvPr id="23" name="MATCHARRANGEMANG · 2026/27">
            <a:extLst>
              <a:ext uri="{FF2B5EF4-FFF2-40B4-BE49-F238E27FC236}">
                <a16:creationId xmlns:a16="http://schemas.microsoft.com/office/drawing/2014/main" id="{9FE18305-6C06-470D-9441-E255F9C6AE21}"/>
              </a:ext>
            </a:extLst>
          </p:cNvPr>
          <p:cNvSpPr>
            <a:spLocks noGrp="1"/>
          </p:cNvSpPr>
          <p:nvPr/>
        </p:nvSpPr>
        <p:spPr>
          <a:xfrm>
            <a:off x="1066800" y="9477375"/>
            <a:ext cx="13811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MATCHARRANGEMANG · 2026/27</a:t>
            </a:r>
          </a:p>
        </p:txBody>
      </p:sp>
      <p:sp>
        <p:nvSpPr>
          <p:cNvPr id="24" name="08">
            <a:extLst>
              <a:ext uri="{FF2B5EF4-FFF2-40B4-BE49-F238E27FC236}">
                <a16:creationId xmlns:a16="http://schemas.microsoft.com/office/drawing/2014/main" id="{9A9BCB5D-BA61-4665-B4A4-F3294474E936}"/>
              </a:ext>
            </a:extLst>
          </p:cNvPr>
          <p:cNvSpPr>
            <a:spLocks noGrp="1"/>
          </p:cNvSpPr>
          <p:nvPr/>
        </p:nvSpPr>
        <p:spPr>
          <a:xfrm>
            <a:off x="16668750" y="9477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08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66521337-B51E-2D85-6105-8DAC0789A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3824" y="438150"/>
            <a:ext cx="1114926" cy="19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42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AD332CC-568D-4EAB-BCC6-274BD3A6EE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143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686D152-3D77-4A92-B33B-10DAC5A1BB5C}"/>
              </a:ext>
            </a:extLst>
          </p:cNvPr>
          <p:cNvSpPr>
            <a:spLocks noGrp="1"/>
          </p:cNvSpPr>
          <p:nvPr/>
        </p:nvSpPr>
        <p:spPr>
          <a:xfrm>
            <a:off x="1066800" y="990600"/>
            <a:ext cx="5334000" cy="5334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3F9E67E-2CCD-4E54-88AA-ED9DDC20142E}"/>
              </a:ext>
            </a:extLst>
          </p:cNvPr>
          <p:cNvSpPr>
            <a:spLocks noGrp="1"/>
          </p:cNvSpPr>
          <p:nvPr/>
        </p:nvSpPr>
        <p:spPr>
          <a:xfrm>
            <a:off x="6762750" y="3688531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C1EE0C5-5C83-47F9-87A4-4F03FFEEE6D0}"/>
              </a:ext>
            </a:extLst>
          </p:cNvPr>
          <p:cNvSpPr>
            <a:spLocks noGrp="1"/>
          </p:cNvSpPr>
          <p:nvPr/>
        </p:nvSpPr>
        <p:spPr>
          <a:xfrm>
            <a:off x="6734175" y="5299159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F71C8EE-4334-406A-96F7-7587AF1C3CCD}"/>
              </a:ext>
            </a:extLst>
          </p:cNvPr>
          <p:cNvSpPr>
            <a:spLocks noGrp="1"/>
          </p:cNvSpPr>
          <p:nvPr/>
        </p:nvSpPr>
        <p:spPr>
          <a:xfrm>
            <a:off x="6762750" y="6773629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5" name="04 · CAFÉ OCH SERVICE">
            <a:extLst>
              <a:ext uri="{FF2B5EF4-FFF2-40B4-BE49-F238E27FC236}">
                <a16:creationId xmlns:a16="http://schemas.microsoft.com/office/drawing/2014/main" id="{A0685CE6-2074-4D07-8407-CA7C6B6042E7}"/>
              </a:ext>
            </a:extLst>
          </p:cNvPr>
          <p:cNvSpPr>
            <a:spLocks noGrp="1"/>
          </p:cNvSpPr>
          <p:nvPr/>
        </p:nvSpPr>
        <p:spPr>
          <a:xfrm>
            <a:off x="1066800" y="1323975"/>
            <a:ext cx="53340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800" b="1">
                <a:solidFill>
                  <a:srgbClr val="C00000"/>
                </a:solidFill>
                <a:latin typeface="Barlow"/>
                <a:ea typeface="Barlow"/>
                <a:cs typeface="Barlow"/>
              </a:rPr>
              <a:t>04 · CAFÉ OCH SERVICE</a:t>
            </a:r>
          </a:p>
        </p:txBody>
      </p:sp>
      <p:sp>
        <p:nvSpPr>
          <p:cNvPr id="16" name="LILLA CALLES">
            <a:extLst>
              <a:ext uri="{FF2B5EF4-FFF2-40B4-BE49-F238E27FC236}">
                <a16:creationId xmlns:a16="http://schemas.microsoft.com/office/drawing/2014/main" id="{CD5B5420-C8A5-42F2-9C44-7AE08AE8A91E}"/>
              </a:ext>
            </a:extLst>
          </p:cNvPr>
          <p:cNvSpPr>
            <a:spLocks noGrp="1"/>
          </p:cNvSpPr>
          <p:nvPr/>
        </p:nvSpPr>
        <p:spPr>
          <a:xfrm>
            <a:off x="1066800" y="1943100"/>
            <a:ext cx="5486400" cy="1666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650" b="0">
                <a:solidFill>
                  <a:srgbClr val="16100F"/>
                </a:solidFill>
                <a:latin typeface="Anton"/>
                <a:ea typeface="Anton"/>
                <a:cs typeface="Anton"/>
              </a:defRPr>
            </a:pPr>
            <a:r>
              <a:rPr sz="4650" b="0">
                <a:solidFill>
                  <a:srgbClr val="16100F"/>
                </a:solidFill>
                <a:latin typeface="Anton"/>
                <a:ea typeface="Anton"/>
                <a:cs typeface="Anton"/>
              </a:rPr>
              <a:t>LILLA CALLES</a:t>
            </a:r>
          </a:p>
        </p:txBody>
      </p:sp>
      <p:sp>
        <p:nvSpPr>
          <p:cNvPr id="17" name="2 personer">
            <a:extLst>
              <a:ext uri="{FF2B5EF4-FFF2-40B4-BE49-F238E27FC236}">
                <a16:creationId xmlns:a16="http://schemas.microsoft.com/office/drawing/2014/main" id="{A8BDACED-649B-4A6A-976B-BFE2AEAAA882}"/>
              </a:ext>
            </a:extLst>
          </p:cNvPr>
          <p:cNvSpPr>
            <a:spLocks noGrp="1"/>
          </p:cNvSpPr>
          <p:nvPr/>
        </p:nvSpPr>
        <p:spPr>
          <a:xfrm>
            <a:off x="1066800" y="4181475"/>
            <a:ext cx="55245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350" b="1">
                <a:solidFill>
                  <a:srgbClr val="C92037"/>
                </a:solidFill>
                <a:latin typeface="Oswald"/>
                <a:ea typeface="Oswald"/>
                <a:cs typeface="Oswald"/>
              </a:defRPr>
            </a:pPr>
            <a:r>
              <a:rPr sz="4350" b="1">
                <a:solidFill>
                  <a:srgbClr val="C00000"/>
                </a:solidFill>
                <a:latin typeface="Oswald"/>
                <a:ea typeface="Oswald"/>
                <a:cs typeface="Oswald"/>
              </a:rPr>
              <a:t>2 personer</a:t>
            </a:r>
          </a:p>
        </p:txBody>
      </p:sp>
      <p:sp>
        <p:nvSpPr>
          <p:cNvPr id="18" name="Samling 1 tim före match">
            <a:extLst>
              <a:ext uri="{FF2B5EF4-FFF2-40B4-BE49-F238E27FC236}">
                <a16:creationId xmlns:a16="http://schemas.microsoft.com/office/drawing/2014/main" id="{210F7D4E-8AD4-46E3-A6A9-EDD4197BE9A9}"/>
              </a:ext>
            </a:extLst>
          </p:cNvPr>
          <p:cNvSpPr>
            <a:spLocks noGrp="1"/>
          </p:cNvSpPr>
          <p:nvPr/>
        </p:nvSpPr>
        <p:spPr>
          <a:xfrm>
            <a:off x="1066800" y="5095875"/>
            <a:ext cx="5429250" cy="1190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Samling 1 tim före match</a:t>
            </a:r>
          </a:p>
        </p:txBody>
      </p:sp>
      <p:sp>
        <p:nvSpPr>
          <p:cNvPr id="19" name="Ta på gula funktionärströjor och ställ fram b">
            <a:extLst>
              <a:ext uri="{FF2B5EF4-FFF2-40B4-BE49-F238E27FC236}">
                <a16:creationId xmlns:a16="http://schemas.microsoft.com/office/drawing/2014/main" id="{4124717C-E1B4-47E3-8CBD-049802360254}"/>
              </a:ext>
            </a:extLst>
          </p:cNvPr>
          <p:cNvSpPr>
            <a:spLocks noGrp="1"/>
          </p:cNvSpPr>
          <p:nvPr/>
        </p:nvSpPr>
        <p:spPr>
          <a:xfrm>
            <a:off x="7067550" y="2776537"/>
            <a:ext cx="9239250" cy="579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på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gula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funktionärströjor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ställ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fram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bordet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0" name="Hämta godis, dricka och kaffe i Stora Calles.">
            <a:extLst>
              <a:ext uri="{FF2B5EF4-FFF2-40B4-BE49-F238E27FC236}">
                <a16:creationId xmlns:a16="http://schemas.microsoft.com/office/drawing/2014/main" id="{E463E248-47F3-4E94-B1E7-B9442E04CFD1}"/>
              </a:ext>
            </a:extLst>
          </p:cNvPr>
          <p:cNvSpPr>
            <a:spLocks noGrp="1"/>
          </p:cNvSpPr>
          <p:nvPr/>
        </p:nvSpPr>
        <p:spPr>
          <a:xfrm>
            <a:off x="7067550" y="4036645"/>
            <a:ext cx="9239250" cy="929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Hämta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godis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,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dricka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kaffe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i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Stora Calles.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Sätt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upp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prislista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ta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fram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betaldosan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1" name="Bemanna med två personer under publiktoppar. ">
            <a:extLst>
              <a:ext uri="{FF2B5EF4-FFF2-40B4-BE49-F238E27FC236}">
                <a16:creationId xmlns:a16="http://schemas.microsoft.com/office/drawing/2014/main" id="{48CB35C5-B93E-402F-BE5A-476902CC510F}"/>
              </a:ext>
            </a:extLst>
          </p:cNvPr>
          <p:cNvSpPr>
            <a:spLocks noGrp="1"/>
          </p:cNvSpPr>
          <p:nvPr/>
        </p:nvSpPr>
        <p:spPr>
          <a:xfrm>
            <a:off x="7067550" y="5485849"/>
            <a:ext cx="9239250" cy="960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Bemanna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med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två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personer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 En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kan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vara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rörlig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när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belastningen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är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låg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2" name="Stäng när tredje perioden börjar. Lämna tillb">
            <a:extLst>
              <a:ext uri="{FF2B5EF4-FFF2-40B4-BE49-F238E27FC236}">
                <a16:creationId xmlns:a16="http://schemas.microsoft.com/office/drawing/2014/main" id="{01847AE9-5469-486D-9EB7-B6B5814994E9}"/>
              </a:ext>
            </a:extLst>
          </p:cNvPr>
          <p:cNvSpPr>
            <a:spLocks noGrp="1"/>
          </p:cNvSpPr>
          <p:nvPr/>
        </p:nvSpPr>
        <p:spPr>
          <a:xfrm>
            <a:off x="7067550" y="7116529"/>
            <a:ext cx="9239250" cy="88637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Stäng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lang="sv-SE"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i mitten av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tredje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perioden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Lämna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tillbaka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varor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utrustning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återställ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bordet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3" name="MATCHARRANGEMANG · 2026/27">
            <a:extLst>
              <a:ext uri="{FF2B5EF4-FFF2-40B4-BE49-F238E27FC236}">
                <a16:creationId xmlns:a16="http://schemas.microsoft.com/office/drawing/2014/main" id="{9F48E034-0292-4BF8-A3CC-0793764AC485}"/>
              </a:ext>
            </a:extLst>
          </p:cNvPr>
          <p:cNvSpPr>
            <a:spLocks noGrp="1"/>
          </p:cNvSpPr>
          <p:nvPr/>
        </p:nvSpPr>
        <p:spPr>
          <a:xfrm>
            <a:off x="1066800" y="9477375"/>
            <a:ext cx="13811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MATCHARRANGEMANG · 2026/27</a:t>
            </a:r>
          </a:p>
        </p:txBody>
      </p:sp>
      <p:sp>
        <p:nvSpPr>
          <p:cNvPr id="24" name="09">
            <a:extLst>
              <a:ext uri="{FF2B5EF4-FFF2-40B4-BE49-F238E27FC236}">
                <a16:creationId xmlns:a16="http://schemas.microsoft.com/office/drawing/2014/main" id="{8C6312B1-CEA5-4362-B2BA-483C95401BC4}"/>
              </a:ext>
            </a:extLst>
          </p:cNvPr>
          <p:cNvSpPr>
            <a:spLocks noGrp="1"/>
          </p:cNvSpPr>
          <p:nvPr/>
        </p:nvSpPr>
        <p:spPr>
          <a:xfrm>
            <a:off x="16668750" y="9477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09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CFDCFFF2-5596-2285-5071-7B3705616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3824" y="438150"/>
            <a:ext cx="1114926" cy="19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42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AD332CC-568D-4EAB-BCC6-274BD3A6EE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143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686D152-3D77-4A92-B33B-10DAC5A1BB5C}"/>
              </a:ext>
            </a:extLst>
          </p:cNvPr>
          <p:cNvSpPr>
            <a:spLocks noGrp="1"/>
          </p:cNvSpPr>
          <p:nvPr/>
        </p:nvSpPr>
        <p:spPr>
          <a:xfrm>
            <a:off x="1066800" y="990600"/>
            <a:ext cx="5334000" cy="5334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3F9E67E-2CCD-4E54-88AA-ED9DDC20142E}"/>
              </a:ext>
            </a:extLst>
          </p:cNvPr>
          <p:cNvSpPr>
            <a:spLocks noGrp="1"/>
          </p:cNvSpPr>
          <p:nvPr/>
        </p:nvSpPr>
        <p:spPr>
          <a:xfrm>
            <a:off x="6762750" y="3989258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C1EE0C5-5C83-47F9-87A4-4F03FFEEE6D0}"/>
              </a:ext>
            </a:extLst>
          </p:cNvPr>
          <p:cNvSpPr>
            <a:spLocks noGrp="1"/>
          </p:cNvSpPr>
          <p:nvPr/>
        </p:nvSpPr>
        <p:spPr>
          <a:xfrm>
            <a:off x="6762750" y="5210363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F71C8EE-4334-406A-96F7-7587AF1C3CCD}"/>
              </a:ext>
            </a:extLst>
          </p:cNvPr>
          <p:cNvSpPr>
            <a:spLocks noGrp="1"/>
          </p:cNvSpPr>
          <p:nvPr/>
        </p:nvSpPr>
        <p:spPr>
          <a:xfrm>
            <a:off x="6762750" y="6860594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5" name="05 · SEPARAT BEMANNING">
            <a:extLst>
              <a:ext uri="{FF2B5EF4-FFF2-40B4-BE49-F238E27FC236}">
                <a16:creationId xmlns:a16="http://schemas.microsoft.com/office/drawing/2014/main" id="{B44F91C1-86CA-40BB-B5EF-580CE7A5A566}"/>
              </a:ext>
            </a:extLst>
          </p:cNvPr>
          <p:cNvSpPr>
            <a:spLocks noGrp="1"/>
          </p:cNvSpPr>
          <p:nvPr/>
        </p:nvSpPr>
        <p:spPr>
          <a:xfrm>
            <a:off x="1066800" y="1323975"/>
            <a:ext cx="53340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800" b="1">
                <a:solidFill>
                  <a:srgbClr val="C00000"/>
                </a:solidFill>
                <a:latin typeface="Barlow"/>
                <a:ea typeface="Barlow"/>
                <a:cs typeface="Barlow"/>
              </a:rPr>
              <a:t>05 · SEPARAT BEMANNING</a:t>
            </a:r>
          </a:p>
        </p:txBody>
      </p:sp>
      <p:sp>
        <p:nvSpPr>
          <p:cNvPr id="16" name="STORA CALLES">
            <a:extLst>
              <a:ext uri="{FF2B5EF4-FFF2-40B4-BE49-F238E27FC236}">
                <a16:creationId xmlns:a16="http://schemas.microsoft.com/office/drawing/2014/main" id="{BF268750-5CE9-4296-9073-1AD79D8E7B67}"/>
              </a:ext>
            </a:extLst>
          </p:cNvPr>
          <p:cNvSpPr>
            <a:spLocks noGrp="1"/>
          </p:cNvSpPr>
          <p:nvPr/>
        </p:nvSpPr>
        <p:spPr>
          <a:xfrm>
            <a:off x="1066800" y="1943100"/>
            <a:ext cx="5486400" cy="1666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650" b="0">
                <a:solidFill>
                  <a:srgbClr val="16100F"/>
                </a:solidFill>
                <a:latin typeface="Anton"/>
                <a:ea typeface="Anton"/>
                <a:cs typeface="Anton"/>
              </a:defRPr>
            </a:pPr>
            <a:r>
              <a:rPr sz="4650" b="0">
                <a:solidFill>
                  <a:srgbClr val="16100F"/>
                </a:solidFill>
                <a:latin typeface="Anton"/>
                <a:ea typeface="Anton"/>
                <a:cs typeface="Anton"/>
              </a:rPr>
              <a:t>STORA CALLES</a:t>
            </a:r>
          </a:p>
        </p:txBody>
      </p:sp>
      <p:sp>
        <p:nvSpPr>
          <p:cNvPr id="17" name="Enligt schema">
            <a:extLst>
              <a:ext uri="{FF2B5EF4-FFF2-40B4-BE49-F238E27FC236}">
                <a16:creationId xmlns:a16="http://schemas.microsoft.com/office/drawing/2014/main" id="{AA814D80-A257-47D7-97BC-4FC6BF364340}"/>
              </a:ext>
            </a:extLst>
          </p:cNvPr>
          <p:cNvSpPr>
            <a:spLocks noGrp="1"/>
          </p:cNvSpPr>
          <p:nvPr/>
        </p:nvSpPr>
        <p:spPr>
          <a:xfrm>
            <a:off x="1066800" y="4181475"/>
            <a:ext cx="55245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350" b="1">
                <a:solidFill>
                  <a:srgbClr val="C92037"/>
                </a:solidFill>
                <a:latin typeface="Oswald"/>
                <a:ea typeface="Oswald"/>
                <a:cs typeface="Oswald"/>
              </a:defRPr>
            </a:pPr>
            <a:r>
              <a:rPr sz="4350" b="1">
                <a:solidFill>
                  <a:srgbClr val="C00000"/>
                </a:solidFill>
                <a:latin typeface="Oswald"/>
                <a:ea typeface="Oswald"/>
                <a:cs typeface="Oswald"/>
              </a:rPr>
              <a:t>Enligt schema</a:t>
            </a:r>
          </a:p>
        </p:txBody>
      </p:sp>
      <p:sp>
        <p:nvSpPr>
          <p:cNvPr id="18" name="Samling enligt caféets befintliga schema">
            <a:extLst>
              <a:ext uri="{FF2B5EF4-FFF2-40B4-BE49-F238E27FC236}">
                <a16:creationId xmlns:a16="http://schemas.microsoft.com/office/drawing/2014/main" id="{6EFF6495-A3B5-4406-BB9F-78F8EFB65ABB}"/>
              </a:ext>
            </a:extLst>
          </p:cNvPr>
          <p:cNvSpPr>
            <a:spLocks noGrp="1"/>
          </p:cNvSpPr>
          <p:nvPr/>
        </p:nvSpPr>
        <p:spPr>
          <a:xfrm>
            <a:off x="1066800" y="5095875"/>
            <a:ext cx="5429250" cy="1190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Samling enligt caféets befintliga schema</a:t>
            </a:r>
          </a:p>
        </p:txBody>
      </p:sp>
      <p:sp>
        <p:nvSpPr>
          <p:cNvPr id="19" name="Befintligt cafépass gäller. Bemanningen läggs">
            <a:extLst>
              <a:ext uri="{FF2B5EF4-FFF2-40B4-BE49-F238E27FC236}">
                <a16:creationId xmlns:a16="http://schemas.microsoft.com/office/drawing/2014/main" id="{D0B35FE0-568D-4329-A7C1-8C9256BF0AC5}"/>
              </a:ext>
            </a:extLst>
          </p:cNvPr>
          <p:cNvSpPr>
            <a:spLocks noGrp="1"/>
          </p:cNvSpPr>
          <p:nvPr/>
        </p:nvSpPr>
        <p:spPr>
          <a:xfrm>
            <a:off x="1066800" y="6848475"/>
            <a:ext cx="5391150" cy="1524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0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2175" b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Befintligt cafépass gäller. Bemanningen läggs inte till en gång till för matchansvarigt lag.</a:t>
            </a:r>
          </a:p>
        </p:txBody>
      </p:sp>
      <p:sp>
        <p:nvSpPr>
          <p:cNvPr id="20" name="Lagen bemannar redan Stora Calles. Kontroller">
            <a:extLst>
              <a:ext uri="{FF2B5EF4-FFF2-40B4-BE49-F238E27FC236}">
                <a16:creationId xmlns:a16="http://schemas.microsoft.com/office/drawing/2014/main" id="{4A769023-BACE-447C-A2AF-34B8BCC01DC3}"/>
              </a:ext>
            </a:extLst>
          </p:cNvPr>
          <p:cNvSpPr>
            <a:spLocks noGrp="1"/>
          </p:cNvSpPr>
          <p:nvPr/>
        </p:nvSpPr>
        <p:spPr>
          <a:xfrm>
            <a:off x="7067550" y="2708597"/>
            <a:ext cx="9239250" cy="109397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Lagen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bemannar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redan Stora Calles.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Kontrollera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vilka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personer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som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har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passet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1" name="Starta caféet enligt anvisningarna vid kylen.">
            <a:extLst>
              <a:ext uri="{FF2B5EF4-FFF2-40B4-BE49-F238E27FC236}">
                <a16:creationId xmlns:a16="http://schemas.microsoft.com/office/drawing/2014/main" id="{E940C582-F72A-428A-B023-D7E36BACC3DE}"/>
              </a:ext>
            </a:extLst>
          </p:cNvPr>
          <p:cNvSpPr>
            <a:spLocks noGrp="1"/>
          </p:cNvSpPr>
          <p:nvPr/>
        </p:nvSpPr>
        <p:spPr>
          <a:xfrm>
            <a:off x="7067550" y="4326944"/>
            <a:ext cx="9239250" cy="57531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Starta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caféet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enligt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anvisningarna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vid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kylen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2" name="Förbered vagnen med kaffe, frukt och dricka e">
            <a:extLst>
              <a:ext uri="{FF2B5EF4-FFF2-40B4-BE49-F238E27FC236}">
                <a16:creationId xmlns:a16="http://schemas.microsoft.com/office/drawing/2014/main" id="{6E544CEB-6589-468A-BCF2-FA698548CB19}"/>
              </a:ext>
            </a:extLst>
          </p:cNvPr>
          <p:cNvSpPr>
            <a:spLocks noGrp="1"/>
          </p:cNvSpPr>
          <p:nvPr/>
        </p:nvSpPr>
        <p:spPr>
          <a:xfrm>
            <a:off x="7067550" y="5555669"/>
            <a:ext cx="9239250" cy="97726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Förbered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vagnen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med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kaffe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,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frukt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dricka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enligt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caféets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anvisningar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4" name="MATCHARRANGEMANG · 2026/27">
            <a:extLst>
              <a:ext uri="{FF2B5EF4-FFF2-40B4-BE49-F238E27FC236}">
                <a16:creationId xmlns:a16="http://schemas.microsoft.com/office/drawing/2014/main" id="{70CE6015-76B2-4F1B-90A8-A3F73BAC799D}"/>
              </a:ext>
            </a:extLst>
          </p:cNvPr>
          <p:cNvSpPr>
            <a:spLocks noGrp="1"/>
          </p:cNvSpPr>
          <p:nvPr/>
        </p:nvSpPr>
        <p:spPr>
          <a:xfrm>
            <a:off x="1066800" y="9477375"/>
            <a:ext cx="13811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MATCHARRANGEMANG · 2026/27</a:t>
            </a:r>
          </a:p>
        </p:txBody>
      </p:sp>
      <p:sp>
        <p:nvSpPr>
          <p:cNvPr id="25" name="10">
            <a:extLst>
              <a:ext uri="{FF2B5EF4-FFF2-40B4-BE49-F238E27FC236}">
                <a16:creationId xmlns:a16="http://schemas.microsoft.com/office/drawing/2014/main" id="{2CCCFA18-794F-49B9-8E7B-E2798B3FA606}"/>
              </a:ext>
            </a:extLst>
          </p:cNvPr>
          <p:cNvSpPr>
            <a:spLocks noGrp="1"/>
          </p:cNvSpPr>
          <p:nvPr/>
        </p:nvSpPr>
        <p:spPr>
          <a:xfrm>
            <a:off x="16668750" y="9477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10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051135ED-8C1A-A161-875A-EB3908E0E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3824" y="438150"/>
            <a:ext cx="1114926" cy="19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42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AD332CC-568D-4EAB-BCC6-274BD3A6EE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143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686D152-3D77-4A92-B33B-10DAC5A1BB5C}"/>
              </a:ext>
            </a:extLst>
          </p:cNvPr>
          <p:cNvSpPr>
            <a:spLocks noGrp="1"/>
          </p:cNvSpPr>
          <p:nvPr/>
        </p:nvSpPr>
        <p:spPr>
          <a:xfrm>
            <a:off x="1066800" y="990600"/>
            <a:ext cx="5334000" cy="5334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3F9E67E-2CCD-4E54-88AA-ED9DDC20142E}"/>
              </a:ext>
            </a:extLst>
          </p:cNvPr>
          <p:cNvSpPr>
            <a:spLocks noGrp="1"/>
          </p:cNvSpPr>
          <p:nvPr/>
        </p:nvSpPr>
        <p:spPr>
          <a:xfrm>
            <a:off x="6591300" y="4159035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C1EE0C5-5C83-47F9-87A4-4F03FFEEE6D0}"/>
              </a:ext>
            </a:extLst>
          </p:cNvPr>
          <p:cNvSpPr>
            <a:spLocks noGrp="1"/>
          </p:cNvSpPr>
          <p:nvPr/>
        </p:nvSpPr>
        <p:spPr>
          <a:xfrm>
            <a:off x="6591300" y="5733316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F71C8EE-4334-406A-96F7-7587AF1C3CCD}"/>
              </a:ext>
            </a:extLst>
          </p:cNvPr>
          <p:cNvSpPr>
            <a:spLocks noGrp="1"/>
          </p:cNvSpPr>
          <p:nvPr/>
        </p:nvSpPr>
        <p:spPr>
          <a:xfrm>
            <a:off x="6591300" y="7305442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5" name="06 · UNDER MATCH">
            <a:extLst>
              <a:ext uri="{FF2B5EF4-FFF2-40B4-BE49-F238E27FC236}">
                <a16:creationId xmlns:a16="http://schemas.microsoft.com/office/drawing/2014/main" id="{243711B8-A5CD-4280-81F0-A6E6B9F158C2}"/>
              </a:ext>
            </a:extLst>
          </p:cNvPr>
          <p:cNvSpPr>
            <a:spLocks noGrp="1"/>
          </p:cNvSpPr>
          <p:nvPr/>
        </p:nvSpPr>
        <p:spPr>
          <a:xfrm>
            <a:off x="1066800" y="1323975"/>
            <a:ext cx="53340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800" b="1">
                <a:solidFill>
                  <a:srgbClr val="C00000"/>
                </a:solidFill>
                <a:latin typeface="Barlow"/>
                <a:ea typeface="Barlow"/>
                <a:cs typeface="Barlow"/>
              </a:rPr>
              <a:t>06 · UNDER MATCH</a:t>
            </a:r>
          </a:p>
        </p:txBody>
      </p:sp>
      <p:sp>
        <p:nvSpPr>
          <p:cNvPr id="16" name="SARGSKÖTARE">
            <a:extLst>
              <a:ext uri="{FF2B5EF4-FFF2-40B4-BE49-F238E27FC236}">
                <a16:creationId xmlns:a16="http://schemas.microsoft.com/office/drawing/2014/main" id="{1D5FE5C6-A28A-4C7F-A7B5-991199101C90}"/>
              </a:ext>
            </a:extLst>
          </p:cNvPr>
          <p:cNvSpPr>
            <a:spLocks noGrp="1"/>
          </p:cNvSpPr>
          <p:nvPr/>
        </p:nvSpPr>
        <p:spPr>
          <a:xfrm>
            <a:off x="1066800" y="1943100"/>
            <a:ext cx="5486400" cy="1666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650" b="0">
                <a:solidFill>
                  <a:srgbClr val="16100F"/>
                </a:solidFill>
                <a:latin typeface="Anton"/>
                <a:ea typeface="Anton"/>
                <a:cs typeface="Anton"/>
              </a:defRPr>
            </a:pPr>
            <a:r>
              <a:rPr sz="4650" b="0">
                <a:solidFill>
                  <a:srgbClr val="16100F"/>
                </a:solidFill>
                <a:latin typeface="Anton"/>
                <a:ea typeface="Anton"/>
                <a:cs typeface="Anton"/>
              </a:rPr>
              <a:t>SARGSKÖTARE</a:t>
            </a:r>
          </a:p>
        </p:txBody>
      </p:sp>
      <p:sp>
        <p:nvSpPr>
          <p:cNvPr id="17" name="6 personer">
            <a:extLst>
              <a:ext uri="{FF2B5EF4-FFF2-40B4-BE49-F238E27FC236}">
                <a16:creationId xmlns:a16="http://schemas.microsoft.com/office/drawing/2014/main" id="{15182AFE-3383-4B1E-8E77-47D9427B388F}"/>
              </a:ext>
            </a:extLst>
          </p:cNvPr>
          <p:cNvSpPr>
            <a:spLocks noGrp="1"/>
          </p:cNvSpPr>
          <p:nvPr/>
        </p:nvSpPr>
        <p:spPr>
          <a:xfrm>
            <a:off x="1066800" y="4181475"/>
            <a:ext cx="55245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350" b="1">
                <a:solidFill>
                  <a:srgbClr val="C92037"/>
                </a:solidFill>
                <a:latin typeface="Oswald"/>
                <a:ea typeface="Oswald"/>
                <a:cs typeface="Oswald"/>
              </a:defRPr>
            </a:pPr>
            <a:r>
              <a:rPr sz="4350" b="1">
                <a:solidFill>
                  <a:srgbClr val="C00000"/>
                </a:solidFill>
                <a:latin typeface="Oswald"/>
                <a:ea typeface="Oswald"/>
                <a:cs typeface="Oswald"/>
              </a:rPr>
              <a:t>6 personer</a:t>
            </a:r>
          </a:p>
        </p:txBody>
      </p:sp>
      <p:sp>
        <p:nvSpPr>
          <p:cNvPr id="18" name="Samling 45 min före match">
            <a:extLst>
              <a:ext uri="{FF2B5EF4-FFF2-40B4-BE49-F238E27FC236}">
                <a16:creationId xmlns:a16="http://schemas.microsoft.com/office/drawing/2014/main" id="{02877060-9442-4045-9D62-EE3D05FBEC52}"/>
              </a:ext>
            </a:extLst>
          </p:cNvPr>
          <p:cNvSpPr>
            <a:spLocks noGrp="1"/>
          </p:cNvSpPr>
          <p:nvPr/>
        </p:nvSpPr>
        <p:spPr>
          <a:xfrm>
            <a:off x="1066800" y="5095875"/>
            <a:ext cx="5429250" cy="1190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Samling 45 min före match</a:t>
            </a:r>
          </a:p>
        </p:txBody>
      </p:sp>
      <p:sp>
        <p:nvSpPr>
          <p:cNvPr id="19" name="Laget kan ordna maskotar i egna matchkläder e">
            <a:extLst>
              <a:ext uri="{FF2B5EF4-FFF2-40B4-BE49-F238E27FC236}">
                <a16:creationId xmlns:a16="http://schemas.microsoft.com/office/drawing/2014/main" id="{551385C9-1493-48B6-96A2-6AED0BB99338}"/>
              </a:ext>
            </a:extLst>
          </p:cNvPr>
          <p:cNvSpPr>
            <a:spLocks noGrp="1"/>
          </p:cNvSpPr>
          <p:nvPr/>
        </p:nvSpPr>
        <p:spPr>
          <a:xfrm>
            <a:off x="1066800" y="6848475"/>
            <a:ext cx="5391150" cy="1524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0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2175" b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Laget kan ordna maskotar i egna matchkläder efter avstämning med arrangemangsgruppen.</a:t>
            </a:r>
          </a:p>
        </p:txBody>
      </p:sp>
      <p:sp>
        <p:nvSpPr>
          <p:cNvPr id="20" name="Du ska ha fyllt 12 år. Använd enhetlig funkti">
            <a:extLst>
              <a:ext uri="{FF2B5EF4-FFF2-40B4-BE49-F238E27FC236}">
                <a16:creationId xmlns:a16="http://schemas.microsoft.com/office/drawing/2014/main" id="{217D3E3E-AB71-4914-9207-2F3C38504596}"/>
              </a:ext>
            </a:extLst>
          </p:cNvPr>
          <p:cNvSpPr>
            <a:spLocks noGrp="1"/>
          </p:cNvSpPr>
          <p:nvPr/>
        </p:nvSpPr>
        <p:spPr>
          <a:xfrm>
            <a:off x="6896100" y="2785029"/>
            <a:ext cx="9239250" cy="104634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Du ska ha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fyllt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12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år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Använd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enhetlig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funktionärströja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ha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bollar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torkredskap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redo.</a:t>
            </a:r>
          </a:p>
        </p:txBody>
      </p:sp>
      <p:sp>
        <p:nvSpPr>
          <p:cNvPr id="21" name="Följ matchen utan mobiltelefon. Återställ sar">
            <a:extLst>
              <a:ext uri="{FF2B5EF4-FFF2-40B4-BE49-F238E27FC236}">
                <a16:creationId xmlns:a16="http://schemas.microsoft.com/office/drawing/2014/main" id="{DBFFC4BE-5BB6-4E79-AC42-144F4CF0814B}"/>
              </a:ext>
            </a:extLst>
          </p:cNvPr>
          <p:cNvSpPr>
            <a:spLocks noGrp="1"/>
          </p:cNvSpPr>
          <p:nvPr/>
        </p:nvSpPr>
        <p:spPr>
          <a:xfrm>
            <a:off x="6896100" y="4501935"/>
            <a:ext cx="9239250" cy="98729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Följ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matchen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utan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mobiltelefon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Återställ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sargen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när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den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flyttar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sig.</a:t>
            </a:r>
          </a:p>
        </p:txBody>
      </p:sp>
      <p:sp>
        <p:nvSpPr>
          <p:cNvPr id="22" name="Håll ytan bakom sargen fri så att spelare och">
            <a:extLst>
              <a:ext uri="{FF2B5EF4-FFF2-40B4-BE49-F238E27FC236}">
                <a16:creationId xmlns:a16="http://schemas.microsoft.com/office/drawing/2014/main" id="{F663430A-45C4-4887-97AC-CC1660A733A7}"/>
              </a:ext>
            </a:extLst>
          </p:cNvPr>
          <p:cNvSpPr>
            <a:spLocks noGrp="1"/>
          </p:cNvSpPr>
          <p:nvPr/>
        </p:nvSpPr>
        <p:spPr>
          <a:xfrm>
            <a:off x="6896100" y="6076216"/>
            <a:ext cx="9239250" cy="904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Håll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ytan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bakom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sargen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fri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så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att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spelare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domare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kan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passera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3" name="Ta bort sargen i hörnet inför introt enligt i">
            <a:extLst>
              <a:ext uri="{FF2B5EF4-FFF2-40B4-BE49-F238E27FC236}">
                <a16:creationId xmlns:a16="http://schemas.microsoft.com/office/drawing/2014/main" id="{FEF2B50F-F7CB-46DD-B302-0C66E04E8836}"/>
              </a:ext>
            </a:extLst>
          </p:cNvPr>
          <p:cNvSpPr>
            <a:spLocks noGrp="1"/>
          </p:cNvSpPr>
          <p:nvPr/>
        </p:nvSpPr>
        <p:spPr>
          <a:xfrm>
            <a:off x="6896100" y="7648342"/>
            <a:ext cx="9239250" cy="1428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Ta bort sargen i hörnet inför introt enligt instruktion. Montera tillbaka direkt efter introt.</a:t>
            </a:r>
          </a:p>
        </p:txBody>
      </p:sp>
      <p:sp>
        <p:nvSpPr>
          <p:cNvPr id="24" name="MATCHARRANGEMANG · 2026/27">
            <a:extLst>
              <a:ext uri="{FF2B5EF4-FFF2-40B4-BE49-F238E27FC236}">
                <a16:creationId xmlns:a16="http://schemas.microsoft.com/office/drawing/2014/main" id="{BB251D5C-5268-419D-9D43-45A3E7345C48}"/>
              </a:ext>
            </a:extLst>
          </p:cNvPr>
          <p:cNvSpPr>
            <a:spLocks noGrp="1"/>
          </p:cNvSpPr>
          <p:nvPr/>
        </p:nvSpPr>
        <p:spPr>
          <a:xfrm>
            <a:off x="1066800" y="9477375"/>
            <a:ext cx="13811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MATCHARRANGEMANG · 2026/27</a:t>
            </a:r>
          </a:p>
        </p:txBody>
      </p:sp>
      <p:sp>
        <p:nvSpPr>
          <p:cNvPr id="25" name="11">
            <a:extLst>
              <a:ext uri="{FF2B5EF4-FFF2-40B4-BE49-F238E27FC236}">
                <a16:creationId xmlns:a16="http://schemas.microsoft.com/office/drawing/2014/main" id="{FC00BC19-C13B-475B-A445-6D4656833574}"/>
              </a:ext>
            </a:extLst>
          </p:cNvPr>
          <p:cNvSpPr>
            <a:spLocks noGrp="1"/>
          </p:cNvSpPr>
          <p:nvPr/>
        </p:nvSpPr>
        <p:spPr>
          <a:xfrm>
            <a:off x="16668750" y="9477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11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6FFA623D-8DDB-79FA-634E-E01B66E10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3824" y="438150"/>
            <a:ext cx="1114926" cy="19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42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AD332CC-568D-4EAB-BCC6-274BD3A6EE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143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686D152-3D77-4A92-B33B-10DAC5A1BB5C}"/>
              </a:ext>
            </a:extLst>
          </p:cNvPr>
          <p:cNvSpPr>
            <a:spLocks noGrp="1"/>
          </p:cNvSpPr>
          <p:nvPr/>
        </p:nvSpPr>
        <p:spPr>
          <a:xfrm>
            <a:off x="1066800" y="990600"/>
            <a:ext cx="5334000" cy="5334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3F9E67E-2CCD-4E54-88AA-ED9DDC20142E}"/>
              </a:ext>
            </a:extLst>
          </p:cNvPr>
          <p:cNvSpPr>
            <a:spLocks noGrp="1"/>
          </p:cNvSpPr>
          <p:nvPr/>
        </p:nvSpPr>
        <p:spPr>
          <a:xfrm>
            <a:off x="6762750" y="3668077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C1EE0C5-5C83-47F9-87A4-4F03FFEEE6D0}"/>
              </a:ext>
            </a:extLst>
          </p:cNvPr>
          <p:cNvSpPr>
            <a:spLocks noGrp="1"/>
          </p:cNvSpPr>
          <p:nvPr/>
        </p:nvSpPr>
        <p:spPr>
          <a:xfrm>
            <a:off x="6762750" y="5183505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F71C8EE-4334-406A-96F7-7587AF1C3CCD}"/>
              </a:ext>
            </a:extLst>
          </p:cNvPr>
          <p:cNvSpPr>
            <a:spLocks noGrp="1"/>
          </p:cNvSpPr>
          <p:nvPr/>
        </p:nvSpPr>
        <p:spPr>
          <a:xfrm>
            <a:off x="6762750" y="6756082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5" name="07 · EFTER MATCH">
            <a:extLst>
              <a:ext uri="{FF2B5EF4-FFF2-40B4-BE49-F238E27FC236}">
                <a16:creationId xmlns:a16="http://schemas.microsoft.com/office/drawing/2014/main" id="{692E099F-CF32-4088-94CB-F7E60456660A}"/>
              </a:ext>
            </a:extLst>
          </p:cNvPr>
          <p:cNvSpPr>
            <a:spLocks noGrp="1"/>
          </p:cNvSpPr>
          <p:nvPr/>
        </p:nvSpPr>
        <p:spPr>
          <a:xfrm>
            <a:off x="1066800" y="1323975"/>
            <a:ext cx="53340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800" b="1">
                <a:solidFill>
                  <a:srgbClr val="C00000"/>
                </a:solidFill>
                <a:latin typeface="Barlow"/>
                <a:ea typeface="Barlow"/>
                <a:cs typeface="Barlow"/>
              </a:rPr>
              <a:t>07 · EFTER MATCH</a:t>
            </a:r>
          </a:p>
        </p:txBody>
      </p:sp>
      <p:sp>
        <p:nvSpPr>
          <p:cNvPr id="16" name="STÄDNING">
            <a:extLst>
              <a:ext uri="{FF2B5EF4-FFF2-40B4-BE49-F238E27FC236}">
                <a16:creationId xmlns:a16="http://schemas.microsoft.com/office/drawing/2014/main" id="{22E552C4-9C3A-4DF9-A64C-31969E5F66C4}"/>
              </a:ext>
            </a:extLst>
          </p:cNvPr>
          <p:cNvSpPr>
            <a:spLocks noGrp="1"/>
          </p:cNvSpPr>
          <p:nvPr/>
        </p:nvSpPr>
        <p:spPr>
          <a:xfrm>
            <a:off x="1066800" y="1943100"/>
            <a:ext cx="5486400" cy="1666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650" b="0">
                <a:solidFill>
                  <a:srgbClr val="16100F"/>
                </a:solidFill>
                <a:latin typeface="Anton"/>
                <a:ea typeface="Anton"/>
                <a:cs typeface="Anton"/>
              </a:defRPr>
            </a:pPr>
            <a:r>
              <a:rPr sz="4650" b="0">
                <a:solidFill>
                  <a:srgbClr val="16100F"/>
                </a:solidFill>
                <a:latin typeface="Anton"/>
                <a:ea typeface="Anton"/>
                <a:cs typeface="Anton"/>
              </a:rPr>
              <a:t>STÄDNING</a:t>
            </a:r>
          </a:p>
        </p:txBody>
      </p:sp>
      <p:sp>
        <p:nvSpPr>
          <p:cNvPr id="17" name="4 personer">
            <a:extLst>
              <a:ext uri="{FF2B5EF4-FFF2-40B4-BE49-F238E27FC236}">
                <a16:creationId xmlns:a16="http://schemas.microsoft.com/office/drawing/2014/main" id="{E2394A40-27F9-4FB5-A53A-6C2733B25E62}"/>
              </a:ext>
            </a:extLst>
          </p:cNvPr>
          <p:cNvSpPr>
            <a:spLocks noGrp="1"/>
          </p:cNvSpPr>
          <p:nvPr/>
        </p:nvSpPr>
        <p:spPr>
          <a:xfrm>
            <a:off x="1066800" y="4181475"/>
            <a:ext cx="55245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350" b="1">
                <a:solidFill>
                  <a:srgbClr val="C92037"/>
                </a:solidFill>
                <a:latin typeface="Oswald"/>
                <a:ea typeface="Oswald"/>
                <a:cs typeface="Oswald"/>
              </a:defRPr>
            </a:pPr>
            <a:r>
              <a:rPr sz="4350" b="1" dirty="0">
                <a:solidFill>
                  <a:srgbClr val="C00000"/>
                </a:solidFill>
                <a:latin typeface="Oswald"/>
                <a:ea typeface="Oswald"/>
                <a:cs typeface="Oswald"/>
              </a:rPr>
              <a:t>4 </a:t>
            </a:r>
            <a:r>
              <a:rPr sz="4350" b="1" dirty="0" err="1">
                <a:solidFill>
                  <a:srgbClr val="C00000"/>
                </a:solidFill>
                <a:latin typeface="Oswald"/>
                <a:ea typeface="Oswald"/>
                <a:cs typeface="Oswald"/>
              </a:rPr>
              <a:t>personer</a:t>
            </a:r>
            <a:endParaRPr sz="4350" b="1" dirty="0">
              <a:solidFill>
                <a:srgbClr val="C00000"/>
              </a:solidFill>
              <a:latin typeface="Oswald"/>
              <a:ea typeface="Oswald"/>
              <a:cs typeface="Oswald"/>
            </a:endParaRPr>
          </a:p>
        </p:txBody>
      </p:sp>
      <p:sp>
        <p:nvSpPr>
          <p:cNvPr id="18" name="Start direkt efter match">
            <a:extLst>
              <a:ext uri="{FF2B5EF4-FFF2-40B4-BE49-F238E27FC236}">
                <a16:creationId xmlns:a16="http://schemas.microsoft.com/office/drawing/2014/main" id="{DB43C9C3-8D5F-4971-B742-B361AEEA97EC}"/>
              </a:ext>
            </a:extLst>
          </p:cNvPr>
          <p:cNvSpPr>
            <a:spLocks noGrp="1"/>
          </p:cNvSpPr>
          <p:nvPr/>
        </p:nvSpPr>
        <p:spPr>
          <a:xfrm>
            <a:off x="1066800" y="5095875"/>
            <a:ext cx="5429250" cy="1190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Start direkt efter match</a:t>
            </a:r>
          </a:p>
        </p:txBody>
      </p:sp>
      <p:sp>
        <p:nvSpPr>
          <p:cNvPr id="19" name="Städmaterial finns i förrådet efter omklädnin">
            <a:extLst>
              <a:ext uri="{FF2B5EF4-FFF2-40B4-BE49-F238E27FC236}">
                <a16:creationId xmlns:a16="http://schemas.microsoft.com/office/drawing/2014/main" id="{520FC02C-AB5F-489D-AAC3-6D3D7CABF7BB}"/>
              </a:ext>
            </a:extLst>
          </p:cNvPr>
          <p:cNvSpPr>
            <a:spLocks noGrp="1"/>
          </p:cNvSpPr>
          <p:nvPr/>
        </p:nvSpPr>
        <p:spPr>
          <a:xfrm>
            <a:off x="1066800" y="6848475"/>
            <a:ext cx="5391150" cy="1524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0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2175" b="0">
                <a:solidFill>
                  <a:srgbClr val="6D6865"/>
                </a:solidFill>
                <a:latin typeface="Barlow"/>
                <a:ea typeface="Barlow"/>
                <a:cs typeface="Barlow"/>
              </a:rPr>
              <a:t>Städmaterial finns i förrådet efter omklädningsrum 1. Laget hjälps åt.</a:t>
            </a:r>
          </a:p>
        </p:txBody>
      </p:sp>
      <p:sp>
        <p:nvSpPr>
          <p:cNvPr id="20" name="Städa läktaren, töm papperskorgar och samla i">
            <a:extLst>
              <a:ext uri="{FF2B5EF4-FFF2-40B4-BE49-F238E27FC236}">
                <a16:creationId xmlns:a16="http://schemas.microsoft.com/office/drawing/2014/main" id="{44B47923-E06F-4474-99DB-825ECC9A8321}"/>
              </a:ext>
            </a:extLst>
          </p:cNvPr>
          <p:cNvSpPr>
            <a:spLocks noGrp="1"/>
          </p:cNvSpPr>
          <p:nvPr/>
        </p:nvSpPr>
        <p:spPr>
          <a:xfrm>
            <a:off x="7067550" y="2776537"/>
            <a:ext cx="9239250" cy="548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Städa läktaren, töm papperskorgar och samla in pant.</a:t>
            </a:r>
          </a:p>
        </p:txBody>
      </p:sp>
      <p:sp>
        <p:nvSpPr>
          <p:cNvPr id="21" name="Ta ned sargen. Ställ tillbaka mål, bord, stol">
            <a:extLst>
              <a:ext uri="{FF2B5EF4-FFF2-40B4-BE49-F238E27FC236}">
                <a16:creationId xmlns:a16="http://schemas.microsoft.com/office/drawing/2014/main" id="{21AA8F3D-F4EA-4FD4-90DC-D747CB2F3191}"/>
              </a:ext>
            </a:extLst>
          </p:cNvPr>
          <p:cNvSpPr>
            <a:spLocks noGrp="1"/>
          </p:cNvSpPr>
          <p:nvPr/>
        </p:nvSpPr>
        <p:spPr>
          <a:xfrm>
            <a:off x="7067550" y="3952875"/>
            <a:ext cx="9239250" cy="96107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ned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sargen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Ställ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tillbaka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mål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, bord,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stolar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övrigt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material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på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rätt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plats.</a:t>
            </a:r>
          </a:p>
        </p:txBody>
      </p:sp>
      <p:sp>
        <p:nvSpPr>
          <p:cNvPr id="22" name="Återställ vepor, introskynke, flaggor och rol">
            <a:extLst>
              <a:ext uri="{FF2B5EF4-FFF2-40B4-BE49-F238E27FC236}">
                <a16:creationId xmlns:a16="http://schemas.microsoft.com/office/drawing/2014/main" id="{E284616D-E834-4CDD-B517-3AAA939A72D1}"/>
              </a:ext>
            </a:extLst>
          </p:cNvPr>
          <p:cNvSpPr>
            <a:spLocks noGrp="1"/>
          </p:cNvSpPr>
          <p:nvPr/>
        </p:nvSpPr>
        <p:spPr>
          <a:xfrm>
            <a:off x="7067550" y="5466397"/>
            <a:ext cx="9239250" cy="962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Återställ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vepor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,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introskynke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,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flaggor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roll-ups.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Kontrollera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att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alla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ytor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är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i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ordning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3" name="Lägg de gula funktionärströjorna i tvättlådan">
            <a:extLst>
              <a:ext uri="{FF2B5EF4-FFF2-40B4-BE49-F238E27FC236}">
                <a16:creationId xmlns:a16="http://schemas.microsoft.com/office/drawing/2014/main" id="{C7E67AAC-B3B8-4D8C-A56B-C9C85D824734}"/>
              </a:ext>
            </a:extLst>
          </p:cNvPr>
          <p:cNvSpPr>
            <a:spLocks noGrp="1"/>
          </p:cNvSpPr>
          <p:nvPr/>
        </p:nvSpPr>
        <p:spPr>
          <a:xfrm>
            <a:off x="7067550" y="7098982"/>
            <a:ext cx="9239250" cy="1428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Lägg de gula funktionärströjorna i tvättlådan i vaktmästeriet.</a:t>
            </a:r>
          </a:p>
        </p:txBody>
      </p:sp>
      <p:sp>
        <p:nvSpPr>
          <p:cNvPr id="24" name="MATCHARRANGEMANG · 2026/27">
            <a:extLst>
              <a:ext uri="{FF2B5EF4-FFF2-40B4-BE49-F238E27FC236}">
                <a16:creationId xmlns:a16="http://schemas.microsoft.com/office/drawing/2014/main" id="{E4A89886-98B8-47FD-836F-461E05F03408}"/>
              </a:ext>
            </a:extLst>
          </p:cNvPr>
          <p:cNvSpPr>
            <a:spLocks noGrp="1"/>
          </p:cNvSpPr>
          <p:nvPr/>
        </p:nvSpPr>
        <p:spPr>
          <a:xfrm>
            <a:off x="1066800" y="9477375"/>
            <a:ext cx="13811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MATCHARRANGEMANG · 2026/27</a:t>
            </a:r>
          </a:p>
        </p:txBody>
      </p:sp>
      <p:sp>
        <p:nvSpPr>
          <p:cNvPr id="25" name="12">
            <a:extLst>
              <a:ext uri="{FF2B5EF4-FFF2-40B4-BE49-F238E27FC236}">
                <a16:creationId xmlns:a16="http://schemas.microsoft.com/office/drawing/2014/main" id="{4243BD8A-F0A6-41D1-8947-4614E2CD3209}"/>
              </a:ext>
            </a:extLst>
          </p:cNvPr>
          <p:cNvSpPr>
            <a:spLocks noGrp="1"/>
          </p:cNvSpPr>
          <p:nvPr/>
        </p:nvSpPr>
        <p:spPr>
          <a:xfrm>
            <a:off x="16668750" y="9477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12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F7D34FE0-DB63-C614-E635-EE7751846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3824" y="438150"/>
            <a:ext cx="1114926" cy="19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42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AD332CC-568D-4EAB-BCC6-274BD3A6EE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143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686D152-3D77-4A92-B33B-10DAC5A1BB5C}"/>
              </a:ext>
            </a:extLst>
          </p:cNvPr>
          <p:cNvSpPr>
            <a:spLocks noGrp="1"/>
          </p:cNvSpPr>
          <p:nvPr/>
        </p:nvSpPr>
        <p:spPr>
          <a:xfrm>
            <a:off x="1066800" y="990600"/>
            <a:ext cx="5334000" cy="5334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3F9E67E-2CCD-4E54-88AA-ED9DDC20142E}"/>
              </a:ext>
            </a:extLst>
          </p:cNvPr>
          <p:cNvSpPr>
            <a:spLocks noGrp="1"/>
          </p:cNvSpPr>
          <p:nvPr/>
        </p:nvSpPr>
        <p:spPr>
          <a:xfrm>
            <a:off x="6762750" y="3956372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C1EE0C5-5C83-47F9-87A4-4F03FFEEE6D0}"/>
              </a:ext>
            </a:extLst>
          </p:cNvPr>
          <p:cNvSpPr>
            <a:spLocks noGrp="1"/>
          </p:cNvSpPr>
          <p:nvPr/>
        </p:nvSpPr>
        <p:spPr>
          <a:xfrm>
            <a:off x="6762750" y="5523785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F71C8EE-4334-406A-96F7-7587AF1C3CCD}"/>
              </a:ext>
            </a:extLst>
          </p:cNvPr>
          <p:cNvSpPr>
            <a:spLocks noGrp="1"/>
          </p:cNvSpPr>
          <p:nvPr/>
        </p:nvSpPr>
        <p:spPr>
          <a:xfrm>
            <a:off x="6762750" y="7154465"/>
            <a:ext cx="9906000" cy="15240"/>
          </a:xfrm>
          <a:prstGeom prst="rect">
            <a:avLst/>
          </a:prstGeom>
          <a:solidFill>
            <a:srgbClr val="16100F">
              <a:alpha val="1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5" name="AVSTÄMNING">
            <a:extLst>
              <a:ext uri="{FF2B5EF4-FFF2-40B4-BE49-F238E27FC236}">
                <a16:creationId xmlns:a16="http://schemas.microsoft.com/office/drawing/2014/main" id="{9C66339B-E729-4F81-86EC-D919042C7C29}"/>
              </a:ext>
            </a:extLst>
          </p:cNvPr>
          <p:cNvSpPr>
            <a:spLocks noGrp="1"/>
          </p:cNvSpPr>
          <p:nvPr/>
        </p:nvSpPr>
        <p:spPr>
          <a:xfrm>
            <a:off x="1066800" y="1323975"/>
            <a:ext cx="53340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800" b="1">
                <a:solidFill>
                  <a:srgbClr val="C00000"/>
                </a:solidFill>
                <a:latin typeface="Barlow"/>
                <a:ea typeface="Barlow"/>
                <a:cs typeface="Barlow"/>
              </a:rPr>
              <a:t>AVSTÄMNING</a:t>
            </a:r>
          </a:p>
        </p:txBody>
      </p:sp>
      <p:sp>
        <p:nvSpPr>
          <p:cNvPr id="16" name="CHECKLISTA">
            <a:extLst>
              <a:ext uri="{FF2B5EF4-FFF2-40B4-BE49-F238E27FC236}">
                <a16:creationId xmlns:a16="http://schemas.microsoft.com/office/drawing/2014/main" id="{84B5B1A0-22EC-4AE0-A203-8639C0845CD7}"/>
              </a:ext>
            </a:extLst>
          </p:cNvPr>
          <p:cNvSpPr>
            <a:spLocks noGrp="1"/>
          </p:cNvSpPr>
          <p:nvPr/>
        </p:nvSpPr>
        <p:spPr>
          <a:xfrm>
            <a:off x="1066800" y="1943100"/>
            <a:ext cx="5486400" cy="1666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650" b="0">
                <a:solidFill>
                  <a:srgbClr val="16100F"/>
                </a:solidFill>
                <a:latin typeface="Anton"/>
                <a:ea typeface="Anton"/>
                <a:cs typeface="Anton"/>
              </a:defRPr>
            </a:pPr>
            <a:r>
              <a:rPr sz="4650" b="0">
                <a:solidFill>
                  <a:srgbClr val="16100F"/>
                </a:solidFill>
                <a:latin typeface="Anton"/>
                <a:ea typeface="Anton"/>
                <a:cs typeface="Anton"/>
              </a:rPr>
              <a:t>CHECKLISTA</a:t>
            </a:r>
          </a:p>
        </p:txBody>
      </p:sp>
      <p:sp>
        <p:nvSpPr>
          <p:cNvPr id="17" name="Före och efter">
            <a:extLst>
              <a:ext uri="{FF2B5EF4-FFF2-40B4-BE49-F238E27FC236}">
                <a16:creationId xmlns:a16="http://schemas.microsoft.com/office/drawing/2014/main" id="{92AEE33C-1638-4A1B-B1F8-5E5A2FEB8D63}"/>
              </a:ext>
            </a:extLst>
          </p:cNvPr>
          <p:cNvSpPr>
            <a:spLocks noGrp="1"/>
          </p:cNvSpPr>
          <p:nvPr/>
        </p:nvSpPr>
        <p:spPr>
          <a:xfrm>
            <a:off x="1066800" y="4181475"/>
            <a:ext cx="55245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350" b="1">
                <a:solidFill>
                  <a:srgbClr val="C92037"/>
                </a:solidFill>
                <a:latin typeface="Oswald"/>
                <a:ea typeface="Oswald"/>
                <a:cs typeface="Oswald"/>
              </a:defRPr>
            </a:pPr>
            <a:r>
              <a:rPr sz="4350" b="1">
                <a:solidFill>
                  <a:srgbClr val="C00000"/>
                </a:solidFill>
                <a:latin typeface="Oswald"/>
                <a:ea typeface="Oswald"/>
                <a:cs typeface="Oswald"/>
              </a:rPr>
              <a:t>Före och efter</a:t>
            </a:r>
          </a:p>
        </p:txBody>
      </p:sp>
      <p:sp>
        <p:nvSpPr>
          <p:cNvPr id="18" name="Ansvarig i laget stämmer av">
            <a:extLst>
              <a:ext uri="{FF2B5EF4-FFF2-40B4-BE49-F238E27FC236}">
                <a16:creationId xmlns:a16="http://schemas.microsoft.com/office/drawing/2014/main" id="{A2EB27C7-7734-4E04-A2BC-FBBC62262675}"/>
              </a:ext>
            </a:extLst>
          </p:cNvPr>
          <p:cNvSpPr>
            <a:spLocks noGrp="1"/>
          </p:cNvSpPr>
          <p:nvPr/>
        </p:nvSpPr>
        <p:spPr>
          <a:xfrm>
            <a:off x="1066800" y="5095875"/>
            <a:ext cx="5429250" cy="1190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1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Ansvarig</a:t>
            </a:r>
            <a:r>
              <a:rPr sz="2700" b="1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1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i</a:t>
            </a:r>
            <a:r>
              <a:rPr sz="2700" b="1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1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laget</a:t>
            </a:r>
            <a:r>
              <a:rPr sz="2700" b="1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1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stämmer</a:t>
            </a:r>
            <a:r>
              <a:rPr sz="2700" b="1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av</a:t>
            </a:r>
          </a:p>
        </p:txBody>
      </p:sp>
      <p:sp>
        <p:nvSpPr>
          <p:cNvPr id="19" name="Före samling: alla roller har namn och samlin">
            <a:extLst>
              <a:ext uri="{FF2B5EF4-FFF2-40B4-BE49-F238E27FC236}">
                <a16:creationId xmlns:a16="http://schemas.microsoft.com/office/drawing/2014/main" id="{09136022-63E4-4CF3-A297-7AB2168AD497}"/>
              </a:ext>
            </a:extLst>
          </p:cNvPr>
          <p:cNvSpPr>
            <a:spLocks noGrp="1"/>
          </p:cNvSpPr>
          <p:nvPr/>
        </p:nvSpPr>
        <p:spPr>
          <a:xfrm>
            <a:off x="7067550" y="2708597"/>
            <a:ext cx="9239250" cy="91460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Före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samling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: alla roller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har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namn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samlingstider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 Stora Calles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har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sitt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cafépass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bemannat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0" name="Före insläpp: arena och entré är klara. Stäm ">
            <a:extLst>
              <a:ext uri="{FF2B5EF4-FFF2-40B4-BE49-F238E27FC236}">
                <a16:creationId xmlns:a16="http://schemas.microsoft.com/office/drawing/2014/main" id="{936785BE-57D2-4C27-A923-3F615F5044F7}"/>
              </a:ext>
            </a:extLst>
          </p:cNvPr>
          <p:cNvSpPr>
            <a:spLocks noGrp="1"/>
          </p:cNvSpPr>
          <p:nvPr/>
        </p:nvSpPr>
        <p:spPr>
          <a:xfrm>
            <a:off x="7096125" y="4304786"/>
            <a:ext cx="9239250" cy="8858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Före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insläpp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: arena och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entré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är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klara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Stäm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av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sjukvårdsrollen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och extra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behov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med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matchledaren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1" name="Före intro: sargskötare är på plats. Eventuel">
            <a:extLst>
              <a:ext uri="{FF2B5EF4-FFF2-40B4-BE49-F238E27FC236}">
                <a16:creationId xmlns:a16="http://schemas.microsoft.com/office/drawing/2014/main" id="{DB3DE1B2-C6F0-45CF-A1D7-A4938C4055C7}"/>
              </a:ext>
            </a:extLst>
          </p:cNvPr>
          <p:cNvSpPr>
            <a:spLocks noGrp="1"/>
          </p:cNvSpPr>
          <p:nvPr/>
        </p:nvSpPr>
        <p:spPr>
          <a:xfrm>
            <a:off x="7067550" y="5866685"/>
            <a:ext cx="9239250" cy="960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Före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intro: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sargskötare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är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på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plats.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Eventuella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maskotar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vet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vad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som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 </a:t>
            </a:r>
            <a:r>
              <a:rPr sz="2700" b="0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gäller</a:t>
            </a:r>
            <a:r>
              <a:rPr sz="2700" b="0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22" name="Efter match: städning och återställning är kl">
            <a:extLst>
              <a:ext uri="{FF2B5EF4-FFF2-40B4-BE49-F238E27FC236}">
                <a16:creationId xmlns:a16="http://schemas.microsoft.com/office/drawing/2014/main" id="{A35A938C-0332-4259-8F3F-B6530F60D74A}"/>
              </a:ext>
            </a:extLst>
          </p:cNvPr>
          <p:cNvSpPr>
            <a:spLocks noGrp="1"/>
          </p:cNvSpPr>
          <p:nvPr/>
        </p:nvSpPr>
        <p:spPr>
          <a:xfrm>
            <a:off x="7067550" y="7497365"/>
            <a:ext cx="9239250" cy="1428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sz="2700" b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Efter match: städning och återställning är klara. Meddela arrangemangsgruppen om något saknas eller behöver åtgärdas.</a:t>
            </a:r>
          </a:p>
        </p:txBody>
      </p:sp>
      <p:sp>
        <p:nvSpPr>
          <p:cNvPr id="23" name="MATCHARRANGEMANG · 2026/27">
            <a:extLst>
              <a:ext uri="{FF2B5EF4-FFF2-40B4-BE49-F238E27FC236}">
                <a16:creationId xmlns:a16="http://schemas.microsoft.com/office/drawing/2014/main" id="{9F281DEA-080C-4355-AB3F-F213042ED9AD}"/>
              </a:ext>
            </a:extLst>
          </p:cNvPr>
          <p:cNvSpPr>
            <a:spLocks noGrp="1"/>
          </p:cNvSpPr>
          <p:nvPr/>
        </p:nvSpPr>
        <p:spPr>
          <a:xfrm>
            <a:off x="1066800" y="9477375"/>
            <a:ext cx="13811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MATCHARRANGEMANG · 2026/27</a:t>
            </a:r>
          </a:p>
        </p:txBody>
      </p:sp>
      <p:sp>
        <p:nvSpPr>
          <p:cNvPr id="24" name="13">
            <a:extLst>
              <a:ext uri="{FF2B5EF4-FFF2-40B4-BE49-F238E27FC236}">
                <a16:creationId xmlns:a16="http://schemas.microsoft.com/office/drawing/2014/main" id="{C6868F42-ED49-4313-8052-92AA3EB05FD6}"/>
              </a:ext>
            </a:extLst>
          </p:cNvPr>
          <p:cNvSpPr>
            <a:spLocks noGrp="1"/>
          </p:cNvSpPr>
          <p:nvPr/>
        </p:nvSpPr>
        <p:spPr>
          <a:xfrm>
            <a:off x="16668750" y="9477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13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8576ADE4-826D-0F5A-A4F2-9F3216D62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3824" y="438150"/>
            <a:ext cx="1114926" cy="19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42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EEC22F3-3C33-469C-BEC8-24428D01BBF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143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3802E26-D34C-4789-B73F-2E713D71975F}"/>
              </a:ext>
            </a:extLst>
          </p:cNvPr>
          <p:cNvSpPr>
            <a:spLocks noGrp="1"/>
          </p:cNvSpPr>
          <p:nvPr/>
        </p:nvSpPr>
        <p:spPr>
          <a:xfrm>
            <a:off x="1066800" y="2855119"/>
            <a:ext cx="7734300" cy="5984081"/>
          </a:xfrm>
          <a:prstGeom prst="rect">
            <a:avLst/>
          </a:prstGeom>
          <a:solidFill>
            <a:srgbClr val="FFFFFF"/>
          </a:solidFill>
          <a:effectLst>
            <a:outerShdw blurRad="609600" dist="247650" dir="5400000" algn="bl" rotWithShape="0">
              <a:srgbClr val="16100F">
                <a:alpha val="7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AB7CA78-9B41-4CFE-A95F-048B92791E08}"/>
              </a:ext>
            </a:extLst>
          </p:cNvPr>
          <p:cNvSpPr>
            <a:spLocks noGrp="1"/>
          </p:cNvSpPr>
          <p:nvPr/>
        </p:nvSpPr>
        <p:spPr>
          <a:xfrm>
            <a:off x="1066800" y="2855119"/>
            <a:ext cx="7734300" cy="762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12" name="KONTAKT OCH ANSVAR">
            <a:extLst>
              <a:ext uri="{FF2B5EF4-FFF2-40B4-BE49-F238E27FC236}">
                <a16:creationId xmlns:a16="http://schemas.microsoft.com/office/drawing/2014/main" id="{755945F5-9AC4-4F37-8D74-BCE38489A04A}"/>
              </a:ext>
            </a:extLst>
          </p:cNvPr>
          <p:cNvSpPr>
            <a:spLocks noGrp="1"/>
          </p:cNvSpPr>
          <p:nvPr/>
        </p:nvSpPr>
        <p:spPr>
          <a:xfrm>
            <a:off x="1066800" y="990600"/>
            <a:ext cx="161544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800" b="1">
                <a:solidFill>
                  <a:srgbClr val="C00000"/>
                </a:solidFill>
                <a:latin typeface="Barlow"/>
                <a:ea typeface="Barlow"/>
                <a:cs typeface="Barlow"/>
              </a:rPr>
              <a:t>KONTAKT OCH ANSVAR</a:t>
            </a:r>
          </a:p>
        </p:txBody>
      </p:sp>
      <p:sp>
        <p:nvSpPr>
          <p:cNvPr id="13" name="STÖD UNDER MATCHDAGEN">
            <a:extLst>
              <a:ext uri="{FF2B5EF4-FFF2-40B4-BE49-F238E27FC236}">
                <a16:creationId xmlns:a16="http://schemas.microsoft.com/office/drawing/2014/main" id="{8E593803-4DB2-4686-AAE4-B35A2A41DCD4}"/>
              </a:ext>
            </a:extLst>
          </p:cNvPr>
          <p:cNvSpPr>
            <a:spLocks noGrp="1"/>
          </p:cNvSpPr>
          <p:nvPr/>
        </p:nvSpPr>
        <p:spPr>
          <a:xfrm>
            <a:off x="1066800" y="1543050"/>
            <a:ext cx="16154400" cy="1047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800" b="0">
                <a:solidFill>
                  <a:srgbClr val="16100F"/>
                </a:solidFill>
                <a:latin typeface="Anton"/>
                <a:ea typeface="Anton"/>
                <a:cs typeface="Anton"/>
              </a:defRPr>
            </a:pPr>
            <a:r>
              <a:rPr sz="4800" b="0">
                <a:solidFill>
                  <a:srgbClr val="16100F"/>
                </a:solidFill>
                <a:latin typeface="Anton"/>
                <a:ea typeface="Anton"/>
                <a:cs typeface="Anton"/>
              </a:rPr>
              <a:t>STÖD UNDER MATCHDAGEN</a:t>
            </a:r>
          </a:p>
        </p:txBody>
      </p:sp>
      <p:sp>
        <p:nvSpPr>
          <p:cNvPr id="14" name="ARRANGEMANGSGRUPPEN">
            <a:extLst>
              <a:ext uri="{FF2B5EF4-FFF2-40B4-BE49-F238E27FC236}">
                <a16:creationId xmlns:a16="http://schemas.microsoft.com/office/drawing/2014/main" id="{FE49DC86-499B-4B55-B1BB-D0424259F5BA}"/>
              </a:ext>
            </a:extLst>
          </p:cNvPr>
          <p:cNvSpPr>
            <a:spLocks noGrp="1"/>
          </p:cNvSpPr>
          <p:nvPr/>
        </p:nvSpPr>
        <p:spPr>
          <a:xfrm>
            <a:off x="1543050" y="3381375"/>
            <a:ext cx="66675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sz="1950" b="1" dirty="0">
                <a:solidFill>
                  <a:srgbClr val="C00000"/>
                </a:solidFill>
                <a:latin typeface="Barlow"/>
                <a:ea typeface="Barlow"/>
                <a:cs typeface="Barlow"/>
              </a:rPr>
              <a:t>ARRANGEMANGSGRUPPEN</a:t>
            </a:r>
          </a:p>
        </p:txBody>
      </p:sp>
      <p:sp>
        <p:nvSpPr>
          <p:cNvPr id="16" name="070-302 94 02&#10;&#10;Gruppen ansvarar för matchledn">
            <a:extLst>
              <a:ext uri="{FF2B5EF4-FFF2-40B4-BE49-F238E27FC236}">
                <a16:creationId xmlns:a16="http://schemas.microsoft.com/office/drawing/2014/main" id="{015CB731-B3F5-4BDB-B77A-B7ED6518E2E7}"/>
              </a:ext>
            </a:extLst>
          </p:cNvPr>
          <p:cNvSpPr>
            <a:spLocks noGrp="1"/>
          </p:cNvSpPr>
          <p:nvPr/>
        </p:nvSpPr>
        <p:spPr>
          <a:xfrm>
            <a:off x="1543050" y="4117557"/>
            <a:ext cx="6667500" cy="356661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625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lang="sv-SE" sz="2800" b="1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Arrangemangsgruppen ansvarar för:</a:t>
            </a:r>
            <a:br>
              <a:rPr lang="sv-SE" sz="2800" b="1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</a:br>
            <a:endParaRPr lang="sv-SE" sz="2800" b="1" dirty="0">
              <a:solidFill>
                <a:srgbClr val="16100F"/>
              </a:solidFill>
              <a:latin typeface="Barlow"/>
              <a:ea typeface="Barlow"/>
              <a:cs typeface="Barlow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625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lang="sv-SE" sz="2800" b="1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Matchansvarig på plats</a:t>
            </a:r>
          </a:p>
          <a:p>
            <a:pPr marL="342900" indent="-342900">
              <a:buFont typeface="Arial" panose="020B0604020202020204" pitchFamily="34" charset="0"/>
              <a:buChar char="•"/>
              <a:defRPr sz="2625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lang="sv-SE" sz="2800" b="1" dirty="0" err="1">
                <a:solidFill>
                  <a:srgbClr val="16100F"/>
                </a:solidFill>
                <a:latin typeface="Barlow"/>
                <a:ea typeface="Barlow"/>
                <a:cs typeface="Barlow"/>
              </a:rPr>
              <a:t>Domarvärd</a:t>
            </a:r>
            <a:endParaRPr lang="sv-SE" sz="2800" b="1" dirty="0">
              <a:solidFill>
                <a:srgbClr val="16100F"/>
              </a:solidFill>
              <a:latin typeface="Barlow"/>
              <a:ea typeface="Barlow"/>
              <a:cs typeface="Barlow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625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lang="sv-SE" sz="2800" b="1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Sekretariatet (IBIS)</a:t>
            </a:r>
          </a:p>
          <a:p>
            <a:pPr marL="342900" indent="-342900">
              <a:buFont typeface="Arial" panose="020B0604020202020204" pitchFamily="34" charset="0"/>
              <a:buChar char="•"/>
              <a:defRPr sz="2625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lang="sv-SE" sz="2800" b="1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Speaker</a:t>
            </a:r>
          </a:p>
          <a:p>
            <a:pPr marL="342900" indent="-342900">
              <a:buFont typeface="Arial" panose="020B0604020202020204" pitchFamily="34" charset="0"/>
              <a:buChar char="•"/>
              <a:defRPr sz="2625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r>
              <a:rPr lang="sv-SE" sz="2800" b="1" dirty="0">
                <a:solidFill>
                  <a:srgbClr val="16100F"/>
                </a:solidFill>
                <a:latin typeface="Barlow"/>
                <a:ea typeface="Barlow"/>
                <a:cs typeface="Barlow"/>
              </a:rPr>
              <a:t>Ljud &amp; Ljus</a:t>
            </a:r>
          </a:p>
          <a:p>
            <a:pPr marL="457200" indent="-457200">
              <a:buFont typeface="Arial" panose="020B0604020202020204" pitchFamily="34" charset="0"/>
              <a:buChar char="•"/>
              <a:defRPr sz="2625" b="0">
                <a:solidFill>
                  <a:srgbClr val="16100F"/>
                </a:solidFill>
                <a:latin typeface="Barlow"/>
                <a:ea typeface="Barlow"/>
                <a:cs typeface="Barlow"/>
              </a:defRPr>
            </a:pPr>
            <a:endParaRPr sz="2625" b="0" dirty="0">
              <a:solidFill>
                <a:srgbClr val="16100F"/>
              </a:solidFill>
              <a:latin typeface="Barlow"/>
              <a:ea typeface="Barlow"/>
              <a:cs typeface="Barlow"/>
            </a:endParaRPr>
          </a:p>
        </p:txBody>
      </p:sp>
      <p:sp>
        <p:nvSpPr>
          <p:cNvPr id="20" name="MATCHARRANGEMANG · 2026/27">
            <a:extLst>
              <a:ext uri="{FF2B5EF4-FFF2-40B4-BE49-F238E27FC236}">
                <a16:creationId xmlns:a16="http://schemas.microsoft.com/office/drawing/2014/main" id="{870EF1A9-30D9-478D-91CC-C06E0BC232DB}"/>
              </a:ext>
            </a:extLst>
          </p:cNvPr>
          <p:cNvSpPr>
            <a:spLocks noGrp="1"/>
          </p:cNvSpPr>
          <p:nvPr/>
        </p:nvSpPr>
        <p:spPr>
          <a:xfrm>
            <a:off x="1066800" y="9477375"/>
            <a:ext cx="13811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MATCHARRANGEMANG · 2026/27</a:t>
            </a:r>
          </a:p>
        </p:txBody>
      </p:sp>
      <p:sp>
        <p:nvSpPr>
          <p:cNvPr id="21" name="14">
            <a:extLst>
              <a:ext uri="{FF2B5EF4-FFF2-40B4-BE49-F238E27FC236}">
                <a16:creationId xmlns:a16="http://schemas.microsoft.com/office/drawing/2014/main" id="{15AE7B74-2458-4ADB-A382-0EFBA4BE330F}"/>
              </a:ext>
            </a:extLst>
          </p:cNvPr>
          <p:cNvSpPr>
            <a:spLocks noGrp="1"/>
          </p:cNvSpPr>
          <p:nvPr/>
        </p:nvSpPr>
        <p:spPr>
          <a:xfrm>
            <a:off x="16668750" y="9477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6D6865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6D6865"/>
                </a:solidFill>
                <a:latin typeface="Barlow"/>
                <a:ea typeface="Barlow"/>
                <a:cs typeface="Barlow"/>
              </a:rPr>
              <a:t>14</a:t>
            </a:r>
          </a:p>
        </p:txBody>
      </p:sp>
      <p:pic>
        <p:nvPicPr>
          <p:cNvPr id="3" name="Image 0">
            <a:extLst>
              <a:ext uri="{FF2B5EF4-FFF2-40B4-BE49-F238E27FC236}">
                <a16:creationId xmlns:a16="http://schemas.microsoft.com/office/drawing/2014/main" id="{9D910217-6BF7-9019-7565-8D704C5DC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3824" y="438150"/>
            <a:ext cx="1114926" cy="1946597"/>
          </a:xfrm>
          <a:prstGeom prst="rect">
            <a:avLst/>
          </a:prstGeom>
        </p:spPr>
      </p:pic>
      <p:sp>
        <p:nvSpPr>
          <p:cNvPr id="4" name="Shape 3">
            <a:extLst>
              <a:ext uri="{FF2B5EF4-FFF2-40B4-BE49-F238E27FC236}">
                <a16:creationId xmlns:a16="http://schemas.microsoft.com/office/drawing/2014/main" id="{180C3AE7-9FE5-528F-6AA2-60595A7EAD1B}"/>
              </a:ext>
            </a:extLst>
          </p:cNvPr>
          <p:cNvSpPr>
            <a:spLocks noGrp="1"/>
          </p:cNvSpPr>
          <p:nvPr/>
        </p:nvSpPr>
        <p:spPr>
          <a:xfrm>
            <a:off x="9277350" y="2855119"/>
            <a:ext cx="7734300" cy="5984081"/>
          </a:xfrm>
          <a:prstGeom prst="rect">
            <a:avLst/>
          </a:prstGeom>
          <a:solidFill>
            <a:srgbClr val="FFFFFF"/>
          </a:solidFill>
          <a:effectLst>
            <a:outerShdw blurRad="609600" dist="247650" dir="5400000" algn="bl" rotWithShape="0">
              <a:srgbClr val="16100F">
                <a:alpha val="7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058312DF-32E4-2F91-CD8E-41F51DB9C8CA}"/>
              </a:ext>
            </a:extLst>
          </p:cNvPr>
          <p:cNvSpPr>
            <a:spLocks noGrp="1"/>
          </p:cNvSpPr>
          <p:nvPr/>
        </p:nvSpPr>
        <p:spPr>
          <a:xfrm>
            <a:off x="9277350" y="2855119"/>
            <a:ext cx="7734300" cy="76200"/>
          </a:xfrm>
          <a:prstGeom prst="rect">
            <a:avLst/>
          </a:prstGeom>
          <a:solidFill>
            <a:srgbClr val="C00000"/>
          </a:solidFill>
        </p:spPr>
        <p:txBody>
          <a:bodyPr/>
          <a:lstStyle/>
          <a:p>
            <a:endParaRPr/>
          </a:p>
        </p:txBody>
      </p:sp>
      <p:sp>
        <p:nvSpPr>
          <p:cNvPr id="8" name="ARRANGEMANGSGRUPPEN">
            <a:extLst>
              <a:ext uri="{FF2B5EF4-FFF2-40B4-BE49-F238E27FC236}">
                <a16:creationId xmlns:a16="http://schemas.microsoft.com/office/drawing/2014/main" id="{2BDDA459-05D7-F854-3FF6-14CF9937B6C2}"/>
              </a:ext>
            </a:extLst>
          </p:cNvPr>
          <p:cNvSpPr>
            <a:spLocks noGrp="1"/>
          </p:cNvSpPr>
          <p:nvPr/>
        </p:nvSpPr>
        <p:spPr>
          <a:xfrm>
            <a:off x="9753600" y="3381375"/>
            <a:ext cx="66675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lang="sv-SE" sz="1950" b="1" dirty="0">
                <a:solidFill>
                  <a:srgbClr val="C00000"/>
                </a:solidFill>
                <a:latin typeface="Barlow"/>
                <a:ea typeface="Barlow"/>
                <a:cs typeface="Barlow"/>
              </a:rPr>
              <a:t>KONTAKTPERSON VID MATCH</a:t>
            </a:r>
            <a:endParaRPr sz="1950" b="1" dirty="0">
              <a:solidFill>
                <a:srgbClr val="C00000"/>
              </a:solidFill>
              <a:latin typeface="Barlow"/>
              <a:ea typeface="Barlow"/>
              <a:cs typeface="Barlow"/>
            </a:endParaRPr>
          </a:p>
        </p:txBody>
      </p:sp>
      <p:sp>
        <p:nvSpPr>
          <p:cNvPr id="9" name="Per Gyllenberg">
            <a:extLst>
              <a:ext uri="{FF2B5EF4-FFF2-40B4-BE49-F238E27FC236}">
                <a16:creationId xmlns:a16="http://schemas.microsoft.com/office/drawing/2014/main" id="{8E0BD9FC-44FF-8A81-61CE-91207F08D376}"/>
              </a:ext>
            </a:extLst>
          </p:cNvPr>
          <p:cNvSpPr>
            <a:spLocks noGrp="1"/>
          </p:cNvSpPr>
          <p:nvPr/>
        </p:nvSpPr>
        <p:spPr>
          <a:xfrm>
            <a:off x="9753600" y="3932571"/>
            <a:ext cx="6667500" cy="70998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6100F"/>
                </a:solidFill>
                <a:latin typeface="Oswald"/>
                <a:ea typeface="Oswald"/>
                <a:cs typeface="Oswald"/>
              </a:defRPr>
            </a:pPr>
            <a:r>
              <a:rPr lang="sv-SE" sz="3225" b="1">
                <a:solidFill>
                  <a:srgbClr val="16100F"/>
                </a:solidFill>
                <a:latin typeface="Oswald"/>
                <a:ea typeface="Oswald"/>
                <a:cs typeface="Oswald"/>
              </a:rPr>
              <a:t>Matchansvarig </a:t>
            </a:r>
            <a:r>
              <a:rPr lang="sv-SE" sz="3225" b="1" dirty="0">
                <a:solidFill>
                  <a:srgbClr val="16100F"/>
                </a:solidFill>
                <a:latin typeface="Oswald"/>
                <a:ea typeface="Oswald"/>
                <a:cs typeface="Oswald"/>
              </a:rPr>
              <a:t>för dagen</a:t>
            </a:r>
          </a:p>
        </p:txBody>
      </p:sp>
      <p:sp>
        <p:nvSpPr>
          <p:cNvPr id="23" name="Per Gyllenberg">
            <a:extLst>
              <a:ext uri="{FF2B5EF4-FFF2-40B4-BE49-F238E27FC236}">
                <a16:creationId xmlns:a16="http://schemas.microsoft.com/office/drawing/2014/main" id="{27C4A5F7-D91B-FDFA-3B4B-3A82C2702185}"/>
              </a:ext>
            </a:extLst>
          </p:cNvPr>
          <p:cNvSpPr>
            <a:spLocks noGrp="1"/>
          </p:cNvSpPr>
          <p:nvPr/>
        </p:nvSpPr>
        <p:spPr>
          <a:xfrm>
            <a:off x="9753600" y="5781675"/>
            <a:ext cx="6667500" cy="1219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6100F"/>
                </a:solidFill>
                <a:latin typeface="Oswald"/>
                <a:ea typeface="Oswald"/>
                <a:cs typeface="Oswald"/>
              </a:defRPr>
            </a:pPr>
            <a:r>
              <a:rPr sz="3225" b="1" dirty="0">
                <a:solidFill>
                  <a:srgbClr val="16100F"/>
                </a:solidFill>
                <a:latin typeface="Oswald"/>
                <a:ea typeface="Oswald"/>
                <a:cs typeface="Oswald"/>
              </a:rPr>
              <a:t>Per Gyllenberg</a:t>
            </a:r>
            <a:r>
              <a:rPr lang="sv-SE" sz="3225" b="1" dirty="0">
                <a:solidFill>
                  <a:srgbClr val="16100F"/>
                </a:solidFill>
                <a:latin typeface="Oswald"/>
                <a:ea typeface="Oswald"/>
                <a:cs typeface="Oswald"/>
              </a:rPr>
              <a:t> – 070-302 94 02</a:t>
            </a:r>
          </a:p>
          <a:p>
            <a:pPr>
              <a:lnSpc>
                <a:spcPct val="150000"/>
              </a:lnSpc>
              <a:defRPr sz="3225" b="1">
                <a:solidFill>
                  <a:srgbClr val="16100F"/>
                </a:solidFill>
                <a:latin typeface="Oswald"/>
                <a:ea typeface="Oswald"/>
                <a:cs typeface="Oswald"/>
              </a:defRPr>
            </a:pPr>
            <a:r>
              <a:rPr lang="sv-SE" sz="3225" b="1" dirty="0">
                <a:solidFill>
                  <a:srgbClr val="16100F"/>
                </a:solidFill>
                <a:latin typeface="Oswald"/>
                <a:ea typeface="Oswald"/>
                <a:cs typeface="Oswald"/>
              </a:rPr>
              <a:t>Henke Larsson – 070-896 56 11</a:t>
            </a:r>
            <a:endParaRPr sz="3225" b="1" dirty="0">
              <a:solidFill>
                <a:srgbClr val="16100F"/>
              </a:solidFill>
              <a:latin typeface="Oswald"/>
              <a:ea typeface="Oswald"/>
              <a:cs typeface="Oswald"/>
            </a:endParaRPr>
          </a:p>
        </p:txBody>
      </p:sp>
      <p:sp>
        <p:nvSpPr>
          <p:cNvPr id="25" name="ARRANGEMANGSGRUPPEN">
            <a:extLst>
              <a:ext uri="{FF2B5EF4-FFF2-40B4-BE49-F238E27FC236}">
                <a16:creationId xmlns:a16="http://schemas.microsoft.com/office/drawing/2014/main" id="{AD1F47AC-A2E5-BFC2-22B4-72C666465816}"/>
              </a:ext>
            </a:extLst>
          </p:cNvPr>
          <p:cNvSpPr>
            <a:spLocks noGrp="1"/>
          </p:cNvSpPr>
          <p:nvPr/>
        </p:nvSpPr>
        <p:spPr>
          <a:xfrm>
            <a:off x="9753600" y="5139289"/>
            <a:ext cx="66675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C92037"/>
                </a:solidFill>
                <a:latin typeface="Barlow"/>
                <a:ea typeface="Barlow"/>
                <a:cs typeface="Barlow"/>
              </a:defRPr>
            </a:pPr>
            <a:r>
              <a:rPr lang="sv-SE" sz="1950" b="1" dirty="0">
                <a:solidFill>
                  <a:srgbClr val="C00000"/>
                </a:solidFill>
                <a:latin typeface="Barlow"/>
                <a:ea typeface="Barlow"/>
                <a:cs typeface="Barlow"/>
              </a:rPr>
              <a:t>ANSVARIGA </a:t>
            </a:r>
            <a:r>
              <a:rPr sz="1950" b="1" dirty="0">
                <a:solidFill>
                  <a:srgbClr val="C00000"/>
                </a:solidFill>
                <a:latin typeface="Barlow"/>
                <a:ea typeface="Barlow"/>
                <a:cs typeface="Barlow"/>
              </a:rPr>
              <a:t>ARRANGEMANGSGRUPPEN</a:t>
            </a:r>
          </a:p>
        </p:txBody>
      </p:sp>
    </p:spTree>
    <p:extLst>
      <p:ext uri="{BB962C8B-B14F-4D97-AF65-F5344CB8AC3E}">
        <p14:creationId xmlns:p14="http://schemas.microsoft.com/office/powerpoint/2010/main" val="2098762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845</Words>
  <Application>Microsoft Office PowerPoint</Application>
  <DocSecurity>0</DocSecurity>
  <PresentationFormat>Anpassad</PresentationFormat>
  <Paragraphs>149</Paragraphs>
  <Slides>13</Slides>
  <Notes>13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9" baseType="lpstr">
      <vt:lpstr>Anton</vt:lpstr>
      <vt:lpstr>Arial</vt:lpstr>
      <vt:lpstr>Barlow</vt:lpstr>
      <vt:lpstr>Calibri</vt:lpstr>
      <vt:lpstr>Oswald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Petra Aro</cp:lastModifiedBy>
  <cp:revision>2</cp:revision>
  <dcterms:created xsi:type="dcterms:W3CDTF">2026-09-18T07:48:08Z</dcterms:created>
  <dcterms:modified xsi:type="dcterms:W3CDTF">2026-09-22T13:36:47Z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a9a9f5e-424d-4a65-97ac-13da87539831_Enabled">
    <vt:lpwstr>true</vt:lpwstr>
  </property>
  <property fmtid="{D5CDD505-2E9C-101B-9397-08002B2CF9AE}" pid="3" name="MSIP_Label_7a9a9f5e-424d-4a65-97ac-13da87539831_SetDate">
    <vt:lpwstr>2026-09-22T13:36:47Z</vt:lpwstr>
  </property>
  <property fmtid="{D5CDD505-2E9C-101B-9397-08002B2CF9AE}" pid="4" name="MSIP_Label_7a9a9f5e-424d-4a65-97ac-13da87539831_Method">
    <vt:lpwstr>Standard</vt:lpwstr>
  </property>
  <property fmtid="{D5CDD505-2E9C-101B-9397-08002B2CF9AE}" pid="5" name="MSIP_Label_7a9a9f5e-424d-4a65-97ac-13da87539831_Name">
    <vt:lpwstr>VGR Standard</vt:lpwstr>
  </property>
  <property fmtid="{D5CDD505-2E9C-101B-9397-08002B2CF9AE}" pid="6" name="MSIP_Label_7a9a9f5e-424d-4a65-97ac-13da87539831_SiteId">
    <vt:lpwstr>fc62a255-4220-47e4-9b5a-418eee31da5f</vt:lpwstr>
  </property>
  <property fmtid="{D5CDD505-2E9C-101B-9397-08002B2CF9AE}" pid="7" name="MSIP_Label_7a9a9f5e-424d-4a65-97ac-13da87539831_ActionId">
    <vt:lpwstr>b54ad47b-0318-4083-9dd7-49b112a20d29</vt:lpwstr>
  </property>
  <property fmtid="{D5CDD505-2E9C-101B-9397-08002B2CF9AE}" pid="8" name="MSIP_Label_7a9a9f5e-424d-4a65-97ac-13da87539831_ContentBits">
    <vt:lpwstr>0</vt:lpwstr>
  </property>
  <property fmtid="{D5CDD505-2E9C-101B-9397-08002B2CF9AE}" pid="9" name="MSIP_Label_7a9a9f5e-424d-4a65-97ac-13da87539831_Tag">
    <vt:lpwstr>10, 3, 0, 1</vt:lpwstr>
  </property>
</Properties>
</file>