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8" r:id="rId5"/>
    <p:sldId id="260" r:id="rId6"/>
    <p:sldId id="262" r:id="rId7"/>
    <p:sldId id="263" r:id="rId8"/>
    <p:sldId id="264" r:id="rId9"/>
    <p:sldId id="265" r:id="rId10"/>
    <p:sldId id="266" r:id="rId11"/>
    <p:sldId id="267" r:id="rId1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90" y="7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p>
            <a:fld id="{1560A13A-DB3F-4AD5-B6AF-BDA0278A0A39}" type="datetimeFigureOut">
              <a:rPr lang="sv-SE" smtClean="0"/>
              <a:t>2023-06-08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7C2F05B-BAF9-488D-83DE-20A7CCFAC190}" type="slidenum">
              <a:rPr lang="sv-SE" smtClean="0"/>
              <a:t>‹#›</a:t>
            </a:fld>
            <a:endParaRPr lang="sv-SE"/>
          </a:p>
        </p:txBody>
      </p:sp>
    </p:spTree>
    <p:extLst>
      <p:ext uri="{BB962C8B-B14F-4D97-AF65-F5344CB8AC3E}">
        <p14:creationId xmlns:p14="http://schemas.microsoft.com/office/powerpoint/2010/main" val="378442252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1560A13A-DB3F-4AD5-B6AF-BDA0278A0A39}" type="datetimeFigureOut">
              <a:rPr lang="sv-SE" smtClean="0"/>
              <a:t>2023-06-08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7C2F05B-BAF9-488D-83DE-20A7CCFAC190}" type="slidenum">
              <a:rPr lang="sv-SE" smtClean="0"/>
              <a:t>‹#›</a:t>
            </a:fld>
            <a:endParaRPr lang="sv-SE"/>
          </a:p>
        </p:txBody>
      </p:sp>
    </p:spTree>
    <p:extLst>
      <p:ext uri="{BB962C8B-B14F-4D97-AF65-F5344CB8AC3E}">
        <p14:creationId xmlns:p14="http://schemas.microsoft.com/office/powerpoint/2010/main" val="262371934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1560A13A-DB3F-4AD5-B6AF-BDA0278A0A39}" type="datetimeFigureOut">
              <a:rPr lang="sv-SE" smtClean="0"/>
              <a:t>2023-06-08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7C2F05B-BAF9-488D-83DE-20A7CCFAC190}" type="slidenum">
              <a:rPr lang="sv-SE" smtClean="0"/>
              <a:t>‹#›</a:t>
            </a:fld>
            <a:endParaRPr lang="sv-SE"/>
          </a:p>
        </p:txBody>
      </p:sp>
    </p:spTree>
    <p:extLst>
      <p:ext uri="{BB962C8B-B14F-4D97-AF65-F5344CB8AC3E}">
        <p14:creationId xmlns:p14="http://schemas.microsoft.com/office/powerpoint/2010/main" val="3716441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1560A13A-DB3F-4AD5-B6AF-BDA0278A0A39}" type="datetimeFigureOut">
              <a:rPr lang="sv-SE" smtClean="0"/>
              <a:t>2023-06-08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7C2F05B-BAF9-488D-83DE-20A7CCFAC190}" type="slidenum">
              <a:rPr lang="sv-SE" smtClean="0"/>
              <a:t>‹#›</a:t>
            </a:fld>
            <a:endParaRPr lang="sv-SE"/>
          </a:p>
        </p:txBody>
      </p:sp>
    </p:spTree>
    <p:extLst>
      <p:ext uri="{BB962C8B-B14F-4D97-AF65-F5344CB8AC3E}">
        <p14:creationId xmlns:p14="http://schemas.microsoft.com/office/powerpoint/2010/main" val="13227205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a:t>Klicka här för att ändra format</a:t>
            </a:r>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1560A13A-DB3F-4AD5-B6AF-BDA0278A0A39}" type="datetimeFigureOut">
              <a:rPr lang="sv-SE" smtClean="0"/>
              <a:t>2023-06-08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7C2F05B-BAF9-488D-83DE-20A7CCFAC190}" type="slidenum">
              <a:rPr lang="sv-SE" smtClean="0"/>
              <a:t>‹#›</a:t>
            </a:fld>
            <a:endParaRPr lang="sv-SE"/>
          </a:p>
        </p:txBody>
      </p:sp>
    </p:spTree>
    <p:extLst>
      <p:ext uri="{BB962C8B-B14F-4D97-AF65-F5344CB8AC3E}">
        <p14:creationId xmlns:p14="http://schemas.microsoft.com/office/powerpoint/2010/main" val="41867282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1560A13A-DB3F-4AD5-B6AF-BDA0278A0A39}" type="datetimeFigureOut">
              <a:rPr lang="sv-SE" smtClean="0"/>
              <a:t>2023-06-08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F7C2F05B-BAF9-488D-83DE-20A7CCFAC190}" type="slidenum">
              <a:rPr lang="sv-SE" smtClean="0"/>
              <a:t>‹#›</a:t>
            </a:fld>
            <a:endParaRPr lang="sv-SE"/>
          </a:p>
        </p:txBody>
      </p:sp>
    </p:spTree>
    <p:extLst>
      <p:ext uri="{BB962C8B-B14F-4D97-AF65-F5344CB8AC3E}">
        <p14:creationId xmlns:p14="http://schemas.microsoft.com/office/powerpoint/2010/main" val="35923605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a:t>Klicka här för att ändra format</a:t>
            </a:r>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1560A13A-DB3F-4AD5-B6AF-BDA0278A0A39}" type="datetimeFigureOut">
              <a:rPr lang="sv-SE" smtClean="0"/>
              <a:t>2023-06-08</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F7C2F05B-BAF9-488D-83DE-20A7CCFAC190}" type="slidenum">
              <a:rPr lang="sv-SE" smtClean="0"/>
              <a:t>‹#›</a:t>
            </a:fld>
            <a:endParaRPr lang="sv-SE"/>
          </a:p>
        </p:txBody>
      </p:sp>
    </p:spTree>
    <p:extLst>
      <p:ext uri="{BB962C8B-B14F-4D97-AF65-F5344CB8AC3E}">
        <p14:creationId xmlns:p14="http://schemas.microsoft.com/office/powerpoint/2010/main" val="32776507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1560A13A-DB3F-4AD5-B6AF-BDA0278A0A39}" type="datetimeFigureOut">
              <a:rPr lang="sv-SE" smtClean="0"/>
              <a:t>2023-06-08</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F7C2F05B-BAF9-488D-83DE-20A7CCFAC190}" type="slidenum">
              <a:rPr lang="sv-SE" smtClean="0"/>
              <a:t>‹#›</a:t>
            </a:fld>
            <a:endParaRPr lang="sv-SE"/>
          </a:p>
        </p:txBody>
      </p:sp>
    </p:spTree>
    <p:extLst>
      <p:ext uri="{BB962C8B-B14F-4D97-AF65-F5344CB8AC3E}">
        <p14:creationId xmlns:p14="http://schemas.microsoft.com/office/powerpoint/2010/main" val="32566096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1560A13A-DB3F-4AD5-B6AF-BDA0278A0A39}" type="datetimeFigureOut">
              <a:rPr lang="sv-SE" smtClean="0"/>
              <a:t>2023-06-08</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F7C2F05B-BAF9-488D-83DE-20A7CCFAC190}" type="slidenum">
              <a:rPr lang="sv-SE" smtClean="0"/>
              <a:t>‹#›</a:t>
            </a:fld>
            <a:endParaRPr lang="sv-SE"/>
          </a:p>
        </p:txBody>
      </p:sp>
    </p:spTree>
    <p:extLst>
      <p:ext uri="{BB962C8B-B14F-4D97-AF65-F5344CB8AC3E}">
        <p14:creationId xmlns:p14="http://schemas.microsoft.com/office/powerpoint/2010/main" val="33110765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1560A13A-DB3F-4AD5-B6AF-BDA0278A0A39}" type="datetimeFigureOut">
              <a:rPr lang="sv-SE" smtClean="0"/>
              <a:t>2023-06-08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F7C2F05B-BAF9-488D-83DE-20A7CCFAC190}" type="slidenum">
              <a:rPr lang="sv-SE" smtClean="0"/>
              <a:t>‹#›</a:t>
            </a:fld>
            <a:endParaRPr lang="sv-SE"/>
          </a:p>
        </p:txBody>
      </p:sp>
    </p:spTree>
    <p:extLst>
      <p:ext uri="{BB962C8B-B14F-4D97-AF65-F5344CB8AC3E}">
        <p14:creationId xmlns:p14="http://schemas.microsoft.com/office/powerpoint/2010/main" val="154896550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1560A13A-DB3F-4AD5-B6AF-BDA0278A0A39}" type="datetimeFigureOut">
              <a:rPr lang="sv-SE" smtClean="0"/>
              <a:t>2023-06-08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F7C2F05B-BAF9-488D-83DE-20A7CCFAC190}" type="slidenum">
              <a:rPr lang="sv-SE" smtClean="0"/>
              <a:t>‹#›</a:t>
            </a:fld>
            <a:endParaRPr lang="sv-SE"/>
          </a:p>
        </p:txBody>
      </p:sp>
    </p:spTree>
    <p:extLst>
      <p:ext uri="{BB962C8B-B14F-4D97-AF65-F5344CB8AC3E}">
        <p14:creationId xmlns:p14="http://schemas.microsoft.com/office/powerpoint/2010/main" val="41714538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60A13A-DB3F-4AD5-B6AF-BDA0278A0A39}" type="datetimeFigureOut">
              <a:rPr lang="sv-SE" smtClean="0"/>
              <a:t>2023-06-08</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C2F05B-BAF9-488D-83DE-20A7CCFAC190}" type="slidenum">
              <a:rPr lang="sv-SE" smtClean="0"/>
              <a:t>‹#›</a:t>
            </a:fld>
            <a:endParaRPr lang="sv-SE"/>
          </a:p>
        </p:txBody>
      </p:sp>
    </p:spTree>
    <p:extLst>
      <p:ext uri="{BB962C8B-B14F-4D97-AF65-F5344CB8AC3E}">
        <p14:creationId xmlns:p14="http://schemas.microsoft.com/office/powerpoint/2010/main" val="37072855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 /></Relationships>
</file>

<file path=ppt/slides/_rels/slide2.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image" Target="../media/image2.jpeg" /><Relationship Id="rId1" Type="http://schemas.openxmlformats.org/officeDocument/2006/relationships/slideLayout" Target="../slideLayouts/slideLayout7.xml" /><Relationship Id="rId4" Type="http://schemas.openxmlformats.org/officeDocument/2006/relationships/image" Target="../media/image4.jpeg" /></Relationships>
</file>

<file path=ppt/slides/_rels/slide3.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image" Target="../media/image2.jpeg" /><Relationship Id="rId1" Type="http://schemas.openxmlformats.org/officeDocument/2006/relationships/slideLayout" Target="../slideLayouts/slideLayout7.xml" /><Relationship Id="rId4" Type="http://schemas.openxmlformats.org/officeDocument/2006/relationships/image" Target="../media/image4.jpeg"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Bildobjekt 4" descr="En bild som visar text&#10;&#10;Automatiskt genererad beskrivning">
            <a:extLst>
              <a:ext uri="{FF2B5EF4-FFF2-40B4-BE49-F238E27FC236}">
                <a16:creationId xmlns:a16="http://schemas.microsoft.com/office/drawing/2014/main" id="{05B7DBC4-7095-F249-A109-AE6227D94EDA}"/>
              </a:ext>
            </a:extLst>
          </p:cNvPr>
          <p:cNvPicPr>
            <a:picLocks noChangeAspect="1"/>
          </p:cNvPicPr>
          <p:nvPr/>
        </p:nvPicPr>
        <p:blipFill rotWithShape="1">
          <a:blip r:embed="rId2">
            <a:alphaModFix amt="50000"/>
          </a:blip>
          <a:srcRect t="29622" r="-1" b="24393"/>
          <a:stretch/>
        </p:blipFill>
        <p:spPr>
          <a:xfrm>
            <a:off x="20" y="1"/>
            <a:ext cx="12191980" cy="6857999"/>
          </a:xfrm>
          <a:prstGeom prst="rect">
            <a:avLst/>
          </a:prstGeom>
        </p:spPr>
      </p:pic>
    </p:spTree>
    <p:extLst>
      <p:ext uri="{BB962C8B-B14F-4D97-AF65-F5344CB8AC3E}">
        <p14:creationId xmlns:p14="http://schemas.microsoft.com/office/powerpoint/2010/main" val="319437769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46DBBD9A-D0C8-EFD7-9C55-89B4FCB87C18}"/>
              </a:ext>
            </a:extLst>
          </p:cNvPr>
          <p:cNvSpPr>
            <a:spLocks noGrp="1"/>
          </p:cNvSpPr>
          <p:nvPr>
            <p:ph type="title"/>
          </p:nvPr>
        </p:nvSpPr>
        <p:spPr>
          <a:xfrm>
            <a:off x="838200" y="365125"/>
            <a:ext cx="10515600" cy="1325563"/>
          </a:xfrm>
        </p:spPr>
        <p:txBody>
          <a:bodyPr>
            <a:normAutofit/>
          </a:bodyPr>
          <a:lstStyle/>
          <a:p>
            <a:r>
              <a:rPr lang="sv-SE" sz="5400">
                <a:ea typeface="Calibri Light"/>
                <a:cs typeface="Calibri Light"/>
              </a:rPr>
              <a:t>IBK Lockerud DJ</a:t>
            </a:r>
            <a:endParaRPr lang="sv-SE"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latshållare för innehåll 2">
            <a:extLst>
              <a:ext uri="{FF2B5EF4-FFF2-40B4-BE49-F238E27FC236}">
                <a16:creationId xmlns:a16="http://schemas.microsoft.com/office/drawing/2014/main" id="{7941F91C-B065-4BC7-B89F-029BB72860C4}"/>
              </a:ext>
            </a:extLst>
          </p:cNvPr>
          <p:cNvSpPr>
            <a:spLocks noGrp="1"/>
          </p:cNvSpPr>
          <p:nvPr>
            <p:ph idx="1"/>
          </p:nvPr>
        </p:nvSpPr>
        <p:spPr>
          <a:xfrm>
            <a:off x="838200" y="1929383"/>
            <a:ext cx="10515600" cy="4433885"/>
          </a:xfrm>
        </p:spPr>
        <p:txBody>
          <a:bodyPr vert="horz" lIns="91440" tIns="45720" rIns="91440" bIns="45720" rtlCol="0" anchor="t">
            <a:normAutofit fontScale="92500" lnSpcReduction="20000"/>
          </a:bodyPr>
          <a:lstStyle/>
          <a:p>
            <a:r>
              <a:rPr lang="sv-SE" sz="3200" b="1" u="sng" dirty="0">
                <a:latin typeface="Verdana Pro"/>
              </a:rPr>
              <a:t>Planering försäsong.</a:t>
            </a:r>
          </a:p>
          <a:p>
            <a:pPr marL="0" indent="0">
              <a:buNone/>
            </a:pPr>
            <a:r>
              <a:rPr lang="sv-SE" sz="1900" dirty="0">
                <a:latin typeface="Verdana Pro"/>
              </a:rPr>
              <a:t>Träning enligt schema fram till midsommar. </a:t>
            </a:r>
            <a:r>
              <a:rPr lang="sv-SE" sz="1900" b="1" u="sng" dirty="0">
                <a:latin typeface="Verdana Pro"/>
              </a:rPr>
              <a:t>Ev</a:t>
            </a:r>
            <a:r>
              <a:rPr lang="sv-SE" sz="1900" dirty="0">
                <a:latin typeface="Verdana Pro"/>
              </a:rPr>
              <a:t>. även veckan efter.</a:t>
            </a:r>
          </a:p>
          <a:p>
            <a:pPr marL="0" indent="0">
              <a:buNone/>
            </a:pPr>
            <a:r>
              <a:rPr lang="sv-SE" sz="1900" dirty="0">
                <a:latin typeface="Verdana Pro"/>
              </a:rPr>
              <a:t>I juli är det egenträning som gäller med hjälp av övningar som skickats ut.</a:t>
            </a:r>
          </a:p>
          <a:p>
            <a:pPr marL="0" indent="0">
              <a:buNone/>
            </a:pPr>
            <a:r>
              <a:rPr lang="sv-SE" sz="1900" dirty="0">
                <a:latin typeface="Verdana Pro"/>
              </a:rPr>
              <a:t>V.32 startar vi upp igen, då med </a:t>
            </a:r>
            <a:r>
              <a:rPr lang="sv-SE" sz="1900">
                <a:latin typeface="Verdana Pro"/>
              </a:rPr>
              <a:t>innebandyträningar inför träningsmatch </a:t>
            </a:r>
            <a:r>
              <a:rPr lang="sv-SE" sz="1900" dirty="0">
                <a:latin typeface="Verdana Pro"/>
              </a:rPr>
              <a:t>för JAS mot Karlstad på lördagen. Tillsammans med Dam-laget. Skjuts behövs.</a:t>
            </a:r>
          </a:p>
          <a:p>
            <a:pPr marL="0" indent="0">
              <a:buNone/>
            </a:pPr>
            <a:r>
              <a:rPr lang="sv-SE" sz="1900" dirty="0">
                <a:latin typeface="Verdana Pro"/>
              </a:rPr>
              <a:t>V.33 och </a:t>
            </a:r>
            <a:r>
              <a:rPr lang="sv-SE" sz="1900">
                <a:latin typeface="Verdana Pro"/>
              </a:rPr>
              <a:t>34.</a:t>
            </a:r>
            <a:r>
              <a:rPr lang="en-US" sz="1900">
                <a:latin typeface="Verdana Pro"/>
              </a:rPr>
              <a:t>Träning.</a:t>
            </a:r>
            <a:endParaRPr lang="sv-SE" sz="1900" dirty="0">
              <a:latin typeface="Verdana Pro"/>
            </a:endParaRPr>
          </a:p>
          <a:p>
            <a:pPr marL="0" indent="0">
              <a:buNone/>
            </a:pPr>
            <a:r>
              <a:rPr lang="sv-SE" sz="1900" dirty="0">
                <a:latin typeface="Verdana Pro"/>
              </a:rPr>
              <a:t>V.</a:t>
            </a:r>
            <a:r>
              <a:rPr lang="sv-SE" sz="1900">
                <a:latin typeface="Verdana Pro"/>
              </a:rPr>
              <a:t>35.</a:t>
            </a:r>
            <a:r>
              <a:rPr lang="en-US" sz="1900">
                <a:latin typeface="Verdana Pro"/>
              </a:rPr>
              <a:t> </a:t>
            </a:r>
            <a:r>
              <a:rPr lang="sv-SE" sz="1900">
                <a:latin typeface="Verdana Pro"/>
              </a:rPr>
              <a:t>Bomässa fre-sön</a:t>
            </a:r>
            <a:r>
              <a:rPr lang="en-US" sz="1900" b="1">
                <a:latin typeface="Verdana Pro"/>
              </a:rPr>
              <a:t> ARBETE!!</a:t>
            </a:r>
            <a:r>
              <a:rPr lang="en-US" sz="2200" b="1">
                <a:latin typeface="Verdana Pro"/>
              </a:rPr>
              <a:t> </a:t>
            </a:r>
            <a:r>
              <a:rPr lang="en-US" sz="1700" b="1">
                <a:latin typeface="Verdana Pro"/>
              </a:rPr>
              <a:t>Prel. bygga innan, lite fredag inget lördag och samtliga söndag + rivning efter</a:t>
            </a:r>
            <a:r>
              <a:rPr lang="sv-SE" sz="2200">
                <a:latin typeface="Verdana Pro"/>
              </a:rPr>
              <a:t>.</a:t>
            </a:r>
            <a:endParaRPr lang="en-US" sz="2200">
              <a:latin typeface="Verdana Pro"/>
            </a:endParaRPr>
          </a:p>
          <a:p>
            <a:pPr marL="0" indent="0">
              <a:buNone/>
            </a:pPr>
            <a:r>
              <a:rPr lang="sv-SE" sz="1900">
                <a:latin typeface="Verdana Pro"/>
              </a:rPr>
              <a:t>Träningsmatch </a:t>
            </a:r>
            <a:r>
              <a:rPr lang="sv-SE" sz="1900" dirty="0">
                <a:latin typeface="Verdana Pro"/>
              </a:rPr>
              <a:t>JAS i Falun på lördagen tillsammans med Dam-laget. Buss.</a:t>
            </a:r>
          </a:p>
          <a:p>
            <a:pPr marL="0" indent="0">
              <a:buNone/>
            </a:pPr>
            <a:r>
              <a:rPr lang="sv-SE" sz="1900" dirty="0">
                <a:latin typeface="Verdana Pro"/>
              </a:rPr>
              <a:t>V.36</a:t>
            </a:r>
            <a:r>
              <a:rPr lang="sv-SE" sz="1900">
                <a:latin typeface="Verdana Pro"/>
              </a:rPr>
              <a:t>. JAS-cup</a:t>
            </a:r>
            <a:r>
              <a:rPr lang="en-US" sz="1900">
                <a:latin typeface="Verdana Pro"/>
              </a:rPr>
              <a:t> </a:t>
            </a:r>
            <a:r>
              <a:rPr lang="en-US" sz="1900" b="1">
                <a:latin typeface="Verdana Pro"/>
              </a:rPr>
              <a:t>INSTÄLLD</a:t>
            </a:r>
            <a:r>
              <a:rPr lang="en-US" sz="1900">
                <a:latin typeface="Verdana Pro"/>
              </a:rPr>
              <a:t>. </a:t>
            </a:r>
            <a:r>
              <a:rPr lang="sv-SE" sz="1900">
                <a:latin typeface="Verdana Pro"/>
              </a:rPr>
              <a:t>DM </a:t>
            </a:r>
            <a:r>
              <a:rPr lang="sv-SE" sz="1900" dirty="0">
                <a:latin typeface="Verdana Pro"/>
              </a:rPr>
              <a:t>i </a:t>
            </a:r>
            <a:r>
              <a:rPr lang="sv-SE" sz="1900">
                <a:latin typeface="Verdana Pro"/>
              </a:rPr>
              <a:t>Fristad </a:t>
            </a:r>
            <a:r>
              <a:rPr lang="en-US" sz="1900">
                <a:latin typeface="Verdana Pro"/>
              </a:rPr>
              <a:t>ersätter</a:t>
            </a:r>
            <a:r>
              <a:rPr lang="sv-SE" sz="1900">
                <a:latin typeface="Verdana Pro"/>
              </a:rPr>
              <a:t>.</a:t>
            </a:r>
            <a:r>
              <a:rPr lang="en-US" sz="1900">
                <a:latin typeface="Verdana Pro"/>
              </a:rPr>
              <a:t> (D1)</a:t>
            </a:r>
            <a:endParaRPr lang="sv-SE" sz="1900" dirty="0">
              <a:latin typeface="Verdana Pro"/>
            </a:endParaRPr>
          </a:p>
          <a:p>
            <a:pPr marL="0" indent="0">
              <a:buNone/>
            </a:pPr>
            <a:r>
              <a:rPr lang="sv-SE" sz="1900" dirty="0">
                <a:latin typeface="Verdana Pro"/>
              </a:rPr>
              <a:t>V.37 Lördag träningsmatch JAS mot </a:t>
            </a:r>
            <a:r>
              <a:rPr lang="sv-SE" sz="1900" err="1">
                <a:latin typeface="Verdana Pro"/>
              </a:rPr>
              <a:t>Stenungsund</a:t>
            </a:r>
            <a:r>
              <a:rPr lang="sv-SE" sz="1900" dirty="0">
                <a:latin typeface="Verdana Pro"/>
              </a:rPr>
              <a:t>/Kungälv hemma.</a:t>
            </a:r>
          </a:p>
          <a:p>
            <a:pPr marL="0" indent="0">
              <a:buNone/>
            </a:pPr>
            <a:r>
              <a:rPr lang="sv-SE" sz="1900" dirty="0">
                <a:latin typeface="Verdana Pro"/>
              </a:rPr>
              <a:t>V.38. Troligen </a:t>
            </a:r>
            <a:r>
              <a:rPr lang="sv-SE" sz="1900">
                <a:latin typeface="Verdana Pro"/>
              </a:rPr>
              <a:t>JAS-seriestart.</a:t>
            </a:r>
            <a:r>
              <a:rPr lang="en-US" sz="1900">
                <a:latin typeface="Verdana Pro"/>
              </a:rPr>
              <a:t> </a:t>
            </a:r>
            <a:r>
              <a:rPr lang="sv-SE" sz="1900">
                <a:latin typeface="Verdana Pro"/>
              </a:rPr>
              <a:t>D</a:t>
            </a:r>
            <a:r>
              <a:rPr lang="en-US" sz="1900">
                <a:latin typeface="Verdana Pro"/>
              </a:rPr>
              <a:t>J/DU</a:t>
            </a:r>
            <a:r>
              <a:rPr lang="sv-SE" sz="1900">
                <a:latin typeface="Verdana Pro"/>
              </a:rPr>
              <a:t> träningsmatch.</a:t>
            </a:r>
            <a:endParaRPr lang="en-US" sz="1900">
              <a:latin typeface="Verdana Pro"/>
            </a:endParaRPr>
          </a:p>
          <a:p>
            <a:pPr marL="0" indent="0">
              <a:buNone/>
            </a:pPr>
            <a:r>
              <a:rPr lang="en-US" sz="1900">
                <a:latin typeface="Verdana Pro"/>
              </a:rPr>
              <a:t>V.39 Träningsmatch DJ/DU</a:t>
            </a:r>
            <a:endParaRPr lang="sv-SE" sz="1900" dirty="0">
              <a:latin typeface="Verdana Pro"/>
            </a:endParaRPr>
          </a:p>
          <a:p>
            <a:pPr marL="0" indent="0">
              <a:buNone/>
            </a:pPr>
            <a:r>
              <a:rPr lang="sv-SE" sz="1900" dirty="0">
                <a:latin typeface="Verdana Pro"/>
              </a:rPr>
              <a:t>Runt v.40 seriestart för D1 </a:t>
            </a:r>
            <a:r>
              <a:rPr lang="sv-SE" sz="1900">
                <a:latin typeface="Verdana Pro"/>
              </a:rPr>
              <a:t>och D</a:t>
            </a:r>
            <a:r>
              <a:rPr lang="en-US" sz="1900">
                <a:latin typeface="Verdana Pro"/>
              </a:rPr>
              <a:t>J/DU</a:t>
            </a:r>
            <a:r>
              <a:rPr lang="sv-SE" sz="1900">
                <a:latin typeface="Verdana Pro"/>
              </a:rPr>
              <a:t>.</a:t>
            </a:r>
            <a:endParaRPr lang="sv-SE" sz="1900" dirty="0">
              <a:latin typeface="Verdana Pro"/>
            </a:endParaRPr>
          </a:p>
        </p:txBody>
      </p:sp>
    </p:spTree>
    <p:extLst>
      <p:ext uri="{BB962C8B-B14F-4D97-AF65-F5344CB8AC3E}">
        <p14:creationId xmlns:p14="http://schemas.microsoft.com/office/powerpoint/2010/main" val="40591964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835907F-4C41-2944-BB83-53DE732AEAEF}"/>
              </a:ext>
            </a:extLst>
          </p:cNvPr>
          <p:cNvSpPr>
            <a:spLocks noGrp="1"/>
          </p:cNvSpPr>
          <p:nvPr>
            <p:ph type="title"/>
          </p:nvPr>
        </p:nvSpPr>
        <p:spPr>
          <a:xfrm>
            <a:off x="838200" y="1412488"/>
            <a:ext cx="2899189" cy="4363844"/>
          </a:xfrm>
        </p:spPr>
        <p:txBody>
          <a:bodyPr anchor="t">
            <a:normAutofit/>
          </a:bodyPr>
          <a:lstStyle/>
          <a:p>
            <a:r>
              <a:rPr lang="en-US" sz="4000" b="1">
                <a:solidFill>
                  <a:srgbClr val="FFFFFF"/>
                </a:solidFill>
              </a:rPr>
              <a:t>JAS</a:t>
            </a:r>
            <a:br>
              <a:rPr lang="en-US" sz="4000" b="1">
                <a:solidFill>
                  <a:srgbClr val="FFFFFF"/>
                </a:solidFill>
              </a:rPr>
            </a:br>
            <a:r>
              <a:rPr lang="en-US" sz="2000" b="1">
                <a:solidFill>
                  <a:srgbClr val="FFFFFF"/>
                </a:solidFill>
              </a:rPr>
              <a:t>Lockerud</a:t>
            </a:r>
            <a:br>
              <a:rPr lang="en-US" sz="2000" b="1">
                <a:solidFill>
                  <a:srgbClr val="FFFFFF"/>
                </a:solidFill>
              </a:rPr>
            </a:br>
            <a:r>
              <a:rPr lang="en-US" sz="2000" b="1">
                <a:solidFill>
                  <a:srgbClr val="FFFFFF"/>
                </a:solidFill>
              </a:rPr>
              <a:t>GS 86</a:t>
            </a:r>
            <a:br>
              <a:rPr lang="en-US" sz="2000" b="1">
                <a:solidFill>
                  <a:srgbClr val="FFFFFF"/>
                </a:solidFill>
              </a:rPr>
            </a:br>
            <a:r>
              <a:rPr lang="en-US" sz="2000" b="1">
                <a:solidFill>
                  <a:srgbClr val="FFFFFF"/>
                </a:solidFill>
              </a:rPr>
              <a:t>Hagfors</a:t>
            </a:r>
            <a:br>
              <a:rPr lang="en-US" sz="2000" b="1">
                <a:solidFill>
                  <a:srgbClr val="FFFFFF"/>
                </a:solidFill>
              </a:rPr>
            </a:br>
            <a:r>
              <a:rPr lang="en-US" sz="2000" b="1">
                <a:solidFill>
                  <a:srgbClr val="FFFFFF"/>
                </a:solidFill>
              </a:rPr>
              <a:t>Hertzöga</a:t>
            </a:r>
            <a:br>
              <a:rPr lang="en-US" sz="2000" b="1">
                <a:solidFill>
                  <a:srgbClr val="FFFFFF"/>
                </a:solidFill>
              </a:rPr>
            </a:br>
            <a:r>
              <a:rPr lang="en-US" sz="2000" b="1">
                <a:solidFill>
                  <a:srgbClr val="FFFFFF"/>
                </a:solidFill>
              </a:rPr>
              <a:t>Hallsta</a:t>
            </a:r>
            <a:br>
              <a:rPr lang="en-US" sz="2000" b="1">
                <a:solidFill>
                  <a:srgbClr val="FFFFFF"/>
                </a:solidFill>
              </a:rPr>
            </a:br>
            <a:r>
              <a:rPr lang="en-US" sz="2000" b="1">
                <a:solidFill>
                  <a:srgbClr val="FFFFFF"/>
                </a:solidFill>
              </a:rPr>
              <a:t>Karlstad</a:t>
            </a:r>
            <a:br>
              <a:rPr lang="en-US" sz="2000" b="1">
                <a:solidFill>
                  <a:srgbClr val="FFFFFF"/>
                </a:solidFill>
              </a:rPr>
            </a:br>
            <a:r>
              <a:rPr lang="en-US" sz="2000" b="1">
                <a:solidFill>
                  <a:srgbClr val="FFFFFF"/>
                </a:solidFill>
              </a:rPr>
              <a:t>Lillån</a:t>
            </a:r>
            <a:br>
              <a:rPr lang="en-US" sz="2000" b="1">
                <a:solidFill>
                  <a:srgbClr val="FFFFFF"/>
                </a:solidFill>
              </a:rPr>
            </a:br>
            <a:r>
              <a:rPr lang="en-US" sz="2000" b="1">
                <a:solidFill>
                  <a:srgbClr val="FFFFFF"/>
                </a:solidFill>
              </a:rPr>
              <a:t>Rönnby</a:t>
            </a:r>
            <a:br>
              <a:rPr lang="en-US" sz="2000" b="1">
                <a:solidFill>
                  <a:srgbClr val="FFFFFF"/>
                </a:solidFill>
              </a:rPr>
            </a:br>
            <a:r>
              <a:rPr lang="en-US" sz="2000" b="1">
                <a:solidFill>
                  <a:srgbClr val="FFFFFF"/>
                </a:solidFill>
              </a:rPr>
              <a:t>Skoghall</a:t>
            </a:r>
            <a:br>
              <a:rPr lang="en-US" sz="2000" b="1">
                <a:solidFill>
                  <a:srgbClr val="FFFFFF"/>
                </a:solidFill>
              </a:rPr>
            </a:br>
            <a:r>
              <a:rPr lang="en-US" sz="2000" b="1">
                <a:solidFill>
                  <a:srgbClr val="FFFFFF"/>
                </a:solidFill>
              </a:rPr>
              <a:t>Västerås IBS</a:t>
            </a:r>
            <a:endParaRPr lang="sv-SE" sz="2000" b="1">
              <a:solidFill>
                <a:srgbClr val="FFFFFF"/>
              </a:solidFill>
            </a:endParaRPr>
          </a:p>
        </p:txBody>
      </p:sp>
      <p:sp>
        <p:nvSpPr>
          <p:cNvPr id="3" name="Platshållare för innehåll 2">
            <a:extLst>
              <a:ext uri="{FF2B5EF4-FFF2-40B4-BE49-F238E27FC236}">
                <a16:creationId xmlns:a16="http://schemas.microsoft.com/office/drawing/2014/main" id="{A66E831A-A7A2-134A-A198-DB02F2A64BD5}"/>
              </a:ext>
            </a:extLst>
          </p:cNvPr>
          <p:cNvSpPr>
            <a:spLocks noGrp="1"/>
          </p:cNvSpPr>
          <p:nvPr>
            <p:ph sz="half" idx="1"/>
          </p:nvPr>
        </p:nvSpPr>
        <p:spPr>
          <a:xfrm>
            <a:off x="4382358" y="312138"/>
            <a:ext cx="3427283" cy="6213197"/>
          </a:xfrm>
        </p:spPr>
        <p:txBody>
          <a:bodyPr>
            <a:normAutofit/>
          </a:bodyPr>
          <a:lstStyle/>
          <a:p>
            <a:pPr marL="0" indent="0">
              <a:buNone/>
            </a:pPr>
            <a:r>
              <a:rPr lang="en-US" sz="4000" b="1">
                <a:solidFill>
                  <a:schemeClr val="bg1"/>
                </a:solidFill>
                <a:latin typeface="+mj-lt"/>
              </a:rPr>
              <a:t>D1</a:t>
            </a:r>
            <a:r>
              <a:rPr lang="en-US" sz="2000" b="1">
                <a:solidFill>
                  <a:schemeClr val="bg1"/>
                </a:solidFill>
              </a:rPr>
              <a:t> </a:t>
            </a:r>
          </a:p>
          <a:p>
            <a:pPr marL="0" indent="0">
              <a:buNone/>
            </a:pPr>
            <a:r>
              <a:rPr lang="en-US" sz="2000" b="1">
                <a:solidFill>
                  <a:schemeClr val="bg1"/>
                </a:solidFill>
                <a:latin typeface="+mj-lt"/>
              </a:rPr>
              <a:t>Lockerud</a:t>
            </a:r>
          </a:p>
          <a:p>
            <a:pPr marL="0" indent="0">
              <a:buNone/>
            </a:pPr>
            <a:r>
              <a:rPr lang="en-US" sz="2000" b="1">
                <a:solidFill>
                  <a:schemeClr val="bg1"/>
                </a:solidFill>
                <a:latin typeface="+mj-lt"/>
              </a:rPr>
              <a:t>Halna</a:t>
            </a:r>
          </a:p>
          <a:p>
            <a:pPr marL="0" indent="0">
              <a:buNone/>
            </a:pPr>
            <a:r>
              <a:rPr lang="en-US" sz="2000" b="1">
                <a:solidFill>
                  <a:schemeClr val="bg1"/>
                </a:solidFill>
                <a:latin typeface="+mj-lt"/>
              </a:rPr>
              <a:t>Fristad</a:t>
            </a:r>
          </a:p>
          <a:p>
            <a:pPr marL="0" indent="0">
              <a:buNone/>
            </a:pPr>
            <a:r>
              <a:rPr lang="en-US" sz="2000" b="1">
                <a:solidFill>
                  <a:schemeClr val="bg1"/>
                </a:solidFill>
                <a:latin typeface="+mj-lt"/>
              </a:rPr>
              <a:t>Fröjered</a:t>
            </a:r>
          </a:p>
          <a:p>
            <a:pPr marL="0" indent="0">
              <a:buNone/>
            </a:pPr>
            <a:r>
              <a:rPr lang="en-US" sz="2000" b="1">
                <a:solidFill>
                  <a:schemeClr val="bg1"/>
                </a:solidFill>
                <a:latin typeface="+mj-lt"/>
              </a:rPr>
              <a:t>Alingsås</a:t>
            </a:r>
          </a:p>
          <a:p>
            <a:pPr marL="0" indent="0">
              <a:buNone/>
            </a:pPr>
            <a:r>
              <a:rPr lang="en-US" sz="2000" b="1">
                <a:solidFill>
                  <a:schemeClr val="bg1"/>
                </a:solidFill>
                <a:latin typeface="+mj-lt"/>
              </a:rPr>
              <a:t>Lidköping</a:t>
            </a:r>
          </a:p>
          <a:p>
            <a:pPr marL="0" indent="0">
              <a:buNone/>
            </a:pPr>
            <a:r>
              <a:rPr lang="en-US" sz="2000" b="1">
                <a:solidFill>
                  <a:schemeClr val="bg1"/>
                </a:solidFill>
                <a:latin typeface="+mj-lt"/>
              </a:rPr>
              <a:t>Tygriket</a:t>
            </a:r>
          </a:p>
          <a:p>
            <a:pPr marL="0" indent="0">
              <a:buNone/>
            </a:pPr>
            <a:r>
              <a:rPr lang="en-US" sz="2000" b="1">
                <a:solidFill>
                  <a:schemeClr val="bg1"/>
                </a:solidFill>
                <a:latin typeface="+mj-lt"/>
              </a:rPr>
              <a:t>Vänersborg</a:t>
            </a:r>
          </a:p>
          <a:p>
            <a:pPr marL="0" indent="0">
              <a:buNone/>
            </a:pPr>
            <a:r>
              <a:rPr lang="en-US" sz="2000" b="1">
                <a:solidFill>
                  <a:schemeClr val="bg1"/>
                </a:solidFill>
                <a:latin typeface="+mj-lt"/>
              </a:rPr>
              <a:t>Mullsjö</a:t>
            </a:r>
          </a:p>
          <a:p>
            <a:pPr marL="0" indent="0">
              <a:buNone/>
            </a:pPr>
            <a:r>
              <a:rPr lang="en-US" sz="2000" b="1">
                <a:solidFill>
                  <a:schemeClr val="bg1"/>
                </a:solidFill>
                <a:latin typeface="+mj-lt"/>
              </a:rPr>
              <a:t>Skövde</a:t>
            </a:r>
          </a:p>
          <a:p>
            <a:pPr marL="0" indent="0">
              <a:buNone/>
            </a:pPr>
            <a:r>
              <a:rPr lang="en-US" sz="2000" b="1">
                <a:solidFill>
                  <a:schemeClr val="bg1"/>
                </a:solidFill>
                <a:latin typeface="+mj-lt"/>
              </a:rPr>
              <a:t>Wårgårda</a:t>
            </a:r>
          </a:p>
          <a:p>
            <a:pPr marL="0" indent="0">
              <a:buNone/>
            </a:pPr>
            <a:endParaRPr lang="sv-SE" sz="2000"/>
          </a:p>
        </p:txBody>
      </p:sp>
      <p:cxnSp>
        <p:nvCxnSpPr>
          <p:cNvPr id="20" name="Straight Connector 19">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 name="Platshållare för innehåll 5">
            <a:extLst>
              <a:ext uri="{FF2B5EF4-FFF2-40B4-BE49-F238E27FC236}">
                <a16:creationId xmlns:a16="http://schemas.microsoft.com/office/drawing/2014/main" id="{3F8DF3AA-A9D7-ED43-A67E-D90A4A11AD41}"/>
              </a:ext>
            </a:extLst>
          </p:cNvPr>
          <p:cNvSpPr>
            <a:spLocks noGrp="1"/>
          </p:cNvSpPr>
          <p:nvPr>
            <p:ph sz="half" idx="2"/>
          </p:nvPr>
        </p:nvSpPr>
        <p:spPr>
          <a:xfrm>
            <a:off x="8451604" y="1412489"/>
            <a:ext cx="3197701" cy="4363844"/>
          </a:xfrm>
        </p:spPr>
        <p:txBody>
          <a:bodyPr>
            <a:normAutofit/>
          </a:bodyPr>
          <a:lstStyle/>
          <a:p>
            <a:pPr marL="0" indent="0">
              <a:buNone/>
            </a:pPr>
            <a:r>
              <a:rPr lang="en-US" sz="4000" b="1">
                <a:solidFill>
                  <a:schemeClr val="bg1"/>
                </a:solidFill>
                <a:latin typeface="+mj-lt"/>
              </a:rPr>
              <a:t>DJ/DU </a:t>
            </a:r>
            <a:r>
              <a:rPr lang="en-US" sz="2000" b="1">
                <a:solidFill>
                  <a:schemeClr val="bg1"/>
                </a:solidFill>
                <a:latin typeface="+mj-lt"/>
              </a:rPr>
              <a:t> </a:t>
            </a:r>
          </a:p>
          <a:p>
            <a:pPr marL="0" indent="0">
              <a:buNone/>
            </a:pPr>
            <a:r>
              <a:rPr lang="en-US" sz="2000" b="1">
                <a:solidFill>
                  <a:schemeClr val="bg1"/>
                </a:solidFill>
                <a:latin typeface="+mj-lt"/>
              </a:rPr>
              <a:t>Lockerud</a:t>
            </a:r>
          </a:p>
          <a:p>
            <a:pPr marL="0" indent="0">
              <a:buNone/>
            </a:pPr>
            <a:r>
              <a:rPr lang="en-US" sz="2000" b="1">
                <a:solidFill>
                  <a:schemeClr val="bg1"/>
                </a:solidFill>
                <a:latin typeface="+mj-lt"/>
              </a:rPr>
              <a:t>Fröjered</a:t>
            </a:r>
          </a:p>
          <a:p>
            <a:pPr marL="0" indent="0">
              <a:buNone/>
            </a:pPr>
            <a:r>
              <a:rPr lang="en-US" sz="2000" b="1">
                <a:solidFill>
                  <a:schemeClr val="bg1"/>
                </a:solidFill>
                <a:latin typeface="+mj-lt"/>
              </a:rPr>
              <a:t>Tygriket</a:t>
            </a:r>
          </a:p>
          <a:p>
            <a:pPr marL="0" indent="0">
              <a:buNone/>
            </a:pPr>
            <a:r>
              <a:rPr lang="en-US" sz="2000" b="1">
                <a:solidFill>
                  <a:schemeClr val="bg1"/>
                </a:solidFill>
                <a:latin typeface="+mj-lt"/>
              </a:rPr>
              <a:t>Vänersborg</a:t>
            </a:r>
          </a:p>
          <a:p>
            <a:pPr marL="0" indent="0">
              <a:buNone/>
            </a:pPr>
            <a:r>
              <a:rPr lang="en-US" sz="2000" b="1">
                <a:solidFill>
                  <a:schemeClr val="bg1"/>
                </a:solidFill>
                <a:latin typeface="+mj-lt"/>
              </a:rPr>
              <a:t>Sandared</a:t>
            </a:r>
          </a:p>
          <a:p>
            <a:pPr marL="0" indent="0">
              <a:buNone/>
            </a:pPr>
            <a:r>
              <a:rPr lang="en-US" sz="2000" b="1">
                <a:solidFill>
                  <a:schemeClr val="bg1"/>
                </a:solidFill>
                <a:latin typeface="+mj-lt"/>
              </a:rPr>
              <a:t>Wårgårda</a:t>
            </a:r>
            <a:endParaRPr lang="sv-SE" sz="2000" b="1">
              <a:solidFill>
                <a:schemeClr val="bg1"/>
              </a:solidFill>
              <a:latin typeface="+mj-lt"/>
            </a:endParaRPr>
          </a:p>
        </p:txBody>
      </p:sp>
    </p:spTree>
    <p:extLst>
      <p:ext uri="{BB962C8B-B14F-4D97-AF65-F5344CB8AC3E}">
        <p14:creationId xmlns:p14="http://schemas.microsoft.com/office/powerpoint/2010/main" val="362508375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6827C3C-D52F-46CE-A441-3CD6A1A6A0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37" y="0"/>
            <a:ext cx="12192000" cy="6858000"/>
          </a:xfrm>
          <a:prstGeom prst="rect">
            <a:avLst/>
          </a:prstGeom>
          <a:solidFill>
            <a:schemeClr val="bg1">
              <a:lumMod val="8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52A8B51-0A89-497B-B882-6658E029A3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7" y="643466"/>
            <a:ext cx="3522548" cy="5571067"/>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Bildobjekt 5" descr="En bild som visar bord&#10;&#10;Automatiskt genererad beskrivning">
            <a:extLst>
              <a:ext uri="{FF2B5EF4-FFF2-40B4-BE49-F238E27FC236}">
                <a16:creationId xmlns:a16="http://schemas.microsoft.com/office/drawing/2014/main" id="{FA69C857-EE67-22DB-5298-946D9F96A68E}"/>
              </a:ext>
            </a:extLst>
          </p:cNvPr>
          <p:cNvPicPr>
            <a:picLocks noChangeAspect="1"/>
          </p:cNvPicPr>
          <p:nvPr/>
        </p:nvPicPr>
        <p:blipFill>
          <a:blip r:embed="rId2"/>
          <a:stretch>
            <a:fillRect/>
          </a:stretch>
        </p:blipFill>
        <p:spPr>
          <a:xfrm>
            <a:off x="1129725" y="965199"/>
            <a:ext cx="2550033" cy="4927601"/>
          </a:xfrm>
          <a:prstGeom prst="rect">
            <a:avLst/>
          </a:prstGeom>
        </p:spPr>
      </p:pic>
      <p:sp>
        <p:nvSpPr>
          <p:cNvPr id="15" name="Rectangle 14">
            <a:extLst>
              <a:ext uri="{FF2B5EF4-FFF2-40B4-BE49-F238E27FC236}">
                <a16:creationId xmlns:a16="http://schemas.microsoft.com/office/drawing/2014/main" id="{EB1CEFBF-6F09-4052-862B-E219DA157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26882" y="643466"/>
            <a:ext cx="3522548" cy="5571067"/>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Bildobjekt 3" descr="En bild som visar bord&#10;&#10;Automatiskt genererad beskrivning">
            <a:extLst>
              <a:ext uri="{FF2B5EF4-FFF2-40B4-BE49-F238E27FC236}">
                <a16:creationId xmlns:a16="http://schemas.microsoft.com/office/drawing/2014/main" id="{749E89EB-13B9-B795-6841-B4D68442C2BA}"/>
              </a:ext>
            </a:extLst>
          </p:cNvPr>
          <p:cNvPicPr>
            <a:picLocks noChangeAspect="1"/>
          </p:cNvPicPr>
          <p:nvPr/>
        </p:nvPicPr>
        <p:blipFill>
          <a:blip r:embed="rId3"/>
          <a:stretch>
            <a:fillRect/>
          </a:stretch>
        </p:blipFill>
        <p:spPr>
          <a:xfrm>
            <a:off x="4788234" y="965199"/>
            <a:ext cx="2599844" cy="4928616"/>
          </a:xfrm>
          <a:prstGeom prst="rect">
            <a:avLst/>
          </a:prstGeom>
        </p:spPr>
      </p:pic>
      <p:sp>
        <p:nvSpPr>
          <p:cNvPr id="17" name="Rectangle 16">
            <a:extLst>
              <a:ext uri="{FF2B5EF4-FFF2-40B4-BE49-F238E27FC236}">
                <a16:creationId xmlns:a16="http://schemas.microsoft.com/office/drawing/2014/main" id="{BCB5D417-2A71-445D-B4C7-9E814D633D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22847" y="643466"/>
            <a:ext cx="3522548" cy="5571067"/>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Bildobjekt 6" descr="En bild som visar bord&#10;&#10;Automatiskt genererad beskrivning">
            <a:extLst>
              <a:ext uri="{FF2B5EF4-FFF2-40B4-BE49-F238E27FC236}">
                <a16:creationId xmlns:a16="http://schemas.microsoft.com/office/drawing/2014/main" id="{3640C6FD-1ED2-3C99-4DB5-13BD8F4FA749}"/>
              </a:ext>
            </a:extLst>
          </p:cNvPr>
          <p:cNvPicPr>
            <a:picLocks noChangeAspect="1"/>
          </p:cNvPicPr>
          <p:nvPr/>
        </p:nvPicPr>
        <p:blipFill>
          <a:blip r:embed="rId4"/>
          <a:stretch>
            <a:fillRect/>
          </a:stretch>
        </p:blipFill>
        <p:spPr>
          <a:xfrm>
            <a:off x="8472147" y="965199"/>
            <a:ext cx="2623947" cy="4927601"/>
          </a:xfrm>
          <a:prstGeom prst="rect">
            <a:avLst/>
          </a:prstGeom>
        </p:spPr>
      </p:pic>
      <p:sp>
        <p:nvSpPr>
          <p:cNvPr id="10" name="Pratbubbla: rektangel med rundade hörn 9">
            <a:extLst>
              <a:ext uri="{FF2B5EF4-FFF2-40B4-BE49-F238E27FC236}">
                <a16:creationId xmlns:a16="http://schemas.microsoft.com/office/drawing/2014/main" id="{1D7D309C-E617-EB14-8E46-54D7FD39B435}"/>
              </a:ext>
            </a:extLst>
          </p:cNvPr>
          <p:cNvSpPr/>
          <p:nvPr/>
        </p:nvSpPr>
        <p:spPr>
          <a:xfrm>
            <a:off x="1230312" y="1805781"/>
            <a:ext cx="9848490" cy="3177396"/>
          </a:xfrm>
          <a:prstGeom prst="wedgeRoundRectCallou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0" dirty="0">
                <a:solidFill>
                  <a:srgbClr val="FF0000"/>
                </a:solidFill>
                <a:latin typeface="Verdana Pro"/>
                <a:ea typeface="Calibri"/>
                <a:cs typeface="Calibri"/>
              </a:rPr>
              <a:t>HUR GICK DET22/23</a:t>
            </a:r>
            <a:endParaRPr lang="sv-SE" dirty="0">
              <a:ea typeface="Calibri"/>
              <a:cs typeface="Calibri"/>
            </a:endParaRPr>
          </a:p>
        </p:txBody>
      </p:sp>
    </p:spTree>
    <p:extLst>
      <p:ext uri="{BB962C8B-B14F-4D97-AF65-F5344CB8AC3E}">
        <p14:creationId xmlns:p14="http://schemas.microsoft.com/office/powerpoint/2010/main" val="22659344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6827C3C-D52F-46CE-A441-3CD6A1A6A0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37" y="0"/>
            <a:ext cx="12192000" cy="6858000"/>
          </a:xfrm>
          <a:prstGeom prst="rect">
            <a:avLst/>
          </a:prstGeom>
          <a:solidFill>
            <a:schemeClr val="bg1">
              <a:lumMod val="8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52A8B51-0A89-497B-B882-6658E029A3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7" y="643466"/>
            <a:ext cx="3522548" cy="5571067"/>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Bildobjekt 5" descr="En bild som visar bord&#10;&#10;Automatiskt genererad beskrivning">
            <a:extLst>
              <a:ext uri="{FF2B5EF4-FFF2-40B4-BE49-F238E27FC236}">
                <a16:creationId xmlns:a16="http://schemas.microsoft.com/office/drawing/2014/main" id="{FA69C857-EE67-22DB-5298-946D9F96A68E}"/>
              </a:ext>
            </a:extLst>
          </p:cNvPr>
          <p:cNvPicPr>
            <a:picLocks noChangeAspect="1"/>
          </p:cNvPicPr>
          <p:nvPr/>
        </p:nvPicPr>
        <p:blipFill>
          <a:blip r:embed="rId2"/>
          <a:stretch>
            <a:fillRect/>
          </a:stretch>
        </p:blipFill>
        <p:spPr>
          <a:xfrm>
            <a:off x="1129725" y="965199"/>
            <a:ext cx="2550033" cy="4927601"/>
          </a:xfrm>
          <a:prstGeom prst="rect">
            <a:avLst/>
          </a:prstGeom>
        </p:spPr>
      </p:pic>
      <p:sp>
        <p:nvSpPr>
          <p:cNvPr id="15" name="Rectangle 14">
            <a:extLst>
              <a:ext uri="{FF2B5EF4-FFF2-40B4-BE49-F238E27FC236}">
                <a16:creationId xmlns:a16="http://schemas.microsoft.com/office/drawing/2014/main" id="{EB1CEFBF-6F09-4052-862B-E219DA157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26882" y="643466"/>
            <a:ext cx="3522548" cy="5571067"/>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Bildobjekt 3" descr="En bild som visar bord&#10;&#10;Automatiskt genererad beskrivning">
            <a:extLst>
              <a:ext uri="{FF2B5EF4-FFF2-40B4-BE49-F238E27FC236}">
                <a16:creationId xmlns:a16="http://schemas.microsoft.com/office/drawing/2014/main" id="{749E89EB-13B9-B795-6841-B4D68442C2BA}"/>
              </a:ext>
            </a:extLst>
          </p:cNvPr>
          <p:cNvPicPr>
            <a:picLocks noChangeAspect="1"/>
          </p:cNvPicPr>
          <p:nvPr/>
        </p:nvPicPr>
        <p:blipFill>
          <a:blip r:embed="rId3"/>
          <a:stretch>
            <a:fillRect/>
          </a:stretch>
        </p:blipFill>
        <p:spPr>
          <a:xfrm>
            <a:off x="4788234" y="965199"/>
            <a:ext cx="2599844" cy="4928616"/>
          </a:xfrm>
          <a:prstGeom prst="rect">
            <a:avLst/>
          </a:prstGeom>
        </p:spPr>
      </p:pic>
      <p:sp>
        <p:nvSpPr>
          <p:cNvPr id="17" name="Rectangle 16">
            <a:extLst>
              <a:ext uri="{FF2B5EF4-FFF2-40B4-BE49-F238E27FC236}">
                <a16:creationId xmlns:a16="http://schemas.microsoft.com/office/drawing/2014/main" id="{BCB5D417-2A71-445D-B4C7-9E814D633D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22847" y="643466"/>
            <a:ext cx="3522548" cy="5571067"/>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Bildobjekt 6" descr="En bild som visar bord&#10;&#10;Automatiskt genererad beskrivning">
            <a:extLst>
              <a:ext uri="{FF2B5EF4-FFF2-40B4-BE49-F238E27FC236}">
                <a16:creationId xmlns:a16="http://schemas.microsoft.com/office/drawing/2014/main" id="{3640C6FD-1ED2-3C99-4DB5-13BD8F4FA749}"/>
              </a:ext>
            </a:extLst>
          </p:cNvPr>
          <p:cNvPicPr>
            <a:picLocks noChangeAspect="1"/>
          </p:cNvPicPr>
          <p:nvPr/>
        </p:nvPicPr>
        <p:blipFill>
          <a:blip r:embed="rId4"/>
          <a:stretch>
            <a:fillRect/>
          </a:stretch>
        </p:blipFill>
        <p:spPr>
          <a:xfrm>
            <a:off x="8472147" y="965199"/>
            <a:ext cx="2623947" cy="4927601"/>
          </a:xfrm>
          <a:prstGeom prst="rect">
            <a:avLst/>
          </a:prstGeom>
        </p:spPr>
      </p:pic>
    </p:spTree>
    <p:extLst>
      <p:ext uri="{BB962C8B-B14F-4D97-AF65-F5344CB8AC3E}">
        <p14:creationId xmlns:p14="http://schemas.microsoft.com/office/powerpoint/2010/main" val="72894884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46DBBD9A-D0C8-EFD7-9C55-89B4FCB87C18}"/>
              </a:ext>
            </a:extLst>
          </p:cNvPr>
          <p:cNvSpPr>
            <a:spLocks noGrp="1"/>
          </p:cNvSpPr>
          <p:nvPr>
            <p:ph type="title"/>
          </p:nvPr>
        </p:nvSpPr>
        <p:spPr>
          <a:xfrm>
            <a:off x="838200" y="365125"/>
            <a:ext cx="10515600" cy="1325563"/>
          </a:xfrm>
        </p:spPr>
        <p:txBody>
          <a:bodyPr>
            <a:normAutofit/>
          </a:bodyPr>
          <a:lstStyle/>
          <a:p>
            <a:r>
              <a:rPr lang="sv-SE" sz="5400">
                <a:ea typeface="Calibri Light"/>
                <a:cs typeface="Calibri Light"/>
              </a:rPr>
              <a:t>IBK Lockerud DJ</a:t>
            </a:r>
            <a:endParaRPr lang="sv-SE"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latshållare för innehåll 2">
            <a:extLst>
              <a:ext uri="{FF2B5EF4-FFF2-40B4-BE49-F238E27FC236}">
                <a16:creationId xmlns:a16="http://schemas.microsoft.com/office/drawing/2014/main" id="{7941F91C-B065-4BC7-B89F-029BB72860C4}"/>
              </a:ext>
            </a:extLst>
          </p:cNvPr>
          <p:cNvSpPr>
            <a:spLocks noGrp="1"/>
          </p:cNvSpPr>
          <p:nvPr>
            <p:ph idx="1"/>
          </p:nvPr>
        </p:nvSpPr>
        <p:spPr>
          <a:xfrm>
            <a:off x="838200" y="1929384"/>
            <a:ext cx="10515600" cy="4723900"/>
          </a:xfrm>
        </p:spPr>
        <p:txBody>
          <a:bodyPr vert="horz" lIns="91440" tIns="45720" rIns="91440" bIns="45720" rtlCol="0" anchor="t">
            <a:normAutofit/>
          </a:bodyPr>
          <a:lstStyle/>
          <a:p>
            <a:r>
              <a:rPr lang="sv-SE" sz="3200" b="1" u="sng" dirty="0">
                <a:latin typeface="Verdana Pro"/>
              </a:rPr>
              <a:t>Serier säsongen 23/24</a:t>
            </a:r>
          </a:p>
          <a:p>
            <a:pPr marL="0" indent="0">
              <a:buNone/>
            </a:pPr>
            <a:r>
              <a:rPr lang="sv-SE" sz="2400" b="1">
                <a:latin typeface="Verdana Pro"/>
              </a:rPr>
              <a:t>D1</a:t>
            </a:r>
            <a:r>
              <a:rPr lang="en-US" sz="2400" b="1">
                <a:latin typeface="Verdana Pro"/>
              </a:rPr>
              <a:t>, </a:t>
            </a:r>
            <a:r>
              <a:rPr lang="sv-SE" sz="2400" b="1">
                <a:latin typeface="Verdana Pro"/>
              </a:rPr>
              <a:t>DJ/DU</a:t>
            </a:r>
            <a:r>
              <a:rPr lang="en-US" sz="2400" b="1">
                <a:latin typeface="Verdana Pro"/>
              </a:rPr>
              <a:t> och JAS</a:t>
            </a:r>
            <a:endParaRPr lang="sv-SE" sz="2400" b="1" dirty="0">
              <a:latin typeface="Verdana Pro"/>
            </a:endParaRPr>
          </a:p>
          <a:p>
            <a:pPr marL="0" indent="0">
              <a:buNone/>
            </a:pPr>
            <a:r>
              <a:rPr lang="sv-SE" sz="2400" dirty="0">
                <a:latin typeface="Verdana Pro"/>
              </a:rPr>
              <a:t>D1 och DJ/DU är grunden och JAS är ett uttagningslag från </a:t>
            </a:r>
            <a:r>
              <a:rPr lang="sv-SE" sz="2400">
                <a:latin typeface="Verdana Pro"/>
              </a:rPr>
              <a:t>dessa </a:t>
            </a:r>
            <a:r>
              <a:rPr lang="en-US" sz="2400">
                <a:latin typeface="Verdana Pro"/>
              </a:rPr>
              <a:t>samt</a:t>
            </a:r>
            <a:r>
              <a:rPr lang="sv-SE" sz="2400">
                <a:latin typeface="Verdana Pro"/>
              </a:rPr>
              <a:t> </a:t>
            </a:r>
            <a:r>
              <a:rPr lang="sv-SE" sz="2400" dirty="0">
                <a:latin typeface="Verdana Pro"/>
              </a:rPr>
              <a:t>A-laget. Vi kommer i möjligaste mån lägga matcher så att SSL och JAS inte krockar och inte heller JAS och D1. Så det troliga är att SSL och D1 spelar samma dag och JAS </a:t>
            </a:r>
            <a:r>
              <a:rPr lang="sv-SE" sz="2400">
                <a:latin typeface="Verdana Pro"/>
              </a:rPr>
              <a:t>och D</a:t>
            </a:r>
            <a:r>
              <a:rPr lang="en-US" sz="2400">
                <a:latin typeface="Verdana Pro"/>
              </a:rPr>
              <a:t>J/DU,</a:t>
            </a:r>
            <a:r>
              <a:rPr lang="sv-SE" sz="2400">
                <a:latin typeface="Verdana Pro"/>
              </a:rPr>
              <a:t> </a:t>
            </a:r>
            <a:r>
              <a:rPr lang="sv-SE" sz="2400" dirty="0">
                <a:latin typeface="Verdana Pro"/>
              </a:rPr>
              <a:t>så långt det går att lösa det </a:t>
            </a:r>
            <a:r>
              <a:rPr lang="sv-SE" sz="2400">
                <a:latin typeface="Verdana Pro"/>
              </a:rPr>
              <a:t>så.</a:t>
            </a:r>
            <a:endParaRPr lang="en-US" sz="2400">
              <a:latin typeface="Verdana Pro"/>
            </a:endParaRPr>
          </a:p>
          <a:p>
            <a:pPr marL="0" indent="0">
              <a:buNone/>
            </a:pPr>
            <a:r>
              <a:rPr lang="en-US" sz="2400">
                <a:latin typeface="Verdana Pro"/>
              </a:rPr>
              <a:t>Nytt för nästa säsong är att vi kommer kunna använda spelare födda -05 och senare hur vi vill inom lagen utan begränsningar och utöver det 3+1 för spelare födda -04 och tidigare. Detta kommer leda till att vi, som vi vill och strävar efter, kan spela med 15+2 i så många matcher som möjligt.</a:t>
            </a:r>
            <a:endParaRPr lang="sv-SE" sz="2400" dirty="0">
              <a:latin typeface="Verdana Pro"/>
            </a:endParaRPr>
          </a:p>
          <a:p>
            <a:endParaRPr lang="sv-SE" sz="2400" dirty="0">
              <a:latin typeface="Verdana Pro"/>
            </a:endParaRPr>
          </a:p>
        </p:txBody>
      </p:sp>
    </p:spTree>
    <p:extLst>
      <p:ext uri="{BB962C8B-B14F-4D97-AF65-F5344CB8AC3E}">
        <p14:creationId xmlns:p14="http://schemas.microsoft.com/office/powerpoint/2010/main" val="35580825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46DBBD9A-D0C8-EFD7-9C55-89B4FCB87C18}"/>
              </a:ext>
            </a:extLst>
          </p:cNvPr>
          <p:cNvSpPr>
            <a:spLocks noGrp="1"/>
          </p:cNvSpPr>
          <p:nvPr>
            <p:ph type="title"/>
          </p:nvPr>
        </p:nvSpPr>
        <p:spPr>
          <a:xfrm>
            <a:off x="838200" y="365125"/>
            <a:ext cx="10515600" cy="1325563"/>
          </a:xfrm>
        </p:spPr>
        <p:txBody>
          <a:bodyPr>
            <a:normAutofit/>
          </a:bodyPr>
          <a:lstStyle/>
          <a:p>
            <a:r>
              <a:rPr lang="sv-SE" sz="5400">
                <a:ea typeface="Calibri Light"/>
                <a:cs typeface="Calibri Light"/>
              </a:rPr>
              <a:t>IBK Lockerud DJ</a:t>
            </a:r>
            <a:endParaRPr lang="sv-SE"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latshållare för innehåll 2">
            <a:extLst>
              <a:ext uri="{FF2B5EF4-FFF2-40B4-BE49-F238E27FC236}">
                <a16:creationId xmlns:a16="http://schemas.microsoft.com/office/drawing/2014/main" id="{7941F91C-B065-4BC7-B89F-029BB72860C4}"/>
              </a:ext>
            </a:extLst>
          </p:cNvPr>
          <p:cNvSpPr>
            <a:spLocks noGrp="1"/>
          </p:cNvSpPr>
          <p:nvPr>
            <p:ph idx="1"/>
          </p:nvPr>
        </p:nvSpPr>
        <p:spPr>
          <a:xfrm>
            <a:off x="838200" y="1929384"/>
            <a:ext cx="10515600" cy="4251960"/>
          </a:xfrm>
        </p:spPr>
        <p:txBody>
          <a:bodyPr vert="horz" lIns="91440" tIns="45720" rIns="91440" bIns="45720" rtlCol="0" anchor="t">
            <a:normAutofit fontScale="92500" lnSpcReduction="10000"/>
          </a:bodyPr>
          <a:lstStyle/>
          <a:p>
            <a:r>
              <a:rPr lang="sv-SE" sz="4000" b="1" u="sng">
                <a:latin typeface="Verdana Pro"/>
              </a:rPr>
              <a:t>Träningar</a:t>
            </a:r>
          </a:p>
          <a:p>
            <a:pPr marL="0" indent="0">
              <a:buNone/>
            </a:pPr>
            <a:r>
              <a:rPr lang="sv-SE" sz="2600">
                <a:latin typeface="Verdana Pro"/>
              </a:rPr>
              <a:t>3 träningar i veckan likt säsongen 22/23. JAS-träningar</a:t>
            </a:r>
            <a:r>
              <a:rPr lang="en-US" sz="2600">
                <a:latin typeface="Verdana Pro"/>
              </a:rPr>
              <a:t> och träningar med A-lagstränare kommer utvärderas och vi återkommer angående om det är aktuellt även nästa säsong.</a:t>
            </a:r>
            <a:endParaRPr lang="en-US" sz="2600" b="1" u="sng">
              <a:latin typeface="Verdana Pro"/>
            </a:endParaRPr>
          </a:p>
          <a:p>
            <a:r>
              <a:rPr lang="sv-SE" sz="3200" b="1" u="sng">
                <a:latin typeface="Verdana Pro"/>
              </a:rPr>
              <a:t>Träningsmatcher</a:t>
            </a:r>
            <a:endParaRPr lang="sv-SE" sz="3200" b="1" u="sng" dirty="0">
              <a:latin typeface="Verdana Pro"/>
            </a:endParaRPr>
          </a:p>
          <a:p>
            <a:pPr marL="0" indent="0">
              <a:buNone/>
            </a:pPr>
            <a:r>
              <a:rPr lang="sv-SE" sz="2400" dirty="0">
                <a:latin typeface="Verdana Pro"/>
              </a:rPr>
              <a:t>Planen </a:t>
            </a:r>
            <a:r>
              <a:rPr lang="sv-SE" sz="2400">
                <a:latin typeface="Verdana Pro"/>
              </a:rPr>
              <a:t>är att</a:t>
            </a:r>
            <a:r>
              <a:rPr lang="en-US" sz="2400">
                <a:latin typeface="Verdana Pro"/>
              </a:rPr>
              <a:t> JAS</a:t>
            </a:r>
            <a:r>
              <a:rPr lang="sv-SE" sz="2400">
                <a:latin typeface="Verdana Pro"/>
              </a:rPr>
              <a:t> </a:t>
            </a:r>
            <a:r>
              <a:rPr lang="sv-SE" sz="2400" dirty="0">
                <a:latin typeface="Verdana Pro"/>
              </a:rPr>
              <a:t>kommer spela 3 träningsmatcher ( 1 hemma och 2 </a:t>
            </a:r>
            <a:r>
              <a:rPr lang="sv-SE" sz="2400">
                <a:latin typeface="Verdana Pro"/>
              </a:rPr>
              <a:t>borta)</a:t>
            </a:r>
            <a:endParaRPr lang="en-US" sz="2400">
              <a:latin typeface="Verdana Pro"/>
            </a:endParaRPr>
          </a:p>
          <a:p>
            <a:pPr marL="0" indent="0">
              <a:buNone/>
            </a:pPr>
            <a:r>
              <a:rPr lang="en-US" sz="2400">
                <a:latin typeface="Verdana Pro"/>
              </a:rPr>
              <a:t>D1 spelar DM I Fristad</a:t>
            </a:r>
          </a:p>
          <a:p>
            <a:pPr marL="0" indent="0">
              <a:buNone/>
            </a:pPr>
            <a:r>
              <a:rPr lang="en-US" sz="2400">
                <a:latin typeface="Verdana Pro"/>
              </a:rPr>
              <a:t>DJ/DU. Planen är även här ett par träningsmatcher. Dock inga klara i nuläget. Vi kommer försöka att lägga dessa på hemmaplan I Novab Arena.</a:t>
            </a:r>
            <a:endParaRPr lang="sv-SE" sz="3200" dirty="0">
              <a:latin typeface="Verdana Pro"/>
            </a:endParaRPr>
          </a:p>
        </p:txBody>
      </p:sp>
    </p:spTree>
    <p:extLst>
      <p:ext uri="{BB962C8B-B14F-4D97-AF65-F5344CB8AC3E}">
        <p14:creationId xmlns:p14="http://schemas.microsoft.com/office/powerpoint/2010/main" val="41915331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46DBBD9A-D0C8-EFD7-9C55-89B4FCB87C18}"/>
              </a:ext>
            </a:extLst>
          </p:cNvPr>
          <p:cNvSpPr>
            <a:spLocks noGrp="1"/>
          </p:cNvSpPr>
          <p:nvPr>
            <p:ph type="title"/>
          </p:nvPr>
        </p:nvSpPr>
        <p:spPr>
          <a:xfrm>
            <a:off x="838200" y="365125"/>
            <a:ext cx="10515600" cy="1325563"/>
          </a:xfrm>
        </p:spPr>
        <p:txBody>
          <a:bodyPr>
            <a:normAutofit/>
          </a:bodyPr>
          <a:lstStyle/>
          <a:p>
            <a:r>
              <a:rPr lang="sv-SE" sz="5400">
                <a:ea typeface="Calibri Light"/>
                <a:cs typeface="Calibri Light"/>
              </a:rPr>
              <a:t>IBK Lockerud DJ</a:t>
            </a:r>
            <a:endParaRPr lang="sv-SE"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latshållare för innehåll 2">
            <a:extLst>
              <a:ext uri="{FF2B5EF4-FFF2-40B4-BE49-F238E27FC236}">
                <a16:creationId xmlns:a16="http://schemas.microsoft.com/office/drawing/2014/main" id="{7941F91C-B065-4BC7-B89F-029BB72860C4}"/>
              </a:ext>
            </a:extLst>
          </p:cNvPr>
          <p:cNvSpPr>
            <a:spLocks noGrp="1"/>
          </p:cNvSpPr>
          <p:nvPr>
            <p:ph idx="1"/>
          </p:nvPr>
        </p:nvSpPr>
        <p:spPr>
          <a:xfrm>
            <a:off x="838200" y="1929384"/>
            <a:ext cx="10515600" cy="4251960"/>
          </a:xfrm>
        </p:spPr>
        <p:txBody>
          <a:bodyPr vert="horz" lIns="91440" tIns="45720" rIns="91440" bIns="45720" rtlCol="0" anchor="t">
            <a:normAutofit lnSpcReduction="10000"/>
          </a:bodyPr>
          <a:lstStyle/>
          <a:p>
            <a:r>
              <a:rPr lang="sv-SE" sz="3200" b="1" u="sng" dirty="0">
                <a:latin typeface="Verdana Pro"/>
              </a:rPr>
              <a:t>Att hjälpa till med under säsongen.</a:t>
            </a:r>
          </a:p>
          <a:p>
            <a:pPr marL="0" indent="0">
              <a:buNone/>
            </a:pPr>
            <a:r>
              <a:rPr lang="sv-SE" sz="2400" dirty="0">
                <a:latin typeface="Verdana Pro"/>
              </a:rPr>
              <a:t>V.35 fredag-söndag - Bomässa.</a:t>
            </a:r>
          </a:p>
          <a:p>
            <a:pPr marL="0" indent="0">
              <a:buNone/>
            </a:pPr>
            <a:r>
              <a:rPr lang="sv-SE" sz="2400" dirty="0">
                <a:latin typeface="Verdana Pro"/>
              </a:rPr>
              <a:t>Där ska hela DJ-gruppen hjälpa till </a:t>
            </a:r>
            <a:r>
              <a:rPr lang="sv-SE" sz="2400">
                <a:latin typeface="Verdana Pro"/>
              </a:rPr>
              <a:t>och </a:t>
            </a:r>
            <a:r>
              <a:rPr lang="en-US" sz="2400">
                <a:latin typeface="Verdana Pro"/>
              </a:rPr>
              <a:t>f</a:t>
            </a:r>
            <a:r>
              <a:rPr lang="sv-SE" sz="2400">
                <a:latin typeface="Verdana Pro"/>
              </a:rPr>
              <a:t>inns </a:t>
            </a:r>
            <a:r>
              <a:rPr lang="sv-SE" sz="2400" dirty="0">
                <a:latin typeface="Verdana Pro"/>
              </a:rPr>
              <a:t>det föräldrar och andra anhöriga som känner sig manade att hjälpa </a:t>
            </a:r>
            <a:r>
              <a:rPr lang="sv-SE" sz="2400">
                <a:latin typeface="Verdana Pro"/>
              </a:rPr>
              <a:t>till är</a:t>
            </a:r>
            <a:r>
              <a:rPr lang="en-US" sz="2400">
                <a:latin typeface="Verdana Pro"/>
              </a:rPr>
              <a:t> </a:t>
            </a:r>
            <a:r>
              <a:rPr lang="sv-SE" sz="2400">
                <a:latin typeface="Verdana Pro"/>
              </a:rPr>
              <a:t>det </a:t>
            </a:r>
            <a:r>
              <a:rPr lang="sv-SE" sz="2400" dirty="0">
                <a:latin typeface="Verdana Pro"/>
              </a:rPr>
              <a:t>till stor hjälp</a:t>
            </a:r>
            <a:r>
              <a:rPr lang="sv-SE" sz="2400">
                <a:latin typeface="Verdana Pro"/>
              </a:rPr>
              <a:t>. </a:t>
            </a:r>
            <a:r>
              <a:rPr lang="en-US" sz="2400">
                <a:latin typeface="Verdana Pro"/>
              </a:rPr>
              <a:t>Vi kommer förutom under själva mässan vara med och bygga innan och riva efter. Så från onsdag till söndag natt gäller för oss.</a:t>
            </a:r>
            <a:endParaRPr lang="sv-SE" sz="2400" dirty="0">
              <a:latin typeface="Verdana Pro"/>
            </a:endParaRPr>
          </a:p>
          <a:p>
            <a:pPr marL="0" indent="0">
              <a:buNone/>
            </a:pPr>
            <a:r>
              <a:rPr lang="en-US" sz="2400">
                <a:latin typeface="Verdana Pro"/>
              </a:rPr>
              <a:t>Ev. </a:t>
            </a:r>
            <a:r>
              <a:rPr lang="sv-SE" sz="2400">
                <a:latin typeface="Verdana Pro"/>
              </a:rPr>
              <a:t>V.36 fredag-söndag. </a:t>
            </a:r>
            <a:r>
              <a:rPr lang="en-US" sz="2400">
                <a:latin typeface="Verdana Pro"/>
              </a:rPr>
              <a:t>Svenska cupen Damer. Ev.</a:t>
            </a:r>
            <a:endParaRPr lang="sv-SE" sz="2400" dirty="0">
              <a:latin typeface="Verdana Pro"/>
            </a:endParaRPr>
          </a:p>
          <a:p>
            <a:pPr marL="0" indent="0">
              <a:buNone/>
            </a:pPr>
            <a:r>
              <a:rPr lang="sv-SE" sz="2400" dirty="0">
                <a:latin typeface="Verdana Pro"/>
              </a:rPr>
              <a:t>V. 39 och 40. VPC. DJ-gruppens spelare dömer och sköter </a:t>
            </a:r>
            <a:r>
              <a:rPr lang="sv-SE" sz="2400">
                <a:latin typeface="Verdana Pro"/>
              </a:rPr>
              <a:t>sek.</a:t>
            </a:r>
            <a:r>
              <a:rPr lang="en-US" sz="2400">
                <a:latin typeface="Verdana Pro"/>
              </a:rPr>
              <a:t> Tillsammans med HJ, H2 och Dam-A.</a:t>
            </a:r>
            <a:r>
              <a:rPr lang="sv-SE" sz="2400">
                <a:latin typeface="Verdana Pro"/>
              </a:rPr>
              <a:t> </a:t>
            </a:r>
            <a:r>
              <a:rPr lang="sv-SE" sz="2400" dirty="0">
                <a:latin typeface="Verdana Pro"/>
              </a:rPr>
              <a:t>Finns andra frivilliga som vill hjälpa till är det varmt välkommet.</a:t>
            </a:r>
          </a:p>
        </p:txBody>
      </p:sp>
    </p:spTree>
    <p:extLst>
      <p:ext uri="{BB962C8B-B14F-4D97-AF65-F5344CB8AC3E}">
        <p14:creationId xmlns:p14="http://schemas.microsoft.com/office/powerpoint/2010/main" val="24461172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46DBBD9A-D0C8-EFD7-9C55-89B4FCB87C18}"/>
              </a:ext>
            </a:extLst>
          </p:cNvPr>
          <p:cNvSpPr>
            <a:spLocks noGrp="1"/>
          </p:cNvSpPr>
          <p:nvPr>
            <p:ph type="title"/>
          </p:nvPr>
        </p:nvSpPr>
        <p:spPr>
          <a:xfrm>
            <a:off x="838200" y="365125"/>
            <a:ext cx="10515600" cy="1325563"/>
          </a:xfrm>
        </p:spPr>
        <p:txBody>
          <a:bodyPr>
            <a:normAutofit/>
          </a:bodyPr>
          <a:lstStyle/>
          <a:p>
            <a:r>
              <a:rPr lang="sv-SE" sz="5400">
                <a:ea typeface="Calibri Light"/>
                <a:cs typeface="Calibri Light"/>
              </a:rPr>
              <a:t>IBK Lockerud DJ</a:t>
            </a:r>
            <a:endParaRPr lang="sv-SE"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latshållare för innehåll 2">
            <a:extLst>
              <a:ext uri="{FF2B5EF4-FFF2-40B4-BE49-F238E27FC236}">
                <a16:creationId xmlns:a16="http://schemas.microsoft.com/office/drawing/2014/main" id="{7941F91C-B065-4BC7-B89F-029BB72860C4}"/>
              </a:ext>
            </a:extLst>
          </p:cNvPr>
          <p:cNvSpPr>
            <a:spLocks noGrp="1"/>
          </p:cNvSpPr>
          <p:nvPr>
            <p:ph idx="1"/>
          </p:nvPr>
        </p:nvSpPr>
        <p:spPr>
          <a:xfrm>
            <a:off x="838200" y="1929384"/>
            <a:ext cx="10515600" cy="4251960"/>
          </a:xfrm>
        </p:spPr>
        <p:txBody>
          <a:bodyPr vert="horz" lIns="91440" tIns="45720" rIns="91440" bIns="45720" rtlCol="0" anchor="t">
            <a:normAutofit lnSpcReduction="10000"/>
          </a:bodyPr>
          <a:lstStyle/>
          <a:p>
            <a:r>
              <a:rPr lang="sv-SE" sz="3200" b="1" u="sng" dirty="0">
                <a:latin typeface="Verdana Pro"/>
              </a:rPr>
              <a:t>Mer under säsongen.</a:t>
            </a:r>
          </a:p>
          <a:p>
            <a:r>
              <a:rPr lang="sv-SE" sz="2400">
                <a:latin typeface="Verdana Pro"/>
              </a:rPr>
              <a:t>Uppesittarlotter och </a:t>
            </a:r>
            <a:r>
              <a:rPr lang="sv-SE" sz="2400" dirty="0">
                <a:latin typeface="Verdana Pro"/>
              </a:rPr>
              <a:t>minst en omgång </a:t>
            </a:r>
            <a:r>
              <a:rPr lang="sv-SE" sz="2400">
                <a:latin typeface="Verdana Pro"/>
              </a:rPr>
              <a:t>med Sverigelotter</a:t>
            </a:r>
            <a:r>
              <a:rPr lang="en-US" sz="2400">
                <a:latin typeface="Verdana Pro"/>
              </a:rPr>
              <a:t>, troligen två,</a:t>
            </a:r>
            <a:r>
              <a:rPr lang="sv-SE" sz="2400">
                <a:latin typeface="Verdana Pro"/>
              </a:rPr>
              <a:t> </a:t>
            </a:r>
            <a:r>
              <a:rPr lang="sv-SE" sz="2400" dirty="0">
                <a:latin typeface="Verdana Pro"/>
              </a:rPr>
              <a:t>kommer vi att behöva sälja.</a:t>
            </a:r>
          </a:p>
          <a:p>
            <a:r>
              <a:rPr lang="sv-SE" sz="2400">
                <a:latin typeface="Verdana Pro"/>
              </a:rPr>
              <a:t>Sek.-</a:t>
            </a:r>
            <a:r>
              <a:rPr lang="en-US" sz="2400">
                <a:latin typeface="Verdana Pro"/>
              </a:rPr>
              <a:t>listor</a:t>
            </a:r>
            <a:r>
              <a:rPr lang="sv-SE" sz="2400">
                <a:latin typeface="Verdana Pro"/>
              </a:rPr>
              <a:t> </a:t>
            </a:r>
            <a:r>
              <a:rPr lang="sv-SE" sz="2400" dirty="0">
                <a:latin typeface="Verdana Pro"/>
              </a:rPr>
              <a:t>gör vi så fort vi vet speldagar för de olika serierna. Som förra året gör vi ett grundschema och det kan då bli att man står uppsatt utan att man spelar </a:t>
            </a:r>
            <a:r>
              <a:rPr lang="sv-SE" sz="2400">
                <a:latin typeface="Verdana Pro"/>
              </a:rPr>
              <a:t>och då</a:t>
            </a:r>
            <a:r>
              <a:rPr lang="en-US" sz="2400">
                <a:latin typeface="Verdana Pro"/>
              </a:rPr>
              <a:t>,</a:t>
            </a:r>
            <a:r>
              <a:rPr lang="sv-SE" sz="2400">
                <a:latin typeface="Verdana Pro"/>
              </a:rPr>
              <a:t> </a:t>
            </a:r>
            <a:r>
              <a:rPr lang="sv-SE" sz="2400" dirty="0">
                <a:latin typeface="Verdana Pro"/>
              </a:rPr>
              <a:t>eller om man av annan anledning </a:t>
            </a:r>
            <a:r>
              <a:rPr lang="sv-SE" sz="2400">
                <a:latin typeface="Verdana Pro"/>
              </a:rPr>
              <a:t>inte kan</a:t>
            </a:r>
            <a:r>
              <a:rPr lang="en-US" sz="2400">
                <a:latin typeface="Verdana Pro"/>
              </a:rPr>
              <a:t>,</a:t>
            </a:r>
            <a:r>
              <a:rPr lang="sv-SE" sz="2400">
                <a:latin typeface="Verdana Pro"/>
              </a:rPr>
              <a:t> </a:t>
            </a:r>
            <a:r>
              <a:rPr lang="sv-SE" sz="2400" dirty="0">
                <a:latin typeface="Verdana Pro"/>
              </a:rPr>
              <a:t>så byter man själv och sedan meddelar oss ledare så vi kan ändra i </a:t>
            </a:r>
            <a:r>
              <a:rPr lang="sv-SE" sz="2400">
                <a:latin typeface="Verdana Pro"/>
              </a:rPr>
              <a:t>listan.</a:t>
            </a:r>
            <a:endParaRPr lang="en-US" sz="2400">
              <a:latin typeface="Verdana Pro"/>
            </a:endParaRPr>
          </a:p>
          <a:p>
            <a:r>
              <a:rPr lang="en-US" sz="2400">
                <a:latin typeface="Verdana Pro"/>
              </a:rPr>
              <a:t>Vi kommer inte att ha entré på JAS och D1 som vi hade förra säsongen. Däremot ska vi under varje match försöka ha ett litet mini-café i hallen. Det kommer ingå i ansvaret för tillsammans med att sköta sek. (Gäller matcher i ICA-hallen)</a:t>
            </a:r>
            <a:endParaRPr lang="sv-SE" sz="2400" dirty="0">
              <a:latin typeface="Verdana Pro"/>
            </a:endParaRPr>
          </a:p>
          <a:p>
            <a:pPr marL="0" indent="0">
              <a:buNone/>
            </a:pPr>
            <a:endParaRPr lang="sv-SE" sz="2400" dirty="0">
              <a:latin typeface="Verdana Pro"/>
            </a:endParaRPr>
          </a:p>
        </p:txBody>
      </p:sp>
    </p:spTree>
    <p:extLst>
      <p:ext uri="{BB962C8B-B14F-4D97-AF65-F5344CB8AC3E}">
        <p14:creationId xmlns:p14="http://schemas.microsoft.com/office/powerpoint/2010/main" val="5724808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46DBBD9A-D0C8-EFD7-9C55-89B4FCB87C18}"/>
              </a:ext>
            </a:extLst>
          </p:cNvPr>
          <p:cNvSpPr>
            <a:spLocks noGrp="1"/>
          </p:cNvSpPr>
          <p:nvPr>
            <p:ph type="title"/>
          </p:nvPr>
        </p:nvSpPr>
        <p:spPr>
          <a:xfrm>
            <a:off x="838200" y="365125"/>
            <a:ext cx="10515600" cy="1325563"/>
          </a:xfrm>
        </p:spPr>
        <p:txBody>
          <a:bodyPr>
            <a:normAutofit/>
          </a:bodyPr>
          <a:lstStyle/>
          <a:p>
            <a:r>
              <a:rPr lang="sv-SE" sz="5400">
                <a:ea typeface="Calibri Light"/>
                <a:cs typeface="Calibri Light"/>
              </a:rPr>
              <a:t>IBK Lockerud DJ</a:t>
            </a:r>
            <a:endParaRPr lang="sv-SE"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latshållare för innehåll 2">
            <a:extLst>
              <a:ext uri="{FF2B5EF4-FFF2-40B4-BE49-F238E27FC236}">
                <a16:creationId xmlns:a16="http://schemas.microsoft.com/office/drawing/2014/main" id="{7941F91C-B065-4BC7-B89F-029BB72860C4}"/>
              </a:ext>
            </a:extLst>
          </p:cNvPr>
          <p:cNvSpPr>
            <a:spLocks noGrp="1"/>
          </p:cNvSpPr>
          <p:nvPr>
            <p:ph idx="1"/>
          </p:nvPr>
        </p:nvSpPr>
        <p:spPr>
          <a:xfrm>
            <a:off x="838200" y="1929384"/>
            <a:ext cx="10515600" cy="4251960"/>
          </a:xfrm>
        </p:spPr>
        <p:txBody>
          <a:bodyPr vert="horz" lIns="91440" tIns="45720" rIns="91440" bIns="45720" rtlCol="0" anchor="t">
            <a:normAutofit/>
          </a:bodyPr>
          <a:lstStyle/>
          <a:p>
            <a:r>
              <a:rPr lang="sv-SE" sz="3200" b="1" u="sng" dirty="0">
                <a:latin typeface="Verdana Pro"/>
              </a:rPr>
              <a:t>Mer under säsongen.</a:t>
            </a:r>
          </a:p>
          <a:p>
            <a:r>
              <a:rPr lang="sv-SE" sz="2400" dirty="0">
                <a:latin typeface="Verdana Pro"/>
              </a:rPr>
              <a:t>Calles. Samma här. Schema görs när vi får reda på vilka dagar vi ska bemanna och byte gör man själv. </a:t>
            </a:r>
            <a:r>
              <a:rPr lang="sv-SE" sz="2400">
                <a:latin typeface="Verdana Pro"/>
              </a:rPr>
              <a:t>Har vi</a:t>
            </a:r>
            <a:r>
              <a:rPr lang="en-US" sz="2400">
                <a:latin typeface="Verdana Pro"/>
              </a:rPr>
              <a:t> själva hemma-</a:t>
            </a:r>
            <a:r>
              <a:rPr lang="sv-SE" sz="2400">
                <a:latin typeface="Verdana Pro"/>
              </a:rPr>
              <a:t>match </a:t>
            </a:r>
            <a:r>
              <a:rPr lang="sv-SE" sz="2400" dirty="0">
                <a:latin typeface="Verdana Pro"/>
              </a:rPr>
              <a:t>mån-fre kommer vi själva stå för att det är öppet.</a:t>
            </a:r>
          </a:p>
          <a:p>
            <a:r>
              <a:rPr lang="sv-SE" sz="2400" dirty="0">
                <a:latin typeface="Verdana Pro"/>
              </a:rPr>
              <a:t>Matchvärdar. Här är kanske troligt att vi får några fler än tidigare då det förmodligen är åldersgräns </a:t>
            </a:r>
            <a:r>
              <a:rPr lang="sv-SE" sz="2400">
                <a:latin typeface="Verdana Pro"/>
              </a:rPr>
              <a:t>för sargvakter</a:t>
            </a:r>
            <a:r>
              <a:rPr lang="en-US" sz="2400">
                <a:latin typeface="Verdana Pro"/>
              </a:rPr>
              <a:t> mm.</a:t>
            </a:r>
            <a:r>
              <a:rPr lang="sv-SE" sz="2400">
                <a:latin typeface="Verdana Pro"/>
              </a:rPr>
              <a:t> </a:t>
            </a:r>
            <a:r>
              <a:rPr lang="sv-SE" sz="2400" dirty="0">
                <a:latin typeface="Verdana Pro"/>
              </a:rPr>
              <a:t>i SSL. Kan även bli så att ett annat lag är matchvärdar men vi behöver bemanna med sargvakter.</a:t>
            </a:r>
          </a:p>
        </p:txBody>
      </p:sp>
    </p:spTree>
    <p:extLst>
      <p:ext uri="{BB962C8B-B14F-4D97-AF65-F5344CB8AC3E}">
        <p14:creationId xmlns:p14="http://schemas.microsoft.com/office/powerpoint/2010/main" val="429231769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46DBBD9A-D0C8-EFD7-9C55-89B4FCB87C18}"/>
              </a:ext>
            </a:extLst>
          </p:cNvPr>
          <p:cNvSpPr>
            <a:spLocks noGrp="1"/>
          </p:cNvSpPr>
          <p:nvPr>
            <p:ph type="title"/>
          </p:nvPr>
        </p:nvSpPr>
        <p:spPr>
          <a:xfrm>
            <a:off x="838200" y="365125"/>
            <a:ext cx="10515600" cy="1325563"/>
          </a:xfrm>
        </p:spPr>
        <p:txBody>
          <a:bodyPr>
            <a:normAutofit/>
          </a:bodyPr>
          <a:lstStyle/>
          <a:p>
            <a:r>
              <a:rPr lang="sv-SE" sz="5400">
                <a:ea typeface="Calibri Light"/>
                <a:cs typeface="Calibri Light"/>
              </a:rPr>
              <a:t>IBK Lockerud DJ</a:t>
            </a:r>
            <a:endParaRPr lang="sv-SE"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latshållare för innehåll 2">
            <a:extLst>
              <a:ext uri="{FF2B5EF4-FFF2-40B4-BE49-F238E27FC236}">
                <a16:creationId xmlns:a16="http://schemas.microsoft.com/office/drawing/2014/main" id="{7941F91C-B065-4BC7-B89F-029BB72860C4}"/>
              </a:ext>
            </a:extLst>
          </p:cNvPr>
          <p:cNvSpPr>
            <a:spLocks noGrp="1"/>
          </p:cNvSpPr>
          <p:nvPr>
            <p:ph idx="1"/>
          </p:nvPr>
        </p:nvSpPr>
        <p:spPr>
          <a:xfrm>
            <a:off x="838200" y="1929384"/>
            <a:ext cx="10515600" cy="4251960"/>
          </a:xfrm>
        </p:spPr>
        <p:txBody>
          <a:bodyPr vert="horz" lIns="91440" tIns="45720" rIns="91440" bIns="45720" rtlCol="0" anchor="t">
            <a:normAutofit lnSpcReduction="10000"/>
          </a:bodyPr>
          <a:lstStyle/>
          <a:p>
            <a:r>
              <a:rPr lang="sv-SE" sz="3200" b="1" u="sng" dirty="0">
                <a:latin typeface="Verdana Pro"/>
              </a:rPr>
              <a:t>Mer under säsongen.</a:t>
            </a:r>
          </a:p>
          <a:p>
            <a:r>
              <a:rPr lang="sv-SE" sz="2400" dirty="0">
                <a:latin typeface="Verdana Pro"/>
              </a:rPr>
              <a:t>Bortamatcher.</a:t>
            </a:r>
          </a:p>
          <a:p>
            <a:pPr marL="0" indent="0">
              <a:buNone/>
            </a:pPr>
            <a:r>
              <a:rPr lang="sv-SE" sz="2400" dirty="0">
                <a:latin typeface="Verdana Pro"/>
              </a:rPr>
              <a:t>Då vi inte har tillgång till buss så behöver vi skjuts till våra bortamatcher. (förutom några </a:t>
            </a:r>
            <a:r>
              <a:rPr lang="sv-SE" sz="2400">
                <a:latin typeface="Verdana Pro"/>
              </a:rPr>
              <a:t>JAS </a:t>
            </a:r>
            <a:r>
              <a:rPr lang="en-US" sz="2400">
                <a:latin typeface="Verdana Pro"/>
              </a:rPr>
              <a:t>då</a:t>
            </a:r>
            <a:r>
              <a:rPr lang="sv-SE" sz="2400">
                <a:latin typeface="Verdana Pro"/>
              </a:rPr>
              <a:t> </a:t>
            </a:r>
            <a:r>
              <a:rPr lang="sv-SE" sz="2400" dirty="0">
                <a:latin typeface="Verdana Pro"/>
              </a:rPr>
              <a:t>vi förhoppningsvis får ett par bussresor till dom längst bort)</a:t>
            </a:r>
          </a:p>
          <a:p>
            <a:r>
              <a:rPr lang="sv-SE" sz="2400" dirty="0">
                <a:latin typeface="Verdana Pro"/>
              </a:rPr>
              <a:t>Matchkläder.</a:t>
            </a:r>
          </a:p>
          <a:p>
            <a:pPr marL="0" indent="0">
              <a:buNone/>
            </a:pPr>
            <a:r>
              <a:rPr lang="sv-SE" sz="2400" dirty="0">
                <a:latin typeface="Verdana Pro"/>
              </a:rPr>
              <a:t>Vi provade i år att man tvättade sina egna efter match och skulle ha med sig och hänga upp i </a:t>
            </a:r>
            <a:r>
              <a:rPr lang="sv-SE" sz="2400" dirty="0" err="1">
                <a:latin typeface="Verdana Pro"/>
              </a:rPr>
              <a:t>omkl.rummet</a:t>
            </a:r>
            <a:r>
              <a:rPr lang="sv-SE" sz="2400" dirty="0">
                <a:latin typeface="Verdana Pro"/>
              </a:rPr>
              <a:t> senast onsdag efter match. </a:t>
            </a:r>
            <a:r>
              <a:rPr lang="sv-SE" sz="2400">
                <a:latin typeface="Verdana Pro"/>
              </a:rPr>
              <a:t>Detta funka</a:t>
            </a:r>
            <a:r>
              <a:rPr lang="en-US" sz="2400">
                <a:latin typeface="Verdana Pro"/>
              </a:rPr>
              <a:t>de</a:t>
            </a:r>
            <a:r>
              <a:rPr lang="sv-SE" sz="2400">
                <a:latin typeface="Verdana Pro"/>
              </a:rPr>
              <a:t> </a:t>
            </a:r>
            <a:r>
              <a:rPr lang="sv-SE" sz="2400" dirty="0">
                <a:latin typeface="Verdana Pro"/>
              </a:rPr>
              <a:t>sådär. Hur gör vi </a:t>
            </a:r>
            <a:r>
              <a:rPr lang="sv-SE" sz="2400">
                <a:latin typeface="Verdana Pro"/>
              </a:rPr>
              <a:t>i år</a:t>
            </a:r>
            <a:r>
              <a:rPr lang="en-US" sz="2400">
                <a:latin typeface="Verdana Pro"/>
              </a:rPr>
              <a:t>?</a:t>
            </a:r>
            <a:r>
              <a:rPr lang="sv-SE" sz="2400">
                <a:latin typeface="Verdana Pro"/>
              </a:rPr>
              <a:t> </a:t>
            </a:r>
            <a:r>
              <a:rPr lang="sv-SE" sz="2400" dirty="0">
                <a:latin typeface="Verdana Pro"/>
              </a:rPr>
              <a:t>Förhoppningsvis kommer vi likt förra året kunna ha fasta nummer i JAS/D1 </a:t>
            </a:r>
            <a:r>
              <a:rPr lang="sv-SE" sz="2400">
                <a:latin typeface="Verdana Pro"/>
              </a:rPr>
              <a:t>och ett</a:t>
            </a:r>
            <a:r>
              <a:rPr lang="en-US" sz="2400">
                <a:latin typeface="Verdana Pro"/>
              </a:rPr>
              <a:t> ytterligare</a:t>
            </a:r>
            <a:r>
              <a:rPr lang="sv-SE" sz="2400">
                <a:latin typeface="Verdana Pro"/>
              </a:rPr>
              <a:t> ställ </a:t>
            </a:r>
            <a:r>
              <a:rPr lang="en-US" sz="2400">
                <a:latin typeface="Verdana Pro"/>
              </a:rPr>
              <a:t>t</a:t>
            </a:r>
            <a:r>
              <a:rPr lang="sv-SE" sz="2400">
                <a:latin typeface="Verdana Pro"/>
              </a:rPr>
              <a:t>i</a:t>
            </a:r>
            <a:r>
              <a:rPr lang="en-US" sz="2400">
                <a:latin typeface="Verdana Pro"/>
              </a:rPr>
              <a:t>ll</a:t>
            </a:r>
            <a:r>
              <a:rPr lang="sv-SE" sz="2400">
                <a:latin typeface="Verdana Pro"/>
              </a:rPr>
              <a:t> D</a:t>
            </a:r>
            <a:r>
              <a:rPr lang="en-US" sz="2400">
                <a:latin typeface="Verdana Pro"/>
              </a:rPr>
              <a:t>J/DU</a:t>
            </a:r>
            <a:r>
              <a:rPr lang="sv-SE" sz="2400">
                <a:latin typeface="Verdana Pro"/>
              </a:rPr>
              <a:t>.</a:t>
            </a:r>
            <a:endParaRPr lang="sv-SE" sz="2400" dirty="0">
              <a:latin typeface="Verdana Pro"/>
            </a:endParaRPr>
          </a:p>
        </p:txBody>
      </p:sp>
    </p:spTree>
    <p:extLst>
      <p:ext uri="{BB962C8B-B14F-4D97-AF65-F5344CB8AC3E}">
        <p14:creationId xmlns:p14="http://schemas.microsoft.com/office/powerpoint/2010/main" val="147414166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Bredbild</PresentationFormat>
  <Paragraphs>0</Paragraphs>
  <Slides>11</Slides>
  <Notes>0</Notes>
  <HiddenSlides>0</HiddenSlides>
  <MMClips>0</MMClips>
  <ScaleCrop>false</ScaleCrop>
  <HeadingPairs>
    <vt:vector size="4" baseType="variant">
      <vt:variant>
        <vt:lpstr>Tema</vt:lpstr>
      </vt:variant>
      <vt:variant>
        <vt:i4>1</vt:i4>
      </vt:variant>
      <vt:variant>
        <vt:lpstr>Bildrubriker</vt:lpstr>
      </vt:variant>
      <vt:variant>
        <vt:i4>11</vt:i4>
      </vt:variant>
    </vt:vector>
  </HeadingPairs>
  <TitlesOfParts>
    <vt:vector size="12" baseType="lpstr">
      <vt:lpstr>Office-tema</vt:lpstr>
      <vt:lpstr>PowerPoint-presentation</vt:lpstr>
      <vt:lpstr>PowerPoint-presentation</vt:lpstr>
      <vt:lpstr>PowerPoint-presentation</vt:lpstr>
      <vt:lpstr>IBK Lockerud DJ</vt:lpstr>
      <vt:lpstr>IBK Lockerud DJ</vt:lpstr>
      <vt:lpstr>IBK Lockerud DJ</vt:lpstr>
      <vt:lpstr>IBK Lockerud DJ</vt:lpstr>
      <vt:lpstr>IBK Lockerud DJ</vt:lpstr>
      <vt:lpstr>IBK Lockerud DJ</vt:lpstr>
      <vt:lpstr>IBK Lockerud DJ</vt:lpstr>
      <vt:lpstr>JAS Lockerud GS 86 Hagfors Hertzöga Hallsta Karlstad Lillån Rönnby Skoghall Västerås IBS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
  <cp:lastModifiedBy>Fredrik Kampe</cp:lastModifiedBy>
  <cp:revision>470</cp:revision>
  <dcterms:created xsi:type="dcterms:W3CDTF">2023-05-30T16:53:23Z</dcterms:created>
  <dcterms:modified xsi:type="dcterms:W3CDTF">2023-06-08T17:23:41Z</dcterms:modified>
</cp:coreProperties>
</file>