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0" r:id="rId2"/>
    <p:sldId id="262" r:id="rId3"/>
  </p:sldIdLst>
  <p:sldSz cx="9144000" cy="6858000" type="screen4x3"/>
  <p:notesSz cx="6735763" cy="9866313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66"/>
    <a:srgbClr val="FF7C8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54" autoAdjust="0"/>
  </p:normalViewPr>
  <p:slideViewPr>
    <p:cSldViewPr>
      <p:cViewPr varScale="1">
        <p:scale>
          <a:sx n="101" d="100"/>
          <a:sy n="101" d="100"/>
        </p:scale>
        <p:origin x="126" y="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0BDC66E-A0CD-480D-AD28-23C9ACF00BA8}" type="datetimeFigureOut">
              <a:rPr lang="sv-SE"/>
              <a:pPr>
                <a:defRPr/>
              </a:pPr>
              <a:t>2014-08-05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9C55E54-BD4F-423E-8572-4131831EC384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8189222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v-SE" altLang="sv-SE" smtClean="0"/>
          </a:p>
        </p:txBody>
      </p:sp>
      <p:sp>
        <p:nvSpPr>
          <p:cNvPr id="6148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E13ADB9-F9F3-48E7-B356-19FD5B65E3A3}" type="slidenum">
              <a:rPr lang="sv-SE" altLang="sv-SE"/>
              <a:pPr/>
              <a:t>1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634359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36476-997E-4BB1-BF76-93E16DEA5A95}" type="datetimeFigureOut">
              <a:rPr lang="sv-SE"/>
              <a:pPr>
                <a:defRPr/>
              </a:pPr>
              <a:t>2014-08-05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363202-5273-4980-B8B6-37388BD3C9DF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549413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EFC92-BBCB-408E-86FE-78D7C2E840AC}" type="datetimeFigureOut">
              <a:rPr lang="sv-SE"/>
              <a:pPr>
                <a:defRPr/>
              </a:pPr>
              <a:t>2014-08-05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6ECCA5-3E33-4A30-B360-09EA0FE5E286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159951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45ADC-94D7-41D1-A6B0-A160BF43D816}" type="datetimeFigureOut">
              <a:rPr lang="sv-SE"/>
              <a:pPr>
                <a:defRPr/>
              </a:pPr>
              <a:t>2014-08-05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E6141F-D276-4AEE-99D5-A0F7C20E2EBF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9591158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Rubrik och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abell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sv-SE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BA5AA5-79B3-4177-A8BD-79EC2C949E25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484536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8B9ED-645D-4E6C-B0A9-215E49F374DA}" type="datetimeFigureOut">
              <a:rPr lang="sv-SE"/>
              <a:pPr>
                <a:defRPr/>
              </a:pPr>
              <a:t>2014-08-05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15C9B2-BA20-4D77-9B8F-92DC188E3642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80781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3EF11-A52B-428F-83B6-8E3CC4D33384}" type="datetimeFigureOut">
              <a:rPr lang="sv-SE"/>
              <a:pPr>
                <a:defRPr/>
              </a:pPr>
              <a:t>2014-08-05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1668A2-4506-429B-9F07-7A5C4BAFE64C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074027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DC087-E0B0-4194-A713-DA7E5FF2D32A}" type="datetimeFigureOut">
              <a:rPr lang="sv-SE"/>
              <a:pPr>
                <a:defRPr/>
              </a:pPr>
              <a:t>2014-08-05</a:t>
            </a:fld>
            <a:endParaRPr lang="sv-SE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2E6DB4-0390-4A5C-84A8-4555296D0EDC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553447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89136-D920-46F1-8944-8E111B850ECE}" type="datetimeFigureOut">
              <a:rPr lang="sv-SE"/>
              <a:pPr>
                <a:defRPr/>
              </a:pPr>
              <a:t>2014-08-05</a:t>
            </a:fld>
            <a:endParaRPr lang="sv-SE"/>
          </a:p>
        </p:txBody>
      </p:sp>
      <p:sp>
        <p:nvSpPr>
          <p:cNvPr id="8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B78FE4-CA3A-4546-97D7-CB020490CFBF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28427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1F8D0-3C37-4427-84AF-AD32670387A6}" type="datetimeFigureOut">
              <a:rPr lang="sv-SE"/>
              <a:pPr>
                <a:defRPr/>
              </a:pPr>
              <a:t>2014-08-05</a:t>
            </a:fld>
            <a:endParaRPr lang="sv-SE"/>
          </a:p>
        </p:txBody>
      </p:sp>
      <p:sp>
        <p:nvSpPr>
          <p:cNvPr id="4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DCD45F-1C80-4A02-9E39-59C0C1E82EA6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292704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7B9D5-3CC6-42E4-A257-F84D3367B1AF}" type="datetimeFigureOut">
              <a:rPr lang="sv-SE"/>
              <a:pPr>
                <a:defRPr/>
              </a:pPr>
              <a:t>2014-08-05</a:t>
            </a:fld>
            <a:endParaRPr lang="sv-SE"/>
          </a:p>
        </p:txBody>
      </p:sp>
      <p:sp>
        <p:nvSpPr>
          <p:cNvPr id="3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41FAE7-BF2E-44F9-97BE-68DEC5C686BE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35918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60965-7A5D-4FEF-8D22-E7BDA111F596}" type="datetimeFigureOut">
              <a:rPr lang="sv-SE"/>
              <a:pPr>
                <a:defRPr/>
              </a:pPr>
              <a:t>2014-08-05</a:t>
            </a:fld>
            <a:endParaRPr lang="sv-SE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9BF017-BEFD-456E-BD50-C3428924724A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573794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05BF0-D4D1-4E24-AD5D-1BF16A71EBBF}" type="datetimeFigureOut">
              <a:rPr lang="sv-SE"/>
              <a:pPr>
                <a:defRPr/>
              </a:pPr>
              <a:t>2014-08-05</a:t>
            </a:fld>
            <a:endParaRPr lang="sv-SE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8A28B9-023D-46C5-AE35-DDAF2B52CB07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071470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smtClean="0"/>
              <a:t>Klicka här för att ändra format</a:t>
            </a:r>
          </a:p>
        </p:txBody>
      </p:sp>
      <p:sp>
        <p:nvSpPr>
          <p:cNvPr id="1027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smtClean="0"/>
              <a:t>Klicka här för att ändra format på bakgrundstexten</a:t>
            </a:r>
          </a:p>
          <a:p>
            <a:pPr lvl="1"/>
            <a:r>
              <a:rPr lang="sv-SE" altLang="sv-SE" smtClean="0"/>
              <a:t>Nivå två</a:t>
            </a:r>
          </a:p>
          <a:p>
            <a:pPr lvl="2"/>
            <a:r>
              <a:rPr lang="sv-SE" altLang="sv-SE" smtClean="0"/>
              <a:t>Nivå tre</a:t>
            </a:r>
          </a:p>
          <a:p>
            <a:pPr lvl="3"/>
            <a:r>
              <a:rPr lang="sv-SE" altLang="sv-SE" smtClean="0"/>
              <a:t>Nivå fyra</a:t>
            </a:r>
          </a:p>
          <a:p>
            <a:pPr lvl="4"/>
            <a:r>
              <a:rPr lang="sv-SE" altLang="sv-SE" smtClean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740A713-F660-43F3-88EE-4DE641110C55}" type="datetimeFigureOut">
              <a:rPr lang="sv-SE"/>
              <a:pPr>
                <a:defRPr/>
              </a:pPr>
              <a:t>2014-08-05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FBF92F7-3976-48AA-9847-59AE629062A0}" type="slidenum">
              <a:rPr lang="sv-SE" altLang="sv-SE"/>
              <a:pPr/>
              <a:t>‹#›</a:t>
            </a:fld>
            <a:endParaRPr lang="sv-SE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hyperlink" Target="http://spelarlyftet.se/Dokument/2011/Matris2011/Spelsystem/Spelsystem_4-1-3_Allmant.pdf" TargetMode="External"/><Relationship Id="rId21" Type="http://schemas.openxmlformats.org/officeDocument/2006/relationships/hyperlink" Target="http://spelarlyftet.se/Dokument/2013/Matris2013/Teknik/Teknik_FintaDribbla_TackaUtmana.pdf" TargetMode="External"/><Relationship Id="rId42" Type="http://schemas.openxmlformats.org/officeDocument/2006/relationships/hyperlink" Target="http://spelarlyftet.se/Dokument/2014/Matris2014/Forsvarsspel/Forsvarsspel_IndividuellPress_Rattvand.pdf" TargetMode="External"/><Relationship Id="rId47" Type="http://schemas.openxmlformats.org/officeDocument/2006/relationships/hyperlink" Target="http://spelarlyftet.se/Dokument/2014/Matris2014/Spelsystem/SaSpelarVi_9-mannafotboll.pdf" TargetMode="External"/><Relationship Id="rId63" Type="http://schemas.openxmlformats.org/officeDocument/2006/relationships/hyperlink" Target="http://spelarlyftet.se/Dokument/2013/Matris2013/Anfallspel/Anfallsspel_Speluppbyggnad_KortaUppspel.pdf" TargetMode="External"/><Relationship Id="rId68" Type="http://schemas.openxmlformats.org/officeDocument/2006/relationships/hyperlink" Target="http://spelarlyftet.se/Dokument/2014/Matris2014/Spelsystem/SaSpelarVi_11-mannafotboll.pdf" TargetMode="External"/><Relationship Id="rId84" Type="http://schemas.openxmlformats.org/officeDocument/2006/relationships/hyperlink" Target="http://spelarlyftet.se/Dokument/2013/Matris2013/Forsvarsspel/Forsvarsspel_Markeringsforsvar_Zonmarkering.pdf" TargetMode="External"/><Relationship Id="rId89" Type="http://schemas.openxmlformats.org/officeDocument/2006/relationships/hyperlink" Target="http://spelarlyftet.se/Dokument/2013/Matris2013/Anfallspel/Anfallsspel_Passningsspel_1Tillslag.pdf" TargetMode="External"/><Relationship Id="rId7" Type="http://schemas.openxmlformats.org/officeDocument/2006/relationships/hyperlink" Target="http://www.youtube.com/watch?v=ZjNtKt8TWFE&amp;feature=youtu.be" TargetMode="External"/><Relationship Id="rId71" Type="http://schemas.openxmlformats.org/officeDocument/2006/relationships/hyperlink" Target="http://spelarlyftet.se/Dokument/2011/Matris2011/Spelsystem/Spelsystem_4-3-3_Allmant.pdf" TargetMode="External"/><Relationship Id="rId92" Type="http://schemas.openxmlformats.org/officeDocument/2006/relationships/hyperlink" Target="http://spelarlyftet.se/Dokument/2013/Matris2013/Forsvarsspel/Forsvarsspel_Omstallning_AnfallForsvar.pdf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http://spelarlyftet.se/Dokument/2013/Matris2013/Teknik/Teknik_Mottagning_InsidaUtsida.pdf" TargetMode="External"/><Relationship Id="rId29" Type="http://schemas.openxmlformats.org/officeDocument/2006/relationships/hyperlink" Target="http://spelarlyftet.se/Dokument/2013/Matris2013/Teknik/Teknik_Mottagning_Medtagning.pdf" TargetMode="External"/><Relationship Id="rId11" Type="http://schemas.openxmlformats.org/officeDocument/2006/relationships/hyperlink" Target="http://spelarlyftet.se/Dokument/2013/Matris2013/Teknik/Teknik_Passning_InsidaUtsida.pdf" TargetMode="External"/><Relationship Id="rId24" Type="http://schemas.openxmlformats.org/officeDocument/2006/relationships/hyperlink" Target="http://www.youtube.com/watch?v=t7C2iXILXN0&amp;feature=youtu.be" TargetMode="External"/><Relationship Id="rId32" Type="http://schemas.openxmlformats.org/officeDocument/2006/relationships/hyperlink" Target="http://spelarlyftet.se/Dokument/2014/Matris2014/Anfallspel/Anfallsspel_2mot1_Vaggspel.pdf" TargetMode="External"/><Relationship Id="rId37" Type="http://schemas.openxmlformats.org/officeDocument/2006/relationships/hyperlink" Target="http://spelarlyftet.se/Dokument/2013/Matris2013/Teknik/Teknik_Skott_HelHalvVolley.pdf" TargetMode="External"/><Relationship Id="rId40" Type="http://schemas.openxmlformats.org/officeDocument/2006/relationships/hyperlink" Target="http://spelarlyftet.se/Dokument/2013/Matris2013/Anfallspel/Anfallsspel_Passningsspel_Spelvandning.pdf" TargetMode="External"/><Relationship Id="rId45" Type="http://schemas.openxmlformats.org/officeDocument/2006/relationships/hyperlink" Target="http://spelarlyftet.se/Dokument/2014/Matris2014/Spelsystem/Spelsystembeskrivning_9-manna_4-1-3.pdf" TargetMode="External"/><Relationship Id="rId53" Type="http://schemas.openxmlformats.org/officeDocument/2006/relationships/hyperlink" Target="http://spelarlyftet.se/Dokument/2013/Matris2013/Anfallspel/Anfallsspel_Grundf_Speldjup.pdf" TargetMode="External"/><Relationship Id="rId58" Type="http://schemas.openxmlformats.org/officeDocument/2006/relationships/hyperlink" Target="http://spelarlyftet.se/Dokument/2013/Matris2013/Forsvarsspel/Forsvarsspel_Grundf_PressUnderstod.pdf" TargetMode="External"/><Relationship Id="rId66" Type="http://schemas.openxmlformats.org/officeDocument/2006/relationships/hyperlink" Target="http://spelarlyftet.se/Dokument/2011/Matris2011/Forsvarsspel/Forsvarsspel_Markeringsforsvar_Kombination.pdf" TargetMode="External"/><Relationship Id="rId74" Type="http://schemas.openxmlformats.org/officeDocument/2006/relationships/hyperlink" Target="http://spelarlyftet.se/Dokument/2013/Matris2013/Spelsystem/Spelsystem_4-3-3_Forsvarsspel.pdf" TargetMode="External"/><Relationship Id="rId79" Type="http://schemas.openxmlformats.org/officeDocument/2006/relationships/hyperlink" Target="http://spelarlyftet.se/Dokument/2013/Matris2013/Forsvarsspel/Forsvarsspel_FarligaYtor.pdf" TargetMode="External"/><Relationship Id="rId87" Type="http://schemas.openxmlformats.org/officeDocument/2006/relationships/hyperlink" Target="http://spelarlyftet.se/Dokument/2013/Matris2013/Spelsystem/Spelsystembeskrivning_11-manna_4-5-1.pdf" TargetMode="External"/><Relationship Id="rId102" Type="http://schemas.openxmlformats.org/officeDocument/2006/relationships/image" Target="../media/image1.png"/><Relationship Id="rId5" Type="http://schemas.openxmlformats.org/officeDocument/2006/relationships/hyperlink" Target="http://spelarlyftet.se/Dokument/2013/Matris2013/Spelsystem/NyaSpelformer.pdf" TargetMode="External"/><Relationship Id="rId61" Type="http://schemas.openxmlformats.org/officeDocument/2006/relationships/hyperlink" Target="http://spelarlyftet.se/Dokument/2013/Matris2013/Anfallspel/Anfallsspel_Anfallsvapen_Instick.pdf" TargetMode="External"/><Relationship Id="rId82" Type="http://schemas.openxmlformats.org/officeDocument/2006/relationships/hyperlink" Target="http://spelarlyftet.se/Dokument/2013/Matris2013/Anfallspel/Anfallsspel_Speluppbyggnad_LangaUppspel.pdf" TargetMode="External"/><Relationship Id="rId90" Type="http://schemas.openxmlformats.org/officeDocument/2006/relationships/hyperlink" Target="http://spelarlyftet.se/Dokument/2013/Matris2013/Anfallspel/Anfallsspel_Omstallning_ForsvarAnfall.pdf" TargetMode="External"/><Relationship Id="rId95" Type="http://schemas.openxmlformats.org/officeDocument/2006/relationships/hyperlink" Target="http://spelarlyftet.se/Dokument/2011/Matris2011/Anfallspel/Anfallsspel_Passningsspel_Trianglar.pdf" TargetMode="External"/><Relationship Id="rId19" Type="http://schemas.openxmlformats.org/officeDocument/2006/relationships/hyperlink" Target="http://spelarlyftet.se/Dokument/2013/Matris2013/Teknik/Teknik_FintaDribbla_DiverseFinter.pdf" TargetMode="External"/><Relationship Id="rId14" Type="http://schemas.openxmlformats.org/officeDocument/2006/relationships/hyperlink" Target="http://spelarlyftet.se/Dokument/2014/Matris2014/Spelsystem/SaSpelarVi_5-mannafotboll.pdf" TargetMode="External"/><Relationship Id="rId22" Type="http://schemas.openxmlformats.org/officeDocument/2006/relationships/hyperlink" Target="http://spelarlyftet.se/Dokument/2014/Matris2014/Teknik/Teknik_Nick_Grund.pdf" TargetMode="External"/><Relationship Id="rId27" Type="http://schemas.openxmlformats.org/officeDocument/2006/relationships/hyperlink" Target="http://spelarlyftet.se/Dokument/2014/Matris2014/Spelsystem/SaSpelarVi_7-mannafotboll.pdf" TargetMode="External"/><Relationship Id="rId30" Type="http://schemas.openxmlformats.org/officeDocument/2006/relationships/hyperlink" Target="http://spelarlyftet.se/Dokument/2013/Matris2013/Teknik/Teknik_Vandningar.pdf" TargetMode="External"/><Relationship Id="rId35" Type="http://schemas.openxmlformats.org/officeDocument/2006/relationships/hyperlink" Target="http://spelarlyftet.se/Dokument/2013/Matris2013/Forsvarsspel/Forsvarsspel_Forsvarssida.pdf" TargetMode="External"/><Relationship Id="rId43" Type="http://schemas.openxmlformats.org/officeDocument/2006/relationships/hyperlink" Target="http://spelarlyftet.se/Dokument/2013/Matris2013/Forsvarsspel/Forsvarsspel_IndividuellPress_Felvand.pdf" TargetMode="External"/><Relationship Id="rId48" Type="http://schemas.openxmlformats.org/officeDocument/2006/relationships/hyperlink" Target="http://spelarlyftet.se/Dokument/2013/Matris2013/Spelsystem/Spelsystem_4-1-3_Allmant.pdf" TargetMode="External"/><Relationship Id="rId56" Type="http://schemas.openxmlformats.org/officeDocument/2006/relationships/hyperlink" Target="http://spelarlyftet.se/Dokument/2013/Matris2013/Anfallspel/Anfallsspel_Passningsspel_RattvandFelvand.pdf" TargetMode="External"/><Relationship Id="rId64" Type="http://schemas.openxmlformats.org/officeDocument/2006/relationships/hyperlink" Target="http://spelarlyftet.se/Dokument/2014/Matris2014/Forsvarsspel/Forsvarsspel_Grundf_PressTackning.pdf" TargetMode="External"/><Relationship Id="rId69" Type="http://schemas.openxmlformats.org/officeDocument/2006/relationships/hyperlink" Target="http://spelarlyftet.se/Dokument/2011/Matris2011/Anfallspel/Anfallsspel_Grundf_Spelbredd.pdf" TargetMode="External"/><Relationship Id="rId77" Type="http://schemas.openxmlformats.org/officeDocument/2006/relationships/hyperlink" Target="http://spelarlyftet.se/Dokument/2013/Matris2013/Anfallspel/Anfallsspel_Passningsspel_Vardera.pdf" TargetMode="External"/><Relationship Id="rId100" Type="http://schemas.openxmlformats.org/officeDocument/2006/relationships/hyperlink" Target="http://spelarlyftet.se/Dokument/2013/Matris2013/Spelsystem/Spelsystem_4-4-2_Koll_Forsvarsspel.pdf" TargetMode="External"/><Relationship Id="rId8" Type="http://schemas.openxmlformats.org/officeDocument/2006/relationships/hyperlink" Target="http://spelarlyftet.se/Dokument/2011/Matris2011/Spelsystem/SaSpelarVi_3-mannafotboll_2012.pdf" TargetMode="External"/><Relationship Id="rId51" Type="http://schemas.openxmlformats.org/officeDocument/2006/relationships/hyperlink" Target="http://spelarlyftet.se/Dokument/2013/Matris2013/Teknik/Teknik_BrytaTackla.pdf" TargetMode="External"/><Relationship Id="rId72" Type="http://schemas.openxmlformats.org/officeDocument/2006/relationships/hyperlink" Target="http://spelarlyftet.se/Dokument/2013/Matris2013/Spelsystem/Spelsystem_4-3-3_Anfallsspel.pdf" TargetMode="External"/><Relationship Id="rId80" Type="http://schemas.openxmlformats.org/officeDocument/2006/relationships/hyperlink" Target="http://spelarlyftet.se/Dokument/2013/Matris2013/Forsvarsspel/Forsvarsspel_Fordroja.pdf" TargetMode="External"/><Relationship Id="rId85" Type="http://schemas.openxmlformats.org/officeDocument/2006/relationships/hyperlink" Target="http://spelarlyftet.se/Dokument/2013/Matris2013/Forsvarsspel/Forsvarsspel_OverflyttningCentrering.pdf" TargetMode="External"/><Relationship Id="rId93" Type="http://schemas.openxmlformats.org/officeDocument/2006/relationships/hyperlink" Target="http://spelarlyftet.se/Dokument/2013/Matris2013/Forsvarsspel/Forsvarsspel_Samarbete_MvForsvar.pdf" TargetMode="External"/><Relationship Id="rId98" Type="http://schemas.openxmlformats.org/officeDocument/2006/relationships/hyperlink" Target="http://spelarlyftet.se/Dokument/2013/Matris2013/Spelsystem/Spelsystem_4-4-2_Koll_Anfallsspel.pdf" TargetMode="External"/><Relationship Id="rId3" Type="http://schemas.openxmlformats.org/officeDocument/2006/relationships/hyperlink" Target="http://spelarlyftet.se/Dokument/2014/Matris2014/Spelarutbildningsmatrisen_Anvandning.pdf" TargetMode="External"/><Relationship Id="rId12" Type="http://schemas.openxmlformats.org/officeDocument/2006/relationships/hyperlink" Target="http://www.youtube.com/watch?v=PTHI8PomjdQ&amp;feature=youtu.be" TargetMode="External"/><Relationship Id="rId17" Type="http://schemas.openxmlformats.org/officeDocument/2006/relationships/hyperlink" Target="http://spelarlyftet.se/Dokument/2013/Matris2013/Teknik/Teknik_Skott_InsidaVrist.pdf" TargetMode="External"/><Relationship Id="rId25" Type="http://schemas.openxmlformats.org/officeDocument/2006/relationships/hyperlink" Target="http://spelarlyftet.se/Dokument/2013/Matris2013/Spelsystem/Spelsystembeskrivning_7-manna_2-3-1.pdf" TargetMode="External"/><Relationship Id="rId33" Type="http://schemas.openxmlformats.org/officeDocument/2006/relationships/hyperlink" Target="http://spelarlyftet.se/Dokument/2014/Matris2014/Anfallspel/Anfallsspel_2mot1_Overlamning.pdf" TargetMode="External"/><Relationship Id="rId38" Type="http://schemas.openxmlformats.org/officeDocument/2006/relationships/hyperlink" Target="http://spelarlyftet.se/Dokument/2013/Matris2013/Teknik/Teknik_Mottagning_Luften.pdf" TargetMode="External"/><Relationship Id="rId46" Type="http://schemas.openxmlformats.org/officeDocument/2006/relationships/hyperlink" Target="http://spelarlyftet.se/Dokument/2011/Matris2011/Traningslara/Traningslara_Fotbollsfys_3.pdf" TargetMode="External"/><Relationship Id="rId59" Type="http://schemas.openxmlformats.org/officeDocument/2006/relationships/hyperlink" Target="http://spelarlyftet.se/Dokument/2013/Matris2013/Forsvarsspel/Forsvarsspel_Markeringsforsvar_Manman.pdf" TargetMode="External"/><Relationship Id="rId67" Type="http://schemas.openxmlformats.org/officeDocument/2006/relationships/hyperlink" Target="http://spelarlyftet.se/Dokument/2013/Matris2013/Spelsystem/Spelsystembeskrivning_11-manna_4-3-3.pdf" TargetMode="External"/><Relationship Id="rId103" Type="http://schemas.openxmlformats.org/officeDocument/2006/relationships/hyperlink" Target="http://www.spelarlyftet.se/" TargetMode="External"/><Relationship Id="rId20" Type="http://schemas.openxmlformats.org/officeDocument/2006/relationships/hyperlink" Target="http://spelarlyftet.se/Dokument/2012/Matris2012/Teknik/Teknik_FintaDribbla_TackaUtmana.pdf" TargetMode="External"/><Relationship Id="rId41" Type="http://schemas.openxmlformats.org/officeDocument/2006/relationships/hyperlink" Target="http://spelarlyftet.se/Dokument/2013/Matris2013/Anfallspel/Anfallsspel_Speluppbyggnad_SpelvandningIBacklinjen.pdf" TargetMode="External"/><Relationship Id="rId54" Type="http://schemas.openxmlformats.org/officeDocument/2006/relationships/hyperlink" Target="http://spelarlyftet.se/Dokument/2013/Matris2013/Anfallspel/Anfallsspel_Avslut_Skott.pdf" TargetMode="External"/><Relationship Id="rId62" Type="http://schemas.openxmlformats.org/officeDocument/2006/relationships/hyperlink" Target="http://spelarlyftet.se/Dokument/2013/Matris2013/Anfallspel/Anfallsspel_Passningsspel_Trianglar.pdf" TargetMode="External"/><Relationship Id="rId70" Type="http://schemas.openxmlformats.org/officeDocument/2006/relationships/hyperlink" Target="http://spelarlyftet.se/Dokument/2013/Matris2013/Spelsystem/Spelsystem_4-3-3_Allmant.pdf" TargetMode="External"/><Relationship Id="rId75" Type="http://schemas.openxmlformats.org/officeDocument/2006/relationships/hyperlink" Target="http://spelarlyftet.se/Dokument/2013/Matris2013/Anfallspel/Anfallsspel_SkapaYta.pdf" TargetMode="External"/><Relationship Id="rId83" Type="http://schemas.openxmlformats.org/officeDocument/2006/relationships/hyperlink" Target="http://spelarlyftet.se/Dokument/2013/Matris2013/Anfallspel/Anfallsspel_KollektivtAnfall_Overtalighet.pdf" TargetMode="External"/><Relationship Id="rId88" Type="http://schemas.openxmlformats.org/officeDocument/2006/relationships/hyperlink" Target="http://spelarlyftet.se/Dokument/2013/Matris2013/Spelsystem/Spelsystem_4-5-1_Allmant.pdf" TargetMode="External"/><Relationship Id="rId91" Type="http://schemas.openxmlformats.org/officeDocument/2006/relationships/hyperlink" Target="http://spelarlyftet.se/Dokument/2013/Matris2013/Forsvarsspel/Forsvarsspel_Positionsforsvar.pdf" TargetMode="External"/><Relationship Id="rId96" Type="http://schemas.openxmlformats.org/officeDocument/2006/relationships/hyperlink" Target="http://spelarlyftet.se/Dokument/2013/Matris2013/Spelsystem/Spelsystem_4-4-2_Koll_Allmant.pdf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spelarlyftet.se/Dokument/2013/Matris2013/Rorelsegladje.pdf" TargetMode="External"/><Relationship Id="rId15" Type="http://schemas.openxmlformats.org/officeDocument/2006/relationships/hyperlink" Target="http://spelarlyftet.se/Dokument/2013/Matris2013/Spelsystem/Spelsystem_2-2_Allmant.pdf" TargetMode="External"/><Relationship Id="rId23" Type="http://schemas.openxmlformats.org/officeDocument/2006/relationships/hyperlink" Target="http://spelarlyftet.se/Dokument/2013/Matris2013/Anfallspel/Anfallsspel_Grundf_Spelavstand.pdf" TargetMode="External"/><Relationship Id="rId28" Type="http://schemas.openxmlformats.org/officeDocument/2006/relationships/hyperlink" Target="http://spelarlyftet.se/Dokument/2013/Matris2013/Spelsystem/Spelsystem_2-3-1_Allmant.pdf" TargetMode="External"/><Relationship Id="rId36" Type="http://schemas.openxmlformats.org/officeDocument/2006/relationships/hyperlink" Target="http://spelarlyftet.se/Dokument/2013/Matris2013/Teknik/Teknik_Passning_HalvvristChip.pdf" TargetMode="External"/><Relationship Id="rId49" Type="http://schemas.openxmlformats.org/officeDocument/2006/relationships/hyperlink" Target="http://spelarlyftet.se/Dokument/2013/Matris2013/Spelsystem/Spelsystem_4-1-3_Anfallsspel.pdf" TargetMode="External"/><Relationship Id="rId57" Type="http://schemas.openxmlformats.org/officeDocument/2006/relationships/hyperlink" Target="http://spelarlyftet.se/Dokument/2013/Matris2013/Forsvarsspel/Forsvarsspel_Grundf_Markering.pdf" TargetMode="External"/><Relationship Id="rId10" Type="http://schemas.openxmlformats.org/officeDocument/2006/relationships/hyperlink" Target="http://spelarlyftet.se/Dokument/2013/Matris2013/Teknik/Teknik_Driva.pdf" TargetMode="External"/><Relationship Id="rId31" Type="http://schemas.openxmlformats.org/officeDocument/2006/relationships/hyperlink" Target="http://spelarlyftet.se/Dokument/2013/Matris2013/Teknik/Teknik_Passning_Inkast.pdf" TargetMode="External"/><Relationship Id="rId44" Type="http://schemas.openxmlformats.org/officeDocument/2006/relationships/hyperlink" Target="http://www.youtube.com/watch?v=UHoTMa5zB4s&amp;feature=youtu.be" TargetMode="External"/><Relationship Id="rId52" Type="http://schemas.openxmlformats.org/officeDocument/2006/relationships/hyperlink" Target="http://spelarlyftet.se/Dokument/2014/Matris2014/Teknik/Teknik_Nick_Upphopp.pdf" TargetMode="External"/><Relationship Id="rId60" Type="http://schemas.openxmlformats.org/officeDocument/2006/relationships/hyperlink" Target="http://spelarlyftet.se/Dokument/2014/Matris2014/Anfallspel/Anfallsspel_2mot1_Overlappning.pdf" TargetMode="External"/><Relationship Id="rId65" Type="http://schemas.openxmlformats.org/officeDocument/2006/relationships/hyperlink" Target="http://spelarlyftet.se/Dokument/2013/Matris2013/Forsvarsspel/Forsvarsspel_Markeringsforsvar_Kombination.pdf" TargetMode="External"/><Relationship Id="rId73" Type="http://schemas.openxmlformats.org/officeDocument/2006/relationships/hyperlink" Target="http://spelarlyftet.se/Dokument/2011/Matris2011/Spelsystem/Spelsystem_4-3-3_Anfallsspel.pdf" TargetMode="External"/><Relationship Id="rId78" Type="http://schemas.openxmlformats.org/officeDocument/2006/relationships/hyperlink" Target="http://spelarlyftet.se/Dokument/2013/Matris2013/Anfallspel/Anfallsspel_KortHorna_Inkast.pdf" TargetMode="External"/><Relationship Id="rId81" Type="http://schemas.openxmlformats.org/officeDocument/2006/relationships/hyperlink" Target="http://spelarlyftet.se/Dokument/2013/Matris2013/Anfallspel/Anfallsspel_Passningsspel_2Tillslag.pdf" TargetMode="External"/><Relationship Id="rId86" Type="http://schemas.openxmlformats.org/officeDocument/2006/relationships/hyperlink" Target="http://spelarlyftet.se/Dokument/2013/Matris2013/Forsvarsspel/Forsvarsspel_KollektivtForsvar_Overtalighet.pdf" TargetMode="External"/><Relationship Id="rId94" Type="http://schemas.openxmlformats.org/officeDocument/2006/relationships/hyperlink" Target="http://spelarlyftet.se/Dokument/2013/Matris2013/Spelsystem/Spelsystembeskrivning_11-manna_4-4-2_Kollektivt.pdf" TargetMode="External"/><Relationship Id="rId99" Type="http://schemas.openxmlformats.org/officeDocument/2006/relationships/hyperlink" Target="http://spelarlyftet.se/Dokument/2011/Matris2011/Anfallspel/Anfallsspel_Speluppbyggnad_KortaUppspel.pdf" TargetMode="External"/><Relationship Id="rId101" Type="http://schemas.openxmlformats.org/officeDocument/2006/relationships/hyperlink" Target="http://www.s2s.net/" TargetMode="External"/><Relationship Id="rId4" Type="http://schemas.openxmlformats.org/officeDocument/2006/relationships/hyperlink" Target="http://spelarlyftet.se/Dokument/2014/Matris2014/Spelarutbildningsmatris_Forklaring.pdf" TargetMode="External"/><Relationship Id="rId9" Type="http://schemas.openxmlformats.org/officeDocument/2006/relationships/hyperlink" Target="http://spelarlyftet.se/Dokument/2014/Matris2014/Spelsystem/SaSpelarVi_3-mannafotboll.pdf" TargetMode="External"/><Relationship Id="rId13" Type="http://schemas.openxmlformats.org/officeDocument/2006/relationships/hyperlink" Target="http://spelarlyftet.se/Dokument/2013/Matris2013/Spelsystem/Spelsystembeskrivning_5-manna_2-2.pdf" TargetMode="External"/><Relationship Id="rId18" Type="http://schemas.openxmlformats.org/officeDocument/2006/relationships/hyperlink" Target="http://spelarlyftet.se/Dokument/2013/Matris2013/Anfallspel/Anfallsspel_Grundf_Spelbar.pdf" TargetMode="External"/><Relationship Id="rId39" Type="http://schemas.openxmlformats.org/officeDocument/2006/relationships/hyperlink" Target="http://spelarlyftet.se/Dokument/2013/Matris2013/Anfallspel/Anfallsspel_Grundf_Spelbredd.pdf" TargetMode="External"/><Relationship Id="rId34" Type="http://schemas.openxmlformats.org/officeDocument/2006/relationships/hyperlink" Target="http://spelarlyftet.se/Dokument/2013/Matris2013/Anfallspel/Anfallsspel_Passningsspel_FriaYtor.pdf" TargetMode="External"/><Relationship Id="rId50" Type="http://schemas.openxmlformats.org/officeDocument/2006/relationships/hyperlink" Target="http://spelarlyftet.se/Dokument/2013/Matris2013/Spelsystem/Spelsystem_4-1-3_Forsvarsspel.pdf" TargetMode="External"/><Relationship Id="rId55" Type="http://schemas.openxmlformats.org/officeDocument/2006/relationships/hyperlink" Target="http://spelarlyftet.se/Dokument/2013/Matris2013/Anfallspel/Anfallsspel_Avslut_Frilage.pdf" TargetMode="External"/><Relationship Id="rId76" Type="http://schemas.openxmlformats.org/officeDocument/2006/relationships/hyperlink" Target="http://spelarlyftet.se/Dokument/2013/Matris2013/Anfallspel/Anfallsspel_Anfallsvapen_Inlagg.pdf" TargetMode="External"/><Relationship Id="rId97" Type="http://schemas.openxmlformats.org/officeDocument/2006/relationships/hyperlink" Target="http://spelarlyftet.se/Dokument/2011/Matris2011/Spelsystem/Spelsystem_4-4-2_Koll_Allmant.pdf" TargetMode="External"/><Relationship Id="rId10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hyperlink" Target="http://spelarlyftet.se/Dokument/2013/Matris2013/Teknik/Teknik_Passning_InsidaUtsida.pdf" TargetMode="External"/><Relationship Id="rId18" Type="http://schemas.openxmlformats.org/officeDocument/2006/relationships/hyperlink" Target="http://spelarlyftet.se/Dokument/2013/Matris2013/Traningslara/Traningslara_Fotbollsfys_2a.pdf" TargetMode="External"/><Relationship Id="rId26" Type="http://schemas.openxmlformats.org/officeDocument/2006/relationships/hyperlink" Target="http://spelarlyftet.se/Dokument/2013/Matris2013/Teknik/Teknik_Mottagning_InsidaUtsida.pdf" TargetMode="External"/><Relationship Id="rId39" Type="http://schemas.openxmlformats.org/officeDocument/2006/relationships/hyperlink" Target="http://spelarlyftet.se/Dokument/2014/Matris2014/Malvakt/Malvakt_BollarLangtFranMv.pdf" TargetMode="External"/><Relationship Id="rId21" Type="http://schemas.openxmlformats.org/officeDocument/2006/relationships/hyperlink" Target="http://spelarlyftet.se/Dokument/2013/Matris2013/Traningslara/Traningslara_Knakontroll.pdf" TargetMode="External"/><Relationship Id="rId34" Type="http://schemas.openxmlformats.org/officeDocument/2006/relationships/hyperlink" Target="http://spelarlyftet.se/Dokument/2013/Matris2013/Inomhus/Spelsystembeskrivning_Inomhus_5aside_2-2.pdf" TargetMode="External"/><Relationship Id="rId42" Type="http://schemas.openxmlformats.org/officeDocument/2006/relationships/hyperlink" Target="http://spelarlyftet.se/Dokument/2014/Matris2014/Malvakt/Malvakt_AgerandeVidSkott.pdf" TargetMode="External"/><Relationship Id="rId47" Type="http://schemas.openxmlformats.org/officeDocument/2006/relationships/hyperlink" Target="http://fogis.se/tranare/svffs-tranarutbildning/bas-niva/ledarskap-2/" TargetMode="External"/><Relationship Id="rId50" Type="http://schemas.openxmlformats.org/officeDocument/2006/relationships/hyperlink" Target="http://spelarlyftet.se/Dokument/2014/Matris2014/Ledarutbildning/Workshop_9-manna.pdf" TargetMode="External"/><Relationship Id="rId55" Type="http://schemas.openxmlformats.org/officeDocument/2006/relationships/hyperlink" Target="http://spelarlyftet.se/Dokument/2013/Matris2013/Inomhus/Inomhus_Spelsystem_5aside_1-2-1_Forsvarsspel.pdf" TargetMode="External"/><Relationship Id="rId63" Type="http://schemas.openxmlformats.org/officeDocument/2006/relationships/hyperlink" Target="http://fogis.se/tranare/malvaktstranarutbildning/bas-diplom/" TargetMode="External"/><Relationship Id="rId68" Type="http://schemas.openxmlformats.org/officeDocument/2006/relationships/image" Target="../media/image4.jpeg"/><Relationship Id="rId76" Type="http://schemas.openxmlformats.org/officeDocument/2006/relationships/image" Target="../media/image8.png"/><Relationship Id="rId7" Type="http://schemas.openxmlformats.org/officeDocument/2006/relationships/hyperlink" Target="http://spelarlyftet.se/Dokument/2014/Matris2014/Ledarutbildning/Workshop_3-manna.pdf" TargetMode="External"/><Relationship Id="rId71" Type="http://schemas.openxmlformats.org/officeDocument/2006/relationships/hyperlink" Target="http://bohuslan.svenskfotboll.se/bohuslyftet1/" TargetMode="External"/><Relationship Id="rId2" Type="http://schemas.openxmlformats.org/officeDocument/2006/relationships/hyperlink" Target="http://spelarlyftet.se/Dokument/2014/Matris2014/Spelarutbildningsmatrisen_Anvandning.pdf" TargetMode="External"/><Relationship Id="rId16" Type="http://schemas.openxmlformats.org/officeDocument/2006/relationships/hyperlink" Target="http://spelarlyftet.se/Dokument/2014/Matris2014/Ledarutbildning/Workshop_5-manna.pdf" TargetMode="External"/><Relationship Id="rId29" Type="http://schemas.openxmlformats.org/officeDocument/2006/relationships/hyperlink" Target="http://fogis.se/tranare/svffs-tranarutbildning/bas-niva/traningslara-1/" TargetMode="External"/><Relationship Id="rId11" Type="http://schemas.openxmlformats.org/officeDocument/2006/relationships/hyperlink" Target="http://spelarlyftet.se/Dokument/2014/Matris2014/Malvakt/Malvakt_FangaBollen.pdf" TargetMode="External"/><Relationship Id="rId24" Type="http://schemas.openxmlformats.org/officeDocument/2006/relationships/hyperlink" Target="http://spelarlyftet.se/Dokument/2014/Matris2014/Traningslara/Traningslara_Lopskolning.pdf" TargetMode="External"/><Relationship Id="rId32" Type="http://schemas.openxmlformats.org/officeDocument/2006/relationships/hyperlink" Target="http://spelarlyftet.se/Dokument/2014/Matris2014/Ledarutbildning/Workshop_Inomhus_1.pdf" TargetMode="External"/><Relationship Id="rId37" Type="http://schemas.openxmlformats.org/officeDocument/2006/relationships/hyperlink" Target="http://spelarlyftet.se/Dokument/2014/Matris2014/Malvakt/Malvakt_Utkast_Overarmskast.pdf" TargetMode="External"/><Relationship Id="rId40" Type="http://schemas.openxmlformats.org/officeDocument/2006/relationships/hyperlink" Target="http://spelarlyftet.se/Dokument/2014/Matris2014/Malvakt/Malvakt_Upphoppsteknik.pdf" TargetMode="External"/><Relationship Id="rId45" Type="http://schemas.openxmlformats.org/officeDocument/2006/relationships/hyperlink" Target="http://spelarlyftet.se/Dokument/2013/Matris2013/Traningslara/Traningslara_ForstarktADR.pdf" TargetMode="External"/><Relationship Id="rId53" Type="http://schemas.openxmlformats.org/officeDocument/2006/relationships/hyperlink" Target="http://spelarlyftet.se/Dokument/2013/Matris2013/Inomhus/Spelsystembeskrivning_Inomhus_5aside_1-2-1.pdf" TargetMode="External"/><Relationship Id="rId58" Type="http://schemas.openxmlformats.org/officeDocument/2006/relationships/hyperlink" Target="http://fogis.se/tranare/svffs-tranarutbildning/bas-niva/malvaktsspel-2/" TargetMode="External"/><Relationship Id="rId66" Type="http://schemas.openxmlformats.org/officeDocument/2006/relationships/image" Target="../media/image3.jpeg"/><Relationship Id="rId74" Type="http://schemas.openxmlformats.org/officeDocument/2006/relationships/image" Target="../media/image7.jpeg"/><Relationship Id="rId5" Type="http://schemas.openxmlformats.org/officeDocument/2006/relationships/hyperlink" Target="http://spelarlyftet.se/Dokument/2014/Matris2014/Malvakt/Malvakt_Rorelsegladje.pdf" TargetMode="External"/><Relationship Id="rId15" Type="http://schemas.openxmlformats.org/officeDocument/2006/relationships/hyperlink" Target="http://fogis.se/tranare/svffs-tranarutbildning/bas-niva/teknik-1/" TargetMode="External"/><Relationship Id="rId23" Type="http://schemas.openxmlformats.org/officeDocument/2006/relationships/hyperlink" Target="http://spelarlyftet.se/Dokument/2013/Matris2013/Traningslara/Traningslara_Fotbollsworkout.pdf" TargetMode="External"/><Relationship Id="rId28" Type="http://schemas.openxmlformats.org/officeDocument/2006/relationships/hyperlink" Target="http://fogis.se/tranare/svffs-tranarutbildning/bas-niva/spelforstaelse-1/" TargetMode="External"/><Relationship Id="rId36" Type="http://schemas.openxmlformats.org/officeDocument/2006/relationships/hyperlink" Target="http://spelarlyftet.se/Dokument/2014/Matris2014/Malvakt/Malvakt_Sidledsforflyttning.pdf" TargetMode="External"/><Relationship Id="rId49" Type="http://schemas.openxmlformats.org/officeDocument/2006/relationships/hyperlink" Target="http://fogis.se/tranare/malvaktstranarutbildning/bas-1/" TargetMode="External"/><Relationship Id="rId57" Type="http://schemas.openxmlformats.org/officeDocument/2006/relationships/hyperlink" Target="http://fogis.se/tranare/svffs-tranarutbildning/bas-niva/traningslara-2/" TargetMode="External"/><Relationship Id="rId61" Type="http://schemas.openxmlformats.org/officeDocument/2006/relationships/hyperlink" Target="http://spelarlyftet.se/Dokument/2013/Matris2013/Traningslara/Traningslara_Fotbollsfys_4.pdf" TargetMode="External"/><Relationship Id="rId10" Type="http://schemas.openxmlformats.org/officeDocument/2006/relationships/hyperlink" Target="http://spelarlyftet.se/Dokument/2013/Matris2013/Inomhus/Inomhus_Spelsystem_3-manna_Allmant.pdf" TargetMode="External"/><Relationship Id="rId19" Type="http://schemas.openxmlformats.org/officeDocument/2006/relationships/hyperlink" Target="http://spelarlyftet.se/Dokument/2013/Matris2013/Traningslara/Traningslara_Fotbollsfys_2b.pdf" TargetMode="External"/><Relationship Id="rId31" Type="http://schemas.openxmlformats.org/officeDocument/2006/relationships/hyperlink" Target="http://spelarlyftet.se/Dokument/2014/Matris2014/Ledarutbildning/Workshop_7-manna.pdf" TargetMode="External"/><Relationship Id="rId44" Type="http://schemas.openxmlformats.org/officeDocument/2006/relationships/hyperlink" Target="http://spelarlyftet.se/Dokument/2013/Matris2013/Traningslara/Traningslara_Fotbollsfys_3b.pdf" TargetMode="External"/><Relationship Id="rId52" Type="http://schemas.openxmlformats.org/officeDocument/2006/relationships/hyperlink" Target="http://spelarlyftet.se/Dokument/2014/Matris2014/Ledarutbildning/Workshop_Fotbollsfys_2.pdf" TargetMode="External"/><Relationship Id="rId60" Type="http://schemas.openxmlformats.org/officeDocument/2006/relationships/hyperlink" Target="http://spelarlyftet.se/Dokument/2014/Matris2014/Ledarutbildning/Workshop_11-manna.pdf" TargetMode="External"/><Relationship Id="rId65" Type="http://schemas.openxmlformats.org/officeDocument/2006/relationships/hyperlink" Target="http://sodermanland.svenskfotboll.se/sormlandslyftet/" TargetMode="External"/><Relationship Id="rId73" Type="http://schemas.openxmlformats.org/officeDocument/2006/relationships/hyperlink" Target="http://fogis.se/spelarutbildning/" TargetMode="External"/><Relationship Id="rId78" Type="http://schemas.openxmlformats.org/officeDocument/2006/relationships/image" Target="../media/image1.png"/><Relationship Id="rId4" Type="http://schemas.openxmlformats.org/officeDocument/2006/relationships/hyperlink" Target="http://spelarlyftet.se/Dokument/2013/Matris2013/Traningslara/Traningslara_Fotbollsfys_1.pdf" TargetMode="External"/><Relationship Id="rId9" Type="http://schemas.openxmlformats.org/officeDocument/2006/relationships/hyperlink" Target="http://spelarlyftet.se/Dokument/2013/Matris2013/Inomhus/SaSpelarVi_3-mannafotboll.pdf" TargetMode="External"/><Relationship Id="rId14" Type="http://schemas.openxmlformats.org/officeDocument/2006/relationships/hyperlink" Target="http://fogis.se/tranare/svffs-tranarutbildning/bas-niva/ledarskap-1/" TargetMode="External"/><Relationship Id="rId22" Type="http://schemas.openxmlformats.org/officeDocument/2006/relationships/hyperlink" Target="http://spelarlyftet.se/Dokument/2014/Matris2014/Traningslara/Traningslara_Fotbollsworkout.pdf" TargetMode="External"/><Relationship Id="rId27" Type="http://schemas.openxmlformats.org/officeDocument/2006/relationships/hyperlink" Target="http://spelarlyftet.se/Dokument/2014/Matris2014/Malvakt/Malvakt_Tillbakaspel.pdf" TargetMode="External"/><Relationship Id="rId30" Type="http://schemas.openxmlformats.org/officeDocument/2006/relationships/hyperlink" Target="http://fogis.se/tranare/svffs-tranarutbildning/bas-niva/malvaktsspel-1/" TargetMode="External"/><Relationship Id="rId35" Type="http://schemas.openxmlformats.org/officeDocument/2006/relationships/hyperlink" Target="http://spelarlyftet.se/Dokument/2013/Matris2013/Inomhus/Inomhus_Spelsystem_5aside_2-2_Allmant.pdf" TargetMode="External"/><Relationship Id="rId43" Type="http://schemas.openxmlformats.org/officeDocument/2006/relationships/hyperlink" Target="http://spelarlyftet.se/Dokument/2013/Matris2013/Traningslara/Traningslara_Fotbollsfys_3a.pdf" TargetMode="External"/><Relationship Id="rId48" Type="http://schemas.openxmlformats.org/officeDocument/2006/relationships/hyperlink" Target="http://fogis.se/tranare/svffs-tranarutbildning/bas-niva/teknik-2/" TargetMode="External"/><Relationship Id="rId56" Type="http://schemas.openxmlformats.org/officeDocument/2006/relationships/hyperlink" Target="http://fogis.se/tranare/svffs-tranarutbildning/bas-niva/spelforstaelse-2/" TargetMode="External"/><Relationship Id="rId64" Type="http://schemas.openxmlformats.org/officeDocument/2006/relationships/hyperlink" Target="http://spelarlyftet.se/Dokument/2014/Matris2014/Ledarutbildning/Workshop_Fotbollsfys_3.pdf" TargetMode="External"/><Relationship Id="rId69" Type="http://schemas.openxmlformats.org/officeDocument/2006/relationships/hyperlink" Target="http://www.vastgotafotboll.org/utbildning-spelare/ledare-och-spelarlyftet/" TargetMode="External"/><Relationship Id="rId77" Type="http://schemas.openxmlformats.org/officeDocument/2006/relationships/hyperlink" Target="http://www.s2s.net/" TargetMode="External"/><Relationship Id="rId8" Type="http://schemas.openxmlformats.org/officeDocument/2006/relationships/hyperlink" Target="http://www.youtube.com/watch?v=CSuoMAfXPj8&amp;feature=youtu.be" TargetMode="External"/><Relationship Id="rId51" Type="http://schemas.openxmlformats.org/officeDocument/2006/relationships/hyperlink" Target="http://spelarlyftet.se/Dokument/2014/Matris2014/Ledarutbildning/Workshop_Inomhus_2.pdf" TargetMode="External"/><Relationship Id="rId72" Type="http://schemas.openxmlformats.org/officeDocument/2006/relationships/image" Target="../media/image6.jpeg"/><Relationship Id="rId3" Type="http://schemas.openxmlformats.org/officeDocument/2006/relationships/hyperlink" Target="http://spelarlyftet.se/Dokument/2014/Matris2014/Spelarutbildningsmatris_Forklaring.pdf" TargetMode="External"/><Relationship Id="rId12" Type="http://schemas.openxmlformats.org/officeDocument/2006/relationships/hyperlink" Target="http://spelarlyftet.se/Dokument/2014/Matris2014/Malvakt/Malvakt_RullaUtBollen.pdf" TargetMode="External"/><Relationship Id="rId17" Type="http://schemas.openxmlformats.org/officeDocument/2006/relationships/hyperlink" Target="http://spelarlyftet.se/Dokument/2014/Matris2014/Ledarutbildning/Workshop_Fotbollsfys_1.pdf" TargetMode="External"/><Relationship Id="rId25" Type="http://schemas.openxmlformats.org/officeDocument/2006/relationships/hyperlink" Target="http://spelarlyftet.se/Dokument/2014/Matris2014/Malvakt/Malvakt_Fallteknik.pdf" TargetMode="External"/><Relationship Id="rId33" Type="http://schemas.openxmlformats.org/officeDocument/2006/relationships/hyperlink" Target="http://fogis.se/domare/utbildning/" TargetMode="External"/><Relationship Id="rId38" Type="http://schemas.openxmlformats.org/officeDocument/2006/relationships/hyperlink" Target="http://spelarlyftet.se/Dokument/2014/Matris2014/Malvakt/Malvakt_IgangsattningAvSpel.pdf" TargetMode="External"/><Relationship Id="rId46" Type="http://schemas.openxmlformats.org/officeDocument/2006/relationships/hyperlink" Target="http://spelarlyftet.se/Dokument/2013/Matris2013/Traningslara/Traningslara_MAQ.pdf" TargetMode="External"/><Relationship Id="rId59" Type="http://schemas.openxmlformats.org/officeDocument/2006/relationships/hyperlink" Target="http://fogis.se/tranare/malvaktstranarutbildning/bas-2/" TargetMode="External"/><Relationship Id="rId67" Type="http://schemas.openxmlformats.org/officeDocument/2006/relationships/hyperlink" Target="http://gbgfotboll.se/" TargetMode="External"/><Relationship Id="rId20" Type="http://schemas.openxmlformats.org/officeDocument/2006/relationships/hyperlink" Target="http://spelarlyftet.se/Dokument/2013/Matris2013/Traningslara/Traningslara_ADR.pdf" TargetMode="External"/><Relationship Id="rId41" Type="http://schemas.openxmlformats.org/officeDocument/2006/relationships/hyperlink" Target="http://spelarlyftet.se/Dokument/2013/Matris2013/Teknik/Teknik_Mottagning_Medtagning.pdf" TargetMode="External"/><Relationship Id="rId54" Type="http://schemas.openxmlformats.org/officeDocument/2006/relationships/hyperlink" Target="http://spelarlyftet.se/Dokument/2014/Matris2014/Inomhus/Inomhus_Spelsystem_5aside_1-2-1_Anfallsspel.pdf" TargetMode="External"/><Relationship Id="rId62" Type="http://schemas.openxmlformats.org/officeDocument/2006/relationships/hyperlink" Target="http://fogis.se/tranare/svffs-tranarutbildning/bas-niva/diplomkurs-bas/" TargetMode="External"/><Relationship Id="rId70" Type="http://schemas.openxmlformats.org/officeDocument/2006/relationships/image" Target="../media/image5.jpeg"/><Relationship Id="rId75" Type="http://schemas.openxmlformats.org/officeDocument/2006/relationships/hyperlink" Target="http://svenskfotboll.se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fogis.se/tranare/svffs-tranarutbildning/bas-niva/avspar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19" name="Group 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225661"/>
              </p:ext>
            </p:extLst>
          </p:nvPr>
        </p:nvGraphicFramePr>
        <p:xfrm>
          <a:off x="0" y="-26988"/>
          <a:ext cx="9144001" cy="6910594"/>
        </p:xfrm>
        <a:graphic>
          <a:graphicData uri="http://schemas.openxmlformats.org/drawingml/2006/table">
            <a:tbl>
              <a:tblPr/>
              <a:tblGrid>
                <a:gridCol w="1115616"/>
                <a:gridCol w="1656184"/>
                <a:gridCol w="2395514"/>
                <a:gridCol w="2068982"/>
                <a:gridCol w="288455"/>
                <a:gridCol w="503633"/>
                <a:gridCol w="1115617"/>
              </a:tblGrid>
              <a:tr h="5029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v-SE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0" lang="sv-SE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Spelarutbildningsmatris</a:t>
                      </a:r>
                      <a:endParaRPr lang="sv-SE" sz="2400" dirty="0"/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Version: 140701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4358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3"/>
                        </a:rPr>
                        <a:t>Användning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4"/>
                        </a:rPr>
                        <a:t>Förklaring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Teknik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Anfallsspel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Försvarsspel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Spelsystem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5"/>
                        </a:rPr>
                        <a:t>Nya Spelformer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>
                        <a:alpha val="65881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5964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Nivå 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Fotbollsglädje 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Enkelhet/Individen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6-8 år 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6"/>
                        </a:rPr>
                        <a:t>Rörelseglädje</a:t>
                      </a:r>
                      <a:endParaRPr kumimoji="0" lang="sv-SE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7"/>
                        </a:rPr>
                        <a:t>3-manna: </a:t>
                      </a:r>
                      <a:endParaRPr kumimoji="0" lang="sv-SE" sz="800" b="1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hlinkClick r:id="rId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9"/>
                        </a:rPr>
                        <a:t>Så spelar vi</a:t>
                      </a:r>
                      <a:endParaRPr kumimoji="0" lang="sv-SE" sz="800" b="1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6574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10"/>
                        </a:rPr>
                        <a:t>Driva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11"/>
                        </a:rPr>
                        <a:t>Passning – Insida/utsida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sz="1800" dirty="0"/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12"/>
                        </a:rPr>
                        <a:t>5-manna: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sv-SE" sz="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13"/>
                        </a:rPr>
                        <a:t>2-2</a:t>
                      </a:r>
                      <a:endParaRPr kumimoji="0" lang="sv-SE" sz="800" b="1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14"/>
                        </a:rPr>
                        <a:t>Så spelar vi</a:t>
                      </a:r>
                      <a:endParaRPr kumimoji="0" lang="sv-SE" sz="800" b="1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15"/>
                        </a:rPr>
                        <a:t>Allmänt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65742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Nivå 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Lära att träna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Teknik/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Få medspelare nära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9-11 år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16"/>
                        </a:rPr>
                        <a:t>Mottagning – Insida/utsida</a:t>
                      </a:r>
                      <a:endParaRPr kumimoji="0" lang="sv-SE" sz="800" b="1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17"/>
                        </a:rPr>
                        <a:t>Skott – Insida/vrist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18"/>
                        </a:rPr>
                        <a:t>Grundf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18"/>
                        </a:rPr>
                        <a:t> – Spelbar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505943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19"/>
                        </a:rPr>
                        <a:t>Finta/dribbla – Diverse finter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hlinkClick r:id="rId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21"/>
                        </a:rPr>
                        <a:t>Finta/dribbla – Täcka/utmana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22"/>
                        </a:rPr>
                        <a:t>Nick – Grund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23"/>
                        </a:rPr>
                        <a:t>Grundf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23"/>
                        </a:rPr>
                        <a:t> – Spelavstånd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24"/>
                        </a:rPr>
                        <a:t>7-manna: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sv-SE" sz="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25"/>
                        </a:rPr>
                        <a:t>2-3-1</a:t>
                      </a:r>
                      <a:endParaRPr kumimoji="0" lang="sv-SE" sz="800" b="1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hlinkClick r:id="rId26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27"/>
                        </a:rPr>
                        <a:t>Så spelar vi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26"/>
                        </a:rPr>
                        <a:t/>
                      </a:r>
                      <a:b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26"/>
                        </a:rPr>
                      </a:b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28"/>
                        </a:rPr>
                        <a:t>Allmänt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505943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29"/>
                        </a:rPr>
                        <a:t>Mottagning – Medtagning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30"/>
                        </a:rPr>
                        <a:t>Vändning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31"/>
                        </a:rPr>
                        <a:t>Passning – Inkast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32"/>
                        </a:rPr>
                        <a:t>2 mot 1 – Väggspel</a:t>
                      </a:r>
                      <a:endParaRPr kumimoji="0" lang="sv-SE" sz="800" b="1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33"/>
                        </a:rPr>
                        <a:t>2 mot 1 – Överlämning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34"/>
                        </a:rPr>
                        <a:t>Passningsspel – Fria ytor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35"/>
                        </a:rPr>
                        <a:t>Försvarssida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505943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Nivå 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Träna för att lära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-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Anfallsspel/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Medspelare i lagdelen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12-15 år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36"/>
                        </a:rPr>
                        <a:t>Passning – Halvvrist/chip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37"/>
                        </a:rPr>
                        <a:t>Skott – Hel- och halvvolley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38"/>
                        </a:rPr>
                        <a:t>Mottagning – Luften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39"/>
                        </a:rPr>
                        <a:t>Grundf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39"/>
                        </a:rPr>
                        <a:t> – Spelbredd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40"/>
                        </a:rPr>
                        <a:t>Passningsspel  – Spelvändning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41"/>
                        </a:rPr>
                        <a:t>Speluppbyggnad – Spelvändning i backlinjen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42"/>
                        </a:rPr>
                        <a:t>Individuell Press – Rättvänd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43"/>
                        </a:rPr>
                        <a:t>Individuell Press – Felvänd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44"/>
                        </a:rPr>
                        <a:t>9-manna: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45"/>
                        </a:rPr>
                        <a:t>4-1-3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hlinkClick r:id="rId46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47"/>
                        </a:rPr>
                        <a:t>Så spelar vi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48"/>
                        </a:rPr>
                        <a:t>Allmänt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49"/>
                        </a:rPr>
                        <a:t>Anfallsspel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0"/>
                        </a:rPr>
                        <a:t>Försvarsspel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65224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1"/>
                        </a:rPr>
                        <a:t>Bryta/Tackla/Motlägg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2"/>
                        </a:rPr>
                        <a:t>Nick – Upphopp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3"/>
                        </a:rPr>
                        <a:t>Grundf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3"/>
                        </a:rPr>
                        <a:t>  – Speldjup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4"/>
                        </a:rPr>
                        <a:t>Avslut – Skott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5"/>
                        </a:rPr>
                        <a:t>Avslut – Friläge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6"/>
                        </a:rPr>
                        <a:t>Passningsspel – Rättvänd/Felvänd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7"/>
                        </a:rPr>
                        <a:t>Grundf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7"/>
                        </a:rPr>
                        <a:t> – Markering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8"/>
                        </a:rPr>
                        <a:t>Grundf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8"/>
                        </a:rPr>
                        <a:t> – Press &amp; Understöd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9"/>
                        </a:rPr>
                        <a:t>Markeringsförsvar </a:t>
                      </a:r>
                      <a:r>
                        <a:rPr kumimoji="0" lang="sv-SE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9"/>
                        </a:rPr>
                        <a:t>man-man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65224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60"/>
                        </a:rPr>
                        <a:t>2 mot 1 – Överlappning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61"/>
                        </a:rPr>
                        <a:t>Anfallsvapen – Instick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62"/>
                        </a:rPr>
                        <a:t>Passningsspel – Trianglar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63"/>
                        </a:rPr>
                        <a:t>Speluppbyggnad – Korta uppspel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64"/>
                        </a:rPr>
                        <a:t>Grundf – Press &amp; Täckning</a:t>
                      </a:r>
                      <a:endParaRPr kumimoji="0" lang="sv-SE" sz="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65"/>
                        </a:rPr>
                        <a:t>Markeringsförsvar – Kombinationsmarkering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hlinkClick r:id="rId66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67"/>
                        </a:rPr>
                        <a:t>11-manna: 4-3-3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68"/>
                        </a:rPr>
                        <a:t>Så spelar vi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hlinkClick r:id="rId69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70"/>
                        </a:rPr>
                        <a:t>Allmänt 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71"/>
                        </a:rPr>
                        <a:t> 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72"/>
                        </a:rPr>
                        <a:t>Anfallsspel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73"/>
                        </a:rPr>
                        <a:t/>
                      </a:r>
                      <a:b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73"/>
                        </a:rPr>
                      </a:b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74"/>
                        </a:rPr>
                        <a:t>Försvarsspel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65224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sz="1800" dirty="0"/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75"/>
                        </a:rPr>
                        <a:t>Skapa yta – U- och V-löpning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76"/>
                        </a:rPr>
                        <a:t>Anfallsvapen – Inlägg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77"/>
                        </a:rPr>
                        <a:t>Passningsspel – Värdera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78"/>
                        </a:rPr>
                        <a:t>Fasta Situationer – Kort hörna, Inkast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79"/>
                        </a:rPr>
                        <a:t>Farliga ytor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80"/>
                        </a:rPr>
                        <a:t>Fördröja</a:t>
                      </a:r>
                      <a:endParaRPr kumimoji="0" lang="sv-SE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64410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Nivå 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Träna för att prestera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-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Försvarsspel/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Helheten/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Laget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16-19 år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sz="1800" dirty="0"/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92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81"/>
                        </a:rPr>
                        <a:t>Passningsspel – 2 tillslag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92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82"/>
                        </a:rPr>
                        <a:t>Speluppbyggnad – Långa uppspel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92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83"/>
                        </a:rPr>
                        <a:t>Kollektivt anfall – Övertalighet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84"/>
                        </a:rPr>
                        <a:t>Markeringsförsvar – Zonmarkering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85"/>
                        </a:rPr>
                        <a:t>Kollektivt försvar – Centrering/Överflyttning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86"/>
                        </a:rPr>
                        <a:t>Kollektivt försvar – Övertalighet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87"/>
                        </a:rPr>
                        <a:t>11-manna: 4-2:3-1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88"/>
                        </a:rPr>
                        <a:t>Allmänt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76182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sz="1800"/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89"/>
                        </a:rPr>
                        <a:t>Passningsspel – 1 tillslag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90"/>
                        </a:rPr>
                        <a:t>Omställningar  – Försvar till anfall 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Kollektivt anfall – Variation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Fasta Situationer – Lång hörna, Frispark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91"/>
                        </a:rPr>
                        <a:t>Positionsförsvar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92"/>
                        </a:rPr>
                        <a:t>Omställningar – Anfall till försvar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93"/>
                        </a:rPr>
                        <a:t>Samarbete målvakt och försvar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Fasta situationer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94"/>
                        </a:rPr>
                        <a:t>11-manna: 4-4-2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95"/>
                        </a:rPr>
                        <a:t/>
                      </a:r>
                      <a:b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95"/>
                        </a:rPr>
                      </a:b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96"/>
                        </a:rPr>
                        <a:t>Allmänt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97"/>
                        </a:rPr>
                        <a:t> 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98"/>
                        </a:rPr>
                        <a:t>Anfallsspel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99"/>
                        </a:rPr>
                        <a:t/>
                      </a:r>
                      <a:b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99"/>
                        </a:rPr>
                      </a:b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100"/>
                        </a:rPr>
                        <a:t>Försvarsspel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151" name="Bildobjekt 3" descr="S2SBanner.gif">
            <a:hlinkClick r:id="rId101"/>
          </p:cNvPr>
          <p:cNvPicPr>
            <a:picLocks noChangeAspect="1"/>
          </p:cNvPicPr>
          <p:nvPr/>
        </p:nvPicPr>
        <p:blipFill>
          <a:blip r:embed="rId10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3225" y="-7938"/>
            <a:ext cx="1120775" cy="47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52" name="Bildobjekt 4" descr="https://se-fotboll.s2s.net/resize.php?path=data/uimages/club__0_10659_1d3a6.png&amp;width=175&amp;height=125">
            <a:hlinkClick r:id="rId103"/>
          </p:cNvPr>
          <p:cNvPicPr>
            <a:picLocks noChangeAspect="1" noChangeArrowheads="1"/>
          </p:cNvPicPr>
          <p:nvPr/>
        </p:nvPicPr>
        <p:blipFill>
          <a:blip r:embed="rId10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1601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59" name="Group 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7350832"/>
              </p:ext>
            </p:extLst>
          </p:nvPr>
        </p:nvGraphicFramePr>
        <p:xfrm>
          <a:off x="0" y="0"/>
          <a:ext cx="9153525" cy="6950996"/>
        </p:xfrm>
        <a:graphic>
          <a:graphicData uri="http://schemas.openxmlformats.org/drawingml/2006/table">
            <a:tbl>
              <a:tblPr/>
              <a:tblGrid>
                <a:gridCol w="1115701"/>
                <a:gridCol w="432081"/>
                <a:gridCol w="864162"/>
                <a:gridCol w="1728323"/>
                <a:gridCol w="2016377"/>
                <a:gridCol w="1008189"/>
                <a:gridCol w="936175"/>
                <a:gridCol w="1052517"/>
              </a:tblGrid>
              <a:tr h="54248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Spelarutbildningsmatris</a:t>
                      </a:r>
                      <a:endParaRPr lang="sv-SE" sz="2400" dirty="0" smtClean="0"/>
                    </a:p>
                  </a:txBody>
                  <a:tcPr marL="91447" marR="91447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Version: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140701</a:t>
                      </a: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sz="1800" dirty="0"/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4563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2"/>
                        </a:rPr>
                        <a:t>Användning</a:t>
                      </a:r>
                      <a:endParaRPr kumimoji="0" lang="sv-SE" sz="800" b="1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3"/>
                        </a:rPr>
                        <a:t>Förklaring</a:t>
                      </a:r>
                      <a:endParaRPr kumimoji="0" lang="sv-SE" sz="800" b="1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Träningslära</a:t>
                      </a: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Målvakt – Teknik</a:t>
                      </a: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>
                        <a:alpha val="7960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Målvakt - Spelmoment</a:t>
                      </a: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>
                        <a:alpha val="79608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Ledarutbildning</a:t>
                      </a: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>
                        <a:alpha val="70979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Inomhus</a:t>
                      </a: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69019"/>
                      </a:srgbClr>
                    </a:solidFill>
                  </a:tcPr>
                </a:tc>
              </a:tr>
              <a:tr h="46009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Nivå 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Fotbollsglädje 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Enkelhet/Individen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6-8 år </a:t>
                      </a:r>
                    </a:p>
                  </a:txBody>
                  <a:tcPr marL="91447" marR="91447"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4"/>
                        </a:rPr>
                        <a:t>Fotbollsfys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4"/>
                        </a:rPr>
                        <a:t> 1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5"/>
                        </a:rPr>
                        <a:t>Rörelseglädje (bollen i händerna)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6"/>
                        </a:rPr>
                        <a:t>SvFF: Avspark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7"/>
                        </a:rPr>
                        <a:t>Workshop 3-manna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Föreningsintroduktion</a:t>
                      </a: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8"/>
                        </a:rPr>
                        <a:t>3-manna: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9"/>
                        </a:rPr>
                        <a:t>Så spelar vi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10"/>
                        </a:rPr>
                        <a:t>Allmänt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1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  <a:tr h="385849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>
                        <a:alpha val="45882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11"/>
                        </a:rPr>
                        <a:t>Fånga bollen (Greppteknik)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12"/>
                        </a:rPr>
                        <a:t>Rulla ut bollen (Underarmskast)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13"/>
                        </a:rPr>
                        <a:t>Passning - Insida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sz="1800" i="0" dirty="0"/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14"/>
                        </a:rPr>
                        <a:t>SvFF: BAS 1 – Ledarskap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15"/>
                        </a:rPr>
                        <a:t>SvFF: BAS 1 – Teknik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16"/>
                        </a:rPr>
                        <a:t>Workshop 5-manna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17"/>
                        </a:rPr>
                        <a:t>Workshop </a:t>
                      </a:r>
                      <a:r>
                        <a:rPr kumimoji="0" lang="sv-SE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17"/>
                        </a:rPr>
                        <a:t>Fotbollsfys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17"/>
                        </a:rPr>
                        <a:t> 1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35272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Nivå 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Lära att träna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Teknik/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Få medspelare nära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9-11 år</a:t>
                      </a:r>
                    </a:p>
                  </a:txBody>
                  <a:tcPr marL="91447" marR="91447"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18"/>
                        </a:rPr>
                        <a:t>Fotbollsfys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18"/>
                        </a:rPr>
                        <a:t> 2a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19"/>
                        </a:rPr>
                        <a:t>Fotbollsfys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19"/>
                        </a:rPr>
                        <a:t> 2b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hlinkClick r:id="rId1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hlinkClick r:id="rId1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20"/>
                        </a:rPr>
                        <a:t>ADR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hlinkClick r:id="rId1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21"/>
                        </a:rPr>
                        <a:t>Knäkontroll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hlinkClick r:id="rId1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22"/>
                        </a:rPr>
                        <a:t>Fotbollsworkout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  <a:hlinkClick r:id="rId23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24"/>
                        </a:rPr>
                        <a:t>Löpskolning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25"/>
                        </a:rPr>
                        <a:t>Fallteknik</a:t>
                      </a:r>
                      <a:b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25"/>
                        </a:rPr>
                      </a:b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26"/>
                        </a:rPr>
                        <a:t>Mottagning – Insida/utsida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800" b="1" i="0" dirty="0" smtClean="0">
                          <a:latin typeface="Arial" pitchFamily="34" charset="0"/>
                          <a:cs typeface="Arial" pitchFamily="34" charset="0"/>
                          <a:hlinkClick r:id="rId27"/>
                        </a:rPr>
                        <a:t>Tillbakaspel (Djupledspel i anfall)</a:t>
                      </a:r>
                      <a:endParaRPr lang="sv-SE" sz="8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28"/>
                        </a:rPr>
                        <a:t>SvFF: BAS 1 – Spelförståelse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29"/>
                        </a:rPr>
                        <a:t>SvFF: BAS 1 – Träningslära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30"/>
                        </a:rPr>
                        <a:t>SvFF: BAS 1 – Målvaktsspel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31"/>
                        </a:rPr>
                        <a:t>Workshop 7-manna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32"/>
                        </a:rPr>
                        <a:t>Workshop Inomhus 1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33"/>
                        </a:rPr>
                        <a:t>Ungdomsdomarutbildning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34"/>
                        </a:rPr>
                        <a:t>5 </a:t>
                      </a:r>
                      <a:r>
                        <a:rPr kumimoji="0" lang="sv-SE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34"/>
                        </a:rPr>
                        <a:t>á-side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34"/>
                        </a:rPr>
                        <a:t>: 2-2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35"/>
                        </a:rPr>
                        <a:t>Allmänt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</a:tr>
              <a:tr h="359656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36"/>
                        </a:rPr>
                        <a:t>Sidledsförflyttning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37"/>
                        </a:rPr>
                        <a:t>Utkast – Överarmskast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00" b="1" i="0" dirty="0" smtClean="0">
                          <a:latin typeface="Arial" pitchFamily="34" charset="0"/>
                          <a:cs typeface="Arial" pitchFamily="34" charset="0"/>
                          <a:hlinkClick r:id="rId38"/>
                        </a:rPr>
                        <a:t>Igångsättning av spel</a:t>
                      </a:r>
                      <a:endParaRPr lang="sv-SE" sz="800" b="1" i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407935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39"/>
                        </a:rPr>
                        <a:t>Bollar långt från målvakten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40"/>
                        </a:rPr>
                        <a:t>Upphoppsteknik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41"/>
                        </a:rPr>
                        <a:t>Mottagning - Medtagning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800" b="1" i="0" dirty="0" smtClean="0">
                          <a:latin typeface="Arial" pitchFamily="34" charset="0"/>
                          <a:cs typeface="Arial" pitchFamily="34" charset="0"/>
                          <a:hlinkClick r:id="rId42"/>
                        </a:rPr>
                        <a:t>Agerande vid skott</a:t>
                      </a:r>
                      <a:endParaRPr lang="sv-SE" sz="8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37399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Nivå 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Träna för att lära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-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Anfallsspel/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Medspelare i lagdelen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12-15 år</a:t>
                      </a:r>
                    </a:p>
                  </a:txBody>
                  <a:tcPr marL="91447" marR="91447"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rowSpan="4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43"/>
                        </a:rPr>
                        <a:t>Fotbollsfys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43"/>
                        </a:rPr>
                        <a:t> 3a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44"/>
                        </a:rPr>
                        <a:t>Fotbollsfys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44"/>
                        </a:rPr>
                        <a:t> 3b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0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45"/>
                        </a:rPr>
                        <a:t>Förstärkt ADR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46"/>
                        </a:rPr>
                        <a:t>MAQ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0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Kost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Återhämtning</a:t>
                      </a: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Tillslagsteknik  - Halvvrist</a:t>
                      </a:r>
                      <a:b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Utspark - helvolley</a:t>
                      </a: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800" b="1" i="0" dirty="0" smtClean="0">
                          <a:latin typeface="Arial" pitchFamily="34" charset="0"/>
                          <a:cs typeface="Arial" pitchFamily="34" charset="0"/>
                        </a:rPr>
                        <a:t>Spelvändning</a:t>
                      </a:r>
                      <a:br>
                        <a:rPr lang="sv-SE" sz="800" b="1" i="0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sv-SE" sz="800" b="1" i="0" dirty="0" smtClean="0">
                          <a:latin typeface="Arial" pitchFamily="34" charset="0"/>
                          <a:cs typeface="Arial" pitchFamily="34" charset="0"/>
                        </a:rPr>
                        <a:t>Speluppbyggnad</a:t>
                      </a: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47"/>
                        </a:rPr>
                        <a:t>SvFF: BAS 2 – Ledarskap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48"/>
                        </a:rPr>
                        <a:t>SvFF: BAS 2 – Teknik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49"/>
                        </a:rPr>
                        <a:t>Målvaktstränare: BAS 1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0"/>
                        </a:rPr>
                        <a:t>Workshop 9-manna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1"/>
                        </a:rPr>
                        <a:t>Workshop Inomhus 2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2"/>
                        </a:rPr>
                        <a:t>Workshop </a:t>
                      </a:r>
                      <a:r>
                        <a:rPr kumimoji="0" lang="sv-SE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2"/>
                        </a:rPr>
                        <a:t>Fotbollsfys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2"/>
                        </a:rPr>
                        <a:t> 2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3"/>
                        </a:rPr>
                        <a:t>5 </a:t>
                      </a:r>
                      <a:r>
                        <a:rPr kumimoji="0" lang="sv-SE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3"/>
                        </a:rPr>
                        <a:t>á-side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3"/>
                        </a:rPr>
                        <a:t>: 1-2-1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4"/>
                        </a:rPr>
                        <a:t>Anfallsspel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5"/>
                        </a:rPr>
                        <a:t>Försvarsspel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8554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Utspark – halvvolley</a:t>
                      </a:r>
                      <a:b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Boxteknik</a:t>
                      </a: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00" b="1" i="0" dirty="0" smtClean="0">
                          <a:latin typeface="Arial" pitchFamily="34" charset="0"/>
                          <a:cs typeface="Arial" pitchFamily="34" charset="0"/>
                        </a:rPr>
                        <a:t>Agerande vid vinkelskott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00" b="1" i="0" dirty="0" smtClean="0">
                          <a:latin typeface="Arial" pitchFamily="34" charset="0"/>
                          <a:cs typeface="Arial" pitchFamily="34" charset="0"/>
                        </a:rPr>
                        <a:t>Positionering</a:t>
                      </a:r>
                      <a:r>
                        <a:rPr lang="sv-SE" sz="800" b="1" i="0" baseline="0" dirty="0" smtClean="0">
                          <a:latin typeface="Arial" pitchFamily="34" charset="0"/>
                          <a:cs typeface="Arial" pitchFamily="34" charset="0"/>
                        </a:rPr>
                        <a:t> – Anfall</a:t>
                      </a: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45719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00" b="1" i="0" dirty="0" smtClean="0">
                          <a:latin typeface="Arial" pitchFamily="34" charset="0"/>
                          <a:cs typeface="Arial" pitchFamily="34" charset="0"/>
                        </a:rPr>
                        <a:t>Fasta situationer – Frispark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00" b="1" i="0" dirty="0" smtClean="0">
                          <a:latin typeface="Arial" pitchFamily="34" charset="0"/>
                          <a:cs typeface="Arial" pitchFamily="34" charset="0"/>
                        </a:rPr>
                        <a:t>Djupledspassningar/Friläge</a:t>
                      </a:r>
                      <a:endParaRPr lang="sv-SE" sz="800" b="1" i="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6"/>
                        </a:rPr>
                        <a:t>SvFF: BAS 2 – Spelförståelse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7"/>
                        </a:rPr>
                        <a:t>SvFF: BAS 2 – Träningslära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8"/>
                        </a:rPr>
                        <a:t>SvFF: BAS 2 – Målvaktsspel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59"/>
                        </a:rPr>
                        <a:t>Målvaktstränare: BAS 2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60"/>
                        </a:rPr>
                        <a:t>Workshop 11-manna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133989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00" b="1" i="0" dirty="0" smtClean="0">
                          <a:latin typeface="Arial" pitchFamily="34" charset="0"/>
                          <a:cs typeface="Arial" pitchFamily="34" charset="0"/>
                        </a:rPr>
                        <a:t>Agerande vid Inlägg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00" b="1" i="0" dirty="0" smtClean="0">
                          <a:latin typeface="Arial" pitchFamily="34" charset="0"/>
                          <a:cs typeface="Arial" pitchFamily="34" charset="0"/>
                        </a:rPr>
                        <a:t>Inspark</a:t>
                      </a: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45719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Nivå 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Träna för att prestera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-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Försvarsspel/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Helhet/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Laget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16-19 år</a:t>
                      </a:r>
                    </a:p>
                  </a:txBody>
                  <a:tcPr marL="91447" marR="91447"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61"/>
                        </a:rPr>
                        <a:t>Fotbollsfys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61"/>
                        </a:rPr>
                        <a:t> 4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0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Tester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Rehabilitering</a:t>
                      </a: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8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800" b="1" i="0" baseline="0" dirty="0" smtClean="0">
                          <a:latin typeface="Arial" pitchFamily="34" charset="0"/>
                          <a:cs typeface="Arial" pitchFamily="34" charset="0"/>
                        </a:rPr>
                        <a:t>Positionering – Försvar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00" b="1" i="0" baseline="0" dirty="0" smtClean="0">
                          <a:latin typeface="Arial" pitchFamily="34" charset="0"/>
                          <a:cs typeface="Arial" pitchFamily="34" charset="0"/>
                        </a:rPr>
                        <a:t>Samarbete </a:t>
                      </a:r>
                      <a:r>
                        <a:rPr lang="sv-SE" sz="800" b="1" i="0" baseline="0" dirty="0" err="1" smtClean="0">
                          <a:latin typeface="Arial" pitchFamily="34" charset="0"/>
                          <a:cs typeface="Arial" pitchFamily="34" charset="0"/>
                        </a:rPr>
                        <a:t>Mv</a:t>
                      </a:r>
                      <a:r>
                        <a:rPr lang="sv-SE" sz="800" b="1" i="0" baseline="0" dirty="0" smtClean="0">
                          <a:latin typeface="Arial" pitchFamily="34" charset="0"/>
                          <a:cs typeface="Arial" pitchFamily="34" charset="0"/>
                        </a:rPr>
                        <a:t> och försvar - 1 mot 1</a:t>
                      </a:r>
                      <a:br>
                        <a:rPr lang="sv-SE" sz="800" b="1" i="0" baseline="0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sv-SE" sz="800" b="1" i="0" dirty="0" smtClean="0">
                          <a:latin typeface="Arial" pitchFamily="34" charset="0"/>
                          <a:cs typeface="Arial" pitchFamily="34" charset="0"/>
                        </a:rPr>
                        <a:t>Fasta situationer – Straff</a:t>
                      </a: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62"/>
                        </a:rPr>
                        <a:t>SvFF: Diplomkurs BAS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63"/>
                        </a:rPr>
                        <a:t>Målvaktstränare: Diplomkurs BAS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64"/>
                        </a:rPr>
                        <a:t>Workshop </a:t>
                      </a:r>
                      <a:r>
                        <a:rPr kumimoji="0" lang="sv-SE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64"/>
                        </a:rPr>
                        <a:t>Fotbollsfys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64"/>
                        </a:rPr>
                        <a:t> 3</a:t>
                      </a: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Futsal</a:t>
                      </a: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: 1-2-1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Allmänt</a:t>
                      </a: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68352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8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00" b="1" i="0" baseline="0" dirty="0" smtClean="0">
                          <a:latin typeface="Arial" pitchFamily="34" charset="0"/>
                          <a:cs typeface="Arial" pitchFamily="34" charset="0"/>
                        </a:rPr>
                        <a:t>Samarbete </a:t>
                      </a:r>
                      <a:r>
                        <a:rPr lang="sv-SE" sz="800" b="1" i="0" baseline="0" dirty="0" err="1" smtClean="0">
                          <a:latin typeface="Arial" pitchFamily="34" charset="0"/>
                          <a:cs typeface="Arial" pitchFamily="34" charset="0"/>
                        </a:rPr>
                        <a:t>Mv</a:t>
                      </a:r>
                      <a:r>
                        <a:rPr lang="sv-SE" sz="800" b="1" i="0" baseline="0" dirty="0" smtClean="0">
                          <a:latin typeface="Arial" pitchFamily="34" charset="0"/>
                          <a:cs typeface="Arial" pitchFamily="34" charset="0"/>
                        </a:rPr>
                        <a:t> och försvar - 2 mot 2</a:t>
                      </a:r>
                      <a:endParaRPr lang="sv-SE" sz="800" b="1" i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sv-SE" sz="800" b="1" i="0" dirty="0" smtClean="0">
                          <a:latin typeface="Arial" pitchFamily="34" charset="0"/>
                          <a:cs typeface="Arial" pitchFamily="34" charset="0"/>
                        </a:rPr>
                        <a:t>Samarbete Mv och backlinje</a:t>
                      </a:r>
                    </a:p>
                    <a:p>
                      <a:pPr algn="ctr"/>
                      <a:r>
                        <a:rPr lang="sv-SE" sz="800" b="1" i="0" dirty="0" smtClean="0">
                          <a:latin typeface="Arial" pitchFamily="34" charset="0"/>
                          <a:cs typeface="Arial" pitchFamily="34" charset="0"/>
                        </a:rPr>
                        <a:t>Omställning - Försvar till anfall</a:t>
                      </a:r>
                    </a:p>
                  </a:txBody>
                  <a:tcPr marL="91447" marR="91447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>
                        <a:alpha val="70979"/>
                      </a:srgb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822509">
                <a:tc gridSpan="8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Spelarlyftet –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Inspiration, Kunskap och Glädje</a:t>
                      </a:r>
                    </a:p>
                  </a:txBody>
                  <a:tcPr marL="91447" marR="91447"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197" name="Bildobjekt 7" descr="SFF_logo.JPG">
            <a:hlinkClick r:id="rId65"/>
          </p:cNvPr>
          <p:cNvPicPr>
            <a:picLocks noChangeAspect="1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0"/>
            <a:ext cx="7191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" name="Bildobjekt 4" descr="GFF_logo.jpg">
            <a:hlinkClick r:id="rId67"/>
          </p:cNvPr>
          <p:cNvPicPr>
            <a:picLocks noChangeAspect="1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83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" name="Bildobjekt 5" descr="VFF_logo.jpg">
            <a:hlinkClick r:id="rId69"/>
          </p:cNvPr>
          <p:cNvPicPr>
            <a:picLocks noChangeAspect="1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0"/>
            <a:ext cx="50323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00" name="Bildobjekt 6" descr="BFF_logo.jpg">
            <a:hlinkClick r:id="rId71"/>
          </p:cNvPr>
          <p:cNvPicPr>
            <a:picLocks noChangeAspect="1"/>
          </p:cNvPicPr>
          <p:nvPr/>
        </p:nvPicPr>
        <p:blipFill>
          <a:blip r:embed="rId7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0"/>
            <a:ext cx="57626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01" name="Bildobjekt 8" descr="SUP2_0.jpg">
            <a:hlinkClick r:id="rId73"/>
          </p:cNvPr>
          <p:cNvPicPr>
            <a:picLocks noChangeAspect="1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3" y="6100167"/>
            <a:ext cx="611187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02" name="Bildobjekt 10" descr="SvFF.png">
            <a:hlinkClick r:id="rId75"/>
          </p:cNvPr>
          <p:cNvPicPr>
            <a:picLocks noChangeAspect="1"/>
          </p:cNvPicPr>
          <p:nvPr/>
        </p:nvPicPr>
        <p:blipFill>
          <a:blip r:embed="rId7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7317"/>
            <a:ext cx="53975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03" name="Bildobjekt 11" descr="S2SBanner.gif">
            <a:hlinkClick r:id="rId77"/>
          </p:cNvPr>
          <p:cNvPicPr>
            <a:picLocks noChangeAspect="1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0"/>
            <a:ext cx="11874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25798</TotalTime>
  <Words>623</Words>
  <Application>Microsoft Office PowerPoint</Application>
  <PresentationFormat>Bildspel på skärmen (4:3)</PresentationFormat>
  <Paragraphs>243</Paragraphs>
  <Slides>2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Office-tema</vt:lpstr>
      <vt:lpstr>PowerPoint-presentation</vt:lpstr>
      <vt:lpstr>PowerPoint-presentation</vt:lpstr>
    </vt:vector>
  </TitlesOfParts>
  <Company>Göteborgs Fotbollsförbundet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Patrik Gustavson</dc:creator>
  <cp:lastModifiedBy>Patrik Gustafson</cp:lastModifiedBy>
  <cp:revision>123</cp:revision>
  <dcterms:created xsi:type="dcterms:W3CDTF">2011-06-07T12:56:51Z</dcterms:created>
  <dcterms:modified xsi:type="dcterms:W3CDTF">2014-08-05T12:24:19Z</dcterms:modified>
</cp:coreProperties>
</file>