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01602-7BF3-4770-ABE5-3D425CD4D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15E50E-6B3D-4B4F-87DC-644518800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2E0F3-17FC-4DF5-B4D0-81A220DFA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090E7-63AC-431C-B781-4EC4FE238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5BD8D-14BB-4C31-BF70-41FF627C5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6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78C87-0B0A-4F6B-BF56-C0B8D5B79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7A3F2-F1C6-4407-94F1-F9A9B1E7F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F9541-521D-43D1-B56C-80BD8BCCE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0158E-65B7-40F2-B6F8-AC556A6AB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43E34-94E8-49F1-BA3B-D5BF45DDB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3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E3CEEF-68D8-4786-BCBC-90A57FAB96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DC40C9-292A-4D65-BE80-F4613E9CC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2F906-76E7-4107-B6B2-4AFE6C005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4FE62-DD48-4188-80FB-4C9FF6405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F5C8D-476A-450A-86D7-8DDC356CA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0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46219-6A10-47D7-A4E8-6C965060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3E79D-C8D8-47B1-97C8-3592B98D7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6EDBC-1B05-468D-A158-893A1FA4A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8C5-B09D-4C1B-A34C-CE59E49B4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F501D-EF55-4A0A-8083-9A9B4707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9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94462-1755-4321-A4E7-8DDE02351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3C607-04D9-4E95-A3D4-F855297D2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65CEE-8F22-465F-80B5-76F18F043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F86CA-E954-410E-B81E-EB1EABA36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6D5D5-6C55-4780-91BC-06546D9D8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52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C8928-0ADF-4A40-A08E-741AC0DA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9C388-122B-448B-B346-A139CC663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8472A4-5EBB-4C2A-94B7-5D4B1EF02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CF0FD-551E-466E-A6F5-7D5F72FE1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8ED065-1D97-46B6-A917-8BBCBE19C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0EEEF-E32F-4574-AB83-7F067315A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76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1BE1-47C0-405F-9897-A24E9ED6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3758B-F6DF-4B8E-AFEE-290C4617E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74A33-5E53-43A8-8D23-0204E5962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BA704E-0FCF-4335-BA6A-18C786ACCD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A2DEB9-3201-459F-8CFC-D8ADE7612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51C9CE-DBBA-497D-B50D-DDFA13F56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7A12F-A510-41BF-9517-E0237DA13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BA960C-9A72-4ED2-AA93-8D061A9A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2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86E71-9A35-47A2-BC54-2B4811B6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7EE0BC-15BA-4200-8E8F-4E63E0376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231FA-9748-472F-853F-5B6BD3017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2D3D22-6C93-40D9-818D-3301611E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92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601C90-F0DC-4E47-8FBC-DDB152295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86E0BA-42E5-4C1F-9581-566C738D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33EFF-DCF2-495D-956C-9F8D6434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10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504D-0944-40EB-AEC0-4BC823F48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26E71-B35F-4407-947B-0603CC2FA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91B83-31AE-45B1-A20F-94B47318D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AF94D-63F9-4AB7-8108-61ED3FEEA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46FF4-DECE-4C8A-9726-A6A0E6185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F3961-FF64-4C28-BAF8-E899F120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7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2CE4D-EB84-48CA-BB72-4C234284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A41DD-EC71-4D3B-B8A2-A0361796E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2FBD9-9BCA-4F44-B073-CA202B3F3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EE02E-E787-4368-A910-3EA95746B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42DF-E20F-44CF-8930-11FBFC7A4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B34F0-896B-4191-BBE2-586637BB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1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8D7254-8E6E-496B-9320-DD5F9F70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C7F9A-0F7D-4452-811D-03B8498A2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4C3A6-AAAC-45C2-8F87-1837C5350F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581AA-A326-4D8B-8020-4C49782A3AC7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23CB7-5E03-4788-BA82-AD8AAD4CF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89B0-1D6A-45CA-8257-84630E1CA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79552-1D3F-4386-B8F0-FB353D5F16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70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B406E-7CB2-4E2C-B75A-8830D9873C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Lindome</a:t>
            </a:r>
            <a:r>
              <a:rPr lang="en-GB" dirty="0"/>
              <a:t> GIF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EED40F-5E14-4A5B-9BD0-EE2838DE9D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F2011 – </a:t>
            </a:r>
            <a:r>
              <a:rPr lang="sv-SE" dirty="0"/>
              <a:t>Spelsystem</a:t>
            </a:r>
            <a:r>
              <a:rPr lang="en-GB" dirty="0"/>
              <a:t> 2025 </a:t>
            </a:r>
          </a:p>
        </p:txBody>
      </p:sp>
    </p:spTree>
    <p:extLst>
      <p:ext uri="{BB962C8B-B14F-4D97-AF65-F5344CB8AC3E}">
        <p14:creationId xmlns:p14="http://schemas.microsoft.com/office/powerpoint/2010/main" val="266226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F343-44B8-4123-BE72-BFB7EAF2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”Ytter”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1105-F652-4AD7-A709-7C74ECD87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56" y="1825625"/>
            <a:ext cx="54481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Anfall </a:t>
            </a:r>
          </a:p>
          <a:p>
            <a:r>
              <a:rPr lang="sv-SE" sz="2000" dirty="0"/>
              <a:t>Löpningar med och utan boll</a:t>
            </a:r>
          </a:p>
          <a:p>
            <a:r>
              <a:rPr lang="sv-SE" sz="2000" dirty="0"/>
              <a:t>Attack mot mål </a:t>
            </a:r>
          </a:p>
          <a:p>
            <a:r>
              <a:rPr lang="sv-SE" sz="2000" dirty="0"/>
              <a:t>Spelbarhet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Försvar</a:t>
            </a:r>
          </a:p>
          <a:p>
            <a:r>
              <a:rPr lang="sv-SE" sz="2000" dirty="0"/>
              <a:t>Centrering </a:t>
            </a:r>
          </a:p>
          <a:p>
            <a:r>
              <a:rPr lang="sv-SE" sz="2000" dirty="0"/>
              <a:t>Överflyttning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13AD10-C5DE-4481-9F69-73EF22C6FFF1}"/>
              </a:ext>
            </a:extLst>
          </p:cNvPr>
          <p:cNvSpPr/>
          <p:nvPr/>
        </p:nvSpPr>
        <p:spPr>
          <a:xfrm>
            <a:off x="5719848" y="310646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7</a:t>
            </a:r>
            <a:endParaRPr lang="en-GB" sz="8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A25111-0EA0-47C1-848B-1B0199497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696433" y="1576796"/>
            <a:ext cx="4368815" cy="5722150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0F6BD9-7B28-47FE-8176-E0CF5A07114D}"/>
              </a:ext>
            </a:extLst>
          </p:cNvPr>
          <p:cNvCxnSpPr>
            <a:cxnSpLocks/>
          </p:cNvCxnSpPr>
          <p:nvPr/>
        </p:nvCxnSpPr>
        <p:spPr>
          <a:xfrm>
            <a:off x="2578040" y="6080589"/>
            <a:ext cx="0" cy="443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24CD25A-9141-404C-AE6C-9B9770DC6DBF}"/>
              </a:ext>
            </a:extLst>
          </p:cNvPr>
          <p:cNvCxnSpPr>
            <a:cxnSpLocks/>
          </p:cNvCxnSpPr>
          <p:nvPr/>
        </p:nvCxnSpPr>
        <p:spPr>
          <a:xfrm flipV="1">
            <a:off x="2585522" y="4777483"/>
            <a:ext cx="190519" cy="10154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22FC8D-7FD0-40C9-AD1B-4854B16643E3}"/>
              </a:ext>
            </a:extLst>
          </p:cNvPr>
          <p:cNvCxnSpPr>
            <a:cxnSpLocks/>
          </p:cNvCxnSpPr>
          <p:nvPr/>
        </p:nvCxnSpPr>
        <p:spPr>
          <a:xfrm>
            <a:off x="2776041" y="5928411"/>
            <a:ext cx="33702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6B16F6D6-B3AD-4ACB-BC0C-38D6FED207F6}"/>
              </a:ext>
            </a:extLst>
          </p:cNvPr>
          <p:cNvSpPr/>
          <p:nvPr/>
        </p:nvSpPr>
        <p:spPr>
          <a:xfrm>
            <a:off x="4890499" y="5792913"/>
            <a:ext cx="410966" cy="2876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8</a:t>
            </a:r>
            <a:endParaRPr lang="en-GB" sz="28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A388494-514E-45AE-91DE-2836292B723A}"/>
              </a:ext>
            </a:extLst>
          </p:cNvPr>
          <p:cNvSpPr/>
          <p:nvPr/>
        </p:nvSpPr>
        <p:spPr>
          <a:xfrm>
            <a:off x="2365075" y="5792913"/>
            <a:ext cx="410966" cy="2876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7</a:t>
            </a:r>
            <a:endParaRPr lang="en-GB" sz="28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19F553-E77F-421F-B1F9-661B13EDB404}"/>
              </a:ext>
            </a:extLst>
          </p:cNvPr>
          <p:cNvCxnSpPr>
            <a:cxnSpLocks/>
          </p:cNvCxnSpPr>
          <p:nvPr/>
        </p:nvCxnSpPr>
        <p:spPr>
          <a:xfrm flipH="1" flipV="1">
            <a:off x="4890499" y="4777483"/>
            <a:ext cx="220751" cy="103427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E39CDF9-04DB-4FB7-95BB-60FC450B316E}"/>
              </a:ext>
            </a:extLst>
          </p:cNvPr>
          <p:cNvCxnSpPr>
            <a:cxnSpLocks/>
          </p:cNvCxnSpPr>
          <p:nvPr/>
        </p:nvCxnSpPr>
        <p:spPr>
          <a:xfrm>
            <a:off x="5132950" y="6080589"/>
            <a:ext cx="0" cy="443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31EF72D-CBC7-4281-8D86-023400F5EF47}"/>
              </a:ext>
            </a:extLst>
          </p:cNvPr>
          <p:cNvCxnSpPr>
            <a:cxnSpLocks/>
          </p:cNvCxnSpPr>
          <p:nvPr/>
        </p:nvCxnSpPr>
        <p:spPr>
          <a:xfrm flipH="1" flipV="1">
            <a:off x="4532615" y="5936751"/>
            <a:ext cx="357884" cy="2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58E00E2D-A581-4C78-9C49-C80C8AFE1DDA}"/>
              </a:ext>
            </a:extLst>
          </p:cNvPr>
          <p:cNvSpPr/>
          <p:nvPr/>
        </p:nvSpPr>
        <p:spPr>
          <a:xfrm>
            <a:off x="7228436" y="310646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8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310420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F343-44B8-4123-BE72-BFB7EAF2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Forward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1105-F652-4AD7-A709-7C74ECD87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56" y="1825625"/>
            <a:ext cx="54481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Anfall </a:t>
            </a:r>
          </a:p>
          <a:p>
            <a:r>
              <a:rPr lang="sv-SE" sz="2000" dirty="0"/>
              <a:t>Löpningar med och utan boll</a:t>
            </a:r>
          </a:p>
          <a:p>
            <a:r>
              <a:rPr lang="sv-SE" sz="2000" dirty="0"/>
              <a:t>Attack mot mål </a:t>
            </a:r>
          </a:p>
          <a:p>
            <a:r>
              <a:rPr lang="sv-SE" sz="2000" dirty="0"/>
              <a:t>Spelbarhet (target, felvänd)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Försvar</a:t>
            </a:r>
          </a:p>
          <a:p>
            <a:r>
              <a:rPr lang="sv-SE" sz="2000" dirty="0"/>
              <a:t>Styr försvarsspel</a:t>
            </a:r>
          </a:p>
          <a:p>
            <a:r>
              <a:rPr lang="sv-SE" sz="2000" dirty="0"/>
              <a:t>Startar presspel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13AD10-C5DE-4481-9F69-73EF22C6FFF1}"/>
              </a:ext>
            </a:extLst>
          </p:cNvPr>
          <p:cNvSpPr/>
          <p:nvPr/>
        </p:nvSpPr>
        <p:spPr>
          <a:xfrm>
            <a:off x="5719848" y="310646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9</a:t>
            </a:r>
            <a:endParaRPr lang="en-GB" sz="8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A25111-0EA0-47C1-848B-1B0199497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696433" y="1576796"/>
            <a:ext cx="4368815" cy="5722150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0F6BD9-7B28-47FE-8176-E0CF5A07114D}"/>
              </a:ext>
            </a:extLst>
          </p:cNvPr>
          <p:cNvCxnSpPr>
            <a:cxnSpLocks/>
          </p:cNvCxnSpPr>
          <p:nvPr/>
        </p:nvCxnSpPr>
        <p:spPr>
          <a:xfrm>
            <a:off x="3800665" y="5065159"/>
            <a:ext cx="0" cy="4430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24CD25A-9141-404C-AE6C-9B9770DC6DBF}"/>
              </a:ext>
            </a:extLst>
          </p:cNvPr>
          <p:cNvCxnSpPr>
            <a:cxnSpLocks/>
          </p:cNvCxnSpPr>
          <p:nvPr/>
        </p:nvCxnSpPr>
        <p:spPr>
          <a:xfrm flipV="1">
            <a:off x="3808147" y="3811712"/>
            <a:ext cx="0" cy="9657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22FC8D-7FD0-40C9-AD1B-4854B16643E3}"/>
              </a:ext>
            </a:extLst>
          </p:cNvPr>
          <p:cNvCxnSpPr>
            <a:cxnSpLocks/>
          </p:cNvCxnSpPr>
          <p:nvPr/>
        </p:nvCxnSpPr>
        <p:spPr>
          <a:xfrm>
            <a:off x="3998666" y="4912981"/>
            <a:ext cx="33702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CA388494-514E-45AE-91DE-2836292B723A}"/>
              </a:ext>
            </a:extLst>
          </p:cNvPr>
          <p:cNvSpPr/>
          <p:nvPr/>
        </p:nvSpPr>
        <p:spPr>
          <a:xfrm>
            <a:off x="3587700" y="4777483"/>
            <a:ext cx="410966" cy="2876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9</a:t>
            </a:r>
            <a:endParaRPr lang="en-GB" sz="28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31EF72D-CBC7-4281-8D86-023400F5EF47}"/>
              </a:ext>
            </a:extLst>
          </p:cNvPr>
          <p:cNvCxnSpPr>
            <a:cxnSpLocks/>
          </p:cNvCxnSpPr>
          <p:nvPr/>
        </p:nvCxnSpPr>
        <p:spPr>
          <a:xfrm flipH="1" flipV="1">
            <a:off x="3250671" y="4921099"/>
            <a:ext cx="357884" cy="2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029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25BB1-2A3A-4662-8805-40F829C4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86" y="1"/>
            <a:ext cx="10515600" cy="1017142"/>
          </a:xfrm>
        </p:spPr>
        <p:txBody>
          <a:bodyPr/>
          <a:lstStyle/>
          <a:p>
            <a:r>
              <a:rPr lang="en-GB" dirty="0" err="1"/>
              <a:t>Viktiga</a:t>
            </a:r>
            <a:r>
              <a:rPr lang="en-GB" dirty="0"/>
              <a:t> </a:t>
            </a:r>
            <a:r>
              <a:rPr lang="en-GB" dirty="0" err="1"/>
              <a:t>begrepp</a:t>
            </a:r>
            <a:r>
              <a:rPr lang="en-GB" dirty="0"/>
              <a:t>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846EC-AAC1-449C-97D0-69A8D1E9C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57" y="1017142"/>
            <a:ext cx="11897474" cy="5712431"/>
          </a:xfrm>
        </p:spPr>
        <p:txBody>
          <a:bodyPr>
            <a:normAutofit fontScale="77500" lnSpcReduction="20000"/>
          </a:bodyPr>
          <a:lstStyle/>
          <a:p>
            <a:r>
              <a:rPr lang="sv-SE" b="1" dirty="0"/>
              <a:t>Centrering:</a:t>
            </a:r>
            <a:r>
              <a:rPr lang="sv-SE" dirty="0"/>
              <a:t> Laget täcker de centrala spelytorna och släpper avsiktligt kanterna. </a:t>
            </a:r>
          </a:p>
          <a:p>
            <a:r>
              <a:rPr lang="sv-SE" b="1" dirty="0"/>
              <a:t>Överflyttning</a:t>
            </a:r>
            <a:r>
              <a:rPr lang="sv-SE" dirty="0"/>
              <a:t>: Laget flyttar över mot bollhållaren och släpper ytorna längst från bollhållaren </a:t>
            </a:r>
          </a:p>
          <a:p>
            <a:r>
              <a:rPr lang="sv-SE" b="1" dirty="0"/>
              <a:t>Uppflyttning</a:t>
            </a:r>
            <a:r>
              <a:rPr lang="sv-SE" dirty="0"/>
              <a:t>: När motståndarna spelar bollen bakåt flyttar vi upp och minskar ytor </a:t>
            </a:r>
          </a:p>
          <a:p>
            <a:r>
              <a:rPr lang="sv-SE" b="1" dirty="0"/>
              <a:t>Press</a:t>
            </a:r>
            <a:r>
              <a:rPr lang="sv-SE" dirty="0"/>
              <a:t>: Stressa bollhållaren, förhindra passning framåt, styra spelet i önskad riktning </a:t>
            </a:r>
          </a:p>
          <a:p>
            <a:r>
              <a:rPr lang="sv-SE" b="1" dirty="0"/>
              <a:t>Understöd</a:t>
            </a:r>
            <a:r>
              <a:rPr lang="sv-SE" dirty="0"/>
              <a:t>: Hjälpa spelaren som pressar bollhållaren, redo att ingripa om han bli överspelad </a:t>
            </a:r>
          </a:p>
          <a:p>
            <a:r>
              <a:rPr lang="sv-SE" b="1" dirty="0"/>
              <a:t>Spelbarhet</a:t>
            </a:r>
            <a:r>
              <a:rPr lang="sv-SE" dirty="0"/>
              <a:t>: Placera mig så det finns fri spelyta mellan mig och bollhållaren (ej i passningsskugga)</a:t>
            </a:r>
          </a:p>
          <a:p>
            <a:r>
              <a:rPr lang="sv-SE" b="1" dirty="0"/>
              <a:t>Spelavstånd</a:t>
            </a:r>
            <a:r>
              <a:rPr lang="sv-SE" dirty="0"/>
              <a:t>: Avståndet mellan bollhållaren och medspelarna. Bra med varierat avstånd.</a:t>
            </a:r>
          </a:p>
          <a:p>
            <a:r>
              <a:rPr lang="sv-SE" b="1" dirty="0"/>
              <a:t>Spelbredd</a:t>
            </a:r>
            <a:r>
              <a:rPr lang="sv-SE" dirty="0"/>
              <a:t>: Använda planens bredd för att dra isär motståndarnas försvar och skapa ytor centralt.</a:t>
            </a:r>
          </a:p>
          <a:p>
            <a:r>
              <a:rPr lang="sv-SE" b="1" dirty="0"/>
              <a:t>Speldjup</a:t>
            </a:r>
            <a:r>
              <a:rPr lang="sv-SE" dirty="0"/>
              <a:t>: Skapa förutsättningar att spela bollen både framåt och bakåt. Omställning: När bollen går över från ena till det andra laget intas nya positioner i försvar eller anfall. </a:t>
            </a:r>
          </a:p>
          <a:p>
            <a:r>
              <a:rPr lang="sv-SE" b="1" dirty="0"/>
              <a:t>Djupledspassning</a:t>
            </a:r>
            <a:r>
              <a:rPr lang="sv-SE" dirty="0"/>
              <a:t>: Spela bollen på en tom yta t.ex. ett instick mellan motståndarnas inner och ytterback.</a:t>
            </a:r>
          </a:p>
          <a:p>
            <a:r>
              <a:rPr lang="sv-SE" b="1" dirty="0"/>
              <a:t>Rättvänd</a:t>
            </a:r>
            <a:r>
              <a:rPr lang="sv-SE" dirty="0"/>
              <a:t>: Kroppen vänd i anfallsrikting </a:t>
            </a:r>
          </a:p>
          <a:p>
            <a:r>
              <a:rPr lang="sv-SE" b="1" dirty="0"/>
              <a:t>Felvänd</a:t>
            </a:r>
            <a:r>
              <a:rPr lang="sv-SE" dirty="0"/>
              <a:t>: Kroppen vänd mot vårt eget mål </a:t>
            </a:r>
          </a:p>
          <a:p>
            <a:r>
              <a:rPr lang="sv-SE" b="1" dirty="0"/>
              <a:t>Negativ förstärkning</a:t>
            </a:r>
            <a:r>
              <a:rPr lang="sv-SE" dirty="0"/>
              <a:t>: </a:t>
            </a:r>
            <a:r>
              <a:rPr lang="sv-SE" dirty="0">
                <a:solidFill>
                  <a:srgbClr val="00B050"/>
                </a:solidFill>
              </a:rPr>
              <a:t>Gnälla på medspelare som gjort ett misstag och självklart redan vet om det. Leder inte till något annat än dålig stämning i laget och att vi får spelare som spelar safe för att inte riskera fler misstag. Fokusera på det egna spelet, snacka positivt och lyft varandra!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67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A9E1-56CA-447F-83AD-E81832E21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30" y="25067"/>
            <a:ext cx="10515600" cy="1325563"/>
          </a:xfrm>
        </p:spPr>
        <p:txBody>
          <a:bodyPr/>
          <a:lstStyle/>
          <a:p>
            <a:r>
              <a:rPr lang="en-GB" dirty="0" err="1"/>
              <a:t>Korridorer</a:t>
            </a:r>
            <a:r>
              <a:rPr lang="en-GB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6346EC-D641-4713-BB60-66FF6B04A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796621" y="-1374169"/>
            <a:ext cx="5478192" cy="1021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0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A9E1-56CA-447F-83AD-E81832E21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29" y="25067"/>
            <a:ext cx="11680971" cy="1325563"/>
          </a:xfrm>
        </p:spPr>
        <p:txBody>
          <a:bodyPr/>
          <a:lstStyle/>
          <a:p>
            <a:r>
              <a:rPr lang="sv-SE" dirty="0"/>
              <a:t>Utgångspositioner Anfallsspel (4-3-1) eller (2-5-1)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6346EC-D641-4713-BB60-66FF6B04A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44000" y="-1153938"/>
            <a:ext cx="5478192" cy="10219822"/>
          </a:xfrm>
          <a:prstGeom prst="rect">
            <a:avLst/>
          </a:prstGeom>
        </p:spPr>
      </p:pic>
      <p:pic>
        <p:nvPicPr>
          <p:cNvPr id="1028" name="Picture 4" descr="Fotboll Cartoon Gratis Vektornedladdning | FreeImages">
            <a:extLst>
              <a:ext uri="{FF2B5EF4-FFF2-40B4-BE49-F238E27FC236}">
                <a16:creationId xmlns:a16="http://schemas.microsoft.com/office/drawing/2014/main" id="{D8E76408-2DDD-483A-8A89-59D823AE9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659" y="3514304"/>
            <a:ext cx="411216" cy="26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A2860CD5-403F-49A9-87DB-14EA1AC56A27}"/>
              </a:ext>
            </a:extLst>
          </p:cNvPr>
          <p:cNvGrpSpPr/>
          <p:nvPr/>
        </p:nvGrpSpPr>
        <p:grpSpPr>
          <a:xfrm>
            <a:off x="6778461" y="3802999"/>
            <a:ext cx="301686" cy="369332"/>
            <a:chOff x="8783432" y="749403"/>
            <a:chExt cx="301686" cy="36933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DD3B784-3A9F-4FF3-9F5D-A5E9CAEF8ACF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F48B707-6D80-47B5-877F-AA9F5F912881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1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E2AF4E9-59B6-4CF3-A91B-83986F347B1B}"/>
              </a:ext>
            </a:extLst>
          </p:cNvPr>
          <p:cNvGrpSpPr/>
          <p:nvPr/>
        </p:nvGrpSpPr>
        <p:grpSpPr>
          <a:xfrm>
            <a:off x="5981493" y="4819466"/>
            <a:ext cx="301686" cy="369332"/>
            <a:chOff x="8783432" y="749403"/>
            <a:chExt cx="301686" cy="369332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82692D6-6544-4715-A2DA-B31539D24751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F77E72-DF2F-4668-99B4-2B2A108DDE08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2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048036-DE15-42C7-B9A3-5973826E40FB}"/>
              </a:ext>
            </a:extLst>
          </p:cNvPr>
          <p:cNvGrpSpPr/>
          <p:nvPr/>
        </p:nvGrpSpPr>
        <p:grpSpPr>
          <a:xfrm>
            <a:off x="5982891" y="2841060"/>
            <a:ext cx="301686" cy="369332"/>
            <a:chOff x="8783432" y="749403"/>
            <a:chExt cx="301686" cy="36933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10017CB-CE76-4B8B-B7D1-1950098B1E04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9A60E1-930C-4660-9D5C-CB0A14710E43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3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BE1814-3F47-46AF-B07A-A9494A0186D8}"/>
              </a:ext>
            </a:extLst>
          </p:cNvPr>
          <p:cNvGrpSpPr/>
          <p:nvPr/>
        </p:nvGrpSpPr>
        <p:grpSpPr>
          <a:xfrm>
            <a:off x="5068904" y="5840065"/>
            <a:ext cx="301686" cy="369332"/>
            <a:chOff x="8783432" y="749403"/>
            <a:chExt cx="301686" cy="36933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63A0BA5-C70F-4705-94E2-535AA22F009C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0B9C2E-AC7F-4136-85DF-E10397F6249D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4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95A6C01-ED08-44AE-B6E4-57A0A6348361}"/>
              </a:ext>
            </a:extLst>
          </p:cNvPr>
          <p:cNvGrpSpPr/>
          <p:nvPr/>
        </p:nvGrpSpPr>
        <p:grpSpPr>
          <a:xfrm>
            <a:off x="4922520" y="1704269"/>
            <a:ext cx="301686" cy="369332"/>
            <a:chOff x="8783432" y="749403"/>
            <a:chExt cx="301686" cy="369332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A9011BF-62ED-4064-BF6E-EB07F6298684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404F26D-4440-41E2-9D7C-40A0337679D3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5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41AC4D-9850-42F8-9658-E583D5A83DF8}"/>
              </a:ext>
            </a:extLst>
          </p:cNvPr>
          <p:cNvGrpSpPr/>
          <p:nvPr/>
        </p:nvGrpSpPr>
        <p:grpSpPr>
          <a:xfrm>
            <a:off x="5299872" y="3774688"/>
            <a:ext cx="301686" cy="369332"/>
            <a:chOff x="8783432" y="749403"/>
            <a:chExt cx="301686" cy="36933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49B140F-DC26-4C29-A8A2-4464EE1DFBFA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8BE0E6D-2578-4384-A240-75921331063F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6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EEB414F-E8FE-4F89-9B82-9F827AEF6370}"/>
              </a:ext>
            </a:extLst>
          </p:cNvPr>
          <p:cNvGrpSpPr/>
          <p:nvPr/>
        </p:nvGrpSpPr>
        <p:grpSpPr>
          <a:xfrm>
            <a:off x="4193781" y="4967577"/>
            <a:ext cx="301686" cy="369332"/>
            <a:chOff x="8783432" y="749403"/>
            <a:chExt cx="301686" cy="369332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B4AA815-1EA7-42AC-9155-85510F23AF7E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7364D80-9BBD-4D67-8DCE-73CE9F740E6B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7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541ADB0-4C0D-44CE-97D9-933565FB9C20}"/>
              </a:ext>
            </a:extLst>
          </p:cNvPr>
          <p:cNvGrpSpPr/>
          <p:nvPr/>
        </p:nvGrpSpPr>
        <p:grpSpPr>
          <a:xfrm>
            <a:off x="4168773" y="2672618"/>
            <a:ext cx="301686" cy="369332"/>
            <a:chOff x="8783432" y="749403"/>
            <a:chExt cx="301686" cy="369332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53695BA-05A1-42E0-B0B1-E0F7AE75B9A8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EC5FD06-08E4-4504-A533-F2F954CBA8B7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8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FAA994D-8955-468B-93E8-54A40231B28C}"/>
              </a:ext>
            </a:extLst>
          </p:cNvPr>
          <p:cNvGrpSpPr/>
          <p:nvPr/>
        </p:nvGrpSpPr>
        <p:grpSpPr>
          <a:xfrm>
            <a:off x="3593442" y="3752412"/>
            <a:ext cx="301686" cy="369332"/>
            <a:chOff x="8783432" y="749403"/>
            <a:chExt cx="301686" cy="369332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5A29669-3BBC-453D-B115-B423789FCF99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6550507-412F-45D2-A909-3AAAAC5F90A0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9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833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A9E1-56CA-447F-83AD-E81832E21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30" y="25067"/>
            <a:ext cx="10515600" cy="1325563"/>
          </a:xfrm>
        </p:spPr>
        <p:txBody>
          <a:bodyPr/>
          <a:lstStyle/>
          <a:p>
            <a:r>
              <a:rPr lang="sv-SE" dirty="0"/>
              <a:t>Utgångspositioner Försvarsspel (4+3+1)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6346EC-D641-4713-BB60-66FF6B04A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44000" y="-1164212"/>
            <a:ext cx="5478192" cy="10219822"/>
          </a:xfrm>
          <a:prstGeom prst="rect">
            <a:avLst/>
          </a:prstGeom>
        </p:spPr>
      </p:pic>
      <p:pic>
        <p:nvPicPr>
          <p:cNvPr id="1028" name="Picture 4" descr="Fotboll Cartoon Gratis Vektornedladdning | FreeImages">
            <a:extLst>
              <a:ext uri="{FF2B5EF4-FFF2-40B4-BE49-F238E27FC236}">
                <a16:creationId xmlns:a16="http://schemas.microsoft.com/office/drawing/2014/main" id="{D8E76408-2DDD-483A-8A89-59D823AE9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123" y="3838065"/>
            <a:ext cx="411216" cy="26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A2860CD5-403F-49A9-87DB-14EA1AC56A27}"/>
              </a:ext>
            </a:extLst>
          </p:cNvPr>
          <p:cNvGrpSpPr/>
          <p:nvPr/>
        </p:nvGrpSpPr>
        <p:grpSpPr>
          <a:xfrm>
            <a:off x="6827572" y="3802999"/>
            <a:ext cx="301686" cy="369332"/>
            <a:chOff x="8783432" y="749403"/>
            <a:chExt cx="301686" cy="36933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DD3B784-3A9F-4FF3-9F5D-A5E9CAEF8ACF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F48B707-6D80-47B5-877F-AA9F5F912881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1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E2AF4E9-59B6-4CF3-A91B-83986F347B1B}"/>
              </a:ext>
            </a:extLst>
          </p:cNvPr>
          <p:cNvGrpSpPr/>
          <p:nvPr/>
        </p:nvGrpSpPr>
        <p:grpSpPr>
          <a:xfrm>
            <a:off x="5672511" y="4249014"/>
            <a:ext cx="301686" cy="369332"/>
            <a:chOff x="8783432" y="749403"/>
            <a:chExt cx="301686" cy="369332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82692D6-6544-4715-A2DA-B31539D24751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F77E72-DF2F-4668-99B4-2B2A108DDE08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2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048036-DE15-42C7-B9A3-5973826E40FB}"/>
              </a:ext>
            </a:extLst>
          </p:cNvPr>
          <p:cNvGrpSpPr/>
          <p:nvPr/>
        </p:nvGrpSpPr>
        <p:grpSpPr>
          <a:xfrm>
            <a:off x="5682298" y="3344400"/>
            <a:ext cx="301686" cy="369332"/>
            <a:chOff x="8783432" y="749403"/>
            <a:chExt cx="301686" cy="36933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10017CB-CE76-4B8B-B7D1-1950098B1E04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9A60E1-930C-4660-9D5C-CB0A14710E43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3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BE1814-3F47-46AF-B07A-A9494A0186D8}"/>
              </a:ext>
            </a:extLst>
          </p:cNvPr>
          <p:cNvGrpSpPr/>
          <p:nvPr/>
        </p:nvGrpSpPr>
        <p:grpSpPr>
          <a:xfrm>
            <a:off x="5440415" y="5157822"/>
            <a:ext cx="301686" cy="369332"/>
            <a:chOff x="8783432" y="749403"/>
            <a:chExt cx="301686" cy="36933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63A0BA5-C70F-4705-94E2-535AA22F009C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0B9C2E-AC7F-4136-85DF-E10397F6249D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4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95A6C01-ED08-44AE-B6E4-57A0A6348361}"/>
              </a:ext>
            </a:extLst>
          </p:cNvPr>
          <p:cNvGrpSpPr/>
          <p:nvPr/>
        </p:nvGrpSpPr>
        <p:grpSpPr>
          <a:xfrm>
            <a:off x="5399868" y="2550241"/>
            <a:ext cx="301686" cy="369332"/>
            <a:chOff x="8783432" y="749403"/>
            <a:chExt cx="301686" cy="369332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A9011BF-62ED-4064-BF6E-EB07F6298684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404F26D-4440-41E2-9D7C-40A0337679D3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5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41AC4D-9850-42F8-9658-E583D5A83DF8}"/>
              </a:ext>
            </a:extLst>
          </p:cNvPr>
          <p:cNvGrpSpPr/>
          <p:nvPr/>
        </p:nvGrpSpPr>
        <p:grpSpPr>
          <a:xfrm>
            <a:off x="4837970" y="3774688"/>
            <a:ext cx="301686" cy="369332"/>
            <a:chOff x="8783432" y="749403"/>
            <a:chExt cx="301686" cy="36933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49B140F-DC26-4C29-A8A2-4464EE1DFBFA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8BE0E6D-2578-4384-A240-75921331063F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6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EEB414F-E8FE-4F89-9B82-9F827AEF6370}"/>
              </a:ext>
            </a:extLst>
          </p:cNvPr>
          <p:cNvGrpSpPr/>
          <p:nvPr/>
        </p:nvGrpSpPr>
        <p:grpSpPr>
          <a:xfrm>
            <a:off x="4304950" y="4709006"/>
            <a:ext cx="301686" cy="369332"/>
            <a:chOff x="8783432" y="749403"/>
            <a:chExt cx="301686" cy="369332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B4AA815-1EA7-42AC-9155-85510F23AF7E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7364D80-9BBD-4D67-8DCE-73CE9F740E6B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7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541ADB0-4C0D-44CE-97D9-933565FB9C20}"/>
              </a:ext>
            </a:extLst>
          </p:cNvPr>
          <p:cNvGrpSpPr/>
          <p:nvPr/>
        </p:nvGrpSpPr>
        <p:grpSpPr>
          <a:xfrm>
            <a:off x="4288331" y="2873216"/>
            <a:ext cx="301686" cy="369332"/>
            <a:chOff x="8783432" y="749403"/>
            <a:chExt cx="301686" cy="369332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53695BA-05A1-42E0-B0B1-E0F7AE75B9A8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EC5FD06-08E4-4504-A533-F2F954CBA8B7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8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FAA994D-8955-468B-93E8-54A40231B28C}"/>
              </a:ext>
            </a:extLst>
          </p:cNvPr>
          <p:cNvGrpSpPr/>
          <p:nvPr/>
        </p:nvGrpSpPr>
        <p:grpSpPr>
          <a:xfrm>
            <a:off x="3475996" y="3752412"/>
            <a:ext cx="301686" cy="369332"/>
            <a:chOff x="8783432" y="749403"/>
            <a:chExt cx="301686" cy="369332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5A29669-3BBC-453D-B115-B423789FCF99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6550507-412F-45D2-A909-3AAAAC5F90A0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9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393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A9E1-56CA-447F-83AD-E81832E21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30" y="25067"/>
            <a:ext cx="10515600" cy="1325563"/>
          </a:xfrm>
        </p:spPr>
        <p:txBody>
          <a:bodyPr/>
          <a:lstStyle/>
          <a:p>
            <a:r>
              <a:rPr lang="sv-SE" dirty="0"/>
              <a:t>Överflyttning Försvarsspel (4+3+1)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6346EC-D641-4713-BB60-66FF6B04A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44000" y="-1164212"/>
            <a:ext cx="5478192" cy="10219822"/>
          </a:xfrm>
          <a:prstGeom prst="rect">
            <a:avLst/>
          </a:prstGeom>
        </p:spPr>
      </p:pic>
      <p:pic>
        <p:nvPicPr>
          <p:cNvPr id="1028" name="Picture 4" descr="Fotboll Cartoon Gratis Vektornedladdning | FreeImages">
            <a:extLst>
              <a:ext uri="{FF2B5EF4-FFF2-40B4-BE49-F238E27FC236}">
                <a16:creationId xmlns:a16="http://schemas.microsoft.com/office/drawing/2014/main" id="{D8E76408-2DDD-483A-8A89-59D823AE9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388" y="2186238"/>
            <a:ext cx="411216" cy="26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A2860CD5-403F-49A9-87DB-14EA1AC56A27}"/>
              </a:ext>
            </a:extLst>
          </p:cNvPr>
          <p:cNvGrpSpPr/>
          <p:nvPr/>
        </p:nvGrpSpPr>
        <p:grpSpPr>
          <a:xfrm>
            <a:off x="6735105" y="3484502"/>
            <a:ext cx="301686" cy="369332"/>
            <a:chOff x="8783432" y="749403"/>
            <a:chExt cx="301686" cy="36933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DD3B784-3A9F-4FF3-9F5D-A5E9CAEF8ACF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F48B707-6D80-47B5-877F-AA9F5F912881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1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E2AF4E9-59B6-4CF3-A91B-83986F347B1B}"/>
              </a:ext>
            </a:extLst>
          </p:cNvPr>
          <p:cNvGrpSpPr/>
          <p:nvPr/>
        </p:nvGrpSpPr>
        <p:grpSpPr>
          <a:xfrm>
            <a:off x="5546676" y="3653395"/>
            <a:ext cx="301686" cy="369332"/>
            <a:chOff x="8783432" y="749403"/>
            <a:chExt cx="301686" cy="369332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82692D6-6544-4715-A2DA-B31539D24751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F77E72-DF2F-4668-99B4-2B2A108DDE08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2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048036-DE15-42C7-B9A3-5973826E40FB}"/>
              </a:ext>
            </a:extLst>
          </p:cNvPr>
          <p:cNvGrpSpPr/>
          <p:nvPr/>
        </p:nvGrpSpPr>
        <p:grpSpPr>
          <a:xfrm>
            <a:off x="5522907" y="3084341"/>
            <a:ext cx="301686" cy="369332"/>
            <a:chOff x="8783432" y="749403"/>
            <a:chExt cx="301686" cy="36933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10017CB-CE76-4B8B-B7D1-1950098B1E04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9A60E1-930C-4660-9D5C-CB0A14710E43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3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BE1814-3F47-46AF-B07A-A9494A0186D8}"/>
              </a:ext>
            </a:extLst>
          </p:cNvPr>
          <p:cNvGrpSpPr/>
          <p:nvPr/>
        </p:nvGrpSpPr>
        <p:grpSpPr>
          <a:xfrm>
            <a:off x="5441077" y="4260199"/>
            <a:ext cx="301686" cy="369332"/>
            <a:chOff x="8783432" y="749403"/>
            <a:chExt cx="301686" cy="36933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63A0BA5-C70F-4705-94E2-535AA22F009C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0B9C2E-AC7F-4136-85DF-E10397F6249D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4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95A6C01-ED08-44AE-B6E4-57A0A6348361}"/>
              </a:ext>
            </a:extLst>
          </p:cNvPr>
          <p:cNvGrpSpPr/>
          <p:nvPr/>
        </p:nvGrpSpPr>
        <p:grpSpPr>
          <a:xfrm>
            <a:off x="5240477" y="2357294"/>
            <a:ext cx="301686" cy="369332"/>
            <a:chOff x="8783432" y="749403"/>
            <a:chExt cx="301686" cy="369332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A9011BF-62ED-4064-BF6E-EB07F6298684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404F26D-4440-41E2-9D7C-40A0337679D3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5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41AC4D-9850-42F8-9658-E583D5A83DF8}"/>
              </a:ext>
            </a:extLst>
          </p:cNvPr>
          <p:cNvGrpSpPr/>
          <p:nvPr/>
        </p:nvGrpSpPr>
        <p:grpSpPr>
          <a:xfrm>
            <a:off x="4645023" y="2952566"/>
            <a:ext cx="301686" cy="369332"/>
            <a:chOff x="8783432" y="749403"/>
            <a:chExt cx="301686" cy="36933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49B140F-DC26-4C29-A8A2-4464EE1DFBFA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8BE0E6D-2578-4384-A240-75921331063F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6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EEB414F-E8FE-4F89-9B82-9F827AEF6370}"/>
              </a:ext>
            </a:extLst>
          </p:cNvPr>
          <p:cNvGrpSpPr/>
          <p:nvPr/>
        </p:nvGrpSpPr>
        <p:grpSpPr>
          <a:xfrm>
            <a:off x="4296561" y="3828161"/>
            <a:ext cx="301686" cy="369332"/>
            <a:chOff x="8783432" y="749403"/>
            <a:chExt cx="301686" cy="369332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B4AA815-1EA7-42AC-9155-85510F23AF7E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7364D80-9BBD-4D67-8DCE-73CE9F740E6B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7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541ADB0-4C0D-44CE-97D9-933565FB9C20}"/>
              </a:ext>
            </a:extLst>
          </p:cNvPr>
          <p:cNvGrpSpPr/>
          <p:nvPr/>
        </p:nvGrpSpPr>
        <p:grpSpPr>
          <a:xfrm>
            <a:off x="4078606" y="2176929"/>
            <a:ext cx="301686" cy="369332"/>
            <a:chOff x="8783432" y="749403"/>
            <a:chExt cx="301686" cy="369332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53695BA-05A1-42E0-B0B1-E0F7AE75B9A8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EC5FD06-08E4-4504-A533-F2F954CBA8B7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8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FAA994D-8955-468B-93E8-54A40231B28C}"/>
              </a:ext>
            </a:extLst>
          </p:cNvPr>
          <p:cNvGrpSpPr/>
          <p:nvPr/>
        </p:nvGrpSpPr>
        <p:grpSpPr>
          <a:xfrm>
            <a:off x="3140436" y="2846400"/>
            <a:ext cx="301686" cy="369332"/>
            <a:chOff x="8783432" y="749403"/>
            <a:chExt cx="301686" cy="369332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5A29669-3BBC-453D-B115-B423789FCF99}"/>
                </a:ext>
              </a:extLst>
            </p:cNvPr>
            <p:cNvSpPr/>
            <p:nvPr/>
          </p:nvSpPr>
          <p:spPr>
            <a:xfrm>
              <a:off x="8808440" y="830510"/>
              <a:ext cx="251670" cy="251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6550507-412F-45D2-A909-3AAAAC5F90A0}"/>
                </a:ext>
              </a:extLst>
            </p:cNvPr>
            <p:cNvSpPr txBox="1"/>
            <p:nvPr/>
          </p:nvSpPr>
          <p:spPr>
            <a:xfrm>
              <a:off x="8783432" y="7494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solidFill>
                    <a:schemeClr val="bg1"/>
                  </a:solidFill>
                </a:rPr>
                <a:t>9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027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F343-44B8-4123-BE72-BFB7EAF2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Målvakt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1105-F652-4AD7-A709-7C74ECD87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0366" y="1825625"/>
            <a:ext cx="4013433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Anfall </a:t>
            </a:r>
          </a:p>
          <a:p>
            <a:r>
              <a:rPr lang="sv-SE" sz="2000" dirty="0"/>
              <a:t>Sätta igång spelet med kvalite</a:t>
            </a:r>
          </a:p>
          <a:p>
            <a:r>
              <a:rPr lang="sv-SE" sz="2000" dirty="0"/>
              <a:t>Styra backlinjen </a:t>
            </a:r>
          </a:p>
          <a:p>
            <a:r>
              <a:rPr lang="sv-SE" sz="2000" dirty="0"/>
              <a:t>Spela långt ut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Försvar</a:t>
            </a:r>
          </a:p>
          <a:p>
            <a:r>
              <a:rPr lang="sv-SE" sz="2000" dirty="0"/>
              <a:t>Styra backlinjen </a:t>
            </a:r>
            <a:endParaRPr lang="en-GB" sz="2000" dirty="0"/>
          </a:p>
          <a:p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13AD10-C5DE-4481-9F69-73EF22C6FFF1}"/>
              </a:ext>
            </a:extLst>
          </p:cNvPr>
          <p:cNvSpPr/>
          <p:nvPr/>
        </p:nvSpPr>
        <p:spPr>
          <a:xfrm>
            <a:off x="3398850" y="139180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1</a:t>
            </a:r>
            <a:endParaRPr lang="en-GB" sz="88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262D9AE-5BFF-44DB-A6DB-2C4C93F77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425" y="1547973"/>
            <a:ext cx="3420088" cy="517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783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F343-44B8-4123-BE72-BFB7EAF2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Mittback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1105-F652-4AD7-A709-7C74ECD87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0366" y="1825625"/>
            <a:ext cx="4013433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Anfall </a:t>
            </a:r>
          </a:p>
          <a:p>
            <a:r>
              <a:rPr lang="sv-SE" sz="2000" dirty="0"/>
              <a:t>Gå isär </a:t>
            </a:r>
          </a:p>
          <a:p>
            <a:r>
              <a:rPr lang="sv-SE" sz="2000" dirty="0"/>
              <a:t>Kommunikation med målvakt</a:t>
            </a:r>
          </a:p>
          <a:p>
            <a:r>
              <a:rPr lang="sv-SE" sz="2000" dirty="0"/>
              <a:t>Styr uppspel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Försvar</a:t>
            </a:r>
          </a:p>
          <a:p>
            <a:r>
              <a:rPr lang="sv-SE" sz="2000" dirty="0"/>
              <a:t>Offsidelinje </a:t>
            </a:r>
          </a:p>
          <a:p>
            <a:r>
              <a:rPr lang="sv-SE" sz="2000" dirty="0"/>
              <a:t>En tar närkamp </a:t>
            </a:r>
          </a:p>
          <a:p>
            <a:r>
              <a:rPr lang="sv-SE" sz="2000" dirty="0"/>
              <a:t>En faller hemmåt </a:t>
            </a:r>
          </a:p>
          <a:p>
            <a:r>
              <a:rPr lang="sv-SE" sz="2000" dirty="0"/>
              <a:t>Kommunikation </a:t>
            </a:r>
          </a:p>
          <a:p>
            <a:endParaRPr lang="sv-SE" sz="2000" dirty="0"/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13AD10-C5DE-4481-9F69-73EF22C6FFF1}"/>
              </a:ext>
            </a:extLst>
          </p:cNvPr>
          <p:cNvSpPr/>
          <p:nvPr/>
        </p:nvSpPr>
        <p:spPr>
          <a:xfrm>
            <a:off x="3398850" y="139180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2</a:t>
            </a:r>
            <a:endParaRPr lang="en-GB" sz="88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B643046-8363-4075-9EFE-5B3992A0D83F}"/>
              </a:ext>
            </a:extLst>
          </p:cNvPr>
          <p:cNvSpPr/>
          <p:nvPr/>
        </p:nvSpPr>
        <p:spPr>
          <a:xfrm>
            <a:off x="4904763" y="139180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3</a:t>
            </a:r>
            <a:endParaRPr lang="en-GB" sz="8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A25111-0EA0-47C1-848B-1B0199497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696433" y="1576796"/>
            <a:ext cx="4368815" cy="572215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B51F08CA-3C46-4DC4-A9CF-A07A949CA13C}"/>
              </a:ext>
            </a:extLst>
          </p:cNvPr>
          <p:cNvSpPr/>
          <p:nvPr/>
        </p:nvSpPr>
        <p:spPr>
          <a:xfrm>
            <a:off x="3095536" y="4422109"/>
            <a:ext cx="438935" cy="350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/>
              <a:t>2</a:t>
            </a:r>
            <a:endParaRPr lang="en-GB" sz="24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E4A709-E1DB-46C6-9EF0-4351D8157419}"/>
              </a:ext>
            </a:extLst>
          </p:cNvPr>
          <p:cNvSpPr/>
          <p:nvPr/>
        </p:nvSpPr>
        <p:spPr>
          <a:xfrm>
            <a:off x="4265801" y="4262719"/>
            <a:ext cx="438935" cy="350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/>
              <a:t>3</a:t>
            </a:r>
            <a:endParaRPr lang="en-GB" sz="24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FF6AE9-9F20-4A4F-91C9-31333CBC614E}"/>
              </a:ext>
            </a:extLst>
          </p:cNvPr>
          <p:cNvSpPr/>
          <p:nvPr/>
        </p:nvSpPr>
        <p:spPr>
          <a:xfrm>
            <a:off x="3705143" y="3826142"/>
            <a:ext cx="438935" cy="35030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pic>
        <p:nvPicPr>
          <p:cNvPr id="16" name="Picture 4" descr="Fotboll Cartoon Gratis Vektornedladdning | FreeImages">
            <a:extLst>
              <a:ext uri="{FF2B5EF4-FFF2-40B4-BE49-F238E27FC236}">
                <a16:creationId xmlns:a16="http://schemas.microsoft.com/office/drawing/2014/main" id="{FEFD35F9-17D4-488C-9C0C-E5DF6C9B8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3208589"/>
            <a:ext cx="609604" cy="38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0F6BD9-7B28-47FE-8176-E0CF5A07114D}"/>
              </a:ext>
            </a:extLst>
          </p:cNvPr>
          <p:cNvCxnSpPr/>
          <p:nvPr/>
        </p:nvCxnSpPr>
        <p:spPr>
          <a:xfrm flipH="1">
            <a:off x="4172882" y="2609754"/>
            <a:ext cx="92919" cy="5295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83E0A64-F1C0-4B19-A561-462FFDF89B6F}"/>
              </a:ext>
            </a:extLst>
          </p:cNvPr>
          <p:cNvCxnSpPr>
            <a:cxnSpLocks/>
          </p:cNvCxnSpPr>
          <p:nvPr/>
        </p:nvCxnSpPr>
        <p:spPr>
          <a:xfrm flipV="1">
            <a:off x="3398850" y="4154030"/>
            <a:ext cx="400673" cy="4248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6D57826-F4F8-4A5C-BA96-6FF5F71B7A83}"/>
              </a:ext>
            </a:extLst>
          </p:cNvPr>
          <p:cNvCxnSpPr>
            <a:cxnSpLocks/>
          </p:cNvCxnSpPr>
          <p:nvPr/>
        </p:nvCxnSpPr>
        <p:spPr>
          <a:xfrm flipH="1">
            <a:off x="3705143" y="4533902"/>
            <a:ext cx="638645" cy="3106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948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F343-44B8-4123-BE72-BFB7EAF2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”Wingback”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1105-F652-4AD7-A709-7C74ECD87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56" y="1825625"/>
            <a:ext cx="54481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Anfall </a:t>
            </a:r>
          </a:p>
          <a:p>
            <a:r>
              <a:rPr lang="sv-SE" sz="2000" dirty="0"/>
              <a:t>Ytterkorridor </a:t>
            </a:r>
          </a:p>
          <a:p>
            <a:r>
              <a:rPr lang="sv-SE" sz="2000" dirty="0"/>
              <a:t>Bidra i anfall som yttermittfältare </a:t>
            </a:r>
          </a:p>
          <a:p>
            <a:r>
              <a:rPr lang="sv-SE" sz="2000" dirty="0"/>
              <a:t>Spelbarhet vid uppspel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Försvar</a:t>
            </a:r>
          </a:p>
          <a:p>
            <a:r>
              <a:rPr lang="sv-SE" sz="2000" dirty="0"/>
              <a:t>Centrering </a:t>
            </a:r>
          </a:p>
          <a:p>
            <a:r>
              <a:rPr lang="sv-SE" sz="2000" dirty="0"/>
              <a:t>Överflyttning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13AD10-C5DE-4481-9F69-73EF22C6FFF1}"/>
              </a:ext>
            </a:extLst>
          </p:cNvPr>
          <p:cNvSpPr/>
          <p:nvPr/>
        </p:nvSpPr>
        <p:spPr>
          <a:xfrm>
            <a:off x="8258534" y="139180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4</a:t>
            </a:r>
            <a:endParaRPr lang="en-GB" sz="88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B643046-8363-4075-9EFE-5B3992A0D83F}"/>
              </a:ext>
            </a:extLst>
          </p:cNvPr>
          <p:cNvSpPr/>
          <p:nvPr/>
        </p:nvSpPr>
        <p:spPr>
          <a:xfrm>
            <a:off x="9589789" y="139180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5</a:t>
            </a:r>
            <a:endParaRPr lang="en-GB" sz="8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A25111-0EA0-47C1-848B-1B0199497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696433" y="1576796"/>
            <a:ext cx="4368815" cy="572215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B51F08CA-3C46-4DC4-A9CF-A07A949CA13C}"/>
              </a:ext>
            </a:extLst>
          </p:cNvPr>
          <p:cNvSpPr/>
          <p:nvPr/>
        </p:nvSpPr>
        <p:spPr>
          <a:xfrm>
            <a:off x="1567977" y="3314449"/>
            <a:ext cx="438935" cy="350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/>
              <a:t>2</a:t>
            </a:r>
            <a:endParaRPr lang="en-GB" sz="24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E4A709-E1DB-46C6-9EF0-4351D8157419}"/>
              </a:ext>
            </a:extLst>
          </p:cNvPr>
          <p:cNvSpPr/>
          <p:nvPr/>
        </p:nvSpPr>
        <p:spPr>
          <a:xfrm>
            <a:off x="5876532" y="3139298"/>
            <a:ext cx="438935" cy="350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/>
              <a:t>3</a:t>
            </a:r>
            <a:endParaRPr lang="en-GB" sz="24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0F6BD9-7B28-47FE-8176-E0CF5A07114D}"/>
              </a:ext>
            </a:extLst>
          </p:cNvPr>
          <p:cNvCxnSpPr>
            <a:cxnSpLocks/>
          </p:cNvCxnSpPr>
          <p:nvPr/>
        </p:nvCxnSpPr>
        <p:spPr>
          <a:xfrm>
            <a:off x="1888071" y="3556382"/>
            <a:ext cx="767679" cy="7922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83E0A64-F1C0-4B19-A561-462FFDF89B6F}"/>
              </a:ext>
            </a:extLst>
          </p:cNvPr>
          <p:cNvCxnSpPr>
            <a:cxnSpLocks/>
          </p:cNvCxnSpPr>
          <p:nvPr/>
        </p:nvCxnSpPr>
        <p:spPr>
          <a:xfrm flipV="1">
            <a:off x="1822292" y="1825625"/>
            <a:ext cx="0" cy="14888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6D57826-F4F8-4A5C-BA96-6FF5F71B7A83}"/>
              </a:ext>
            </a:extLst>
          </p:cNvPr>
          <p:cNvCxnSpPr>
            <a:cxnSpLocks/>
            <a:stCxn id="13" idx="0"/>
            <a:endCxn id="2" idx="2"/>
          </p:cNvCxnSpPr>
          <p:nvPr/>
        </p:nvCxnSpPr>
        <p:spPr>
          <a:xfrm flipV="1">
            <a:off x="6096000" y="1690688"/>
            <a:ext cx="0" cy="14486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9F8FD21-26C6-413B-8B99-74EE93F89A08}"/>
              </a:ext>
            </a:extLst>
          </p:cNvPr>
          <p:cNvCxnSpPr>
            <a:cxnSpLocks/>
          </p:cNvCxnSpPr>
          <p:nvPr/>
        </p:nvCxnSpPr>
        <p:spPr>
          <a:xfrm flipH="1">
            <a:off x="5125965" y="3446524"/>
            <a:ext cx="935186" cy="9913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874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F343-44B8-4123-BE72-BFB7EAF2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Innermittfältare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1105-F652-4AD7-A709-7C74ECD87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56" y="1825625"/>
            <a:ext cx="54481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Anfall </a:t>
            </a:r>
          </a:p>
          <a:p>
            <a:r>
              <a:rPr lang="sv-SE" sz="2000" dirty="0"/>
              <a:t>Balans spelare </a:t>
            </a:r>
          </a:p>
          <a:p>
            <a:r>
              <a:rPr lang="sv-SE" sz="2000" dirty="0"/>
              <a:t>Spelvändningar </a:t>
            </a:r>
          </a:p>
          <a:p>
            <a:r>
              <a:rPr lang="sv-SE" sz="2000" dirty="0"/>
              <a:t>Spelbarhet vid uppspel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Försvar</a:t>
            </a:r>
          </a:p>
          <a:p>
            <a:r>
              <a:rPr lang="sv-SE" sz="2000" dirty="0"/>
              <a:t>Balans spelare</a:t>
            </a:r>
          </a:p>
          <a:p>
            <a:r>
              <a:rPr lang="sv-SE" sz="2000" dirty="0"/>
              <a:t>Överflyttning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13AD10-C5DE-4481-9F69-73EF22C6FFF1}"/>
              </a:ext>
            </a:extLst>
          </p:cNvPr>
          <p:cNvSpPr/>
          <p:nvPr/>
        </p:nvSpPr>
        <p:spPr>
          <a:xfrm>
            <a:off x="5719848" y="310646"/>
            <a:ext cx="1191237" cy="1182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800" dirty="0"/>
              <a:t>6</a:t>
            </a:r>
            <a:endParaRPr lang="en-GB" sz="8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A25111-0EA0-47C1-848B-1B0199497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696433" y="1576796"/>
            <a:ext cx="4368815" cy="572215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B51F08CA-3C46-4DC4-A9CF-A07A949CA13C}"/>
              </a:ext>
            </a:extLst>
          </p:cNvPr>
          <p:cNvSpPr/>
          <p:nvPr/>
        </p:nvSpPr>
        <p:spPr>
          <a:xfrm>
            <a:off x="3653125" y="2915808"/>
            <a:ext cx="455427" cy="448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/>
              <a:t>6</a:t>
            </a:r>
            <a:endParaRPr lang="en-GB" sz="32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0F6BD9-7B28-47FE-8176-E0CF5A07114D}"/>
              </a:ext>
            </a:extLst>
          </p:cNvPr>
          <p:cNvCxnSpPr>
            <a:cxnSpLocks/>
            <a:stCxn id="11" idx="4"/>
          </p:cNvCxnSpPr>
          <p:nvPr/>
        </p:nvCxnSpPr>
        <p:spPr>
          <a:xfrm>
            <a:off x="3880839" y="3364195"/>
            <a:ext cx="0" cy="72445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24CD25A-9141-404C-AE6C-9B9770DC6DBF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3880839" y="2300480"/>
            <a:ext cx="0" cy="6153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22FC8D-7FD0-40C9-AD1B-4854B16643E3}"/>
              </a:ext>
            </a:extLst>
          </p:cNvPr>
          <p:cNvCxnSpPr>
            <a:cxnSpLocks/>
          </p:cNvCxnSpPr>
          <p:nvPr/>
        </p:nvCxnSpPr>
        <p:spPr>
          <a:xfrm>
            <a:off x="4108552" y="3217745"/>
            <a:ext cx="7716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AE8BA71-E851-4A16-A369-B88A9600178B}"/>
              </a:ext>
            </a:extLst>
          </p:cNvPr>
          <p:cNvCxnSpPr>
            <a:cxnSpLocks/>
          </p:cNvCxnSpPr>
          <p:nvPr/>
        </p:nvCxnSpPr>
        <p:spPr>
          <a:xfrm flipH="1">
            <a:off x="2887038" y="3209405"/>
            <a:ext cx="76608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57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</TotalTime>
  <Words>405</Words>
  <Application>Microsoft Office PowerPoint</Application>
  <PresentationFormat>Widescreen</PresentationFormat>
  <Paragraphs>124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Lindome GIF </vt:lpstr>
      <vt:lpstr>Korridorer </vt:lpstr>
      <vt:lpstr>Utgångspositioner Anfallsspel (4-3-1) eller (2-5-1) </vt:lpstr>
      <vt:lpstr>Utgångspositioner Försvarsspel (4+3+1)  </vt:lpstr>
      <vt:lpstr>Överflyttning Försvarsspel (4+3+1)  </vt:lpstr>
      <vt:lpstr>Målvakt </vt:lpstr>
      <vt:lpstr>Mittback </vt:lpstr>
      <vt:lpstr>”Wingback”</vt:lpstr>
      <vt:lpstr>Innermittfältare </vt:lpstr>
      <vt:lpstr>”Ytter”</vt:lpstr>
      <vt:lpstr>Forward  </vt:lpstr>
      <vt:lpstr>Viktiga begrepp…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Lindome GIF</dc:title>
  <dc:creator>Henrik Claesson</dc:creator>
  <cp:lastModifiedBy>Henrik Claesson</cp:lastModifiedBy>
  <cp:revision>16</cp:revision>
  <dcterms:created xsi:type="dcterms:W3CDTF">2024-10-21T07:40:33Z</dcterms:created>
  <dcterms:modified xsi:type="dcterms:W3CDTF">2024-10-22T07:34:28Z</dcterms:modified>
</cp:coreProperties>
</file>