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267" r:id="rId3"/>
    <p:sldId id="265" r:id="rId4"/>
    <p:sldId id="266" r:id="rId5"/>
    <p:sldId id="257" r:id="rId6"/>
    <p:sldId id="256" r:id="rId7"/>
    <p:sldId id="261" r:id="rId8"/>
    <p:sldId id="263" r:id="rId9"/>
    <p:sldId id="258" r:id="rId10"/>
    <p:sldId id="268" r:id="rId1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7" autoAdjust="0"/>
  </p:normalViewPr>
  <p:slideViewPr>
    <p:cSldViewPr>
      <p:cViewPr varScale="1">
        <p:scale>
          <a:sx n="82" d="100"/>
          <a:sy n="82" d="100"/>
        </p:scale>
        <p:origin x="1459"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25323-08F9-4763-BDF2-24D1E1FEC2A7}" type="datetimeFigureOut">
              <a:rPr lang="sv-SE" smtClean="0"/>
              <a:pPr/>
              <a:t>2024-04-15</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88360-A995-489C-9E79-6F61D1780107}" type="slidenum">
              <a:rPr lang="sv-SE" smtClean="0"/>
              <a:pPr/>
              <a:t>‹#›</a:t>
            </a:fld>
            <a:endParaRPr lang="sv-SE"/>
          </a:p>
        </p:txBody>
      </p:sp>
    </p:spTree>
    <p:extLst>
      <p:ext uri="{BB962C8B-B14F-4D97-AF65-F5344CB8AC3E}">
        <p14:creationId xmlns:p14="http://schemas.microsoft.com/office/powerpoint/2010/main" val="62769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0988360-A995-489C-9E79-6F61D1780107}" type="slidenum">
              <a:rPr lang="sv-SE" smtClean="0"/>
              <a:pPr/>
              <a:t>7</a:t>
            </a:fld>
            <a:endParaRPr lang="sv-SE"/>
          </a:p>
        </p:txBody>
      </p:sp>
    </p:spTree>
    <p:extLst>
      <p:ext uri="{BB962C8B-B14F-4D97-AF65-F5344CB8AC3E}">
        <p14:creationId xmlns:p14="http://schemas.microsoft.com/office/powerpoint/2010/main" val="228854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E2D7482-6A67-46E3-8489-238ACA83216A}" type="datetimeFigureOut">
              <a:rPr lang="sv-SE" smtClean="0"/>
              <a:pPr/>
              <a:t>2024-04-15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8DCFADF-1E30-437A-AE38-3F526625DEDB}"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D7482-6A67-46E3-8489-238ACA83216A}" type="datetimeFigureOut">
              <a:rPr lang="sv-SE" smtClean="0"/>
              <a:pPr/>
              <a:t>2024-04-15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CFADF-1E30-437A-AE38-3F526625DEDB}"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B51CAC7-0D05-4E2B-85DA-7924F6CEB9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 y="0"/>
            <a:ext cx="9144000" cy="6858000"/>
          </a:xfrm>
          <a:prstGeom prst="rect">
            <a:avLst/>
          </a:prstGeom>
          <a:ln w="38100">
            <a:solidFill>
              <a:schemeClr val="bg1"/>
            </a:solidFill>
          </a:ln>
        </p:spPr>
      </p:pic>
      <p:sp>
        <p:nvSpPr>
          <p:cNvPr id="5" name="textruta 4">
            <a:extLst>
              <a:ext uri="{FF2B5EF4-FFF2-40B4-BE49-F238E27FC236}">
                <a16:creationId xmlns:a16="http://schemas.microsoft.com/office/drawing/2014/main" id="{095EFC7E-63D2-4331-A600-340D6A2F183D}"/>
              </a:ext>
            </a:extLst>
          </p:cNvPr>
          <p:cNvSpPr txBox="1"/>
          <p:nvPr/>
        </p:nvSpPr>
        <p:spPr>
          <a:xfrm>
            <a:off x="6804248" y="6525344"/>
            <a:ext cx="1800200" cy="246221"/>
          </a:xfrm>
          <a:prstGeom prst="rect">
            <a:avLst/>
          </a:prstGeom>
          <a:noFill/>
        </p:spPr>
        <p:txBody>
          <a:bodyPr wrap="square" rtlCol="0">
            <a:spAutoFit/>
          </a:bodyPr>
          <a:lstStyle/>
          <a:p>
            <a:r>
              <a:rPr lang="sv-SE" sz="1000" b="1" i="1" dirty="0">
                <a:solidFill>
                  <a:srgbClr val="FF0000"/>
                </a:solidFill>
              </a:rPr>
              <a:t>Foto: Tony Söderholm</a:t>
            </a:r>
          </a:p>
        </p:txBody>
      </p:sp>
      <p:pic>
        <p:nvPicPr>
          <p:cNvPr id="10" name="Bildobjekt 9">
            <a:extLst>
              <a:ext uri="{FF2B5EF4-FFF2-40B4-BE49-F238E27FC236}">
                <a16:creationId xmlns:a16="http://schemas.microsoft.com/office/drawing/2014/main" id="{93292438-F28A-4CCC-B899-C586A9C65B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978214" cy="1196752"/>
          </a:xfrm>
          <a:prstGeom prst="rect">
            <a:avLst/>
          </a:prstGeom>
        </p:spPr>
      </p:pic>
      <p:sp>
        <p:nvSpPr>
          <p:cNvPr id="2" name="textruta 1">
            <a:extLst>
              <a:ext uri="{FF2B5EF4-FFF2-40B4-BE49-F238E27FC236}">
                <a16:creationId xmlns:a16="http://schemas.microsoft.com/office/drawing/2014/main" id="{5550CEE2-2B6D-458E-9336-511E8DF61180}"/>
              </a:ext>
            </a:extLst>
          </p:cNvPr>
          <p:cNvSpPr txBox="1"/>
          <p:nvPr/>
        </p:nvSpPr>
        <p:spPr>
          <a:xfrm>
            <a:off x="1337238" y="260648"/>
            <a:ext cx="2802714" cy="523220"/>
          </a:xfrm>
          <a:prstGeom prst="rect">
            <a:avLst/>
          </a:prstGeom>
          <a:noFill/>
        </p:spPr>
        <p:txBody>
          <a:bodyPr wrap="square" rtlCol="0">
            <a:spAutoFit/>
          </a:bodyPr>
          <a:lstStyle/>
          <a:p>
            <a:r>
              <a:rPr lang="sv-SE" sz="2800" dirty="0">
                <a:solidFill>
                  <a:schemeClr val="bg1"/>
                </a:solidFill>
              </a:rPr>
              <a:t>Hockeygymnasiet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71600" y="212951"/>
            <a:ext cx="7272808" cy="1152128"/>
          </a:xfrm>
        </p:spPr>
        <p:txBody>
          <a:bodyPr/>
          <a:lstStyle/>
          <a:p>
            <a:r>
              <a:rPr lang="sv-SE" b="1"/>
              <a:t>Boende</a:t>
            </a:r>
            <a:endParaRPr lang="sv-SE" b="1" dirty="0"/>
          </a:p>
        </p:txBody>
      </p:sp>
      <p:sp>
        <p:nvSpPr>
          <p:cNvPr id="4" name="Rubrik 1"/>
          <p:cNvSpPr txBox="1">
            <a:spLocks/>
          </p:cNvSpPr>
          <p:nvPr/>
        </p:nvSpPr>
        <p:spPr>
          <a:xfrm>
            <a:off x="771012" y="5085184"/>
            <a:ext cx="7715304" cy="1341068"/>
          </a:xfrm>
          <a:prstGeom prst="rect">
            <a:avLst/>
          </a:prstGeom>
        </p:spPr>
        <p:txBody>
          <a:bodyPr vert="horz" lIns="0" tIns="45720" rIns="91440" bIns="45720" rtlCol="0" anchor="t" anchorCtr="0">
            <a:normAutofit/>
          </a:bodyPr>
          <a:lstStyle/>
          <a:p>
            <a:pPr marL="285750" lvl="0" indent="-285750">
              <a:spcBef>
                <a:spcPct val="0"/>
              </a:spcBef>
            </a:pPr>
            <a:endParaRPr kumimoji="0" lang="sv-SE"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ruta 2">
            <a:extLst>
              <a:ext uri="{FF2B5EF4-FFF2-40B4-BE49-F238E27FC236}">
                <a16:creationId xmlns:a16="http://schemas.microsoft.com/office/drawing/2014/main" id="{0424C437-CC55-DC72-CB0F-C0183D1E59E0}"/>
              </a:ext>
            </a:extLst>
          </p:cNvPr>
          <p:cNvSpPr txBox="1"/>
          <p:nvPr/>
        </p:nvSpPr>
        <p:spPr>
          <a:xfrm>
            <a:off x="683568" y="2751195"/>
            <a:ext cx="7776864" cy="923330"/>
          </a:xfrm>
          <a:prstGeom prst="rect">
            <a:avLst/>
          </a:prstGeom>
          <a:noFill/>
        </p:spPr>
        <p:txBody>
          <a:bodyPr wrap="square" rtlCol="0">
            <a:spAutoFit/>
          </a:bodyPr>
          <a:lstStyle/>
          <a:p>
            <a:pPr marL="285750" lvl="0" indent="-285750">
              <a:buFont typeface="Arial" panose="020B0604020202020204" pitchFamily="34" charset="0"/>
              <a:buChar char="•"/>
            </a:pPr>
            <a:r>
              <a:rPr lang="sv-SE" dirty="0">
                <a:latin typeface="Calibri" panose="020F0502020204030204" pitchFamily="34" charset="0"/>
                <a:ea typeface="Calibri" panose="020F0502020204030204" pitchFamily="34" charset="0"/>
                <a:cs typeface="Times New Roman" panose="02020603050405020304" pitchFamily="18" charset="0"/>
              </a:rPr>
              <a:t>Föreningen är behjälpliga med boendealternativ.</a:t>
            </a:r>
          </a:p>
          <a:p>
            <a:pPr lvl="0"/>
            <a:endParaRPr lang="sv-SE"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sv-SE" dirty="0">
                <a:latin typeface="Calibri" panose="020F0502020204030204" pitchFamily="34" charset="0"/>
                <a:ea typeface="Calibri" panose="020F0502020204030204" pitchFamily="34" charset="0"/>
                <a:cs typeface="Times New Roman" panose="02020603050405020304" pitchFamily="18" charset="0"/>
              </a:rPr>
              <a:t>Via samarbetspartner ges förmånligt pris på mat.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8C14F5-E3BB-40AA-B4E6-D3566A8D7A7A}"/>
              </a:ext>
            </a:extLst>
          </p:cNvPr>
          <p:cNvSpPr>
            <a:spLocks noGrp="1"/>
          </p:cNvSpPr>
          <p:nvPr>
            <p:ph type="title"/>
          </p:nvPr>
        </p:nvSpPr>
        <p:spPr>
          <a:xfrm>
            <a:off x="971600" y="476672"/>
            <a:ext cx="7702050" cy="1143000"/>
          </a:xfrm>
        </p:spPr>
        <p:txBody>
          <a:bodyPr>
            <a:normAutofit fontScale="90000"/>
          </a:bodyPr>
          <a:lstStyle/>
          <a:p>
            <a:r>
              <a:rPr lang="sv-SE" b="1" dirty="0"/>
              <a:t>Godkänd av</a:t>
            </a:r>
            <a:br>
              <a:rPr lang="sv-SE" b="1" dirty="0"/>
            </a:br>
            <a:r>
              <a:rPr lang="sv-SE" b="1" dirty="0"/>
              <a:t>Svenska Ishockeyförbundet </a:t>
            </a:r>
          </a:p>
        </p:txBody>
      </p:sp>
      <p:sp>
        <p:nvSpPr>
          <p:cNvPr id="3" name="Platshållare för innehåll 2">
            <a:extLst>
              <a:ext uri="{FF2B5EF4-FFF2-40B4-BE49-F238E27FC236}">
                <a16:creationId xmlns:a16="http://schemas.microsoft.com/office/drawing/2014/main" id="{EFC87194-9CC6-40AD-9D73-3EEFCCCB09ED}"/>
              </a:ext>
            </a:extLst>
          </p:cNvPr>
          <p:cNvSpPr>
            <a:spLocks noGrp="1"/>
          </p:cNvSpPr>
          <p:nvPr>
            <p:ph idx="1"/>
          </p:nvPr>
        </p:nvSpPr>
        <p:spPr>
          <a:xfrm>
            <a:off x="611560" y="2204864"/>
            <a:ext cx="7776864" cy="4176464"/>
          </a:xfrm>
        </p:spPr>
        <p:txBody>
          <a:bodyPr>
            <a:normAutofit/>
          </a:bodyPr>
          <a:lstStyle/>
          <a:p>
            <a:pPr marL="0" indent="0">
              <a:buNone/>
            </a:pPr>
            <a:r>
              <a:rPr lang="sv-SE" sz="1800" dirty="0">
                <a:latin typeface="+mj-lt"/>
              </a:rPr>
              <a:t>I mars 2021 godkände Svenska Ishockeyförbundet </a:t>
            </a:r>
            <a:br>
              <a:rPr lang="sv-SE" sz="1800" dirty="0">
                <a:latin typeface="+mj-lt"/>
              </a:rPr>
            </a:br>
            <a:r>
              <a:rPr lang="sv-SE" sz="1800" dirty="0">
                <a:latin typeface="+mj-lt"/>
              </a:rPr>
              <a:t>Rekarnegymnasiet i samarbete med Linden Hockey som</a:t>
            </a:r>
            <a:br>
              <a:rPr lang="sv-SE" sz="1800" dirty="0">
                <a:latin typeface="+mj-lt"/>
              </a:rPr>
            </a:br>
            <a:r>
              <a:rPr lang="sv-SE" sz="1800" dirty="0">
                <a:latin typeface="+mj-lt"/>
              </a:rPr>
              <a:t>en verksamhet med rekommenderad lokal hockeyprofil, LIP.</a:t>
            </a:r>
            <a:br>
              <a:rPr lang="sv-SE" sz="1800" dirty="0">
                <a:latin typeface="+mj-lt"/>
              </a:rPr>
            </a:br>
            <a:r>
              <a:rPr lang="sv-SE" sz="1800" dirty="0">
                <a:latin typeface="+mj-lt"/>
              </a:rPr>
              <a:t>Det innebär att elever som studerar på Rekarnegymnasiet</a:t>
            </a:r>
            <a:br>
              <a:rPr lang="sv-SE" sz="1800" dirty="0">
                <a:latin typeface="+mj-lt"/>
              </a:rPr>
            </a:br>
            <a:r>
              <a:rPr lang="sv-SE" sz="1800" dirty="0">
                <a:latin typeface="+mj-lt"/>
              </a:rPr>
              <a:t>under skoltid kan träna och utveckla sig inom ishockey med</a:t>
            </a:r>
            <a:br>
              <a:rPr lang="sv-SE" sz="1800" dirty="0">
                <a:latin typeface="+mj-lt"/>
              </a:rPr>
            </a:br>
            <a:r>
              <a:rPr lang="sv-SE" sz="1800" dirty="0">
                <a:latin typeface="+mj-lt"/>
              </a:rPr>
              <a:t>tränare från Linden Hockey.</a:t>
            </a:r>
          </a:p>
          <a:p>
            <a:pPr marL="0" indent="0">
              <a:buNone/>
            </a:pPr>
            <a:endParaRPr lang="sv-SE" sz="1800" dirty="0">
              <a:latin typeface="+mj-lt"/>
            </a:endParaRPr>
          </a:p>
          <a:p>
            <a:pPr marL="0" indent="0">
              <a:buNone/>
            </a:pPr>
            <a:endParaRPr lang="sv-SE" sz="1800" dirty="0">
              <a:latin typeface="+mj-lt"/>
            </a:endParaRPr>
          </a:p>
          <a:p>
            <a:pPr marL="0" indent="0">
              <a:buNone/>
            </a:pPr>
            <a:endParaRPr lang="sv-SE" sz="1800" dirty="0">
              <a:latin typeface="+mj-lt"/>
            </a:endParaRPr>
          </a:p>
          <a:p>
            <a:pPr marL="0" indent="0">
              <a:buNone/>
            </a:pPr>
            <a:endParaRPr lang="sv-SE" sz="1800" dirty="0">
              <a:latin typeface="+mj-lt"/>
            </a:endParaRPr>
          </a:p>
          <a:p>
            <a:pPr marL="0" indent="0">
              <a:buNone/>
            </a:pPr>
            <a:r>
              <a:rPr lang="sv-SE" sz="1400" dirty="0">
                <a:latin typeface="+mj-lt"/>
              </a:rPr>
              <a:t>En lokal ishockeyprofil (LIP) är en samverkansform mellan en skolhuvudman och en eller flera ishockeyföreningar och vänder sig till ishockeyintresserade ungdomar inom skolhuvudmannens och samverkande ishockeyföreningars naturliga rekryteringsområde. Mål och riktlinjer för verksamheten har utarbetats av Svenska Ishockeyförbundets Utvecklingsavdelning och Hockeygymnasieutskottet och skall uppfyllas vid den verksamhet som har klassificerats som rekommenderad lokal ishockeyprofil.</a:t>
            </a:r>
          </a:p>
        </p:txBody>
      </p:sp>
      <p:pic>
        <p:nvPicPr>
          <p:cNvPr id="6" name="Bildobjekt 5" descr="lokal_ishockeyprofil.jpg"/>
          <p:cNvPicPr>
            <a:picLocks noChangeAspect="1"/>
          </p:cNvPicPr>
          <p:nvPr/>
        </p:nvPicPr>
        <p:blipFill>
          <a:blip r:embed="rId2" cstate="print"/>
          <a:stretch>
            <a:fillRect/>
          </a:stretch>
        </p:blipFill>
        <p:spPr>
          <a:xfrm>
            <a:off x="6554688" y="2276872"/>
            <a:ext cx="1689720" cy="1546094"/>
          </a:xfrm>
          <a:prstGeom prst="rect">
            <a:avLst/>
          </a:prstGeom>
        </p:spPr>
      </p:pic>
    </p:spTree>
    <p:extLst>
      <p:ext uri="{BB962C8B-B14F-4D97-AF65-F5344CB8AC3E}">
        <p14:creationId xmlns:p14="http://schemas.microsoft.com/office/powerpoint/2010/main" val="29390617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8C14F5-E3BB-40AA-B4E6-D3566A8D7A7A}"/>
              </a:ext>
            </a:extLst>
          </p:cNvPr>
          <p:cNvSpPr>
            <a:spLocks noGrp="1"/>
          </p:cNvSpPr>
          <p:nvPr>
            <p:ph type="title"/>
          </p:nvPr>
        </p:nvSpPr>
        <p:spPr>
          <a:xfrm>
            <a:off x="444051" y="476672"/>
            <a:ext cx="8229600" cy="1143000"/>
          </a:xfrm>
        </p:spPr>
        <p:txBody>
          <a:bodyPr/>
          <a:lstStyle/>
          <a:p>
            <a:r>
              <a:rPr lang="sv-SE" b="1" dirty="0"/>
              <a:t>Ansökningstider</a:t>
            </a:r>
          </a:p>
        </p:txBody>
      </p:sp>
      <p:sp>
        <p:nvSpPr>
          <p:cNvPr id="3" name="Platshållare för innehåll 2">
            <a:extLst>
              <a:ext uri="{FF2B5EF4-FFF2-40B4-BE49-F238E27FC236}">
                <a16:creationId xmlns:a16="http://schemas.microsoft.com/office/drawing/2014/main" id="{EFC87194-9CC6-40AD-9D73-3EEFCCCB09ED}"/>
              </a:ext>
            </a:extLst>
          </p:cNvPr>
          <p:cNvSpPr>
            <a:spLocks noGrp="1"/>
          </p:cNvSpPr>
          <p:nvPr>
            <p:ph idx="1"/>
          </p:nvPr>
        </p:nvSpPr>
        <p:spPr>
          <a:xfrm>
            <a:off x="1498511" y="3212976"/>
            <a:ext cx="6120680" cy="1368152"/>
          </a:xfrm>
        </p:spPr>
        <p:txBody>
          <a:bodyPr>
            <a:normAutofit fontScale="92500" lnSpcReduction="20000"/>
          </a:bodyPr>
          <a:lstStyle/>
          <a:p>
            <a:pPr marL="0" indent="0">
              <a:buNone/>
            </a:pPr>
            <a:r>
              <a:rPr lang="sv-SE" sz="1800" dirty="0">
                <a:latin typeface="+mj-lt"/>
              </a:rPr>
              <a:t>Gymnasieansökan görs: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11 jan-14 feb fram till 16:00</a:t>
            </a:r>
          </a:p>
          <a:p>
            <a:r>
              <a:rPr lang="sv-SE" sz="1800" dirty="0">
                <a:latin typeface="+mj-lt"/>
              </a:rPr>
              <a:t>9/4 får eleverna sitt preliminära antagningsbesked. </a:t>
            </a:r>
          </a:p>
          <a:p>
            <a:r>
              <a:rPr lang="sv-SE" sz="1800" dirty="0">
                <a:latin typeface="+mj-lt"/>
              </a:rPr>
              <a:t>Omvalsperiod: 15/4 - 2/5 fram till 16:00</a:t>
            </a:r>
          </a:p>
          <a:p>
            <a:r>
              <a:rPr lang="sv-SE" sz="1800" dirty="0">
                <a:latin typeface="+mj-lt"/>
              </a:rPr>
              <a:t>Slutgiltig antagning på webben: 28/6. Svara senast 24/7.</a:t>
            </a:r>
          </a:p>
        </p:txBody>
      </p:sp>
    </p:spTree>
    <p:extLst>
      <p:ext uri="{BB962C8B-B14F-4D97-AF65-F5344CB8AC3E}">
        <p14:creationId xmlns:p14="http://schemas.microsoft.com/office/powerpoint/2010/main" val="293906173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00C0E-BFF4-4734-9638-5E84944231FA}"/>
              </a:ext>
            </a:extLst>
          </p:cNvPr>
          <p:cNvSpPr>
            <a:spLocks noGrp="1"/>
          </p:cNvSpPr>
          <p:nvPr>
            <p:ph type="title"/>
          </p:nvPr>
        </p:nvSpPr>
        <p:spPr>
          <a:xfrm>
            <a:off x="463142" y="476672"/>
            <a:ext cx="8229600" cy="1143000"/>
          </a:xfrm>
        </p:spPr>
        <p:txBody>
          <a:bodyPr/>
          <a:lstStyle/>
          <a:p>
            <a:r>
              <a:rPr lang="sv-SE" b="1" dirty="0"/>
              <a:t>Programval</a:t>
            </a:r>
          </a:p>
        </p:txBody>
      </p:sp>
      <p:sp>
        <p:nvSpPr>
          <p:cNvPr id="5" name="Platshållare för innehåll 4">
            <a:extLst>
              <a:ext uri="{FF2B5EF4-FFF2-40B4-BE49-F238E27FC236}">
                <a16:creationId xmlns:a16="http://schemas.microsoft.com/office/drawing/2014/main" id="{4A8C91C9-451C-4D54-81BB-224A201E37E8}"/>
              </a:ext>
            </a:extLst>
          </p:cNvPr>
          <p:cNvSpPr>
            <a:spLocks noGrp="1"/>
          </p:cNvSpPr>
          <p:nvPr>
            <p:ph idx="1"/>
          </p:nvPr>
        </p:nvSpPr>
        <p:spPr>
          <a:xfrm>
            <a:off x="457200" y="2060848"/>
            <a:ext cx="8229600" cy="4209331"/>
          </a:xfrm>
        </p:spPr>
        <p:txBody>
          <a:bodyPr>
            <a:normAutofit/>
          </a:bodyPr>
          <a:lstStyle/>
          <a:p>
            <a:r>
              <a:rPr lang="sv-SE" sz="1400" dirty="0"/>
              <a:t>Samhällsvetenskapsprogrammet - inriktning beteendevetenskap. Kan kombineras med NIU, LIU och hälsoprofil. LIU med </a:t>
            </a:r>
            <a:r>
              <a:rPr lang="sv-SE" sz="1400" dirty="0" err="1"/>
              <a:t>Samhäll</a:t>
            </a:r>
            <a:r>
              <a:rPr lang="sv-SE" sz="1400" dirty="0"/>
              <a:t> har en idrottsprofil som innebär några kurser som har ett idrottsfokus utöver LIU-kurserna. </a:t>
            </a:r>
          </a:p>
          <a:p>
            <a:r>
              <a:rPr lang="sv-SE" sz="1400" dirty="0"/>
              <a:t>Ekonomiprogrammet, inriktning ekonomi eller juridik. Programmet finns endast med idrottsprofil (NIU, LIU och hälsoprofil).</a:t>
            </a:r>
          </a:p>
          <a:p>
            <a:r>
              <a:rPr lang="sv-SE" sz="1400" dirty="0"/>
              <a:t> Naturvetenskapsprogrammet – inriktning naturvetenskap &amp; naturvetenskap och samhälle. Finns endast med idrottsprofilerna. </a:t>
            </a:r>
          </a:p>
          <a:p>
            <a:r>
              <a:rPr lang="sv-SE" sz="1400" dirty="0"/>
              <a:t>Teknikvetenskap – inriktning samhällsbyggande och miljö. Finns endast med idrottsprofilerna. </a:t>
            </a:r>
          </a:p>
          <a:p>
            <a:r>
              <a:rPr lang="sv-SE" sz="1400" dirty="0"/>
              <a:t>Barn- och fritidsprogrammet - inriktning fritid och hälsa &amp; pedagogiskt och socialt arbete. </a:t>
            </a:r>
          </a:p>
          <a:p>
            <a:r>
              <a:rPr lang="sv-SE" sz="1400" dirty="0"/>
              <a:t>Bygg- och anläggningsprogrammet - inriktning husbyggnad, måleri och mark och anläggning. </a:t>
            </a:r>
          </a:p>
          <a:p>
            <a:r>
              <a:rPr lang="sv-SE" sz="1400" dirty="0"/>
              <a:t>Fordons-och transportprogrammet – inriktning personbil, lastbil och mobila maskiner</a:t>
            </a:r>
          </a:p>
          <a:p>
            <a:r>
              <a:rPr lang="sv-SE" sz="1400" dirty="0"/>
              <a:t>El- och energiprogrammet - Inriktning elteknik.</a:t>
            </a:r>
          </a:p>
          <a:p>
            <a:r>
              <a:rPr lang="sv-SE" sz="1400" dirty="0"/>
              <a:t>VVS- och fastighetsprogrammet – inriktning VVS. Detta är det enda programmet man inte kan ha någon idrottsprofil. </a:t>
            </a:r>
          </a:p>
        </p:txBody>
      </p:sp>
    </p:spTree>
    <p:extLst>
      <p:ext uri="{BB962C8B-B14F-4D97-AF65-F5344CB8AC3E}">
        <p14:creationId xmlns:p14="http://schemas.microsoft.com/office/powerpoint/2010/main" val="197665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422662"/>
            <a:ext cx="9144000" cy="1152128"/>
          </a:xfrm>
        </p:spPr>
        <p:txBody>
          <a:bodyPr/>
          <a:lstStyle/>
          <a:p>
            <a:r>
              <a:rPr lang="sv-SE" b="1" dirty="0"/>
              <a:t>Programförklaring</a:t>
            </a:r>
          </a:p>
        </p:txBody>
      </p:sp>
      <p:sp>
        <p:nvSpPr>
          <p:cNvPr id="5" name="textruta 4">
            <a:extLst>
              <a:ext uri="{FF2B5EF4-FFF2-40B4-BE49-F238E27FC236}">
                <a16:creationId xmlns:a16="http://schemas.microsoft.com/office/drawing/2014/main" id="{4EBDB528-B409-45E8-B530-D6DC3258115A}"/>
              </a:ext>
            </a:extLst>
          </p:cNvPr>
          <p:cNvSpPr txBox="1"/>
          <p:nvPr/>
        </p:nvSpPr>
        <p:spPr>
          <a:xfrm>
            <a:off x="647564" y="2420888"/>
            <a:ext cx="7848872" cy="2862322"/>
          </a:xfrm>
          <a:prstGeom prst="rect">
            <a:avLst/>
          </a:prstGeom>
          <a:noFill/>
        </p:spPr>
        <p:txBody>
          <a:bodyPr wrap="square" rtlCol="0">
            <a:spAutoFit/>
          </a:bodyPr>
          <a:lstStyle/>
          <a:p>
            <a:r>
              <a:rPr lang="sv-SE" sz="1800" b="1" dirty="0">
                <a:effectLst/>
                <a:latin typeface="+mj-lt"/>
                <a:ea typeface="Times New Roman" panose="02020603050405020304" pitchFamily="18" charset="0"/>
              </a:rPr>
              <a:t>Syfte:</a:t>
            </a:r>
            <a:endParaRPr lang="sv-SE" sz="1800" dirty="0">
              <a:effectLst/>
              <a:latin typeface="+mj-lt"/>
              <a:ea typeface="Times New Roman" panose="02020603050405020304" pitchFamily="18" charset="0"/>
            </a:endParaRPr>
          </a:p>
          <a:p>
            <a:r>
              <a:rPr lang="sv-SE" sz="1800" dirty="0">
                <a:effectLst/>
                <a:latin typeface="+mj-lt"/>
                <a:ea typeface="Times New Roman" panose="02020603050405020304" pitchFamily="18" charset="0"/>
              </a:rPr>
              <a:t>Att ta vara på och bygga på elevens/spelarens intresse och individuella kompetens inom ishockey, genom att erbjuda möjligheten att ta extrakliv i sin utveckling, som hockeyspelare under skoltiden.</a:t>
            </a:r>
          </a:p>
          <a:p>
            <a:r>
              <a:rPr lang="sv-SE" sz="1800" dirty="0">
                <a:effectLst/>
                <a:latin typeface="+mj-lt"/>
                <a:ea typeface="Times New Roman" panose="02020603050405020304" pitchFamily="18" charset="0"/>
              </a:rPr>
              <a:t> </a:t>
            </a:r>
          </a:p>
          <a:p>
            <a:r>
              <a:rPr lang="sv-SE" sz="1800" dirty="0">
                <a:effectLst/>
                <a:latin typeface="+mj-lt"/>
                <a:ea typeface="Times New Roman" panose="02020603050405020304" pitchFamily="18" charset="0"/>
              </a:rPr>
              <a:t> </a:t>
            </a:r>
          </a:p>
          <a:p>
            <a:r>
              <a:rPr lang="sv-SE" sz="1800" b="1" dirty="0">
                <a:effectLst/>
                <a:latin typeface="+mj-lt"/>
                <a:ea typeface="Times New Roman" panose="02020603050405020304" pitchFamily="18" charset="0"/>
              </a:rPr>
              <a:t>Mål:</a:t>
            </a:r>
            <a:endParaRPr lang="sv-SE" sz="1800" dirty="0">
              <a:effectLst/>
              <a:latin typeface="+mj-lt"/>
              <a:ea typeface="Times New Roman" panose="02020603050405020304" pitchFamily="18" charset="0"/>
            </a:endParaRPr>
          </a:p>
          <a:p>
            <a:r>
              <a:rPr lang="sv-SE" sz="1800" dirty="0">
                <a:effectLst/>
                <a:latin typeface="+mj-lt"/>
                <a:ea typeface="Times New Roman" panose="02020603050405020304" pitchFamily="18" charset="0"/>
              </a:rPr>
              <a:t>Individuell utveckling som hockeyspelare kopplat till samarbetet inom laget, samt att lära eleven att ta ansvar för sina studier, sin träning och sin hälsa.</a:t>
            </a:r>
          </a:p>
          <a:p>
            <a:r>
              <a:rPr lang="sv-SE" sz="1800" dirty="0">
                <a:effectLst/>
                <a:latin typeface="Times New Roman" panose="02020603050405020304" pitchFamily="18" charset="0"/>
                <a:ea typeface="Times New Roman" panose="02020603050405020304" pitchFamily="18" charset="0"/>
              </a:rPr>
              <a:t>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620688"/>
            <a:ext cx="9144000" cy="936105"/>
          </a:xfrm>
        </p:spPr>
        <p:txBody>
          <a:bodyPr/>
          <a:lstStyle/>
          <a:p>
            <a:r>
              <a:rPr lang="sv-SE" b="1" dirty="0"/>
              <a:t>Träning och teori</a:t>
            </a:r>
          </a:p>
        </p:txBody>
      </p:sp>
      <p:sp>
        <p:nvSpPr>
          <p:cNvPr id="6" name="textruta 5">
            <a:extLst>
              <a:ext uri="{FF2B5EF4-FFF2-40B4-BE49-F238E27FC236}">
                <a16:creationId xmlns:a16="http://schemas.microsoft.com/office/drawing/2014/main" id="{F8335F56-2AC5-4F34-9663-256D75E7E3D5}"/>
              </a:ext>
            </a:extLst>
          </p:cNvPr>
          <p:cNvSpPr txBox="1"/>
          <p:nvPr/>
        </p:nvSpPr>
        <p:spPr>
          <a:xfrm>
            <a:off x="719572" y="2276872"/>
            <a:ext cx="7704856" cy="3693319"/>
          </a:xfrm>
          <a:prstGeom prst="rect">
            <a:avLst/>
          </a:prstGeom>
          <a:noFill/>
        </p:spPr>
        <p:txBody>
          <a:bodyPr wrap="square" rtlCol="0">
            <a:spAutoFit/>
          </a:bodyPr>
          <a:lstStyle/>
          <a:p>
            <a:r>
              <a:rPr lang="sv-SE" sz="1800" dirty="0">
                <a:effectLst/>
                <a:latin typeface="+mj-lt"/>
                <a:ea typeface="Times New Roman" panose="02020603050405020304" pitchFamily="18" charset="0"/>
              </a:rPr>
              <a:t>Träningen kommer vara inriktad på att utveckla den individuella tekniken (skridskoåkning, puckkontroll, målskytte, passningar och passningsmottagning). Detta gäller både på och utanför isen (</a:t>
            </a:r>
            <a:r>
              <a:rPr lang="sv-SE" sz="1800" dirty="0" err="1">
                <a:effectLst/>
                <a:latin typeface="+mj-lt"/>
                <a:ea typeface="Times New Roman" panose="02020603050405020304" pitchFamily="18" charset="0"/>
              </a:rPr>
              <a:t>fys</a:t>
            </a:r>
            <a:r>
              <a:rPr lang="sv-SE" sz="1800" dirty="0">
                <a:effectLst/>
                <a:latin typeface="+mj-lt"/>
                <a:ea typeface="Times New Roman" panose="02020603050405020304" pitchFamily="18" charset="0"/>
              </a:rPr>
              <a:t>). </a:t>
            </a:r>
            <a:r>
              <a:rPr lang="sv-SE" dirty="0">
                <a:latin typeface="+mj-lt"/>
                <a:ea typeface="Times New Roman" panose="02020603050405020304" pitchFamily="18" charset="0"/>
              </a:rPr>
              <a:t>Ett </a:t>
            </a:r>
            <a:r>
              <a:rPr lang="sv-SE" dirty="0" err="1">
                <a:latin typeface="+mj-lt"/>
                <a:ea typeface="Times New Roman" panose="02020603050405020304" pitchFamily="18" charset="0"/>
              </a:rPr>
              <a:t>ispass</a:t>
            </a:r>
            <a:r>
              <a:rPr lang="sv-SE" dirty="0">
                <a:latin typeface="+mj-lt"/>
                <a:ea typeface="Times New Roman" panose="02020603050405020304" pitchFamily="18" charset="0"/>
              </a:rPr>
              <a:t> och ett </a:t>
            </a:r>
            <a:r>
              <a:rPr lang="sv-SE" dirty="0" err="1">
                <a:latin typeface="+mj-lt"/>
                <a:ea typeface="Times New Roman" panose="02020603050405020304" pitchFamily="18" charset="0"/>
              </a:rPr>
              <a:t>fyspass</a:t>
            </a:r>
            <a:r>
              <a:rPr lang="sv-SE" dirty="0">
                <a:latin typeface="+mj-lt"/>
                <a:ea typeface="Times New Roman" panose="02020603050405020304" pitchFamily="18" charset="0"/>
              </a:rPr>
              <a:t>/teoripass är schemalagt varje vecka.</a:t>
            </a:r>
            <a:endParaRPr lang="sv-SE" sz="1800" dirty="0">
              <a:effectLst/>
              <a:latin typeface="+mj-lt"/>
              <a:ea typeface="Times New Roman" panose="02020603050405020304" pitchFamily="18" charset="0"/>
            </a:endParaRPr>
          </a:p>
          <a:p>
            <a:endParaRPr lang="sv-SE" sz="1800" dirty="0">
              <a:effectLst/>
              <a:latin typeface="+mj-lt"/>
              <a:ea typeface="Times New Roman" panose="02020603050405020304" pitchFamily="18" charset="0"/>
            </a:endParaRPr>
          </a:p>
          <a:p>
            <a:r>
              <a:rPr lang="sv-SE" sz="1800" dirty="0">
                <a:effectLst/>
                <a:latin typeface="+mj-lt"/>
                <a:ea typeface="Times New Roman" panose="02020603050405020304" pitchFamily="18" charset="0"/>
              </a:rPr>
              <a:t>Stor vikt läggs vid att få detaljerna rätt genom många repetitioner och individuell feedback, i tekniskt utmanande hockeyövningar, som startar från den nivån som eleven/spelaren befinner sig på.</a:t>
            </a:r>
          </a:p>
          <a:p>
            <a:endParaRPr lang="sv-SE" sz="1800" dirty="0">
              <a:effectLst/>
              <a:latin typeface="+mj-lt"/>
              <a:ea typeface="Times New Roman" panose="02020603050405020304" pitchFamily="18" charset="0"/>
            </a:endParaRPr>
          </a:p>
          <a:p>
            <a:r>
              <a:rPr lang="sv-SE" sz="1800" dirty="0">
                <a:effectLst/>
                <a:latin typeface="+mj-lt"/>
                <a:ea typeface="Times New Roman" panose="02020603050405020304" pitchFamily="18" charset="0"/>
              </a:rPr>
              <a:t>Vi jobbar med andra ord med att utveckla den individuella tekniken inom olika områden genom att använda träningstiden för att finslipa på detaljer och teknik, som det inte alltid finns tid för på vanliga träningar.</a:t>
            </a:r>
          </a:p>
          <a:p>
            <a:r>
              <a:rPr lang="sv-SE" sz="1800" dirty="0">
                <a:effectLst/>
                <a:latin typeface="+mj-lt"/>
                <a:ea typeface="Times New Roman" panose="02020603050405020304" pitchFamily="18" charset="0"/>
              </a:rPr>
              <a:t>Teoridelen bygger på samma tema, men med starkare koppling till lagspelet.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98D740-2BA1-47E0-B636-D7CE8916E6C5}"/>
              </a:ext>
            </a:extLst>
          </p:cNvPr>
          <p:cNvSpPr>
            <a:spLocks noGrp="1"/>
          </p:cNvSpPr>
          <p:nvPr>
            <p:ph type="title"/>
          </p:nvPr>
        </p:nvSpPr>
        <p:spPr>
          <a:xfrm>
            <a:off x="0" y="476672"/>
            <a:ext cx="9144000" cy="1066130"/>
          </a:xfrm>
        </p:spPr>
        <p:txBody>
          <a:bodyPr/>
          <a:lstStyle/>
          <a:p>
            <a:r>
              <a:rPr lang="sv-SE" b="1" dirty="0"/>
              <a:t>Organisation</a:t>
            </a:r>
          </a:p>
        </p:txBody>
      </p:sp>
      <p:sp>
        <p:nvSpPr>
          <p:cNvPr id="4" name="textruta 3">
            <a:extLst>
              <a:ext uri="{FF2B5EF4-FFF2-40B4-BE49-F238E27FC236}">
                <a16:creationId xmlns:a16="http://schemas.microsoft.com/office/drawing/2014/main" id="{84EE5B69-F190-40ED-993B-CDCAEC536D9A}"/>
              </a:ext>
            </a:extLst>
          </p:cNvPr>
          <p:cNvSpPr txBox="1"/>
          <p:nvPr/>
        </p:nvSpPr>
        <p:spPr>
          <a:xfrm>
            <a:off x="1259632" y="2276872"/>
            <a:ext cx="6624736" cy="2031325"/>
          </a:xfrm>
          <a:prstGeom prst="rect">
            <a:avLst/>
          </a:prstGeom>
          <a:noFill/>
        </p:spPr>
        <p:txBody>
          <a:bodyPr wrap="square" rtlCol="0">
            <a:spAutoFit/>
          </a:bodyPr>
          <a:lstStyle/>
          <a:p>
            <a:r>
              <a:rPr lang="sv-SE" b="1" dirty="0"/>
              <a:t>Tränare</a:t>
            </a:r>
            <a:r>
              <a:rPr lang="sv-SE" dirty="0"/>
              <a:t>:</a:t>
            </a:r>
            <a:r>
              <a:rPr lang="sv-SE" b="1" dirty="0"/>
              <a:t> </a:t>
            </a:r>
          </a:p>
          <a:p>
            <a:r>
              <a:rPr lang="sv-SE" dirty="0"/>
              <a:t>Jukka Aro</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mj-lt"/>
                <a:ea typeface="Times New Roman" panose="02020603050405020304" pitchFamily="18" charset="0"/>
              </a:rPr>
              <a:t>Förbundstränare – steg 3 utbildad, samt tränarakademin. </a:t>
            </a:r>
          </a:p>
          <a:p>
            <a:r>
              <a:rPr lang="sv-SE" sz="1800" dirty="0">
                <a:effectLst/>
                <a:latin typeface="+mj-lt"/>
                <a:ea typeface="Times New Roman" panose="02020603050405020304" pitchFamily="18" charset="0"/>
              </a:rPr>
              <a:t>25 års-ledarerfarenhet från hockeyskolan till division 1 </a:t>
            </a:r>
          </a:p>
          <a:p>
            <a:r>
              <a:rPr lang="sv-SE" sz="1800" dirty="0">
                <a:effectLst/>
                <a:latin typeface="+mj-lt"/>
                <a:ea typeface="Times New Roman" panose="02020603050405020304" pitchFamily="18" charset="0"/>
              </a:rPr>
              <a:t>(inklusive TV-pucken/Södermanland 2 och Select/Team Finland 04)</a:t>
            </a:r>
          </a:p>
          <a:p>
            <a:pPr marL="285750" indent="-285750">
              <a:buFont typeface="Arial" panose="020B0604020202020204" pitchFamily="34" charset="0"/>
              <a:buChar char="•"/>
            </a:pPr>
            <a:endParaRPr lang="sv-SE" dirty="0"/>
          </a:p>
        </p:txBody>
      </p:sp>
      <p:sp>
        <p:nvSpPr>
          <p:cNvPr id="3" name="textruta 2">
            <a:extLst>
              <a:ext uri="{FF2B5EF4-FFF2-40B4-BE49-F238E27FC236}">
                <a16:creationId xmlns:a16="http://schemas.microsoft.com/office/drawing/2014/main" id="{B7A92A46-D879-4EFA-AEA6-FD3FDDBCAA95}"/>
              </a:ext>
            </a:extLst>
          </p:cNvPr>
          <p:cNvSpPr txBox="1"/>
          <p:nvPr/>
        </p:nvSpPr>
        <p:spPr>
          <a:xfrm>
            <a:off x="1259632" y="4437112"/>
            <a:ext cx="5544616" cy="1200329"/>
          </a:xfrm>
          <a:prstGeom prst="rect">
            <a:avLst/>
          </a:prstGeom>
          <a:noFill/>
        </p:spPr>
        <p:txBody>
          <a:bodyPr wrap="square" rtlCol="0">
            <a:spAutoFit/>
          </a:bodyPr>
          <a:lstStyle/>
          <a:p>
            <a:r>
              <a:rPr lang="sv-SE" b="1" dirty="0"/>
              <a:t>Ansvariga gymnasiehockey Eskilstuna:</a:t>
            </a:r>
          </a:p>
          <a:p>
            <a:r>
              <a:rPr lang="sv-SE" dirty="0"/>
              <a:t>Klubbchef Anders Björk</a:t>
            </a:r>
          </a:p>
          <a:p>
            <a:r>
              <a:rPr lang="sv-SE" dirty="0"/>
              <a:t>Rektor Jens Axdorph</a:t>
            </a:r>
          </a:p>
          <a:p>
            <a:r>
              <a:rPr lang="sv-SE" dirty="0"/>
              <a:t>Junioransvarig Per Johan Skoog</a:t>
            </a:r>
          </a:p>
        </p:txBody>
      </p:sp>
    </p:spTree>
    <p:extLst>
      <p:ext uri="{BB962C8B-B14F-4D97-AF65-F5344CB8AC3E}">
        <p14:creationId xmlns:p14="http://schemas.microsoft.com/office/powerpoint/2010/main" val="148452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80466C-4745-42DD-A6FE-7EFF24435C37}"/>
              </a:ext>
            </a:extLst>
          </p:cNvPr>
          <p:cNvSpPr>
            <a:spLocks noGrp="1"/>
          </p:cNvSpPr>
          <p:nvPr>
            <p:ph type="title"/>
          </p:nvPr>
        </p:nvSpPr>
        <p:spPr>
          <a:xfrm>
            <a:off x="0" y="688132"/>
            <a:ext cx="9144000" cy="1143000"/>
          </a:xfrm>
        </p:spPr>
        <p:txBody>
          <a:bodyPr/>
          <a:lstStyle/>
          <a:p>
            <a:r>
              <a:rPr lang="sv-SE" b="1" dirty="0"/>
              <a:t>Målsättning</a:t>
            </a:r>
          </a:p>
        </p:txBody>
      </p:sp>
      <p:sp>
        <p:nvSpPr>
          <p:cNvPr id="3" name="textruta 2">
            <a:extLst>
              <a:ext uri="{FF2B5EF4-FFF2-40B4-BE49-F238E27FC236}">
                <a16:creationId xmlns:a16="http://schemas.microsoft.com/office/drawing/2014/main" id="{C9E574A0-EC59-448A-A0B8-F3997AB4004E}"/>
              </a:ext>
            </a:extLst>
          </p:cNvPr>
          <p:cNvSpPr txBox="1"/>
          <p:nvPr/>
        </p:nvSpPr>
        <p:spPr>
          <a:xfrm>
            <a:off x="683568" y="2780928"/>
            <a:ext cx="7776864" cy="2031325"/>
          </a:xfrm>
          <a:prstGeom prst="rect">
            <a:avLst/>
          </a:prstGeom>
          <a:noFill/>
        </p:spPr>
        <p:txBody>
          <a:bodyPr wrap="square" rtlCol="0">
            <a:spAutoFit/>
          </a:bodyPr>
          <a:lstStyle/>
          <a:p>
            <a:pPr marL="285750" lvl="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Spelare från egna leden och från Södermanland/Mälardalen skall utgöra stommen i senior</a:t>
            </a:r>
            <a:r>
              <a:rPr lang="sv-SE" dirty="0">
                <a:latin typeface="Calibri" panose="020F0502020204030204" pitchFamily="34" charset="0"/>
                <a:ea typeface="Calibri" panose="020F0502020204030204" pitchFamily="34" charset="0"/>
                <a:cs typeface="Times New Roman" panose="02020603050405020304" pitchFamily="18" charset="0"/>
              </a:rPr>
              <a:t> o</a:t>
            </a:r>
            <a:r>
              <a:rPr lang="sv-SE" sz="1800" dirty="0">
                <a:effectLst/>
                <a:latin typeface="Calibri" panose="020F0502020204030204" pitchFamily="34" charset="0"/>
                <a:ea typeface="Calibri" panose="020F0502020204030204" pitchFamily="34" charset="0"/>
                <a:cs typeface="Times New Roman" panose="02020603050405020304" pitchFamily="18" charset="0"/>
              </a:rPr>
              <a:t>ch juniorlagen.</a:t>
            </a:r>
          </a:p>
          <a:p>
            <a:pPr marL="285750" lvl="0" indent="-285750">
              <a:buFont typeface="Arial" panose="020B0604020202020204" pitchFamily="34" charset="0"/>
              <a:buChar char="•"/>
            </a:pPr>
            <a:endParaRPr lang="sv-SE"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sv-SE" dirty="0">
                <a:solidFill>
                  <a:srgbClr val="000000"/>
                </a:solidFill>
                <a:effectLst/>
                <a:latin typeface="Calibri" panose="020F0502020204030204" pitchFamily="34" charset="0"/>
                <a:cs typeface="Calibri" panose="020F0502020204030204" pitchFamily="34" charset="0"/>
              </a:rPr>
              <a:t>Linden Hockeys ambition är att varje säsong ha ett J18-lag och ett J20-lag.      Vi vill att U16 är en förberedande tid för ”elit” där sedan juniorlagen har en ambition att etablera sig i eliten. Detta innebär att lagen spelar i elit eller har en ambition att nå dit.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59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71600" y="212951"/>
            <a:ext cx="7272808" cy="1152128"/>
          </a:xfrm>
        </p:spPr>
        <p:txBody>
          <a:bodyPr/>
          <a:lstStyle/>
          <a:p>
            <a:r>
              <a:rPr lang="sv-SE" b="1" dirty="0"/>
              <a:t>Arenor</a:t>
            </a:r>
          </a:p>
        </p:txBody>
      </p:sp>
      <p:sp>
        <p:nvSpPr>
          <p:cNvPr id="4" name="Rubrik 1"/>
          <p:cNvSpPr txBox="1">
            <a:spLocks/>
          </p:cNvSpPr>
          <p:nvPr/>
        </p:nvSpPr>
        <p:spPr>
          <a:xfrm>
            <a:off x="2483768" y="1124744"/>
            <a:ext cx="5112568" cy="1341068"/>
          </a:xfrm>
          <a:prstGeom prst="rect">
            <a:avLst/>
          </a:prstGeom>
        </p:spPr>
        <p:txBody>
          <a:bodyPr vert="horz" lIns="0" tIns="45720" rIns="91440" bIns="45720" rtlCol="0" anchor="t" anchorCtr="0">
            <a:normAutofit/>
          </a:bodyPr>
          <a:lstStyle/>
          <a:p>
            <a:pPr marL="285750" lvl="0" indent="-285750">
              <a:spcBef>
                <a:spcPct val="0"/>
              </a:spcBef>
              <a:buFont typeface="Arial" panose="020B0604020202020204" pitchFamily="34" charset="0"/>
              <a:buChar char="•"/>
            </a:pPr>
            <a:r>
              <a:rPr lang="sv-SE" b="1" dirty="0">
                <a:latin typeface="+mj-lt"/>
                <a:ea typeface="+mj-ea"/>
                <a:cs typeface="+mj-cs"/>
              </a:rPr>
              <a:t>Tre ishallar från och med säsongen 21/22</a:t>
            </a:r>
            <a:endParaRPr kumimoji="0" lang="sv-SE" b="1" i="0" u="none" strike="noStrike" kern="1200" cap="none" spc="0" normalizeH="0" baseline="0" noProof="0" dirty="0">
              <a:ln>
                <a:noFill/>
              </a:ln>
              <a:solidFill>
                <a:schemeClr val="tx1"/>
              </a:solidFill>
              <a:effectLst/>
              <a:uLnTx/>
              <a:uFillTx/>
              <a:latin typeface="+mj-lt"/>
              <a:ea typeface="+mj-ea"/>
              <a:cs typeface="+mj-cs"/>
            </a:endParaRPr>
          </a:p>
          <a:p>
            <a:pPr marL="285750" lvl="0" indent="-285750">
              <a:spcBef>
                <a:spcPct val="0"/>
              </a:spcBef>
              <a:buFont typeface="Arial" panose="020B0604020202020204" pitchFamily="34" charset="0"/>
              <a:buChar char="•"/>
            </a:pPr>
            <a:r>
              <a:rPr lang="sv-SE" b="1" dirty="0">
                <a:latin typeface="+mj-lt"/>
                <a:ea typeface="+mj-ea"/>
                <a:cs typeface="+mj-cs"/>
              </a:rPr>
              <a:t>Uppvärmningsrum</a:t>
            </a:r>
          </a:p>
          <a:p>
            <a:pPr marL="285750" lvl="0" indent="-285750">
              <a:spcBef>
                <a:spcPct val="0"/>
              </a:spcBef>
              <a:buFont typeface="Arial" panose="020B0604020202020204" pitchFamily="34" charset="0"/>
              <a:buChar char="•"/>
            </a:pPr>
            <a:r>
              <a:rPr lang="sv-SE" b="1" dirty="0">
                <a:latin typeface="+mj-lt"/>
                <a:ea typeface="+mj-ea"/>
                <a:cs typeface="+mj-cs"/>
              </a:rPr>
              <a:t>Gym</a:t>
            </a:r>
            <a:endParaRPr lang="sv-SE" dirty="0">
              <a:latin typeface="+mj-lt"/>
              <a:ea typeface="+mj-ea"/>
              <a:cs typeface="+mj-cs"/>
            </a:endParaRPr>
          </a:p>
          <a:p>
            <a:pPr marL="285750" lvl="0" indent="-285750">
              <a:spcBef>
                <a:spcPct val="0"/>
              </a:spcBef>
              <a:buFont typeface="Arial" panose="020B0604020202020204" pitchFamily="34" charset="0"/>
              <a:buChar char="•"/>
            </a:pPr>
            <a:r>
              <a:rPr lang="sv-SE" b="1" dirty="0">
                <a:latin typeface="+mj-lt"/>
                <a:ea typeface="+mj-ea"/>
                <a:cs typeface="+mj-cs"/>
              </a:rPr>
              <a:t>Friidrottsarena</a:t>
            </a:r>
            <a:endParaRPr kumimoji="0" lang="sv-SE"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Bildobjekt 5">
            <a:extLst>
              <a:ext uri="{FF2B5EF4-FFF2-40B4-BE49-F238E27FC236}">
                <a16:creationId xmlns:a16="http://schemas.microsoft.com/office/drawing/2014/main" id="{86D3C9ED-5398-49DD-BDED-16141E55E9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465812"/>
            <a:ext cx="4176464" cy="198485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objekt 10">
            <a:extLst>
              <a:ext uri="{FF2B5EF4-FFF2-40B4-BE49-F238E27FC236}">
                <a16:creationId xmlns:a16="http://schemas.microsoft.com/office/drawing/2014/main" id="{17235590-8B0A-403C-9448-1B4B03C50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522" y="1772425"/>
            <a:ext cx="3011057" cy="175760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Bildobjekt 12">
            <a:extLst>
              <a:ext uri="{FF2B5EF4-FFF2-40B4-BE49-F238E27FC236}">
                <a16:creationId xmlns:a16="http://schemas.microsoft.com/office/drawing/2014/main" id="{9C07EC44-A0E9-480C-91E2-686B21C429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3933056"/>
            <a:ext cx="3168352" cy="237626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Bildobjekt 14">
            <a:extLst>
              <a:ext uri="{FF2B5EF4-FFF2-40B4-BE49-F238E27FC236}">
                <a16:creationId xmlns:a16="http://schemas.microsoft.com/office/drawing/2014/main" id="{F576A890-E2F7-42AC-9933-8C385FDB35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7908" y="4581128"/>
            <a:ext cx="3042084" cy="190637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8271</TotalTime>
  <Words>638</Words>
  <Application>Microsoft Office PowerPoint</Application>
  <PresentationFormat>Bildspel på skärmen (4:3)</PresentationFormat>
  <Paragraphs>65</Paragraphs>
  <Slides>10</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Times New Roman</vt:lpstr>
      <vt:lpstr>Office-tema</vt:lpstr>
      <vt:lpstr>PowerPoint-presentation</vt:lpstr>
      <vt:lpstr>Godkänd av Svenska Ishockeyförbundet </vt:lpstr>
      <vt:lpstr>Ansökningstider</vt:lpstr>
      <vt:lpstr>Programval</vt:lpstr>
      <vt:lpstr>Programförklaring</vt:lpstr>
      <vt:lpstr>Träning och teori</vt:lpstr>
      <vt:lpstr>Organisation</vt:lpstr>
      <vt:lpstr>Målsättning</vt:lpstr>
      <vt:lpstr>Arenor</vt:lpstr>
      <vt:lpstr>Boende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Linden Hockey</dc:creator>
  <cp:lastModifiedBy>Per-Johan Skoog</cp:lastModifiedBy>
  <cp:revision>151</cp:revision>
  <dcterms:created xsi:type="dcterms:W3CDTF">2019-08-12T09:08:48Z</dcterms:created>
  <dcterms:modified xsi:type="dcterms:W3CDTF">2024-04-15T07:36:52Z</dcterms:modified>
</cp:coreProperties>
</file>