
<file path=[Content_Types].xml><?xml version="1.0" encoding="utf-8"?>
<Types xmlns="http://schemas.openxmlformats.org/package/2006/content-types">
  <Default Extension="xml" ContentType="application/xml"/>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22"/>
  </p:notesMasterIdLst>
  <p:sldIdLst>
    <p:sldId id="256" r:id="rId2"/>
    <p:sldId id="258" r:id="rId3"/>
    <p:sldId id="273" r:id="rId4"/>
    <p:sldId id="275" r:id="rId5"/>
    <p:sldId id="259" r:id="rId6"/>
    <p:sldId id="276" r:id="rId7"/>
    <p:sldId id="274"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xmlns="">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3275EE04-DC9D-42C6-A3B0-8E1BE25212EE}">
  <a:tblStyle styleId="{3275EE04-DC9D-42C6-A3B0-8E1BE25212EE}"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87" d="100"/>
          <a:sy n="187" d="100"/>
        </p:scale>
        <p:origin x="-112" y="-312"/>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interSettings" Target="printerSettings/printerSettings1.bin"/><Relationship Id="rId24" Type="http://schemas.openxmlformats.org/officeDocument/2006/relationships/presProps" Target="presProps.xml"/><Relationship Id="rId25" Type="http://schemas.openxmlformats.org/officeDocument/2006/relationships/viewProps" Target="viewProps.xml"/><Relationship Id="rId26" Type="http://schemas.openxmlformats.org/officeDocument/2006/relationships/theme" Target="theme/theme1.xml"/><Relationship Id="rId27" Type="http://schemas.openxmlformats.org/officeDocument/2006/relationships/tableStyles" Target="tableStyles.xml"/><Relationship Id="rId28" Type="http://schemas.microsoft.com/office/2016/11/relationships/changesInfo" Target="changesInfos/changesInfo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nny Berntsson" userId="6b9609e721a0b00f" providerId="LiveId" clId="{4F04A14A-B1E8-409E-9361-D4B3830255F1}"/>
    <pc:docChg chg="modSld">
      <pc:chgData name="Benny Berntsson" userId="6b9609e721a0b00f" providerId="LiveId" clId="{4F04A14A-B1E8-409E-9361-D4B3830255F1}" dt="2023-12-04T15:33:20.937" v="3" actId="20577"/>
      <pc:docMkLst>
        <pc:docMk/>
      </pc:docMkLst>
      <pc:sldChg chg="modSp mod">
        <pc:chgData name="Benny Berntsson" userId="6b9609e721a0b00f" providerId="LiveId" clId="{4F04A14A-B1E8-409E-9361-D4B3830255F1}" dt="2023-12-04T15:33:20.937" v="3" actId="20577"/>
        <pc:sldMkLst>
          <pc:docMk/>
          <pc:sldMk cId="0" sldId="259"/>
        </pc:sldMkLst>
        <pc:spChg chg="mod">
          <ac:chgData name="Benny Berntsson" userId="6b9609e721a0b00f" providerId="LiveId" clId="{4F04A14A-B1E8-409E-9361-D4B3830255F1}" dt="2023-12-04T15:33:20.937" v="3" actId="20577"/>
          <ac:spMkLst>
            <pc:docMk/>
            <pc:sldMk cId="0" sldId="259"/>
            <ac:spMk id="77"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163018549"/>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
        <p:cNvGrpSpPr/>
        <p:nvPr/>
      </p:nvGrpSpPr>
      <p:grpSpPr>
        <a:xfrm>
          <a:off x="0" y="0"/>
          <a:ext cx="0" cy="0"/>
          <a:chOff x="0" y="0"/>
          <a:chExt cx="0" cy="0"/>
        </a:xfrm>
      </p:grpSpPr>
      <p:sp>
        <p:nvSpPr>
          <p:cNvPr id="108" name="Google Shape;108;g115c0577389_0_6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9" name="Google Shape;109;g115c0577389_0_6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g115c0577389_0_6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6" name="Google Shape;116;g115c0577389_0_6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g115c0577389_0_8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3" name="Google Shape;123;g115c0577389_0_8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Google Shape;129;g112589fb4c5_0_23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0" name="Google Shape;130;g112589fb4c5_0_23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5"/>
        <p:cNvGrpSpPr/>
        <p:nvPr/>
      </p:nvGrpSpPr>
      <p:grpSpPr>
        <a:xfrm>
          <a:off x="0" y="0"/>
          <a:ext cx="0" cy="0"/>
          <a:chOff x="0" y="0"/>
          <a:chExt cx="0" cy="0"/>
        </a:xfrm>
      </p:grpSpPr>
      <p:sp>
        <p:nvSpPr>
          <p:cNvPr id="136" name="Google Shape;136;g115c0577389_0_11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7" name="Google Shape;137;g115c0577389_0_11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p:cNvGrpSpPr/>
        <p:nvPr/>
      </p:nvGrpSpPr>
      <p:grpSpPr>
        <a:xfrm>
          <a:off x="0" y="0"/>
          <a:ext cx="0" cy="0"/>
          <a:chOff x="0" y="0"/>
          <a:chExt cx="0" cy="0"/>
        </a:xfrm>
      </p:grpSpPr>
      <p:sp>
        <p:nvSpPr>
          <p:cNvPr id="143" name="Google Shape;143;g115c0577389_0_12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4" name="Google Shape;144;g115c0577389_0_12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9"/>
        <p:cNvGrpSpPr/>
        <p:nvPr/>
      </p:nvGrpSpPr>
      <p:grpSpPr>
        <a:xfrm>
          <a:off x="0" y="0"/>
          <a:ext cx="0" cy="0"/>
          <a:chOff x="0" y="0"/>
          <a:chExt cx="0" cy="0"/>
        </a:xfrm>
      </p:grpSpPr>
      <p:sp>
        <p:nvSpPr>
          <p:cNvPr id="150" name="Google Shape;150;g112589fb4c5_0_23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1" name="Google Shape;151;g112589fb4c5_0_23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6"/>
        <p:cNvGrpSpPr/>
        <p:nvPr/>
      </p:nvGrpSpPr>
      <p:grpSpPr>
        <a:xfrm>
          <a:off x="0" y="0"/>
          <a:ext cx="0" cy="0"/>
          <a:chOff x="0" y="0"/>
          <a:chExt cx="0" cy="0"/>
        </a:xfrm>
      </p:grpSpPr>
      <p:sp>
        <p:nvSpPr>
          <p:cNvPr id="157" name="Google Shape;157;g115c0577389_0_13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8" name="Google Shape;158;g115c0577389_0_13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3"/>
        <p:cNvGrpSpPr/>
        <p:nvPr/>
      </p:nvGrpSpPr>
      <p:grpSpPr>
        <a:xfrm>
          <a:off x="0" y="0"/>
          <a:ext cx="0" cy="0"/>
          <a:chOff x="0" y="0"/>
          <a:chExt cx="0" cy="0"/>
        </a:xfrm>
      </p:grpSpPr>
      <p:sp>
        <p:nvSpPr>
          <p:cNvPr id="164" name="Google Shape;164;g112589fb4c5_0_27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5" name="Google Shape;165;g112589fb4c5_0_27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g112589fb4c5_0_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7" name="Google Shape;67;g112589fb4c5_0_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g112589fb4c5_0_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7" name="Google Shape;67;g112589fb4c5_0_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910990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g112589fb4c5_0_16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5" name="Google Shape;75;g112589fb4c5_0_16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g112589fb4c5_0_16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5" name="Google Shape;75;g112589fb4c5_0_16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19978793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
        <p:cNvGrpSpPr/>
        <p:nvPr/>
      </p:nvGrpSpPr>
      <p:grpSpPr>
        <a:xfrm>
          <a:off x="0" y="0"/>
          <a:ext cx="0" cy="0"/>
          <a:chOff x="0" y="0"/>
          <a:chExt cx="0" cy="0"/>
        </a:xfrm>
      </p:grpSpPr>
      <p:sp>
        <p:nvSpPr>
          <p:cNvPr id="80" name="Google Shape;80;g115c0577389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1" name="Google Shape;81;g115c0577389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g115c0577389_0_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8" name="Google Shape;88;g115c0577389_0_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g115c0577389_0_3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5" name="Google Shape;95;g115c0577389_0_3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g112589fb4c5_0_18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2" name="Google Shape;102;g112589fb4c5_0_18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sv"/>
              <a:t>‹Nr.›</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sv"/>
              <a:t>‹Nr.›</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sv"/>
              <a:t>‹Nr.›</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sv"/>
              <a:t>‹Nr.›</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sv"/>
              <a:t>‹Nr.›</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sv"/>
              <a:t>‹Nr.›</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sv"/>
              <a:t>‹Nr.›</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sv"/>
              <a:t>‹Nr.›</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sv"/>
              <a:t>‹Nr.›</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sv"/>
              <a:t>‹Nr.›</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sv"/>
              <a:t>‹Nr.›</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sv"/>
              <a:t>‹Nr.›</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 Id="rId3" Type="http://schemas.openxmlformats.org/officeDocument/2006/relationships/image" Target="../media/image1.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 Id="rId3" Type="http://schemas.openxmlformats.org/officeDocument/2006/relationships/image" Target="../media/image1.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 Id="rId3" Type="http://schemas.openxmlformats.org/officeDocument/2006/relationships/image" Target="../media/image1.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 Id="rId3" Type="http://schemas.openxmlformats.org/officeDocument/2006/relationships/image" Target="../media/image1.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 Id="rId3" Type="http://schemas.openxmlformats.org/officeDocument/2006/relationships/image" Target="../media/image1.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 Id="rId3" Type="http://schemas.openxmlformats.org/officeDocument/2006/relationships/image" Target="../media/image1.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 Id="rId3" Type="http://schemas.openxmlformats.org/officeDocument/2006/relationships/image" Target="../media/image1.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 Id="rId3" Type="http://schemas.openxmlformats.org/officeDocument/2006/relationships/image" Target="../media/image1.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 Id="rId3" Type="http://schemas.openxmlformats.org/officeDocument/2006/relationships/image" Target="../media/image1.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 Id="rId3"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 Id="rId3" Type="http://schemas.openxmlformats.org/officeDocument/2006/relationships/image" Target="../media/image1.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xml"/><Relationship Id="rId3"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image" Target="../media/image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image" Target="../media/image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image" Target="../media/image1.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image" Target="../media/image1.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image" Target="../media/image1.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134596"/>
        </a:solidFill>
        <a:effectLst/>
      </p:bgPr>
    </p:bg>
    <p:spTree>
      <p:nvGrpSpPr>
        <p:cNvPr id="1" name="Shape 53"/>
        <p:cNvGrpSpPr/>
        <p:nvPr/>
      </p:nvGrpSpPr>
      <p:grpSpPr>
        <a:xfrm>
          <a:off x="0" y="0"/>
          <a:ext cx="0" cy="0"/>
          <a:chOff x="0" y="0"/>
          <a:chExt cx="0" cy="0"/>
        </a:xfrm>
      </p:grpSpPr>
      <p:pic>
        <p:nvPicPr>
          <p:cNvPr id="54" name="Google Shape;54;p13"/>
          <p:cNvPicPr preferRelativeResize="0"/>
          <p:nvPr/>
        </p:nvPicPr>
        <p:blipFill>
          <a:blip r:embed="rId3">
            <a:alphaModFix/>
          </a:blip>
          <a:stretch>
            <a:fillRect/>
          </a:stretch>
        </p:blipFill>
        <p:spPr>
          <a:xfrm>
            <a:off x="7804625" y="53100"/>
            <a:ext cx="1288025" cy="1333725"/>
          </a:xfrm>
          <a:prstGeom prst="rect">
            <a:avLst/>
          </a:prstGeom>
          <a:noFill/>
          <a:ln>
            <a:noFill/>
          </a:ln>
        </p:spPr>
      </p:pic>
      <p:sp>
        <p:nvSpPr>
          <p:cNvPr id="55" name="Google Shape;55;p13"/>
          <p:cNvSpPr txBox="1"/>
          <p:nvPr/>
        </p:nvSpPr>
        <p:spPr>
          <a:xfrm>
            <a:off x="1069925" y="1247988"/>
            <a:ext cx="6734700" cy="26475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sv" sz="4000">
                <a:solidFill>
                  <a:srgbClr val="FFFFFF"/>
                </a:solidFill>
                <a:latin typeface="Impact"/>
                <a:ea typeface="Impact"/>
                <a:cs typeface="Impact"/>
                <a:sym typeface="Impact"/>
              </a:rPr>
              <a:t>Välkommen till</a:t>
            </a:r>
            <a:endParaRPr sz="4000">
              <a:solidFill>
                <a:srgbClr val="FFFFFF"/>
              </a:solidFill>
              <a:latin typeface="Impact"/>
              <a:ea typeface="Impact"/>
              <a:cs typeface="Impact"/>
              <a:sym typeface="Impact"/>
            </a:endParaRPr>
          </a:p>
          <a:p>
            <a:pPr marL="0" lvl="0" indent="0" algn="ctr" rtl="0">
              <a:spcBef>
                <a:spcPts val="0"/>
              </a:spcBef>
              <a:spcAft>
                <a:spcPts val="0"/>
              </a:spcAft>
              <a:buNone/>
            </a:pPr>
            <a:r>
              <a:rPr lang="sv" sz="4000">
                <a:solidFill>
                  <a:srgbClr val="FFFFFF"/>
                </a:solidFill>
                <a:latin typeface="Impact"/>
                <a:ea typeface="Impact"/>
                <a:cs typeface="Impact"/>
                <a:sym typeface="Impact"/>
              </a:rPr>
              <a:t>föreningsdomarutbildningen</a:t>
            </a:r>
            <a:endParaRPr sz="4000">
              <a:solidFill>
                <a:srgbClr val="FFFFFF"/>
              </a:solidFill>
              <a:latin typeface="Impact"/>
              <a:ea typeface="Impact"/>
              <a:cs typeface="Impact"/>
              <a:sym typeface="Impact"/>
            </a:endParaRPr>
          </a:p>
          <a:p>
            <a:pPr marL="0" lvl="0" indent="0" algn="ctr" rtl="0">
              <a:spcBef>
                <a:spcPts val="0"/>
              </a:spcBef>
              <a:spcAft>
                <a:spcPts val="0"/>
              </a:spcAft>
              <a:buNone/>
            </a:pPr>
            <a:endParaRPr sz="4000">
              <a:solidFill>
                <a:srgbClr val="FFFFFF"/>
              </a:solidFill>
              <a:latin typeface="Impact"/>
              <a:ea typeface="Impact"/>
              <a:cs typeface="Impact"/>
              <a:sym typeface="Impact"/>
            </a:endParaRPr>
          </a:p>
          <a:p>
            <a:pPr marL="0" lvl="0" indent="0" algn="ctr" rtl="0">
              <a:spcBef>
                <a:spcPts val="0"/>
              </a:spcBef>
              <a:spcAft>
                <a:spcPts val="0"/>
              </a:spcAft>
              <a:buNone/>
            </a:pPr>
            <a:r>
              <a:rPr lang="sv" sz="4000">
                <a:solidFill>
                  <a:srgbClr val="FFFFFF"/>
                </a:solidFill>
                <a:latin typeface="Impact"/>
                <a:ea typeface="Impact"/>
                <a:cs typeface="Impact"/>
                <a:sym typeface="Impact"/>
              </a:rPr>
              <a:t>Fortbildning 5 mot 5 </a:t>
            </a:r>
            <a:endParaRPr sz="4000">
              <a:solidFill>
                <a:srgbClr val="FFFFFF"/>
              </a:solidFill>
              <a:latin typeface="Impact"/>
              <a:ea typeface="Impact"/>
              <a:cs typeface="Impact"/>
              <a:sym typeface="Impact"/>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19"/>
          <p:cNvSpPr txBox="1">
            <a:spLocks noGrp="1"/>
          </p:cNvSpPr>
          <p:nvPr>
            <p:ph type="body" idx="1"/>
          </p:nvPr>
        </p:nvSpPr>
        <p:spPr>
          <a:xfrm>
            <a:off x="311700" y="1152475"/>
            <a:ext cx="6271500" cy="3653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sv" sz="2000" b="1">
                <a:solidFill>
                  <a:schemeClr val="dk1"/>
                </a:solidFill>
                <a:latin typeface="Cambria"/>
                <a:ea typeface="Cambria"/>
                <a:cs typeface="Cambria"/>
                <a:sym typeface="Cambria"/>
              </a:rPr>
              <a:t>Byte av spelare</a:t>
            </a:r>
            <a:endParaRPr sz="2000" b="1">
              <a:solidFill>
                <a:schemeClr val="dk1"/>
              </a:solidFill>
              <a:latin typeface="Cambria"/>
              <a:ea typeface="Cambria"/>
              <a:cs typeface="Cambria"/>
              <a:sym typeface="Cambria"/>
            </a:endParaRPr>
          </a:p>
          <a:p>
            <a:pPr marL="457200" lvl="0" indent="-342900" algn="l" rtl="0">
              <a:spcBef>
                <a:spcPts val="1200"/>
              </a:spcBef>
              <a:spcAft>
                <a:spcPts val="0"/>
              </a:spcAft>
              <a:buClr>
                <a:schemeClr val="dk1"/>
              </a:buClr>
              <a:buSzPts val="1800"/>
              <a:buFont typeface="Cambria"/>
              <a:buChar char="★"/>
            </a:pPr>
            <a:r>
              <a:rPr lang="sv">
                <a:solidFill>
                  <a:schemeClr val="dk1"/>
                </a:solidFill>
                <a:latin typeface="Cambria"/>
                <a:ea typeface="Cambria"/>
                <a:cs typeface="Cambria"/>
                <a:sym typeface="Cambria"/>
              </a:rPr>
              <a:t>Lagen får byta in samtliga avbytare.</a:t>
            </a:r>
            <a:endParaRPr>
              <a:solidFill>
                <a:schemeClr val="dk1"/>
              </a:solidFill>
              <a:latin typeface="Cambria"/>
              <a:ea typeface="Cambria"/>
              <a:cs typeface="Cambria"/>
              <a:sym typeface="Cambria"/>
            </a:endParaRPr>
          </a:p>
          <a:p>
            <a:pPr marL="457200" lvl="0" indent="-342900" algn="l" rtl="0">
              <a:spcBef>
                <a:spcPts val="0"/>
              </a:spcBef>
              <a:spcAft>
                <a:spcPts val="0"/>
              </a:spcAft>
              <a:buClr>
                <a:schemeClr val="dk1"/>
              </a:buClr>
              <a:buSzPts val="1800"/>
              <a:buFont typeface="Cambria"/>
              <a:buChar char="★"/>
            </a:pPr>
            <a:r>
              <a:rPr lang="sv">
                <a:solidFill>
                  <a:schemeClr val="dk1"/>
                </a:solidFill>
                <a:latin typeface="Cambria"/>
                <a:ea typeface="Cambria"/>
                <a:cs typeface="Cambria"/>
                <a:sym typeface="Cambria"/>
              </a:rPr>
              <a:t>En utbytt spelare får komma in i spelet igen.</a:t>
            </a:r>
            <a:endParaRPr>
              <a:solidFill>
                <a:schemeClr val="dk1"/>
              </a:solidFill>
              <a:latin typeface="Cambria"/>
              <a:ea typeface="Cambria"/>
              <a:cs typeface="Cambria"/>
              <a:sym typeface="Cambria"/>
            </a:endParaRPr>
          </a:p>
          <a:p>
            <a:pPr marL="457200" lvl="0" indent="-342900" algn="l" rtl="0">
              <a:spcBef>
                <a:spcPts val="0"/>
              </a:spcBef>
              <a:spcAft>
                <a:spcPts val="0"/>
              </a:spcAft>
              <a:buClr>
                <a:schemeClr val="dk1"/>
              </a:buClr>
              <a:buSzPts val="1800"/>
              <a:buFont typeface="Cambria"/>
              <a:buChar char="★"/>
            </a:pPr>
            <a:r>
              <a:rPr lang="sv">
                <a:solidFill>
                  <a:schemeClr val="dk1"/>
                </a:solidFill>
                <a:latin typeface="Cambria"/>
                <a:ea typeface="Cambria"/>
                <a:cs typeface="Cambria"/>
                <a:sym typeface="Cambria"/>
              </a:rPr>
              <a:t>Lagen får göra byten när spelet är igång, men de bör göra sina byten i en paus.</a:t>
            </a:r>
            <a:endParaRPr>
              <a:solidFill>
                <a:schemeClr val="dk1"/>
              </a:solidFill>
              <a:latin typeface="Cambria"/>
              <a:ea typeface="Cambria"/>
              <a:cs typeface="Cambria"/>
              <a:sym typeface="Cambria"/>
            </a:endParaRPr>
          </a:p>
          <a:p>
            <a:pPr marL="457200" lvl="0" indent="-342900" algn="l" rtl="0">
              <a:spcBef>
                <a:spcPts val="0"/>
              </a:spcBef>
              <a:spcAft>
                <a:spcPts val="0"/>
              </a:spcAft>
              <a:buClr>
                <a:schemeClr val="dk1"/>
              </a:buClr>
              <a:buSzPts val="1800"/>
              <a:buFont typeface="Cambria"/>
              <a:buChar char="★"/>
            </a:pPr>
            <a:r>
              <a:rPr lang="sv">
                <a:solidFill>
                  <a:schemeClr val="dk1"/>
                </a:solidFill>
                <a:latin typeface="Cambria"/>
                <a:ea typeface="Cambria"/>
                <a:cs typeface="Cambria"/>
                <a:sym typeface="Cambria"/>
              </a:rPr>
              <a:t>Byte sker i närheten av mittlinjen.</a:t>
            </a:r>
            <a:endParaRPr>
              <a:solidFill>
                <a:schemeClr val="dk1"/>
              </a:solidFill>
              <a:latin typeface="Cambria"/>
              <a:ea typeface="Cambria"/>
              <a:cs typeface="Cambria"/>
              <a:sym typeface="Cambria"/>
            </a:endParaRPr>
          </a:p>
          <a:p>
            <a:pPr marL="457200" lvl="0" indent="-342900" algn="l" rtl="0">
              <a:spcBef>
                <a:spcPts val="0"/>
              </a:spcBef>
              <a:spcAft>
                <a:spcPts val="0"/>
              </a:spcAft>
              <a:buClr>
                <a:schemeClr val="dk1"/>
              </a:buClr>
              <a:buSzPts val="1800"/>
              <a:buFont typeface="Cambria"/>
              <a:buChar char="★"/>
            </a:pPr>
            <a:r>
              <a:rPr lang="sv">
                <a:solidFill>
                  <a:schemeClr val="dk1"/>
                </a:solidFill>
                <a:latin typeface="Cambria"/>
                <a:ea typeface="Cambria"/>
                <a:cs typeface="Cambria"/>
                <a:sym typeface="Cambria"/>
              </a:rPr>
              <a:t>En spelare som ska bytas in väntar utanför planen tills spelaren som ska bytas ut kommit av planen.</a:t>
            </a:r>
            <a:endParaRPr>
              <a:solidFill>
                <a:schemeClr val="dk1"/>
              </a:solidFill>
              <a:latin typeface="Cambria"/>
              <a:ea typeface="Cambria"/>
              <a:cs typeface="Cambria"/>
              <a:sym typeface="Cambria"/>
            </a:endParaRPr>
          </a:p>
          <a:p>
            <a:pPr marL="457200" lvl="0" indent="-342900" algn="l" rtl="0">
              <a:spcBef>
                <a:spcPts val="0"/>
              </a:spcBef>
              <a:spcAft>
                <a:spcPts val="0"/>
              </a:spcAft>
              <a:buClr>
                <a:schemeClr val="dk1"/>
              </a:buClr>
              <a:buSzPts val="1800"/>
              <a:buFont typeface="Cambria"/>
              <a:buChar char="★"/>
            </a:pPr>
            <a:r>
              <a:rPr lang="sv">
                <a:solidFill>
                  <a:schemeClr val="dk1"/>
                </a:solidFill>
                <a:latin typeface="Cambria"/>
                <a:ea typeface="Cambria"/>
                <a:cs typeface="Cambria"/>
                <a:sym typeface="Cambria"/>
              </a:rPr>
              <a:t>Om något blir fel vid byte blåser domaren av spelet. Spelet startar igen med nedsläpp på mittlinjen.</a:t>
            </a:r>
            <a:endParaRPr>
              <a:solidFill>
                <a:schemeClr val="dk1"/>
              </a:solidFill>
              <a:latin typeface="Cambria"/>
              <a:ea typeface="Cambria"/>
              <a:cs typeface="Cambria"/>
              <a:sym typeface="Cambria"/>
            </a:endParaRPr>
          </a:p>
        </p:txBody>
      </p:sp>
      <p:sp>
        <p:nvSpPr>
          <p:cNvPr id="98" name="Google Shape;98;p19"/>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SzPts val="990"/>
              <a:buNone/>
            </a:pPr>
            <a:r>
              <a:rPr lang="sv" sz="3020">
                <a:solidFill>
                  <a:srgbClr val="134596"/>
                </a:solidFill>
                <a:latin typeface="Impact"/>
                <a:ea typeface="Impact"/>
                <a:cs typeface="Impact"/>
                <a:sym typeface="Impact"/>
              </a:rPr>
              <a:t>Regel 3 Spelarna</a:t>
            </a:r>
            <a:endParaRPr sz="3020">
              <a:solidFill>
                <a:srgbClr val="134596"/>
              </a:solidFill>
              <a:latin typeface="Impact"/>
              <a:ea typeface="Impact"/>
              <a:cs typeface="Impact"/>
              <a:sym typeface="Impact"/>
            </a:endParaRPr>
          </a:p>
        </p:txBody>
      </p:sp>
      <p:pic>
        <p:nvPicPr>
          <p:cNvPr id="99" name="Google Shape;99;p19"/>
          <p:cNvPicPr preferRelativeResize="0"/>
          <p:nvPr/>
        </p:nvPicPr>
        <p:blipFill>
          <a:blip r:embed="rId3">
            <a:alphaModFix/>
          </a:blip>
          <a:stretch>
            <a:fillRect/>
          </a:stretch>
        </p:blipFill>
        <p:spPr>
          <a:xfrm>
            <a:off x="7804625" y="53100"/>
            <a:ext cx="1288025" cy="1333725"/>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03"/>
        <p:cNvGrpSpPr/>
        <p:nvPr/>
      </p:nvGrpSpPr>
      <p:grpSpPr>
        <a:xfrm>
          <a:off x="0" y="0"/>
          <a:ext cx="0" cy="0"/>
          <a:chOff x="0" y="0"/>
          <a:chExt cx="0" cy="0"/>
        </a:xfrm>
      </p:grpSpPr>
      <p:sp>
        <p:nvSpPr>
          <p:cNvPr id="104" name="Google Shape;104;p20"/>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SzPts val="990"/>
              <a:buNone/>
            </a:pPr>
            <a:r>
              <a:rPr lang="sv" sz="3020">
                <a:solidFill>
                  <a:srgbClr val="134596"/>
                </a:solidFill>
                <a:latin typeface="Impact"/>
                <a:ea typeface="Impact"/>
                <a:cs typeface="Impact"/>
                <a:sym typeface="Impact"/>
              </a:rPr>
              <a:t>Regel 4 Spelarnas utrustning</a:t>
            </a:r>
            <a:endParaRPr sz="3020">
              <a:solidFill>
                <a:srgbClr val="134596"/>
              </a:solidFill>
              <a:latin typeface="Impact"/>
              <a:ea typeface="Impact"/>
              <a:cs typeface="Impact"/>
              <a:sym typeface="Impact"/>
            </a:endParaRPr>
          </a:p>
        </p:txBody>
      </p:sp>
      <p:sp>
        <p:nvSpPr>
          <p:cNvPr id="105" name="Google Shape;105;p20"/>
          <p:cNvSpPr txBox="1">
            <a:spLocks noGrp="1"/>
          </p:cNvSpPr>
          <p:nvPr>
            <p:ph type="body" idx="1"/>
          </p:nvPr>
        </p:nvSpPr>
        <p:spPr>
          <a:xfrm>
            <a:off x="311700" y="1152475"/>
            <a:ext cx="5973600" cy="3416400"/>
          </a:xfrm>
          <a:prstGeom prst="rect">
            <a:avLst/>
          </a:prstGeom>
        </p:spPr>
        <p:txBody>
          <a:bodyPr spcFirstLastPara="1" wrap="square" lIns="91425" tIns="91425" rIns="91425" bIns="91425" anchor="t" anchorCtr="0">
            <a:normAutofit lnSpcReduction="10000"/>
          </a:bodyPr>
          <a:lstStyle/>
          <a:p>
            <a:pPr marL="457200" lvl="0" indent="-342900" algn="l" rtl="0">
              <a:spcBef>
                <a:spcPts val="0"/>
              </a:spcBef>
              <a:spcAft>
                <a:spcPts val="0"/>
              </a:spcAft>
              <a:buClr>
                <a:schemeClr val="dk1"/>
              </a:buClr>
              <a:buSzPts val="1800"/>
              <a:buFont typeface="Cambria"/>
              <a:buChar char="★"/>
            </a:pPr>
            <a:r>
              <a:rPr lang="sv" dirty="0">
                <a:solidFill>
                  <a:schemeClr val="dk1"/>
                </a:solidFill>
                <a:latin typeface="Cambria"/>
                <a:ea typeface="Cambria"/>
                <a:cs typeface="Cambria"/>
                <a:sym typeface="Cambria"/>
              </a:rPr>
              <a:t>Alla typer av smycken är förbjudna och måste tas bort. Att använda tejp för att täcka smycken är inte tillåtet, </a:t>
            </a:r>
            <a:r>
              <a:rPr lang="sv" dirty="0">
                <a:solidFill>
                  <a:srgbClr val="FF0000"/>
                </a:solidFill>
                <a:latin typeface="Cambria"/>
                <a:ea typeface="Cambria"/>
                <a:cs typeface="Cambria"/>
                <a:sym typeface="Cambria"/>
              </a:rPr>
              <a:t>det är dock tillåtet att tejpa piercingar/hål i öronen om de är nytagna</a:t>
            </a:r>
            <a:r>
              <a:rPr lang="sv" dirty="0">
                <a:solidFill>
                  <a:schemeClr val="dk1"/>
                </a:solidFill>
                <a:latin typeface="Cambria"/>
                <a:ea typeface="Cambria"/>
                <a:cs typeface="Cambria"/>
                <a:sym typeface="Cambria"/>
              </a:rPr>
              <a:t>.</a:t>
            </a:r>
            <a:br>
              <a:rPr lang="sv" dirty="0">
                <a:solidFill>
                  <a:schemeClr val="dk1"/>
                </a:solidFill>
                <a:latin typeface="Cambria"/>
                <a:ea typeface="Cambria"/>
                <a:cs typeface="Cambria"/>
                <a:sym typeface="Cambria"/>
              </a:rPr>
            </a:br>
            <a:endParaRPr dirty="0">
              <a:solidFill>
                <a:schemeClr val="dk1"/>
              </a:solidFill>
              <a:latin typeface="Cambria"/>
              <a:ea typeface="Cambria"/>
              <a:cs typeface="Cambria"/>
              <a:sym typeface="Cambria"/>
            </a:endParaRPr>
          </a:p>
          <a:p>
            <a:pPr marL="457200" lvl="0" indent="-342900" algn="l" rtl="0">
              <a:spcBef>
                <a:spcPts val="0"/>
              </a:spcBef>
              <a:spcAft>
                <a:spcPts val="0"/>
              </a:spcAft>
              <a:buClr>
                <a:schemeClr val="dk1"/>
              </a:buClr>
              <a:buSzPts val="1800"/>
              <a:buFont typeface="Cambria"/>
              <a:buChar char="★"/>
            </a:pPr>
            <a:r>
              <a:rPr lang="sv" dirty="0">
                <a:solidFill>
                  <a:schemeClr val="dk1"/>
                </a:solidFill>
                <a:latin typeface="Cambria"/>
                <a:ea typeface="Cambria"/>
                <a:cs typeface="Cambria"/>
                <a:sym typeface="Cambria"/>
              </a:rPr>
              <a:t>Den obligatoriska utrustningen består av:</a:t>
            </a:r>
            <a:endParaRPr dirty="0">
              <a:solidFill>
                <a:schemeClr val="dk1"/>
              </a:solidFill>
              <a:latin typeface="Cambria"/>
              <a:ea typeface="Cambria"/>
              <a:cs typeface="Cambria"/>
              <a:sym typeface="Cambria"/>
            </a:endParaRPr>
          </a:p>
          <a:p>
            <a:pPr marL="914400" lvl="1" indent="-330200" algn="l" rtl="0">
              <a:spcBef>
                <a:spcPts val="0"/>
              </a:spcBef>
              <a:spcAft>
                <a:spcPts val="0"/>
              </a:spcAft>
              <a:buClr>
                <a:schemeClr val="dk1"/>
              </a:buClr>
              <a:buSzPts val="1600"/>
              <a:buFont typeface="Cambria"/>
              <a:buChar char="○"/>
            </a:pPr>
            <a:r>
              <a:rPr lang="sv" sz="1600" dirty="0">
                <a:solidFill>
                  <a:schemeClr val="dk1"/>
                </a:solidFill>
                <a:latin typeface="Cambria"/>
                <a:ea typeface="Cambria"/>
                <a:cs typeface="Cambria"/>
                <a:sym typeface="Cambria"/>
              </a:rPr>
              <a:t>Tröja</a:t>
            </a:r>
            <a:endParaRPr sz="1600" dirty="0">
              <a:solidFill>
                <a:schemeClr val="dk1"/>
              </a:solidFill>
              <a:latin typeface="Cambria"/>
              <a:ea typeface="Cambria"/>
              <a:cs typeface="Cambria"/>
              <a:sym typeface="Cambria"/>
            </a:endParaRPr>
          </a:p>
          <a:p>
            <a:pPr marL="914400" lvl="1" indent="-330200" algn="l" rtl="0">
              <a:spcBef>
                <a:spcPts val="0"/>
              </a:spcBef>
              <a:spcAft>
                <a:spcPts val="0"/>
              </a:spcAft>
              <a:buClr>
                <a:schemeClr val="dk1"/>
              </a:buClr>
              <a:buSzPts val="1600"/>
              <a:buFont typeface="Cambria"/>
              <a:buChar char="○"/>
            </a:pPr>
            <a:r>
              <a:rPr lang="sv" sz="1600" dirty="0">
                <a:solidFill>
                  <a:schemeClr val="dk1"/>
                </a:solidFill>
                <a:latin typeface="Cambria"/>
                <a:ea typeface="Cambria"/>
                <a:cs typeface="Cambria"/>
                <a:sym typeface="Cambria"/>
              </a:rPr>
              <a:t>Byxor</a:t>
            </a:r>
            <a:endParaRPr sz="1600" dirty="0">
              <a:solidFill>
                <a:schemeClr val="dk1"/>
              </a:solidFill>
              <a:latin typeface="Cambria"/>
              <a:ea typeface="Cambria"/>
              <a:cs typeface="Cambria"/>
              <a:sym typeface="Cambria"/>
            </a:endParaRPr>
          </a:p>
          <a:p>
            <a:pPr marL="914400" lvl="1" indent="-330200" algn="l" rtl="0">
              <a:spcBef>
                <a:spcPts val="0"/>
              </a:spcBef>
              <a:spcAft>
                <a:spcPts val="0"/>
              </a:spcAft>
              <a:buClr>
                <a:schemeClr val="dk1"/>
              </a:buClr>
              <a:buSzPts val="1600"/>
              <a:buFont typeface="Cambria"/>
              <a:buChar char="○"/>
            </a:pPr>
            <a:r>
              <a:rPr lang="sv" sz="1600" dirty="0">
                <a:solidFill>
                  <a:schemeClr val="dk1"/>
                </a:solidFill>
                <a:latin typeface="Cambria"/>
                <a:ea typeface="Cambria"/>
                <a:cs typeface="Cambria"/>
                <a:sym typeface="Cambria"/>
              </a:rPr>
              <a:t>Strumpor</a:t>
            </a:r>
            <a:endParaRPr sz="1600" dirty="0">
              <a:solidFill>
                <a:schemeClr val="dk1"/>
              </a:solidFill>
              <a:latin typeface="Cambria"/>
              <a:ea typeface="Cambria"/>
              <a:cs typeface="Cambria"/>
              <a:sym typeface="Cambria"/>
            </a:endParaRPr>
          </a:p>
          <a:p>
            <a:pPr marL="914400" lvl="1" indent="-330200" algn="l" rtl="0">
              <a:spcBef>
                <a:spcPts val="0"/>
              </a:spcBef>
              <a:spcAft>
                <a:spcPts val="0"/>
              </a:spcAft>
              <a:buClr>
                <a:schemeClr val="dk1"/>
              </a:buClr>
              <a:buSzPts val="1600"/>
              <a:buFont typeface="Cambria"/>
              <a:buChar char="○"/>
            </a:pPr>
            <a:r>
              <a:rPr lang="sv" sz="1600" dirty="0">
                <a:solidFill>
                  <a:schemeClr val="dk1"/>
                </a:solidFill>
                <a:latin typeface="Cambria"/>
                <a:ea typeface="Cambria"/>
                <a:cs typeface="Cambria"/>
                <a:sym typeface="Cambria"/>
              </a:rPr>
              <a:t>Benskydd</a:t>
            </a:r>
            <a:endParaRPr sz="1600" dirty="0">
              <a:solidFill>
                <a:schemeClr val="dk1"/>
              </a:solidFill>
              <a:latin typeface="Cambria"/>
              <a:ea typeface="Cambria"/>
              <a:cs typeface="Cambria"/>
              <a:sym typeface="Cambria"/>
            </a:endParaRPr>
          </a:p>
          <a:p>
            <a:pPr marL="914400" lvl="1" indent="-330200" algn="l" rtl="0">
              <a:spcBef>
                <a:spcPts val="0"/>
              </a:spcBef>
              <a:spcAft>
                <a:spcPts val="0"/>
              </a:spcAft>
              <a:buClr>
                <a:schemeClr val="dk1"/>
              </a:buClr>
              <a:buSzPts val="1600"/>
              <a:buFont typeface="Cambria"/>
              <a:buChar char="○"/>
            </a:pPr>
            <a:r>
              <a:rPr lang="sv" sz="1600" dirty="0">
                <a:solidFill>
                  <a:schemeClr val="dk1"/>
                </a:solidFill>
                <a:latin typeface="Cambria"/>
                <a:ea typeface="Cambria"/>
                <a:cs typeface="Cambria"/>
                <a:sym typeface="Cambria"/>
              </a:rPr>
              <a:t>Skor</a:t>
            </a:r>
            <a:endParaRPr dirty="0">
              <a:solidFill>
                <a:schemeClr val="dk1"/>
              </a:solidFill>
              <a:latin typeface="Cambria"/>
              <a:ea typeface="Cambria"/>
              <a:cs typeface="Cambria"/>
              <a:sym typeface="Cambria"/>
            </a:endParaRPr>
          </a:p>
        </p:txBody>
      </p:sp>
      <p:pic>
        <p:nvPicPr>
          <p:cNvPr id="106" name="Google Shape;106;p20"/>
          <p:cNvPicPr preferRelativeResize="0"/>
          <p:nvPr/>
        </p:nvPicPr>
        <p:blipFill>
          <a:blip r:embed="rId3">
            <a:alphaModFix/>
          </a:blip>
          <a:stretch>
            <a:fillRect/>
          </a:stretch>
        </p:blipFill>
        <p:spPr>
          <a:xfrm>
            <a:off x="7804625" y="53100"/>
            <a:ext cx="1288025" cy="1333725"/>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10"/>
        <p:cNvGrpSpPr/>
        <p:nvPr/>
      </p:nvGrpSpPr>
      <p:grpSpPr>
        <a:xfrm>
          <a:off x="0" y="0"/>
          <a:ext cx="0" cy="0"/>
          <a:chOff x="0" y="0"/>
          <a:chExt cx="0" cy="0"/>
        </a:xfrm>
      </p:grpSpPr>
      <p:sp>
        <p:nvSpPr>
          <p:cNvPr id="111" name="Google Shape;111;p21"/>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Clr>
                <a:schemeClr val="dk1"/>
              </a:buClr>
              <a:buSzPts val="1800"/>
              <a:buFont typeface="Cambria"/>
              <a:buChar char="★"/>
            </a:pPr>
            <a:r>
              <a:rPr lang="sv">
                <a:solidFill>
                  <a:schemeClr val="dk1"/>
                </a:solidFill>
                <a:latin typeface="Cambria"/>
                <a:ea typeface="Cambria"/>
                <a:cs typeface="Cambria"/>
                <a:sym typeface="Cambria"/>
              </a:rPr>
              <a:t>Vid avspark gäller följande: </a:t>
            </a:r>
            <a:endParaRPr>
              <a:solidFill>
                <a:schemeClr val="dk1"/>
              </a:solidFill>
              <a:latin typeface="Cambria"/>
              <a:ea typeface="Cambria"/>
              <a:cs typeface="Cambria"/>
              <a:sym typeface="Cambria"/>
            </a:endParaRPr>
          </a:p>
          <a:p>
            <a:pPr marL="914400" lvl="1" indent="-330200" algn="l" rtl="0">
              <a:spcBef>
                <a:spcPts val="0"/>
              </a:spcBef>
              <a:spcAft>
                <a:spcPts val="0"/>
              </a:spcAft>
              <a:buClr>
                <a:schemeClr val="dk1"/>
              </a:buClr>
              <a:buSzPts val="1600"/>
              <a:buFont typeface="Cambria"/>
              <a:buChar char="○"/>
            </a:pPr>
            <a:r>
              <a:rPr lang="sv" sz="1600">
                <a:solidFill>
                  <a:schemeClr val="dk1"/>
                </a:solidFill>
                <a:latin typeface="Cambria"/>
                <a:ea typeface="Cambria"/>
                <a:cs typeface="Cambria"/>
                <a:sym typeface="Cambria"/>
              </a:rPr>
              <a:t>Alla spelare förutom den som lägger avsparken ska vara på egen planhalva. </a:t>
            </a:r>
            <a:endParaRPr sz="1600">
              <a:solidFill>
                <a:schemeClr val="dk1"/>
              </a:solidFill>
              <a:latin typeface="Cambria"/>
              <a:ea typeface="Cambria"/>
              <a:cs typeface="Cambria"/>
              <a:sym typeface="Cambria"/>
            </a:endParaRPr>
          </a:p>
          <a:p>
            <a:pPr marL="914400" lvl="1" indent="-330200" algn="l" rtl="0">
              <a:spcBef>
                <a:spcPts val="0"/>
              </a:spcBef>
              <a:spcAft>
                <a:spcPts val="0"/>
              </a:spcAft>
              <a:buClr>
                <a:schemeClr val="dk1"/>
              </a:buClr>
              <a:buSzPts val="1600"/>
              <a:buFont typeface="Cambria"/>
              <a:buChar char="○"/>
            </a:pPr>
            <a:r>
              <a:rPr lang="sv" sz="1600">
                <a:solidFill>
                  <a:schemeClr val="dk1"/>
                </a:solidFill>
                <a:latin typeface="Cambria"/>
                <a:ea typeface="Cambria"/>
                <a:cs typeface="Cambria"/>
                <a:sym typeface="Cambria"/>
              </a:rPr>
              <a:t>Bollen ska ligga still på mittpunkten. </a:t>
            </a:r>
            <a:endParaRPr sz="1600">
              <a:solidFill>
                <a:schemeClr val="dk1"/>
              </a:solidFill>
              <a:latin typeface="Cambria"/>
              <a:ea typeface="Cambria"/>
              <a:cs typeface="Cambria"/>
              <a:sym typeface="Cambria"/>
            </a:endParaRPr>
          </a:p>
          <a:p>
            <a:pPr marL="914400" lvl="1" indent="-330200" algn="l" rtl="0">
              <a:spcBef>
                <a:spcPts val="0"/>
              </a:spcBef>
              <a:spcAft>
                <a:spcPts val="0"/>
              </a:spcAft>
              <a:buClr>
                <a:schemeClr val="dk1"/>
              </a:buClr>
              <a:buSzPts val="1600"/>
              <a:buFont typeface="Cambria"/>
              <a:buChar char="○"/>
            </a:pPr>
            <a:r>
              <a:rPr lang="sv" sz="1600">
                <a:solidFill>
                  <a:schemeClr val="dk1"/>
                </a:solidFill>
                <a:latin typeface="Cambria"/>
                <a:ea typeface="Cambria"/>
                <a:cs typeface="Cambria"/>
                <a:sym typeface="Cambria"/>
              </a:rPr>
              <a:t>Domaren ger signal. </a:t>
            </a:r>
            <a:endParaRPr sz="1600">
              <a:solidFill>
                <a:schemeClr val="dk1"/>
              </a:solidFill>
              <a:latin typeface="Cambria"/>
              <a:ea typeface="Cambria"/>
              <a:cs typeface="Cambria"/>
              <a:sym typeface="Cambria"/>
            </a:endParaRPr>
          </a:p>
          <a:p>
            <a:pPr marL="914400" lvl="1" indent="-330200" algn="l" rtl="0">
              <a:spcBef>
                <a:spcPts val="0"/>
              </a:spcBef>
              <a:spcAft>
                <a:spcPts val="0"/>
              </a:spcAft>
              <a:buClr>
                <a:schemeClr val="dk1"/>
              </a:buClr>
              <a:buSzPts val="1600"/>
              <a:buFont typeface="Cambria"/>
              <a:buChar char="○"/>
            </a:pPr>
            <a:r>
              <a:rPr lang="sv" sz="1600">
                <a:solidFill>
                  <a:schemeClr val="dk1"/>
                </a:solidFill>
                <a:latin typeface="Cambria"/>
                <a:ea typeface="Cambria"/>
                <a:cs typeface="Cambria"/>
                <a:sym typeface="Cambria"/>
              </a:rPr>
              <a:t>Spelet sätts igång genom att spelaren driver eller passar på marken. </a:t>
            </a:r>
            <a:endParaRPr sz="1600">
              <a:solidFill>
                <a:schemeClr val="dk1"/>
              </a:solidFill>
              <a:latin typeface="Cambria"/>
              <a:ea typeface="Cambria"/>
              <a:cs typeface="Cambria"/>
              <a:sym typeface="Cambria"/>
            </a:endParaRPr>
          </a:p>
          <a:p>
            <a:pPr marL="914400" lvl="1" indent="-330200" algn="l" rtl="0">
              <a:spcBef>
                <a:spcPts val="0"/>
              </a:spcBef>
              <a:spcAft>
                <a:spcPts val="0"/>
              </a:spcAft>
              <a:buClr>
                <a:schemeClr val="dk1"/>
              </a:buClr>
              <a:buSzPts val="1600"/>
              <a:buFont typeface="Cambria"/>
              <a:buChar char="○"/>
            </a:pPr>
            <a:r>
              <a:rPr lang="sv" sz="1600">
                <a:solidFill>
                  <a:schemeClr val="dk1"/>
                </a:solidFill>
                <a:latin typeface="Cambria"/>
                <a:ea typeface="Cambria"/>
                <a:cs typeface="Cambria"/>
                <a:sym typeface="Cambria"/>
              </a:rPr>
              <a:t>Bollen är i spel när spelaren har sparkat på den och bollen tydligt rör sig. </a:t>
            </a:r>
            <a:endParaRPr sz="1600">
              <a:solidFill>
                <a:schemeClr val="dk1"/>
              </a:solidFill>
              <a:latin typeface="Cambria"/>
              <a:ea typeface="Cambria"/>
              <a:cs typeface="Cambria"/>
              <a:sym typeface="Cambria"/>
            </a:endParaRPr>
          </a:p>
          <a:p>
            <a:pPr marL="914400" lvl="1" indent="-330200" algn="l" rtl="0">
              <a:spcBef>
                <a:spcPts val="0"/>
              </a:spcBef>
              <a:spcAft>
                <a:spcPts val="0"/>
              </a:spcAft>
              <a:buClr>
                <a:schemeClr val="dk1"/>
              </a:buClr>
              <a:buSzPts val="1600"/>
              <a:buFont typeface="Cambria"/>
              <a:buChar char="○"/>
            </a:pPr>
            <a:r>
              <a:rPr lang="sv" sz="1600">
                <a:solidFill>
                  <a:schemeClr val="dk1"/>
                </a:solidFill>
                <a:latin typeface="Cambria"/>
                <a:ea typeface="Cambria"/>
                <a:cs typeface="Cambria"/>
                <a:sym typeface="Cambria"/>
              </a:rPr>
              <a:t>Mål kan inte göras direkt på avspark.</a:t>
            </a:r>
            <a:br>
              <a:rPr lang="sv" sz="1600">
                <a:solidFill>
                  <a:schemeClr val="dk1"/>
                </a:solidFill>
                <a:latin typeface="Cambria"/>
                <a:ea typeface="Cambria"/>
                <a:cs typeface="Cambria"/>
                <a:sym typeface="Cambria"/>
              </a:rPr>
            </a:br>
            <a:endParaRPr sz="1600">
              <a:solidFill>
                <a:schemeClr val="dk1"/>
              </a:solidFill>
              <a:latin typeface="Cambria"/>
              <a:ea typeface="Cambria"/>
              <a:cs typeface="Cambria"/>
              <a:sym typeface="Cambria"/>
            </a:endParaRPr>
          </a:p>
          <a:p>
            <a:pPr marL="457200" lvl="0" indent="-342900" algn="l" rtl="0">
              <a:spcBef>
                <a:spcPts val="0"/>
              </a:spcBef>
              <a:spcAft>
                <a:spcPts val="0"/>
              </a:spcAft>
              <a:buClr>
                <a:schemeClr val="dk1"/>
              </a:buClr>
              <a:buSzPts val="1800"/>
              <a:buFont typeface="Cambria"/>
              <a:buChar char="★"/>
            </a:pPr>
            <a:r>
              <a:rPr lang="sv">
                <a:solidFill>
                  <a:schemeClr val="dk1"/>
                </a:solidFill>
                <a:latin typeface="Cambria"/>
                <a:ea typeface="Cambria"/>
                <a:cs typeface="Cambria"/>
                <a:sym typeface="Cambria"/>
              </a:rPr>
              <a:t>Om något blir fel vid avspark tas avsparken om.</a:t>
            </a:r>
            <a:endParaRPr>
              <a:solidFill>
                <a:schemeClr val="dk1"/>
              </a:solidFill>
              <a:latin typeface="Cambria"/>
              <a:ea typeface="Cambria"/>
              <a:cs typeface="Cambria"/>
              <a:sym typeface="Cambria"/>
            </a:endParaRPr>
          </a:p>
          <a:p>
            <a:pPr marL="457200" lvl="0" indent="-342900" algn="l" rtl="0">
              <a:spcBef>
                <a:spcPts val="0"/>
              </a:spcBef>
              <a:spcAft>
                <a:spcPts val="0"/>
              </a:spcAft>
              <a:buClr>
                <a:schemeClr val="dk1"/>
              </a:buClr>
              <a:buSzPts val="1800"/>
              <a:buFont typeface="Cambria"/>
              <a:buChar char="★"/>
            </a:pPr>
            <a:r>
              <a:rPr lang="sv">
                <a:solidFill>
                  <a:schemeClr val="dk1"/>
                </a:solidFill>
                <a:latin typeface="Cambria"/>
                <a:ea typeface="Cambria"/>
                <a:cs typeface="Cambria"/>
                <a:sym typeface="Cambria"/>
              </a:rPr>
              <a:t>Spelarna i det lag som inte gör avspark ska vara minst 5 meter från bollen tills bollen är i spel.</a:t>
            </a:r>
            <a:endParaRPr>
              <a:solidFill>
                <a:schemeClr val="dk1"/>
              </a:solidFill>
              <a:latin typeface="Cambria"/>
              <a:ea typeface="Cambria"/>
              <a:cs typeface="Cambria"/>
              <a:sym typeface="Cambria"/>
            </a:endParaRPr>
          </a:p>
        </p:txBody>
      </p:sp>
      <p:sp>
        <p:nvSpPr>
          <p:cNvPr id="112" name="Google Shape;112;p21"/>
          <p:cNvSpPr txBox="1"/>
          <p:nvPr/>
        </p:nvSpPr>
        <p:spPr>
          <a:xfrm>
            <a:off x="311700" y="445025"/>
            <a:ext cx="8520600" cy="5727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sv" sz="3020">
                <a:solidFill>
                  <a:srgbClr val="134596"/>
                </a:solidFill>
                <a:latin typeface="Impact"/>
                <a:ea typeface="Impact"/>
                <a:cs typeface="Impact"/>
                <a:sym typeface="Impact"/>
              </a:rPr>
              <a:t>Regel 8 Spelets start och återupptagande</a:t>
            </a:r>
            <a:endParaRPr sz="3020">
              <a:solidFill>
                <a:srgbClr val="134596"/>
              </a:solidFill>
              <a:latin typeface="Impact"/>
              <a:ea typeface="Impact"/>
              <a:cs typeface="Impact"/>
              <a:sym typeface="Impact"/>
            </a:endParaRPr>
          </a:p>
        </p:txBody>
      </p:sp>
      <p:pic>
        <p:nvPicPr>
          <p:cNvPr id="113" name="Google Shape;113;p21"/>
          <p:cNvPicPr preferRelativeResize="0"/>
          <p:nvPr/>
        </p:nvPicPr>
        <p:blipFill>
          <a:blip r:embed="rId3">
            <a:alphaModFix/>
          </a:blip>
          <a:stretch>
            <a:fillRect/>
          </a:stretch>
        </p:blipFill>
        <p:spPr>
          <a:xfrm>
            <a:off x="7804625" y="53100"/>
            <a:ext cx="1288025" cy="1333725"/>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17"/>
        <p:cNvGrpSpPr/>
        <p:nvPr/>
      </p:nvGrpSpPr>
      <p:grpSpPr>
        <a:xfrm>
          <a:off x="0" y="0"/>
          <a:ext cx="0" cy="0"/>
          <a:chOff x="0" y="0"/>
          <a:chExt cx="0" cy="0"/>
        </a:xfrm>
      </p:grpSpPr>
      <p:sp>
        <p:nvSpPr>
          <p:cNvPr id="118" name="Google Shape;118;p22"/>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sv" sz="2000" b="1">
                <a:solidFill>
                  <a:schemeClr val="dk1"/>
                </a:solidFill>
                <a:latin typeface="Cambria"/>
                <a:ea typeface="Cambria"/>
                <a:cs typeface="Cambria"/>
                <a:sym typeface="Cambria"/>
              </a:rPr>
              <a:t>Nedsläpp</a:t>
            </a:r>
            <a:endParaRPr sz="2000" b="1">
              <a:solidFill>
                <a:schemeClr val="dk1"/>
              </a:solidFill>
              <a:latin typeface="Cambria"/>
              <a:ea typeface="Cambria"/>
              <a:cs typeface="Cambria"/>
              <a:sym typeface="Cambria"/>
            </a:endParaRPr>
          </a:p>
          <a:p>
            <a:pPr marL="457200" lvl="0" indent="-342900" algn="l" rtl="0">
              <a:spcBef>
                <a:spcPts val="1200"/>
              </a:spcBef>
              <a:spcAft>
                <a:spcPts val="0"/>
              </a:spcAft>
              <a:buClr>
                <a:schemeClr val="dk1"/>
              </a:buClr>
              <a:buSzPts val="1800"/>
              <a:buFont typeface="Cambria"/>
              <a:buChar char="★"/>
            </a:pPr>
            <a:r>
              <a:rPr lang="sv">
                <a:solidFill>
                  <a:schemeClr val="dk1"/>
                </a:solidFill>
                <a:latin typeface="Cambria"/>
                <a:ea typeface="Cambria"/>
                <a:cs typeface="Cambria"/>
                <a:sym typeface="Cambria"/>
              </a:rPr>
              <a:t>Domaren släpper bollen på mittlinjen till en spelare i det lag som senast rörde bollen, oavsett var spelet stoppades.</a:t>
            </a:r>
            <a:endParaRPr>
              <a:solidFill>
                <a:schemeClr val="dk1"/>
              </a:solidFill>
              <a:latin typeface="Cambria"/>
              <a:ea typeface="Cambria"/>
              <a:cs typeface="Cambria"/>
              <a:sym typeface="Cambria"/>
            </a:endParaRPr>
          </a:p>
          <a:p>
            <a:pPr marL="457200" lvl="0" indent="-342900" algn="l" rtl="0">
              <a:spcBef>
                <a:spcPts val="0"/>
              </a:spcBef>
              <a:spcAft>
                <a:spcPts val="0"/>
              </a:spcAft>
              <a:buClr>
                <a:schemeClr val="dk1"/>
              </a:buClr>
              <a:buSzPts val="1800"/>
              <a:buFont typeface="Cambria"/>
              <a:buChar char="★"/>
            </a:pPr>
            <a:r>
              <a:rPr lang="sv">
                <a:solidFill>
                  <a:schemeClr val="dk1"/>
                </a:solidFill>
                <a:latin typeface="Cambria"/>
                <a:ea typeface="Cambria"/>
                <a:cs typeface="Cambria"/>
                <a:sym typeface="Cambria"/>
              </a:rPr>
              <a:t>Bollen är i spel när den vidrör marken.</a:t>
            </a:r>
            <a:endParaRPr>
              <a:solidFill>
                <a:schemeClr val="dk1"/>
              </a:solidFill>
              <a:latin typeface="Cambria"/>
              <a:ea typeface="Cambria"/>
              <a:cs typeface="Cambria"/>
              <a:sym typeface="Cambria"/>
            </a:endParaRPr>
          </a:p>
          <a:p>
            <a:pPr marL="457200" lvl="0" indent="-342900" algn="l" rtl="0">
              <a:spcBef>
                <a:spcPts val="0"/>
              </a:spcBef>
              <a:spcAft>
                <a:spcPts val="0"/>
              </a:spcAft>
              <a:buClr>
                <a:schemeClr val="dk1"/>
              </a:buClr>
              <a:buSzPts val="1800"/>
              <a:buFont typeface="Cambria"/>
              <a:buChar char="★"/>
            </a:pPr>
            <a:r>
              <a:rPr lang="sv">
                <a:solidFill>
                  <a:schemeClr val="dk1"/>
                </a:solidFill>
                <a:latin typeface="Cambria"/>
                <a:ea typeface="Cambria"/>
                <a:cs typeface="Cambria"/>
                <a:sym typeface="Cambria"/>
              </a:rPr>
              <a:t>Alla andra spelare i båda lagen måste befinna sig minst 5 m från bollen till dess den är i spel.</a:t>
            </a:r>
            <a:endParaRPr>
              <a:solidFill>
                <a:schemeClr val="dk1"/>
              </a:solidFill>
              <a:latin typeface="Cambria"/>
              <a:ea typeface="Cambria"/>
              <a:cs typeface="Cambria"/>
              <a:sym typeface="Cambria"/>
            </a:endParaRPr>
          </a:p>
          <a:p>
            <a:pPr marL="457200" lvl="0" indent="-342900" algn="l" rtl="0">
              <a:spcBef>
                <a:spcPts val="0"/>
              </a:spcBef>
              <a:spcAft>
                <a:spcPts val="0"/>
              </a:spcAft>
              <a:buClr>
                <a:schemeClr val="dk1"/>
              </a:buClr>
              <a:buSzPts val="1800"/>
              <a:buFont typeface="Cambria"/>
              <a:buChar char="★"/>
            </a:pPr>
            <a:r>
              <a:rPr lang="sv">
                <a:solidFill>
                  <a:schemeClr val="dk1"/>
                </a:solidFill>
                <a:latin typeface="Cambria"/>
                <a:ea typeface="Cambria"/>
                <a:cs typeface="Cambria"/>
                <a:sym typeface="Cambria"/>
              </a:rPr>
              <a:t>Om något blir fel tas nedsläppet om.</a:t>
            </a:r>
            <a:endParaRPr>
              <a:solidFill>
                <a:schemeClr val="dk1"/>
              </a:solidFill>
              <a:latin typeface="Cambria"/>
              <a:ea typeface="Cambria"/>
              <a:cs typeface="Cambria"/>
              <a:sym typeface="Cambria"/>
            </a:endParaRPr>
          </a:p>
        </p:txBody>
      </p:sp>
      <p:sp>
        <p:nvSpPr>
          <p:cNvPr id="119" name="Google Shape;119;p22"/>
          <p:cNvSpPr txBox="1"/>
          <p:nvPr/>
        </p:nvSpPr>
        <p:spPr>
          <a:xfrm>
            <a:off x="311700" y="445025"/>
            <a:ext cx="8520600" cy="5727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sv" sz="3020">
                <a:solidFill>
                  <a:srgbClr val="134596"/>
                </a:solidFill>
                <a:latin typeface="Impact"/>
                <a:ea typeface="Impact"/>
                <a:cs typeface="Impact"/>
                <a:sym typeface="Impact"/>
              </a:rPr>
              <a:t>Regel 8 Spelets start och återupptagande</a:t>
            </a:r>
            <a:endParaRPr sz="3020">
              <a:solidFill>
                <a:srgbClr val="134596"/>
              </a:solidFill>
              <a:latin typeface="Impact"/>
              <a:ea typeface="Impact"/>
              <a:cs typeface="Impact"/>
              <a:sym typeface="Impact"/>
            </a:endParaRPr>
          </a:p>
        </p:txBody>
      </p:sp>
      <p:pic>
        <p:nvPicPr>
          <p:cNvPr id="120" name="Google Shape;120;p22"/>
          <p:cNvPicPr preferRelativeResize="0"/>
          <p:nvPr/>
        </p:nvPicPr>
        <p:blipFill>
          <a:blip r:embed="rId3">
            <a:alphaModFix/>
          </a:blip>
          <a:stretch>
            <a:fillRect/>
          </a:stretch>
        </p:blipFill>
        <p:spPr>
          <a:xfrm>
            <a:off x="7804625" y="53100"/>
            <a:ext cx="1288025" cy="1333725"/>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23"/>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sv" sz="2000" b="1">
                <a:solidFill>
                  <a:schemeClr val="dk1"/>
                </a:solidFill>
                <a:latin typeface="Cambria"/>
                <a:ea typeface="Cambria"/>
                <a:cs typeface="Cambria"/>
                <a:sym typeface="Cambria"/>
              </a:rPr>
              <a:t>Skadad spelare</a:t>
            </a:r>
            <a:endParaRPr sz="2000" b="1">
              <a:solidFill>
                <a:schemeClr val="dk1"/>
              </a:solidFill>
              <a:latin typeface="Cambria"/>
              <a:ea typeface="Cambria"/>
              <a:cs typeface="Cambria"/>
              <a:sym typeface="Cambria"/>
            </a:endParaRPr>
          </a:p>
          <a:p>
            <a:pPr marL="457200" lvl="0" indent="-342900" algn="l" rtl="0">
              <a:spcBef>
                <a:spcPts val="1200"/>
              </a:spcBef>
              <a:spcAft>
                <a:spcPts val="0"/>
              </a:spcAft>
              <a:buClr>
                <a:schemeClr val="dk1"/>
              </a:buClr>
              <a:buSzPts val="1800"/>
              <a:buFont typeface="Cambria"/>
              <a:buChar char="★"/>
            </a:pPr>
            <a:r>
              <a:rPr lang="sv">
                <a:solidFill>
                  <a:schemeClr val="dk1"/>
                </a:solidFill>
                <a:latin typeface="Cambria"/>
                <a:ea typeface="Cambria"/>
                <a:cs typeface="Cambria"/>
                <a:sym typeface="Cambria"/>
              </a:rPr>
              <a:t>Om en spelare skadas stoppar domaren spelet direkt, oavsett om det är en frisparkssituation eller inte.</a:t>
            </a:r>
            <a:endParaRPr>
              <a:solidFill>
                <a:schemeClr val="dk1"/>
              </a:solidFill>
              <a:latin typeface="Cambria"/>
              <a:ea typeface="Cambria"/>
              <a:cs typeface="Cambria"/>
              <a:sym typeface="Cambria"/>
            </a:endParaRPr>
          </a:p>
          <a:p>
            <a:pPr marL="457200" lvl="0" indent="-342900" algn="l" rtl="0">
              <a:spcBef>
                <a:spcPts val="0"/>
              </a:spcBef>
              <a:spcAft>
                <a:spcPts val="0"/>
              </a:spcAft>
              <a:buClr>
                <a:schemeClr val="dk1"/>
              </a:buClr>
              <a:buSzPts val="1800"/>
              <a:buFont typeface="Cambria"/>
              <a:buChar char="★"/>
            </a:pPr>
            <a:r>
              <a:rPr lang="sv">
                <a:solidFill>
                  <a:schemeClr val="dk1"/>
                </a:solidFill>
                <a:latin typeface="Cambria"/>
                <a:ea typeface="Cambria"/>
                <a:cs typeface="Cambria"/>
                <a:sym typeface="Cambria"/>
              </a:rPr>
              <a:t> Ledare får komma in på planen när domaren ger tecken.</a:t>
            </a:r>
            <a:endParaRPr>
              <a:solidFill>
                <a:schemeClr val="dk1"/>
              </a:solidFill>
              <a:latin typeface="Cambria"/>
              <a:ea typeface="Cambria"/>
              <a:cs typeface="Cambria"/>
              <a:sym typeface="Cambria"/>
            </a:endParaRPr>
          </a:p>
          <a:p>
            <a:pPr marL="457200" lvl="0" indent="-342900" algn="l" rtl="0">
              <a:spcBef>
                <a:spcPts val="0"/>
              </a:spcBef>
              <a:spcAft>
                <a:spcPts val="0"/>
              </a:spcAft>
              <a:buClr>
                <a:schemeClr val="dk1"/>
              </a:buClr>
              <a:buSzPts val="1800"/>
              <a:buFont typeface="Cambria"/>
              <a:buChar char="★"/>
            </a:pPr>
            <a:r>
              <a:rPr lang="sv">
                <a:solidFill>
                  <a:schemeClr val="dk1"/>
                </a:solidFill>
                <a:latin typeface="Cambria"/>
                <a:ea typeface="Cambria"/>
                <a:cs typeface="Cambria"/>
                <a:sym typeface="Cambria"/>
              </a:rPr>
              <a:t>Domaren sätter igång spelet igen med nedsläpp på mittlinjen eller med en frispark där förseelsen begicks.</a:t>
            </a:r>
            <a:br>
              <a:rPr lang="sv">
                <a:solidFill>
                  <a:schemeClr val="dk1"/>
                </a:solidFill>
                <a:latin typeface="Cambria"/>
                <a:ea typeface="Cambria"/>
                <a:cs typeface="Cambria"/>
                <a:sym typeface="Cambria"/>
              </a:rPr>
            </a:br>
            <a:endParaRPr>
              <a:solidFill>
                <a:schemeClr val="dk1"/>
              </a:solidFill>
              <a:latin typeface="Cambria"/>
              <a:ea typeface="Cambria"/>
              <a:cs typeface="Cambria"/>
              <a:sym typeface="Cambria"/>
            </a:endParaRPr>
          </a:p>
          <a:p>
            <a:pPr marL="457200" lvl="0" indent="-342900" algn="l" rtl="0">
              <a:spcBef>
                <a:spcPts val="0"/>
              </a:spcBef>
              <a:spcAft>
                <a:spcPts val="0"/>
              </a:spcAft>
              <a:buClr>
                <a:schemeClr val="dk1"/>
              </a:buClr>
              <a:buSzPts val="1800"/>
              <a:buFont typeface="Cambria"/>
              <a:buChar char="★"/>
            </a:pPr>
            <a:r>
              <a:rPr lang="sv">
                <a:solidFill>
                  <a:schemeClr val="dk1"/>
                </a:solidFill>
                <a:latin typeface="Cambria"/>
                <a:ea typeface="Cambria"/>
                <a:cs typeface="Cambria"/>
                <a:sym typeface="Cambria"/>
              </a:rPr>
              <a:t>Om domaren stoppar spelet av någon annan anledning än de skäl som står i reglerna startar spelet igen med nedsläpp på mittlinjen.</a:t>
            </a:r>
            <a:endParaRPr>
              <a:solidFill>
                <a:schemeClr val="dk1"/>
              </a:solidFill>
              <a:latin typeface="Cambria"/>
              <a:ea typeface="Cambria"/>
              <a:cs typeface="Cambria"/>
              <a:sym typeface="Cambria"/>
            </a:endParaRPr>
          </a:p>
        </p:txBody>
      </p:sp>
      <p:sp>
        <p:nvSpPr>
          <p:cNvPr id="126" name="Google Shape;126;p23"/>
          <p:cNvSpPr txBox="1"/>
          <p:nvPr/>
        </p:nvSpPr>
        <p:spPr>
          <a:xfrm>
            <a:off x="311700" y="445025"/>
            <a:ext cx="8520600" cy="5727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sv" sz="3020">
                <a:solidFill>
                  <a:srgbClr val="134596"/>
                </a:solidFill>
                <a:latin typeface="Impact"/>
                <a:ea typeface="Impact"/>
                <a:cs typeface="Impact"/>
                <a:sym typeface="Impact"/>
              </a:rPr>
              <a:t>Regel 8 Spelets start och återupptagande</a:t>
            </a:r>
            <a:endParaRPr sz="3020">
              <a:solidFill>
                <a:srgbClr val="134596"/>
              </a:solidFill>
              <a:latin typeface="Impact"/>
              <a:ea typeface="Impact"/>
              <a:cs typeface="Impact"/>
              <a:sym typeface="Impact"/>
            </a:endParaRPr>
          </a:p>
        </p:txBody>
      </p:sp>
      <p:pic>
        <p:nvPicPr>
          <p:cNvPr id="127" name="Google Shape;127;p23"/>
          <p:cNvPicPr preferRelativeResize="0"/>
          <p:nvPr/>
        </p:nvPicPr>
        <p:blipFill>
          <a:blip r:embed="rId3">
            <a:alphaModFix/>
          </a:blip>
          <a:stretch>
            <a:fillRect/>
          </a:stretch>
        </p:blipFill>
        <p:spPr>
          <a:xfrm>
            <a:off x="7804625" y="53100"/>
            <a:ext cx="1288025" cy="1333725"/>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31"/>
        <p:cNvGrpSpPr/>
        <p:nvPr/>
      </p:nvGrpSpPr>
      <p:grpSpPr>
        <a:xfrm>
          <a:off x="0" y="0"/>
          <a:ext cx="0" cy="0"/>
          <a:chOff x="0" y="0"/>
          <a:chExt cx="0" cy="0"/>
        </a:xfrm>
      </p:grpSpPr>
      <p:sp>
        <p:nvSpPr>
          <p:cNvPr id="132" name="Google Shape;132;p24"/>
          <p:cNvSpPr txBox="1">
            <a:spLocks noGrp="1"/>
          </p:cNvSpPr>
          <p:nvPr>
            <p:ph type="body" idx="1"/>
          </p:nvPr>
        </p:nvSpPr>
        <p:spPr>
          <a:xfrm>
            <a:off x="311700" y="923875"/>
            <a:ext cx="7542600" cy="3901800"/>
          </a:xfrm>
          <a:prstGeom prst="rect">
            <a:avLst/>
          </a:prstGeom>
        </p:spPr>
        <p:txBody>
          <a:bodyPr spcFirstLastPara="1" wrap="square" lIns="91425" tIns="91425" rIns="91425" bIns="91425" anchor="t" anchorCtr="0">
            <a:noAutofit/>
          </a:bodyPr>
          <a:lstStyle/>
          <a:p>
            <a:pPr marL="457200" lvl="0" indent="-323850" algn="l" rtl="0">
              <a:spcBef>
                <a:spcPts val="0"/>
              </a:spcBef>
              <a:spcAft>
                <a:spcPts val="0"/>
              </a:spcAft>
              <a:buClr>
                <a:schemeClr val="dk1"/>
              </a:buClr>
              <a:buSzPts val="1500"/>
              <a:buFont typeface="Cambria"/>
              <a:buChar char="★"/>
            </a:pPr>
            <a:r>
              <a:rPr lang="sv" sz="1500">
                <a:solidFill>
                  <a:schemeClr val="dk1"/>
                </a:solidFill>
                <a:latin typeface="Cambria"/>
                <a:ea typeface="Cambria"/>
                <a:cs typeface="Cambria"/>
                <a:sym typeface="Cambria"/>
              </a:rPr>
              <a:t>Domaren kan bara döma frispark för regelbrott som sker när bollen är i spel.</a:t>
            </a:r>
            <a:endParaRPr sz="1500">
              <a:solidFill>
                <a:schemeClr val="dk1"/>
              </a:solidFill>
              <a:latin typeface="Cambria"/>
              <a:ea typeface="Cambria"/>
              <a:cs typeface="Cambria"/>
              <a:sym typeface="Cambria"/>
            </a:endParaRPr>
          </a:p>
          <a:p>
            <a:pPr marL="457200" lvl="0" indent="-323850" algn="l" rtl="0">
              <a:spcBef>
                <a:spcPts val="0"/>
              </a:spcBef>
              <a:spcAft>
                <a:spcPts val="0"/>
              </a:spcAft>
              <a:buClr>
                <a:schemeClr val="dk1"/>
              </a:buClr>
              <a:buSzPts val="1500"/>
              <a:buFont typeface="Cambria"/>
              <a:buChar char="★"/>
            </a:pPr>
            <a:r>
              <a:rPr lang="sv" sz="1500">
                <a:solidFill>
                  <a:schemeClr val="dk1"/>
                </a:solidFill>
                <a:latin typeface="Cambria"/>
                <a:ea typeface="Cambria"/>
                <a:cs typeface="Cambria"/>
                <a:sym typeface="Cambria"/>
              </a:rPr>
              <a:t>Domaren dömer frispark när en spelare gör något oaktsamt mot en spelare i det andra laget. Att göra något oaktsamt är att </a:t>
            </a:r>
            <a:endParaRPr sz="1500">
              <a:solidFill>
                <a:schemeClr val="dk1"/>
              </a:solidFill>
              <a:latin typeface="Cambria"/>
              <a:ea typeface="Cambria"/>
              <a:cs typeface="Cambria"/>
              <a:sym typeface="Cambria"/>
            </a:endParaRPr>
          </a:p>
          <a:p>
            <a:pPr marL="914400" lvl="1" indent="-311150" algn="l" rtl="0">
              <a:spcBef>
                <a:spcPts val="0"/>
              </a:spcBef>
              <a:spcAft>
                <a:spcPts val="0"/>
              </a:spcAft>
              <a:buClr>
                <a:schemeClr val="dk1"/>
              </a:buClr>
              <a:buSzPts val="1300"/>
              <a:buFont typeface="Cambria"/>
              <a:buChar char="○"/>
            </a:pPr>
            <a:r>
              <a:rPr lang="sv" sz="1300">
                <a:solidFill>
                  <a:schemeClr val="dk1"/>
                </a:solidFill>
                <a:latin typeface="Cambria"/>
                <a:ea typeface="Cambria"/>
                <a:cs typeface="Cambria"/>
                <a:sym typeface="Cambria"/>
              </a:rPr>
              <a:t>hoppa mot en spelare </a:t>
            </a:r>
            <a:endParaRPr sz="1300">
              <a:solidFill>
                <a:schemeClr val="dk1"/>
              </a:solidFill>
              <a:latin typeface="Cambria"/>
              <a:ea typeface="Cambria"/>
              <a:cs typeface="Cambria"/>
              <a:sym typeface="Cambria"/>
            </a:endParaRPr>
          </a:p>
          <a:p>
            <a:pPr marL="914400" lvl="1" indent="-311150" algn="l" rtl="0">
              <a:spcBef>
                <a:spcPts val="0"/>
              </a:spcBef>
              <a:spcAft>
                <a:spcPts val="0"/>
              </a:spcAft>
              <a:buClr>
                <a:schemeClr val="dk1"/>
              </a:buClr>
              <a:buSzPts val="1300"/>
              <a:buFont typeface="Cambria"/>
              <a:buChar char="○"/>
            </a:pPr>
            <a:r>
              <a:rPr lang="sv" sz="1300">
                <a:solidFill>
                  <a:schemeClr val="dk1"/>
                </a:solidFill>
                <a:latin typeface="Cambria"/>
                <a:ea typeface="Cambria"/>
                <a:cs typeface="Cambria"/>
                <a:sym typeface="Cambria"/>
              </a:rPr>
              <a:t>sparka eller försöka sparka en spelare </a:t>
            </a:r>
            <a:endParaRPr sz="1300">
              <a:solidFill>
                <a:schemeClr val="dk1"/>
              </a:solidFill>
              <a:latin typeface="Cambria"/>
              <a:ea typeface="Cambria"/>
              <a:cs typeface="Cambria"/>
              <a:sym typeface="Cambria"/>
            </a:endParaRPr>
          </a:p>
          <a:p>
            <a:pPr marL="914400" lvl="1" indent="-311150" algn="l" rtl="0">
              <a:spcBef>
                <a:spcPts val="0"/>
              </a:spcBef>
              <a:spcAft>
                <a:spcPts val="0"/>
              </a:spcAft>
              <a:buClr>
                <a:schemeClr val="dk1"/>
              </a:buClr>
              <a:buSzPts val="1300"/>
              <a:buFont typeface="Cambria"/>
              <a:buChar char="○"/>
            </a:pPr>
            <a:r>
              <a:rPr lang="sv" sz="1300">
                <a:solidFill>
                  <a:schemeClr val="dk1"/>
                </a:solidFill>
                <a:latin typeface="Cambria"/>
                <a:ea typeface="Cambria"/>
                <a:cs typeface="Cambria"/>
                <a:sym typeface="Cambria"/>
              </a:rPr>
              <a:t>knuffa en spelare </a:t>
            </a:r>
            <a:endParaRPr sz="1300">
              <a:solidFill>
                <a:schemeClr val="dk1"/>
              </a:solidFill>
              <a:latin typeface="Cambria"/>
              <a:ea typeface="Cambria"/>
              <a:cs typeface="Cambria"/>
              <a:sym typeface="Cambria"/>
            </a:endParaRPr>
          </a:p>
          <a:p>
            <a:pPr marL="914400" lvl="1" indent="-311150" algn="l" rtl="0">
              <a:spcBef>
                <a:spcPts val="0"/>
              </a:spcBef>
              <a:spcAft>
                <a:spcPts val="0"/>
              </a:spcAft>
              <a:buClr>
                <a:schemeClr val="dk1"/>
              </a:buClr>
              <a:buSzPts val="1300"/>
              <a:buFont typeface="Cambria"/>
              <a:buChar char="○"/>
            </a:pPr>
            <a:r>
              <a:rPr lang="sv" sz="1300">
                <a:solidFill>
                  <a:schemeClr val="dk1"/>
                </a:solidFill>
                <a:latin typeface="Cambria"/>
                <a:ea typeface="Cambria"/>
                <a:cs typeface="Cambria"/>
                <a:sym typeface="Cambria"/>
              </a:rPr>
              <a:t>slå eller försöka slå en spelare </a:t>
            </a:r>
            <a:endParaRPr sz="1300">
              <a:solidFill>
                <a:schemeClr val="dk1"/>
              </a:solidFill>
              <a:latin typeface="Cambria"/>
              <a:ea typeface="Cambria"/>
              <a:cs typeface="Cambria"/>
              <a:sym typeface="Cambria"/>
            </a:endParaRPr>
          </a:p>
          <a:p>
            <a:pPr marL="914400" lvl="1" indent="-311150" algn="l" rtl="0">
              <a:spcBef>
                <a:spcPts val="0"/>
              </a:spcBef>
              <a:spcAft>
                <a:spcPts val="0"/>
              </a:spcAft>
              <a:buClr>
                <a:schemeClr val="dk1"/>
              </a:buClr>
              <a:buSzPts val="1300"/>
              <a:buFont typeface="Cambria"/>
              <a:buChar char="○"/>
            </a:pPr>
            <a:r>
              <a:rPr lang="sv" sz="1300">
                <a:solidFill>
                  <a:schemeClr val="dk1"/>
                </a:solidFill>
                <a:latin typeface="Cambria"/>
                <a:ea typeface="Cambria"/>
                <a:cs typeface="Cambria"/>
                <a:sym typeface="Cambria"/>
              </a:rPr>
              <a:t>fälla eller försöka fälla en spelare </a:t>
            </a:r>
            <a:endParaRPr sz="1300">
              <a:solidFill>
                <a:schemeClr val="dk1"/>
              </a:solidFill>
              <a:latin typeface="Cambria"/>
              <a:ea typeface="Cambria"/>
              <a:cs typeface="Cambria"/>
              <a:sym typeface="Cambria"/>
            </a:endParaRPr>
          </a:p>
          <a:p>
            <a:pPr marL="914400" lvl="1" indent="-311150" algn="l" rtl="0">
              <a:spcBef>
                <a:spcPts val="0"/>
              </a:spcBef>
              <a:spcAft>
                <a:spcPts val="0"/>
              </a:spcAft>
              <a:buClr>
                <a:schemeClr val="dk1"/>
              </a:buClr>
              <a:buSzPts val="1300"/>
              <a:buFont typeface="Cambria"/>
              <a:buChar char="○"/>
            </a:pPr>
            <a:r>
              <a:rPr lang="sv" sz="1300">
                <a:solidFill>
                  <a:schemeClr val="dk1"/>
                </a:solidFill>
                <a:latin typeface="Cambria"/>
                <a:ea typeface="Cambria"/>
                <a:cs typeface="Cambria"/>
                <a:sym typeface="Cambria"/>
              </a:rPr>
              <a:t>tackla med foten </a:t>
            </a:r>
            <a:endParaRPr sz="1300">
              <a:solidFill>
                <a:schemeClr val="dk1"/>
              </a:solidFill>
              <a:latin typeface="Cambria"/>
              <a:ea typeface="Cambria"/>
              <a:cs typeface="Cambria"/>
              <a:sym typeface="Cambria"/>
            </a:endParaRPr>
          </a:p>
          <a:p>
            <a:pPr marL="914400" lvl="1" indent="-311150" algn="l" rtl="0">
              <a:spcBef>
                <a:spcPts val="0"/>
              </a:spcBef>
              <a:spcAft>
                <a:spcPts val="0"/>
              </a:spcAft>
              <a:buClr>
                <a:schemeClr val="dk1"/>
              </a:buClr>
              <a:buSzPts val="1300"/>
              <a:buFont typeface="Cambria"/>
              <a:buChar char="○"/>
            </a:pPr>
            <a:r>
              <a:rPr lang="sv" sz="1300">
                <a:solidFill>
                  <a:schemeClr val="dk1"/>
                </a:solidFill>
                <a:latin typeface="Cambria"/>
                <a:ea typeface="Cambria"/>
                <a:cs typeface="Cambria"/>
                <a:sym typeface="Cambria"/>
              </a:rPr>
              <a:t>avsiktligt röra vid bollen med handen eller armen </a:t>
            </a:r>
            <a:endParaRPr sz="1300">
              <a:solidFill>
                <a:schemeClr val="dk1"/>
              </a:solidFill>
              <a:latin typeface="Cambria"/>
              <a:ea typeface="Cambria"/>
              <a:cs typeface="Cambria"/>
              <a:sym typeface="Cambria"/>
            </a:endParaRPr>
          </a:p>
          <a:p>
            <a:pPr marL="914400" lvl="1" indent="-311150" algn="l" rtl="0">
              <a:spcBef>
                <a:spcPts val="0"/>
              </a:spcBef>
              <a:spcAft>
                <a:spcPts val="0"/>
              </a:spcAft>
              <a:buClr>
                <a:schemeClr val="dk1"/>
              </a:buClr>
              <a:buSzPts val="1300"/>
              <a:buFont typeface="Cambria"/>
              <a:buChar char="○"/>
            </a:pPr>
            <a:r>
              <a:rPr lang="sv" sz="1300">
                <a:solidFill>
                  <a:schemeClr val="dk1"/>
                </a:solidFill>
                <a:latin typeface="Cambria"/>
                <a:ea typeface="Cambria"/>
                <a:cs typeface="Cambria"/>
                <a:sym typeface="Cambria"/>
              </a:rPr>
              <a:t>hålla fast en spelare </a:t>
            </a:r>
            <a:endParaRPr sz="1300">
              <a:solidFill>
                <a:schemeClr val="dk1"/>
              </a:solidFill>
              <a:latin typeface="Cambria"/>
              <a:ea typeface="Cambria"/>
              <a:cs typeface="Cambria"/>
              <a:sym typeface="Cambria"/>
            </a:endParaRPr>
          </a:p>
          <a:p>
            <a:pPr marL="914400" lvl="1" indent="-311150" algn="l" rtl="0">
              <a:spcBef>
                <a:spcPts val="0"/>
              </a:spcBef>
              <a:spcAft>
                <a:spcPts val="0"/>
              </a:spcAft>
              <a:buClr>
                <a:schemeClr val="dk1"/>
              </a:buClr>
              <a:buSzPts val="1300"/>
              <a:buFont typeface="Cambria"/>
              <a:buChar char="○"/>
            </a:pPr>
            <a:r>
              <a:rPr lang="sv" sz="1300">
                <a:solidFill>
                  <a:schemeClr val="dk1"/>
                </a:solidFill>
                <a:latin typeface="Cambria"/>
                <a:ea typeface="Cambria"/>
                <a:cs typeface="Cambria"/>
                <a:sym typeface="Cambria"/>
              </a:rPr>
              <a:t>spela på ett farligt sätt </a:t>
            </a:r>
            <a:endParaRPr sz="1300">
              <a:solidFill>
                <a:schemeClr val="dk1"/>
              </a:solidFill>
              <a:latin typeface="Cambria"/>
              <a:ea typeface="Cambria"/>
              <a:cs typeface="Cambria"/>
              <a:sym typeface="Cambria"/>
            </a:endParaRPr>
          </a:p>
          <a:p>
            <a:pPr marL="914400" lvl="1" indent="-311150" algn="l" rtl="0">
              <a:spcBef>
                <a:spcPts val="0"/>
              </a:spcBef>
              <a:spcAft>
                <a:spcPts val="0"/>
              </a:spcAft>
              <a:buClr>
                <a:schemeClr val="dk1"/>
              </a:buClr>
              <a:buSzPts val="1300"/>
              <a:buFont typeface="Cambria"/>
              <a:buChar char="○"/>
            </a:pPr>
            <a:r>
              <a:rPr lang="sv" sz="1300">
                <a:solidFill>
                  <a:schemeClr val="dk1"/>
                </a:solidFill>
                <a:latin typeface="Cambria"/>
                <a:ea typeface="Cambria"/>
                <a:cs typeface="Cambria"/>
                <a:sym typeface="Cambria"/>
              </a:rPr>
              <a:t>hindra en motspelares förflyttning </a:t>
            </a:r>
            <a:endParaRPr sz="1300">
              <a:solidFill>
                <a:schemeClr val="dk1"/>
              </a:solidFill>
              <a:latin typeface="Cambria"/>
              <a:ea typeface="Cambria"/>
              <a:cs typeface="Cambria"/>
              <a:sym typeface="Cambria"/>
            </a:endParaRPr>
          </a:p>
          <a:p>
            <a:pPr marL="914400" lvl="1" indent="-304800" algn="l" rtl="0">
              <a:spcBef>
                <a:spcPts val="0"/>
              </a:spcBef>
              <a:spcAft>
                <a:spcPts val="0"/>
              </a:spcAft>
              <a:buClr>
                <a:schemeClr val="dk1"/>
              </a:buClr>
              <a:buSzPts val="1200"/>
              <a:buFont typeface="Cambria"/>
              <a:buChar char="○"/>
            </a:pPr>
            <a:r>
              <a:rPr lang="sv" sz="1300">
                <a:solidFill>
                  <a:schemeClr val="dk1"/>
                </a:solidFill>
                <a:latin typeface="Cambria"/>
                <a:ea typeface="Cambria"/>
                <a:cs typeface="Cambria"/>
                <a:sym typeface="Cambria"/>
              </a:rPr>
              <a:t>hålla sig fast i sargen eller nätet.</a:t>
            </a:r>
            <a:r>
              <a:rPr lang="sv" sz="1200">
                <a:solidFill>
                  <a:schemeClr val="dk1"/>
                </a:solidFill>
                <a:latin typeface="Cambria"/>
                <a:ea typeface="Cambria"/>
                <a:cs typeface="Cambria"/>
                <a:sym typeface="Cambria"/>
              </a:rPr>
              <a:t/>
            </a:r>
            <a:br>
              <a:rPr lang="sv" sz="1200">
                <a:solidFill>
                  <a:schemeClr val="dk1"/>
                </a:solidFill>
                <a:latin typeface="Cambria"/>
                <a:ea typeface="Cambria"/>
                <a:cs typeface="Cambria"/>
                <a:sym typeface="Cambria"/>
              </a:rPr>
            </a:br>
            <a:endParaRPr sz="900">
              <a:solidFill>
                <a:schemeClr val="dk1"/>
              </a:solidFill>
              <a:latin typeface="Cambria"/>
              <a:ea typeface="Cambria"/>
              <a:cs typeface="Cambria"/>
              <a:sym typeface="Cambria"/>
            </a:endParaRPr>
          </a:p>
          <a:p>
            <a:pPr marL="457200" lvl="0" indent="-323850" algn="l" rtl="0">
              <a:spcBef>
                <a:spcPts val="0"/>
              </a:spcBef>
              <a:spcAft>
                <a:spcPts val="0"/>
              </a:spcAft>
              <a:buClr>
                <a:schemeClr val="dk1"/>
              </a:buClr>
              <a:buSzPts val="1500"/>
              <a:buFont typeface="Cambria"/>
              <a:buChar char="★"/>
            </a:pPr>
            <a:r>
              <a:rPr lang="sv" sz="1500">
                <a:solidFill>
                  <a:schemeClr val="dk1"/>
                </a:solidFill>
                <a:latin typeface="Cambria"/>
                <a:ea typeface="Cambria"/>
                <a:cs typeface="Cambria"/>
                <a:sym typeface="Cambria"/>
              </a:rPr>
              <a:t>Varningar eller utvisningar tillämpas inte. En spelare som inte följer reglerna ska bytas ut av ledaren.</a:t>
            </a:r>
            <a:endParaRPr sz="1500">
              <a:solidFill>
                <a:schemeClr val="dk1"/>
              </a:solidFill>
              <a:latin typeface="Cambria"/>
              <a:ea typeface="Cambria"/>
              <a:cs typeface="Cambria"/>
              <a:sym typeface="Cambria"/>
            </a:endParaRPr>
          </a:p>
        </p:txBody>
      </p:sp>
      <p:sp>
        <p:nvSpPr>
          <p:cNvPr id="133" name="Google Shape;133;p24"/>
          <p:cNvSpPr txBox="1"/>
          <p:nvPr/>
        </p:nvSpPr>
        <p:spPr>
          <a:xfrm>
            <a:off x="311700" y="292625"/>
            <a:ext cx="8520600" cy="5727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sv" sz="2718">
                <a:solidFill>
                  <a:srgbClr val="134596"/>
                </a:solidFill>
                <a:latin typeface="Impact"/>
                <a:ea typeface="Impact"/>
                <a:cs typeface="Impact"/>
                <a:sym typeface="Impact"/>
              </a:rPr>
              <a:t>Regel 12 Otillåtet spel och olämpligt uppträdande</a:t>
            </a:r>
            <a:endParaRPr sz="2520">
              <a:solidFill>
                <a:srgbClr val="000000"/>
              </a:solidFill>
            </a:endParaRPr>
          </a:p>
        </p:txBody>
      </p:sp>
      <p:pic>
        <p:nvPicPr>
          <p:cNvPr id="134" name="Google Shape;134;p24"/>
          <p:cNvPicPr preferRelativeResize="0"/>
          <p:nvPr/>
        </p:nvPicPr>
        <p:blipFill>
          <a:blip r:embed="rId3">
            <a:alphaModFix/>
          </a:blip>
          <a:stretch>
            <a:fillRect/>
          </a:stretch>
        </p:blipFill>
        <p:spPr>
          <a:xfrm>
            <a:off x="7804625" y="53100"/>
            <a:ext cx="1288025" cy="1333725"/>
          </a:xfrm>
          <a:prstGeom prst="rect">
            <a:avLst/>
          </a:prstGeom>
          <a:noFill/>
          <a:ln>
            <a:noFill/>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38"/>
        <p:cNvGrpSpPr/>
        <p:nvPr/>
      </p:nvGrpSpPr>
      <p:grpSpPr>
        <a:xfrm>
          <a:off x="0" y="0"/>
          <a:ext cx="0" cy="0"/>
          <a:chOff x="0" y="0"/>
          <a:chExt cx="0" cy="0"/>
        </a:xfrm>
      </p:grpSpPr>
      <p:sp>
        <p:nvSpPr>
          <p:cNvPr id="139" name="Google Shape;139;p25"/>
          <p:cNvSpPr txBox="1">
            <a:spLocks noGrp="1"/>
          </p:cNvSpPr>
          <p:nvPr>
            <p:ph type="body" idx="1"/>
          </p:nvPr>
        </p:nvSpPr>
        <p:spPr>
          <a:xfrm>
            <a:off x="311700" y="1262475"/>
            <a:ext cx="8520600" cy="3416400"/>
          </a:xfrm>
          <a:prstGeom prst="rect">
            <a:avLst/>
          </a:prstGeom>
        </p:spPr>
        <p:txBody>
          <a:bodyPr spcFirstLastPara="1" wrap="square" lIns="91425" tIns="91425" rIns="91425" bIns="91425" anchor="t" anchorCtr="0">
            <a:normAutofit/>
          </a:bodyPr>
          <a:lstStyle/>
          <a:p>
            <a:pPr marL="457200" lvl="0" indent="-342900" algn="l" rtl="0">
              <a:spcBef>
                <a:spcPts val="0"/>
              </a:spcBef>
              <a:spcAft>
                <a:spcPts val="0"/>
              </a:spcAft>
              <a:buClr>
                <a:schemeClr val="dk1"/>
              </a:buClr>
              <a:buSzPts val="1800"/>
              <a:buFont typeface="Cambria"/>
              <a:buChar char="★"/>
            </a:pPr>
            <a:r>
              <a:rPr lang="sv" dirty="0">
                <a:solidFill>
                  <a:schemeClr val="dk1"/>
                </a:solidFill>
                <a:latin typeface="Cambria"/>
                <a:ea typeface="Cambria"/>
                <a:cs typeface="Cambria"/>
                <a:sym typeface="Cambria"/>
              </a:rPr>
              <a:t>Om domaren dömer frispark närmare än fem meter från mållinjen ska platsen för frisparken flyttas bakåt.</a:t>
            </a:r>
            <a:br>
              <a:rPr lang="sv" dirty="0">
                <a:solidFill>
                  <a:schemeClr val="dk1"/>
                </a:solidFill>
                <a:latin typeface="Cambria"/>
                <a:ea typeface="Cambria"/>
                <a:cs typeface="Cambria"/>
                <a:sym typeface="Cambria"/>
              </a:rPr>
            </a:br>
            <a:endParaRPr dirty="0">
              <a:solidFill>
                <a:schemeClr val="dk1"/>
              </a:solidFill>
              <a:latin typeface="Cambria"/>
              <a:ea typeface="Cambria"/>
              <a:cs typeface="Cambria"/>
              <a:sym typeface="Cambria"/>
            </a:endParaRPr>
          </a:p>
          <a:p>
            <a:pPr marL="457200" lvl="0" indent="-342900" algn="l" rtl="0">
              <a:spcBef>
                <a:spcPts val="0"/>
              </a:spcBef>
              <a:spcAft>
                <a:spcPts val="0"/>
              </a:spcAft>
              <a:buClr>
                <a:schemeClr val="dk1"/>
              </a:buClr>
              <a:buSzPts val="1800"/>
              <a:buFont typeface="Cambria"/>
              <a:buChar char="★"/>
            </a:pPr>
            <a:r>
              <a:rPr lang="sv" dirty="0">
                <a:solidFill>
                  <a:schemeClr val="dk1"/>
                </a:solidFill>
                <a:latin typeface="Cambria"/>
                <a:ea typeface="Cambria"/>
                <a:cs typeface="Cambria"/>
                <a:sym typeface="Cambria"/>
              </a:rPr>
              <a:t>Det andra lagets spelare ska stå minst fem meter från bollen. Står en spelare närmare än fem meter uppmanar domaren spelaren att backa, men spelet får sättas igång ändå.</a:t>
            </a:r>
            <a:br>
              <a:rPr lang="sv" dirty="0">
                <a:solidFill>
                  <a:schemeClr val="dk1"/>
                </a:solidFill>
                <a:latin typeface="Cambria"/>
                <a:ea typeface="Cambria"/>
                <a:cs typeface="Cambria"/>
                <a:sym typeface="Cambria"/>
              </a:rPr>
            </a:br>
            <a:r>
              <a:rPr lang="sv" dirty="0">
                <a:solidFill>
                  <a:schemeClr val="dk1"/>
                </a:solidFill>
                <a:latin typeface="Cambria"/>
                <a:ea typeface="Cambria"/>
                <a:cs typeface="Cambria"/>
                <a:sym typeface="Cambria"/>
              </a:rPr>
              <a:t> </a:t>
            </a:r>
            <a:endParaRPr dirty="0">
              <a:solidFill>
                <a:schemeClr val="dk1"/>
              </a:solidFill>
              <a:latin typeface="Cambria"/>
              <a:ea typeface="Cambria"/>
              <a:cs typeface="Cambria"/>
              <a:sym typeface="Cambria"/>
            </a:endParaRPr>
          </a:p>
          <a:p>
            <a:pPr marL="457200" lvl="0" indent="-342900" algn="l" rtl="0">
              <a:spcBef>
                <a:spcPts val="0"/>
              </a:spcBef>
              <a:spcAft>
                <a:spcPts val="0"/>
              </a:spcAft>
              <a:buClr>
                <a:schemeClr val="dk1"/>
              </a:buClr>
              <a:buSzPts val="1800"/>
              <a:buFont typeface="Cambria"/>
              <a:buChar char="★"/>
            </a:pPr>
            <a:r>
              <a:rPr lang="sv" dirty="0">
                <a:solidFill>
                  <a:schemeClr val="dk1"/>
                </a:solidFill>
                <a:latin typeface="Cambria"/>
                <a:ea typeface="Cambria"/>
                <a:cs typeface="Cambria"/>
                <a:sym typeface="Cambria"/>
              </a:rPr>
              <a:t>Om spelaren rör sig mot bollen och stör spelet stoppar domaren spelet och låter frisparken gå om.</a:t>
            </a:r>
            <a:endParaRPr dirty="0">
              <a:solidFill>
                <a:schemeClr val="dk1"/>
              </a:solidFill>
              <a:latin typeface="Cambria"/>
              <a:ea typeface="Cambria"/>
              <a:cs typeface="Cambria"/>
              <a:sym typeface="Cambria"/>
            </a:endParaRPr>
          </a:p>
        </p:txBody>
      </p:sp>
      <p:sp>
        <p:nvSpPr>
          <p:cNvPr id="140" name="Google Shape;140;p25"/>
          <p:cNvSpPr txBox="1"/>
          <p:nvPr/>
        </p:nvSpPr>
        <p:spPr>
          <a:xfrm>
            <a:off x="311700" y="445025"/>
            <a:ext cx="8520600" cy="5727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sv" sz="3020">
                <a:solidFill>
                  <a:srgbClr val="134596"/>
                </a:solidFill>
                <a:latin typeface="Impact"/>
                <a:ea typeface="Impact"/>
                <a:cs typeface="Impact"/>
                <a:sym typeface="Impact"/>
              </a:rPr>
              <a:t>Regel 13 Frispark</a:t>
            </a:r>
            <a:endParaRPr sz="3020">
              <a:solidFill>
                <a:srgbClr val="134596"/>
              </a:solidFill>
              <a:latin typeface="Impact"/>
              <a:ea typeface="Impact"/>
              <a:cs typeface="Impact"/>
              <a:sym typeface="Impact"/>
            </a:endParaRPr>
          </a:p>
        </p:txBody>
      </p:sp>
      <p:pic>
        <p:nvPicPr>
          <p:cNvPr id="141" name="Google Shape;141;p25"/>
          <p:cNvPicPr preferRelativeResize="0"/>
          <p:nvPr/>
        </p:nvPicPr>
        <p:blipFill>
          <a:blip r:embed="rId3">
            <a:alphaModFix/>
          </a:blip>
          <a:stretch>
            <a:fillRect/>
          </a:stretch>
        </p:blipFill>
        <p:spPr>
          <a:xfrm>
            <a:off x="7804625" y="53100"/>
            <a:ext cx="1288025" cy="1333725"/>
          </a:xfrm>
          <a:prstGeom prst="rect">
            <a:avLst/>
          </a:prstGeom>
          <a:noFill/>
          <a:ln>
            <a:noFill/>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45"/>
        <p:cNvGrpSpPr/>
        <p:nvPr/>
      </p:nvGrpSpPr>
      <p:grpSpPr>
        <a:xfrm>
          <a:off x="0" y="0"/>
          <a:ext cx="0" cy="0"/>
          <a:chOff x="0" y="0"/>
          <a:chExt cx="0" cy="0"/>
        </a:xfrm>
      </p:grpSpPr>
      <p:sp>
        <p:nvSpPr>
          <p:cNvPr id="146" name="Google Shape;146;p2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SzPts val="990"/>
              <a:buNone/>
            </a:pPr>
            <a:r>
              <a:rPr lang="sv" sz="3020">
                <a:solidFill>
                  <a:srgbClr val="134596"/>
                </a:solidFill>
                <a:latin typeface="Impact"/>
                <a:ea typeface="Impact"/>
                <a:cs typeface="Impact"/>
                <a:sym typeface="Impact"/>
              </a:rPr>
              <a:t>Regel 15 Sidlinjespark</a:t>
            </a:r>
            <a:endParaRPr sz="3020">
              <a:solidFill>
                <a:srgbClr val="134596"/>
              </a:solidFill>
              <a:latin typeface="Impact"/>
              <a:ea typeface="Impact"/>
              <a:cs typeface="Impact"/>
              <a:sym typeface="Impact"/>
            </a:endParaRPr>
          </a:p>
        </p:txBody>
      </p:sp>
      <p:sp>
        <p:nvSpPr>
          <p:cNvPr id="147" name="Google Shape;147;p26"/>
          <p:cNvSpPr txBox="1">
            <a:spLocks noGrp="1"/>
          </p:cNvSpPr>
          <p:nvPr>
            <p:ph type="body" idx="1"/>
          </p:nvPr>
        </p:nvSpPr>
        <p:spPr>
          <a:xfrm>
            <a:off x="311700" y="1076275"/>
            <a:ext cx="7492800" cy="3881700"/>
          </a:xfrm>
          <a:prstGeom prst="rect">
            <a:avLst/>
          </a:prstGeom>
        </p:spPr>
        <p:txBody>
          <a:bodyPr spcFirstLastPara="1" wrap="square" lIns="91425" tIns="91425" rIns="91425" bIns="91425" anchor="t" anchorCtr="0">
            <a:noAutofit/>
          </a:bodyPr>
          <a:lstStyle/>
          <a:p>
            <a:pPr marL="457200" lvl="0" indent="-330200" algn="l" rtl="0">
              <a:spcBef>
                <a:spcPts val="0"/>
              </a:spcBef>
              <a:spcAft>
                <a:spcPts val="0"/>
              </a:spcAft>
              <a:buClr>
                <a:schemeClr val="dk1"/>
              </a:buClr>
              <a:buSzPts val="1600"/>
              <a:buFont typeface="Cambria"/>
              <a:buChar char="★"/>
            </a:pPr>
            <a:r>
              <a:rPr lang="sv" sz="1600">
                <a:solidFill>
                  <a:schemeClr val="dk1"/>
                </a:solidFill>
                <a:latin typeface="Cambria"/>
                <a:ea typeface="Cambria"/>
                <a:cs typeface="Cambria"/>
                <a:sym typeface="Cambria"/>
              </a:rPr>
              <a:t>En sidlinjespark ska slås om ifall en spelare slår sidlinjesparken direkt mot det andra lagets mål, eller i eget mål, eller om sidlinjesparken görs fel på något annat sätt, t.ex. att </a:t>
            </a:r>
            <a:endParaRPr sz="1600">
              <a:solidFill>
                <a:schemeClr val="dk1"/>
              </a:solidFill>
              <a:latin typeface="Cambria"/>
              <a:ea typeface="Cambria"/>
              <a:cs typeface="Cambria"/>
              <a:sym typeface="Cambria"/>
            </a:endParaRPr>
          </a:p>
          <a:p>
            <a:pPr marL="914400" lvl="1" indent="-317500" algn="l" rtl="0">
              <a:spcBef>
                <a:spcPts val="0"/>
              </a:spcBef>
              <a:spcAft>
                <a:spcPts val="0"/>
              </a:spcAft>
              <a:buClr>
                <a:schemeClr val="dk1"/>
              </a:buClr>
              <a:buSzPts val="1400"/>
              <a:buFont typeface="Cambria"/>
              <a:buChar char="○"/>
            </a:pPr>
            <a:r>
              <a:rPr lang="sv">
                <a:solidFill>
                  <a:schemeClr val="dk1"/>
                </a:solidFill>
                <a:latin typeface="Cambria"/>
                <a:ea typeface="Cambria"/>
                <a:cs typeface="Cambria"/>
                <a:sym typeface="Cambria"/>
              </a:rPr>
              <a:t>spelaren driver bollen och skjuter mot mål eller petar bollen till en medspelare som skjuter bollen direkt mot mål. </a:t>
            </a:r>
            <a:br>
              <a:rPr lang="sv">
                <a:solidFill>
                  <a:schemeClr val="dk1"/>
                </a:solidFill>
                <a:latin typeface="Cambria"/>
                <a:ea typeface="Cambria"/>
                <a:cs typeface="Cambria"/>
                <a:sym typeface="Cambria"/>
              </a:rPr>
            </a:br>
            <a:endParaRPr sz="1100">
              <a:solidFill>
                <a:schemeClr val="dk1"/>
              </a:solidFill>
              <a:latin typeface="Cambria"/>
              <a:ea typeface="Cambria"/>
              <a:cs typeface="Cambria"/>
              <a:sym typeface="Cambria"/>
            </a:endParaRPr>
          </a:p>
          <a:p>
            <a:pPr marL="457200" lvl="0" indent="-330200" algn="l" rtl="0">
              <a:spcBef>
                <a:spcPts val="0"/>
              </a:spcBef>
              <a:spcAft>
                <a:spcPts val="0"/>
              </a:spcAft>
              <a:buClr>
                <a:schemeClr val="dk1"/>
              </a:buClr>
              <a:buSzPts val="1600"/>
              <a:buFont typeface="Cambria"/>
              <a:buChar char="★"/>
            </a:pPr>
            <a:r>
              <a:rPr lang="sv" sz="1600">
                <a:solidFill>
                  <a:schemeClr val="dk1"/>
                </a:solidFill>
                <a:latin typeface="Cambria"/>
                <a:ea typeface="Cambria"/>
                <a:cs typeface="Cambria"/>
                <a:sym typeface="Cambria"/>
              </a:rPr>
              <a:t>Sidlinjesparken ska också göras om ifall en spelare driver bollen direkt in i det andra lagets mål, eller in i eget mål.</a:t>
            </a:r>
            <a:br>
              <a:rPr lang="sv" sz="1600">
                <a:solidFill>
                  <a:schemeClr val="dk1"/>
                </a:solidFill>
                <a:latin typeface="Cambria"/>
                <a:ea typeface="Cambria"/>
                <a:cs typeface="Cambria"/>
                <a:sym typeface="Cambria"/>
              </a:rPr>
            </a:br>
            <a:endParaRPr sz="1100">
              <a:solidFill>
                <a:schemeClr val="dk1"/>
              </a:solidFill>
              <a:latin typeface="Cambria"/>
              <a:ea typeface="Cambria"/>
              <a:cs typeface="Cambria"/>
              <a:sym typeface="Cambria"/>
            </a:endParaRPr>
          </a:p>
          <a:p>
            <a:pPr marL="457200" lvl="0" indent="-330200" algn="l" rtl="0">
              <a:spcBef>
                <a:spcPts val="0"/>
              </a:spcBef>
              <a:spcAft>
                <a:spcPts val="0"/>
              </a:spcAft>
              <a:buClr>
                <a:schemeClr val="dk1"/>
              </a:buClr>
              <a:buSzPts val="1600"/>
              <a:buFont typeface="Cambria"/>
              <a:buChar char="★"/>
            </a:pPr>
            <a:r>
              <a:rPr lang="sv" sz="1600">
                <a:solidFill>
                  <a:schemeClr val="dk1"/>
                </a:solidFill>
                <a:latin typeface="Cambria"/>
                <a:ea typeface="Cambria"/>
                <a:cs typeface="Cambria"/>
                <a:sym typeface="Cambria"/>
              </a:rPr>
              <a:t>Det andra lagets spelare ska stå minst fem meter från bollen. Står en spelare närmare än fem meter uppmanar domaren spelaren att backa, men spelet får sättas igång ändå.</a:t>
            </a:r>
            <a:br>
              <a:rPr lang="sv" sz="1600">
                <a:solidFill>
                  <a:schemeClr val="dk1"/>
                </a:solidFill>
                <a:latin typeface="Cambria"/>
                <a:ea typeface="Cambria"/>
                <a:cs typeface="Cambria"/>
                <a:sym typeface="Cambria"/>
              </a:rPr>
            </a:br>
            <a:endParaRPr sz="1100">
              <a:solidFill>
                <a:schemeClr val="dk1"/>
              </a:solidFill>
              <a:latin typeface="Cambria"/>
              <a:ea typeface="Cambria"/>
              <a:cs typeface="Cambria"/>
              <a:sym typeface="Cambria"/>
            </a:endParaRPr>
          </a:p>
          <a:p>
            <a:pPr marL="457200" lvl="0" indent="-330200" algn="l" rtl="0">
              <a:spcBef>
                <a:spcPts val="0"/>
              </a:spcBef>
              <a:spcAft>
                <a:spcPts val="0"/>
              </a:spcAft>
              <a:buClr>
                <a:schemeClr val="dk1"/>
              </a:buClr>
              <a:buSzPts val="1600"/>
              <a:buFont typeface="Cambria"/>
              <a:buChar char="★"/>
            </a:pPr>
            <a:r>
              <a:rPr lang="sv" sz="1600">
                <a:solidFill>
                  <a:schemeClr val="dk1"/>
                </a:solidFill>
                <a:latin typeface="Cambria"/>
                <a:ea typeface="Cambria"/>
                <a:cs typeface="Cambria"/>
                <a:sym typeface="Cambria"/>
              </a:rPr>
              <a:t>Om spelaren rör sig mot bollen och stör spelet stoppar domaren spelet och låter sidlinjesparken gå om.</a:t>
            </a:r>
            <a:endParaRPr sz="1600">
              <a:solidFill>
                <a:schemeClr val="dk1"/>
              </a:solidFill>
              <a:latin typeface="Cambria"/>
              <a:ea typeface="Cambria"/>
              <a:cs typeface="Cambria"/>
              <a:sym typeface="Cambria"/>
            </a:endParaRPr>
          </a:p>
        </p:txBody>
      </p:sp>
      <p:pic>
        <p:nvPicPr>
          <p:cNvPr id="148" name="Google Shape;148;p26"/>
          <p:cNvPicPr preferRelativeResize="0"/>
          <p:nvPr/>
        </p:nvPicPr>
        <p:blipFill>
          <a:blip r:embed="rId3">
            <a:alphaModFix/>
          </a:blip>
          <a:stretch>
            <a:fillRect/>
          </a:stretch>
        </p:blipFill>
        <p:spPr>
          <a:xfrm>
            <a:off x="7804625" y="53100"/>
            <a:ext cx="1288025" cy="1333725"/>
          </a:xfrm>
          <a:prstGeom prst="rect">
            <a:avLst/>
          </a:prstGeom>
          <a:noFill/>
          <a:ln>
            <a:noFill/>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52"/>
        <p:cNvGrpSpPr/>
        <p:nvPr/>
      </p:nvGrpSpPr>
      <p:grpSpPr>
        <a:xfrm>
          <a:off x="0" y="0"/>
          <a:ext cx="0" cy="0"/>
          <a:chOff x="0" y="0"/>
          <a:chExt cx="0" cy="0"/>
        </a:xfrm>
      </p:grpSpPr>
      <p:sp>
        <p:nvSpPr>
          <p:cNvPr id="153" name="Google Shape;153;p27"/>
          <p:cNvSpPr txBox="1">
            <a:spLocks noGrp="1"/>
          </p:cNvSpPr>
          <p:nvPr>
            <p:ph type="body" idx="1"/>
          </p:nvPr>
        </p:nvSpPr>
        <p:spPr>
          <a:xfrm>
            <a:off x="311700" y="1152475"/>
            <a:ext cx="7344000" cy="3792300"/>
          </a:xfrm>
          <a:prstGeom prst="rect">
            <a:avLst/>
          </a:prstGeom>
        </p:spPr>
        <p:txBody>
          <a:bodyPr spcFirstLastPara="1" wrap="square" lIns="91425" tIns="91425" rIns="91425" bIns="91425" anchor="t" anchorCtr="0">
            <a:noAutofit/>
          </a:bodyPr>
          <a:lstStyle/>
          <a:p>
            <a:pPr marL="457200" lvl="0" indent="-330200" algn="l" rtl="0">
              <a:lnSpc>
                <a:spcPct val="105000"/>
              </a:lnSpc>
              <a:spcBef>
                <a:spcPts val="0"/>
              </a:spcBef>
              <a:spcAft>
                <a:spcPts val="0"/>
              </a:spcAft>
              <a:buClr>
                <a:schemeClr val="dk1"/>
              </a:buClr>
              <a:buSzPts val="1600"/>
              <a:buFont typeface="Cambria"/>
              <a:buChar char="★"/>
            </a:pPr>
            <a:r>
              <a:rPr lang="sv" sz="1600">
                <a:solidFill>
                  <a:schemeClr val="dk1"/>
                </a:solidFill>
                <a:latin typeface="Cambria"/>
                <a:ea typeface="Cambria"/>
                <a:cs typeface="Cambria"/>
                <a:sym typeface="Cambria"/>
              </a:rPr>
              <a:t>Domaren dömer målvaktsutkast när hela bollen har passerat mållinjen på marken eller i luften efter det att den har rört vid en spelare i det anfallande laget.</a:t>
            </a:r>
            <a:br>
              <a:rPr lang="sv" sz="1600">
                <a:solidFill>
                  <a:schemeClr val="dk1"/>
                </a:solidFill>
                <a:latin typeface="Cambria"/>
                <a:ea typeface="Cambria"/>
                <a:cs typeface="Cambria"/>
                <a:sym typeface="Cambria"/>
              </a:rPr>
            </a:br>
            <a:endParaRPr sz="1400">
              <a:solidFill>
                <a:schemeClr val="dk1"/>
              </a:solidFill>
              <a:latin typeface="Cambria"/>
              <a:ea typeface="Cambria"/>
              <a:cs typeface="Cambria"/>
              <a:sym typeface="Cambria"/>
            </a:endParaRPr>
          </a:p>
          <a:p>
            <a:pPr marL="457200" lvl="0" indent="-330200" algn="l" rtl="0">
              <a:lnSpc>
                <a:spcPct val="105000"/>
              </a:lnSpc>
              <a:spcBef>
                <a:spcPts val="0"/>
              </a:spcBef>
              <a:spcAft>
                <a:spcPts val="0"/>
              </a:spcAft>
              <a:buClr>
                <a:schemeClr val="dk1"/>
              </a:buClr>
              <a:buSzPts val="1600"/>
              <a:buFont typeface="Cambria"/>
              <a:buChar char="★"/>
            </a:pPr>
            <a:r>
              <a:rPr lang="sv" sz="1600">
                <a:solidFill>
                  <a:schemeClr val="dk1"/>
                </a:solidFill>
                <a:latin typeface="Cambria"/>
                <a:ea typeface="Cambria"/>
                <a:cs typeface="Cambria"/>
                <a:sym typeface="Cambria"/>
              </a:rPr>
              <a:t>Spelet sätts igång genom att målvakten rullar ut bollen. Målvakten får även rulla eller lägga ner bollen till sig själv och slå en passning på marken.</a:t>
            </a:r>
            <a:br>
              <a:rPr lang="sv" sz="1600">
                <a:solidFill>
                  <a:schemeClr val="dk1"/>
                </a:solidFill>
                <a:latin typeface="Cambria"/>
                <a:ea typeface="Cambria"/>
                <a:cs typeface="Cambria"/>
                <a:sym typeface="Cambria"/>
              </a:rPr>
            </a:br>
            <a:endParaRPr sz="1400">
              <a:solidFill>
                <a:schemeClr val="dk1"/>
              </a:solidFill>
              <a:latin typeface="Cambria"/>
              <a:ea typeface="Cambria"/>
              <a:cs typeface="Cambria"/>
              <a:sym typeface="Cambria"/>
            </a:endParaRPr>
          </a:p>
          <a:p>
            <a:pPr marL="457200" lvl="0" indent="-330200" algn="l" rtl="0">
              <a:lnSpc>
                <a:spcPct val="105000"/>
              </a:lnSpc>
              <a:spcBef>
                <a:spcPts val="0"/>
              </a:spcBef>
              <a:spcAft>
                <a:spcPts val="0"/>
              </a:spcAft>
              <a:buClr>
                <a:schemeClr val="dk1"/>
              </a:buClr>
              <a:buSzPts val="1600"/>
              <a:buFont typeface="Cambria"/>
              <a:buChar char="★"/>
            </a:pPr>
            <a:r>
              <a:rPr lang="sv" sz="1600">
                <a:solidFill>
                  <a:schemeClr val="dk1"/>
                </a:solidFill>
                <a:latin typeface="Cambria"/>
                <a:ea typeface="Cambria"/>
                <a:cs typeface="Cambria"/>
                <a:sym typeface="Cambria"/>
              </a:rPr>
              <a:t>Bollen är i spel när den har lämnat målvaktens händer.</a:t>
            </a:r>
            <a:br>
              <a:rPr lang="sv" sz="1600">
                <a:solidFill>
                  <a:schemeClr val="dk1"/>
                </a:solidFill>
                <a:latin typeface="Cambria"/>
                <a:ea typeface="Cambria"/>
                <a:cs typeface="Cambria"/>
                <a:sym typeface="Cambria"/>
              </a:rPr>
            </a:br>
            <a:endParaRPr sz="1400">
              <a:solidFill>
                <a:schemeClr val="dk1"/>
              </a:solidFill>
              <a:latin typeface="Cambria"/>
              <a:ea typeface="Cambria"/>
              <a:cs typeface="Cambria"/>
              <a:sym typeface="Cambria"/>
            </a:endParaRPr>
          </a:p>
          <a:p>
            <a:pPr marL="457200" lvl="0" indent="-330200" algn="l" rtl="0">
              <a:lnSpc>
                <a:spcPct val="105000"/>
              </a:lnSpc>
              <a:spcBef>
                <a:spcPts val="0"/>
              </a:spcBef>
              <a:spcAft>
                <a:spcPts val="0"/>
              </a:spcAft>
              <a:buClr>
                <a:schemeClr val="dk1"/>
              </a:buClr>
              <a:buSzPts val="1600"/>
              <a:buFont typeface="Cambria"/>
              <a:buChar char="★"/>
            </a:pPr>
            <a:r>
              <a:rPr lang="sv" sz="1600">
                <a:solidFill>
                  <a:schemeClr val="dk1"/>
                </a:solidFill>
                <a:latin typeface="Cambria"/>
                <a:ea typeface="Cambria"/>
                <a:cs typeface="Cambria"/>
                <a:sym typeface="Cambria"/>
              </a:rPr>
              <a:t>Målvakten får ta upp bollen med händerna när en medspelare passar bollen.</a:t>
            </a:r>
            <a:br>
              <a:rPr lang="sv" sz="1600">
                <a:solidFill>
                  <a:schemeClr val="dk1"/>
                </a:solidFill>
                <a:latin typeface="Cambria"/>
                <a:ea typeface="Cambria"/>
                <a:cs typeface="Cambria"/>
                <a:sym typeface="Cambria"/>
              </a:rPr>
            </a:br>
            <a:endParaRPr sz="1400">
              <a:solidFill>
                <a:schemeClr val="dk1"/>
              </a:solidFill>
              <a:latin typeface="Cambria"/>
              <a:ea typeface="Cambria"/>
              <a:cs typeface="Cambria"/>
              <a:sym typeface="Cambria"/>
            </a:endParaRPr>
          </a:p>
          <a:p>
            <a:pPr marL="457200" lvl="0" indent="-330200" algn="l" rtl="0">
              <a:lnSpc>
                <a:spcPct val="105000"/>
              </a:lnSpc>
              <a:spcBef>
                <a:spcPts val="0"/>
              </a:spcBef>
              <a:spcAft>
                <a:spcPts val="0"/>
              </a:spcAft>
              <a:buClr>
                <a:schemeClr val="dk1"/>
              </a:buClr>
              <a:buSzPts val="1600"/>
              <a:buFont typeface="Cambria"/>
              <a:buChar char="★"/>
            </a:pPr>
            <a:r>
              <a:rPr lang="sv" sz="1600">
                <a:solidFill>
                  <a:schemeClr val="dk1"/>
                </a:solidFill>
                <a:latin typeface="Cambria"/>
                <a:ea typeface="Cambria"/>
                <a:cs typeface="Cambria"/>
                <a:sym typeface="Cambria"/>
              </a:rPr>
              <a:t>Mål kan inte göras direkt på målvaktsutkast.</a:t>
            </a:r>
            <a:br>
              <a:rPr lang="sv" sz="1600">
                <a:solidFill>
                  <a:schemeClr val="dk1"/>
                </a:solidFill>
                <a:latin typeface="Cambria"/>
                <a:ea typeface="Cambria"/>
                <a:cs typeface="Cambria"/>
                <a:sym typeface="Cambria"/>
              </a:rPr>
            </a:br>
            <a:endParaRPr sz="1400">
              <a:solidFill>
                <a:schemeClr val="dk1"/>
              </a:solidFill>
              <a:latin typeface="Cambria"/>
              <a:ea typeface="Cambria"/>
              <a:cs typeface="Cambria"/>
              <a:sym typeface="Cambria"/>
            </a:endParaRPr>
          </a:p>
          <a:p>
            <a:pPr marL="457200" lvl="0" indent="-330200" algn="l" rtl="0">
              <a:lnSpc>
                <a:spcPct val="105000"/>
              </a:lnSpc>
              <a:spcBef>
                <a:spcPts val="0"/>
              </a:spcBef>
              <a:spcAft>
                <a:spcPts val="0"/>
              </a:spcAft>
              <a:buClr>
                <a:schemeClr val="dk1"/>
              </a:buClr>
              <a:buSzPts val="1600"/>
              <a:buFont typeface="Cambria"/>
              <a:buChar char="★"/>
            </a:pPr>
            <a:r>
              <a:rPr lang="sv" sz="1600">
                <a:solidFill>
                  <a:schemeClr val="dk1"/>
                </a:solidFill>
                <a:latin typeface="Cambria"/>
                <a:ea typeface="Cambria"/>
                <a:cs typeface="Cambria"/>
                <a:sym typeface="Cambria"/>
              </a:rPr>
              <a:t>Om ett målvaktsutkast inte utförts korrekt ska det göras om.</a:t>
            </a:r>
            <a:endParaRPr sz="1600">
              <a:solidFill>
                <a:schemeClr val="dk1"/>
              </a:solidFill>
              <a:latin typeface="Cambria"/>
              <a:ea typeface="Cambria"/>
              <a:cs typeface="Cambria"/>
              <a:sym typeface="Cambria"/>
            </a:endParaRPr>
          </a:p>
        </p:txBody>
      </p:sp>
      <p:sp>
        <p:nvSpPr>
          <p:cNvPr id="154" name="Google Shape;154;p27"/>
          <p:cNvSpPr txBox="1"/>
          <p:nvPr/>
        </p:nvSpPr>
        <p:spPr>
          <a:xfrm>
            <a:off x="311700" y="445025"/>
            <a:ext cx="8520600" cy="5727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sv" sz="3020">
                <a:solidFill>
                  <a:srgbClr val="134596"/>
                </a:solidFill>
                <a:latin typeface="Impact"/>
                <a:ea typeface="Impact"/>
                <a:cs typeface="Impact"/>
                <a:sym typeface="Impact"/>
              </a:rPr>
              <a:t>Regel 16 Målvaktsutkast/Retreatlinje</a:t>
            </a:r>
            <a:endParaRPr sz="3020">
              <a:solidFill>
                <a:srgbClr val="134596"/>
              </a:solidFill>
              <a:latin typeface="Impact"/>
              <a:ea typeface="Impact"/>
              <a:cs typeface="Impact"/>
              <a:sym typeface="Impact"/>
            </a:endParaRPr>
          </a:p>
        </p:txBody>
      </p:sp>
      <p:pic>
        <p:nvPicPr>
          <p:cNvPr id="155" name="Google Shape;155;p27"/>
          <p:cNvPicPr preferRelativeResize="0"/>
          <p:nvPr/>
        </p:nvPicPr>
        <p:blipFill>
          <a:blip r:embed="rId3">
            <a:alphaModFix/>
          </a:blip>
          <a:stretch>
            <a:fillRect/>
          </a:stretch>
        </p:blipFill>
        <p:spPr>
          <a:xfrm>
            <a:off x="7804625" y="53100"/>
            <a:ext cx="1288025" cy="1333725"/>
          </a:xfrm>
          <a:prstGeom prst="rect">
            <a:avLst/>
          </a:prstGeom>
          <a:noFill/>
          <a:ln>
            <a:noFill/>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59"/>
        <p:cNvGrpSpPr/>
        <p:nvPr/>
      </p:nvGrpSpPr>
      <p:grpSpPr>
        <a:xfrm>
          <a:off x="0" y="0"/>
          <a:ext cx="0" cy="0"/>
          <a:chOff x="0" y="0"/>
          <a:chExt cx="0" cy="0"/>
        </a:xfrm>
      </p:grpSpPr>
      <p:sp>
        <p:nvSpPr>
          <p:cNvPr id="160" name="Google Shape;160;p28"/>
          <p:cNvSpPr txBox="1">
            <a:spLocks noGrp="1"/>
          </p:cNvSpPr>
          <p:nvPr>
            <p:ph type="body" idx="1"/>
          </p:nvPr>
        </p:nvSpPr>
        <p:spPr>
          <a:xfrm>
            <a:off x="311700" y="1152475"/>
            <a:ext cx="8520600" cy="3742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sv" sz="2000" b="1">
                <a:solidFill>
                  <a:schemeClr val="dk1"/>
                </a:solidFill>
                <a:latin typeface="Cambria"/>
                <a:ea typeface="Cambria"/>
                <a:cs typeface="Cambria"/>
                <a:sym typeface="Cambria"/>
              </a:rPr>
              <a:t>Retreatlinje</a:t>
            </a:r>
            <a:endParaRPr sz="2000" b="1">
              <a:solidFill>
                <a:schemeClr val="dk1"/>
              </a:solidFill>
              <a:latin typeface="Cambria"/>
              <a:ea typeface="Cambria"/>
              <a:cs typeface="Cambria"/>
              <a:sym typeface="Cambria"/>
            </a:endParaRPr>
          </a:p>
          <a:p>
            <a:pPr marL="457200" lvl="0" indent="-342900" algn="l" rtl="0">
              <a:spcBef>
                <a:spcPts val="1200"/>
              </a:spcBef>
              <a:spcAft>
                <a:spcPts val="0"/>
              </a:spcAft>
              <a:buClr>
                <a:schemeClr val="dk1"/>
              </a:buClr>
              <a:buSzPts val="1800"/>
              <a:buFont typeface="Cambria"/>
              <a:buChar char="★"/>
            </a:pPr>
            <a:r>
              <a:rPr lang="sv">
                <a:solidFill>
                  <a:schemeClr val="dk1"/>
                </a:solidFill>
                <a:latin typeface="Cambria"/>
                <a:ea typeface="Cambria"/>
                <a:cs typeface="Cambria"/>
                <a:sym typeface="Cambria"/>
              </a:rPr>
              <a:t>Vid målvaktsutkast eller när målvakten fångar bollen i spel ska andra laget backa till sin egen planhalva (retreatlinje) och stanna där tills bollen har lämnat målvaktens händer.</a:t>
            </a:r>
            <a:br>
              <a:rPr lang="sv">
                <a:solidFill>
                  <a:schemeClr val="dk1"/>
                </a:solidFill>
                <a:latin typeface="Cambria"/>
                <a:ea typeface="Cambria"/>
                <a:cs typeface="Cambria"/>
                <a:sym typeface="Cambria"/>
              </a:rPr>
            </a:br>
            <a:endParaRPr>
              <a:solidFill>
                <a:schemeClr val="dk1"/>
              </a:solidFill>
              <a:latin typeface="Cambria"/>
              <a:ea typeface="Cambria"/>
              <a:cs typeface="Cambria"/>
              <a:sym typeface="Cambria"/>
            </a:endParaRPr>
          </a:p>
          <a:p>
            <a:pPr marL="457200" lvl="0" indent="-342900" algn="l" rtl="0">
              <a:spcBef>
                <a:spcPts val="0"/>
              </a:spcBef>
              <a:spcAft>
                <a:spcPts val="0"/>
              </a:spcAft>
              <a:buClr>
                <a:schemeClr val="dk1"/>
              </a:buClr>
              <a:buSzPts val="1800"/>
              <a:buFont typeface="Cambria"/>
              <a:buChar char="★"/>
            </a:pPr>
            <a:r>
              <a:rPr lang="sv">
                <a:solidFill>
                  <a:schemeClr val="dk1"/>
                </a:solidFill>
                <a:latin typeface="Cambria"/>
                <a:ea typeface="Cambria"/>
                <a:cs typeface="Cambria"/>
                <a:sym typeface="Cambria"/>
              </a:rPr>
              <a:t>Står en spelare från motståndarlaget närmare än retreatlinjen uppmanar domaren spelaren att backa, men spelet får sättas igång ändå. </a:t>
            </a:r>
            <a:br>
              <a:rPr lang="sv">
                <a:solidFill>
                  <a:schemeClr val="dk1"/>
                </a:solidFill>
                <a:latin typeface="Cambria"/>
                <a:ea typeface="Cambria"/>
                <a:cs typeface="Cambria"/>
                <a:sym typeface="Cambria"/>
              </a:rPr>
            </a:br>
            <a:endParaRPr>
              <a:solidFill>
                <a:schemeClr val="dk1"/>
              </a:solidFill>
              <a:latin typeface="Cambria"/>
              <a:ea typeface="Cambria"/>
              <a:cs typeface="Cambria"/>
              <a:sym typeface="Cambria"/>
            </a:endParaRPr>
          </a:p>
          <a:p>
            <a:pPr marL="457200" lvl="0" indent="-342900" algn="l" rtl="0">
              <a:spcBef>
                <a:spcPts val="0"/>
              </a:spcBef>
              <a:spcAft>
                <a:spcPts val="0"/>
              </a:spcAft>
              <a:buClr>
                <a:schemeClr val="dk1"/>
              </a:buClr>
              <a:buSzPts val="1800"/>
              <a:buFont typeface="Cambria"/>
              <a:buChar char="★"/>
            </a:pPr>
            <a:r>
              <a:rPr lang="sv">
                <a:solidFill>
                  <a:schemeClr val="dk1"/>
                </a:solidFill>
                <a:latin typeface="Cambria"/>
                <a:ea typeface="Cambria"/>
                <a:cs typeface="Cambria"/>
                <a:sym typeface="Cambria"/>
              </a:rPr>
              <a:t>Om motspelaren rör sig mot bollen och stör spelet stoppar domaren spelet och låter målvakten sätta igång spelet igen. Detta gäller både när bollen har gått utanför mållinjen och när målvakten har fångat bollen i spelet.</a:t>
            </a:r>
            <a:endParaRPr>
              <a:solidFill>
                <a:schemeClr val="dk1"/>
              </a:solidFill>
              <a:latin typeface="Cambria"/>
              <a:ea typeface="Cambria"/>
              <a:cs typeface="Cambria"/>
              <a:sym typeface="Cambria"/>
            </a:endParaRPr>
          </a:p>
        </p:txBody>
      </p:sp>
      <p:sp>
        <p:nvSpPr>
          <p:cNvPr id="161" name="Google Shape;161;p28"/>
          <p:cNvSpPr txBox="1"/>
          <p:nvPr/>
        </p:nvSpPr>
        <p:spPr>
          <a:xfrm>
            <a:off x="311700" y="445025"/>
            <a:ext cx="8520600" cy="5727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sv" sz="3020">
                <a:solidFill>
                  <a:srgbClr val="134596"/>
                </a:solidFill>
                <a:latin typeface="Impact"/>
                <a:ea typeface="Impact"/>
                <a:cs typeface="Impact"/>
                <a:sym typeface="Impact"/>
              </a:rPr>
              <a:t>Regel 16 Målvaktsutkast/Retreatlinje</a:t>
            </a:r>
            <a:endParaRPr sz="3020">
              <a:solidFill>
                <a:srgbClr val="134596"/>
              </a:solidFill>
              <a:latin typeface="Impact"/>
              <a:ea typeface="Impact"/>
              <a:cs typeface="Impact"/>
              <a:sym typeface="Impact"/>
            </a:endParaRPr>
          </a:p>
        </p:txBody>
      </p:sp>
      <p:pic>
        <p:nvPicPr>
          <p:cNvPr id="162" name="Google Shape;162;p28"/>
          <p:cNvPicPr preferRelativeResize="0"/>
          <p:nvPr/>
        </p:nvPicPr>
        <p:blipFill>
          <a:blip r:embed="rId3">
            <a:alphaModFix/>
          </a:blip>
          <a:stretch>
            <a:fillRect/>
          </a:stretch>
        </p:blipFill>
        <p:spPr>
          <a:xfrm>
            <a:off x="7804625" y="53100"/>
            <a:ext cx="1288025" cy="1333725"/>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sp>
        <p:nvSpPr>
          <p:cNvPr id="69" name="Google Shape;69;p15"/>
          <p:cNvSpPr txBox="1"/>
          <p:nvPr/>
        </p:nvSpPr>
        <p:spPr>
          <a:xfrm>
            <a:off x="311700" y="445025"/>
            <a:ext cx="8520600" cy="5727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sv" sz="3000" dirty="0">
                <a:solidFill>
                  <a:srgbClr val="134596"/>
                </a:solidFill>
                <a:latin typeface="Impact"/>
                <a:ea typeface="Impact"/>
                <a:cs typeface="Impact"/>
                <a:sym typeface="Impact"/>
              </a:rPr>
              <a:t>Agenda &amp; kursmål</a:t>
            </a:r>
            <a:endParaRPr sz="3000" dirty="0">
              <a:solidFill>
                <a:srgbClr val="134596"/>
              </a:solidFill>
              <a:latin typeface="Impact"/>
              <a:ea typeface="Impact"/>
              <a:cs typeface="Impact"/>
              <a:sym typeface="Impact"/>
            </a:endParaRPr>
          </a:p>
          <a:p>
            <a:pPr marL="0" lvl="0" indent="0" algn="l" rtl="0">
              <a:spcBef>
                <a:spcPts val="0"/>
              </a:spcBef>
              <a:spcAft>
                <a:spcPts val="0"/>
              </a:spcAft>
              <a:buNone/>
            </a:pPr>
            <a:endParaRPr sz="2800" dirty="0">
              <a:solidFill>
                <a:srgbClr val="134596"/>
              </a:solidFill>
            </a:endParaRPr>
          </a:p>
        </p:txBody>
      </p:sp>
      <p:sp>
        <p:nvSpPr>
          <p:cNvPr id="70" name="Google Shape;70;p15"/>
          <p:cNvSpPr txBox="1"/>
          <p:nvPr/>
        </p:nvSpPr>
        <p:spPr>
          <a:xfrm>
            <a:off x="311700" y="1208000"/>
            <a:ext cx="7746020" cy="3437100"/>
          </a:xfrm>
          <a:prstGeom prst="rect">
            <a:avLst/>
          </a:prstGeom>
          <a:noFill/>
          <a:ln>
            <a:noFill/>
          </a:ln>
        </p:spPr>
        <p:txBody>
          <a:bodyPr spcFirstLastPara="1" wrap="square" lIns="91425" tIns="91425" rIns="91425" bIns="91425" anchor="t" anchorCtr="0">
            <a:normAutofit/>
          </a:bodyPr>
          <a:lstStyle/>
          <a:p>
            <a:pPr marL="457200" lvl="0" indent="-330200" algn="l" rtl="0">
              <a:spcBef>
                <a:spcPts val="0"/>
              </a:spcBef>
              <a:spcAft>
                <a:spcPts val="0"/>
              </a:spcAft>
              <a:buClr>
                <a:srgbClr val="000000"/>
              </a:buClr>
              <a:buSzPts val="1600"/>
              <a:buFont typeface="Cambria"/>
              <a:buChar char="★"/>
            </a:pPr>
            <a:r>
              <a:rPr lang="sv-SE" sz="1800" dirty="0">
                <a:latin typeface="Cambria"/>
                <a:ea typeface="Cambria"/>
                <a:cs typeface="Cambria"/>
                <a:sym typeface="Cambria"/>
              </a:rPr>
              <a:t>Deltagarpresentation</a:t>
            </a:r>
            <a:br>
              <a:rPr lang="sv-SE" sz="1800" dirty="0">
                <a:latin typeface="Cambria"/>
                <a:ea typeface="Cambria"/>
                <a:cs typeface="Cambria"/>
                <a:sym typeface="Cambria"/>
              </a:rPr>
            </a:br>
            <a:endParaRPr lang="sv-SE" sz="1800" dirty="0">
              <a:solidFill>
                <a:srgbClr val="000000"/>
              </a:solidFill>
              <a:latin typeface="Cambria"/>
              <a:ea typeface="Cambria"/>
              <a:cs typeface="Cambria"/>
              <a:sym typeface="Cambria"/>
            </a:endParaRPr>
          </a:p>
          <a:p>
            <a:pPr marL="457200" lvl="0" indent="-330200" algn="l" rtl="0">
              <a:spcBef>
                <a:spcPts val="0"/>
              </a:spcBef>
              <a:spcAft>
                <a:spcPts val="0"/>
              </a:spcAft>
              <a:buClr>
                <a:srgbClr val="000000"/>
              </a:buClr>
              <a:buSzPts val="1600"/>
              <a:buFont typeface="Cambria"/>
              <a:buChar char="★"/>
            </a:pPr>
            <a:r>
              <a:rPr lang="sv-SE" sz="1800" dirty="0">
                <a:latin typeface="Cambria"/>
                <a:ea typeface="Cambria"/>
                <a:cs typeface="Cambria"/>
                <a:sym typeface="Cambria"/>
              </a:rPr>
              <a:t>Regelnyheter</a:t>
            </a:r>
            <a:br>
              <a:rPr lang="sv-SE" sz="1800" dirty="0">
                <a:latin typeface="Cambria"/>
                <a:ea typeface="Cambria"/>
                <a:cs typeface="Cambria"/>
                <a:sym typeface="Cambria"/>
              </a:rPr>
            </a:br>
            <a:endParaRPr lang="sv-SE" sz="1800" dirty="0">
              <a:latin typeface="Cambria"/>
              <a:ea typeface="Cambria"/>
              <a:cs typeface="Cambria"/>
              <a:sym typeface="Cambria"/>
            </a:endParaRPr>
          </a:p>
          <a:p>
            <a:pPr marL="457200" lvl="0" indent="-330200" algn="l" rtl="0">
              <a:spcBef>
                <a:spcPts val="0"/>
              </a:spcBef>
              <a:spcAft>
                <a:spcPts val="0"/>
              </a:spcAft>
              <a:buClr>
                <a:srgbClr val="000000"/>
              </a:buClr>
              <a:buSzPts val="1600"/>
              <a:buFont typeface="Cambria"/>
              <a:buChar char="★"/>
            </a:pPr>
            <a:r>
              <a:rPr lang="sv-SE" sz="1800" dirty="0">
                <a:solidFill>
                  <a:srgbClr val="000000"/>
                </a:solidFill>
                <a:latin typeface="Cambria"/>
                <a:ea typeface="Cambria"/>
                <a:cs typeface="Cambria"/>
                <a:sym typeface="Cambria"/>
              </a:rPr>
              <a:t>Regelgenomgång</a:t>
            </a:r>
            <a:r>
              <a:rPr lang="sv-SE" sz="1800" dirty="0">
                <a:latin typeface="Cambria"/>
                <a:ea typeface="Cambria"/>
                <a:cs typeface="Cambria"/>
                <a:sym typeface="Cambria"/>
              </a:rPr>
              <a:t> (endast de normalt sett svåraste och mest omfattande)</a:t>
            </a:r>
            <a:r>
              <a:rPr lang="sv-SE" sz="1800" dirty="0">
                <a:solidFill>
                  <a:srgbClr val="000000"/>
                </a:solidFill>
                <a:latin typeface="Cambria"/>
                <a:ea typeface="Cambria"/>
                <a:cs typeface="Cambria"/>
                <a:sym typeface="Cambria"/>
              </a:rPr>
              <a:t/>
            </a:r>
            <a:br>
              <a:rPr lang="sv-SE" sz="1800" dirty="0">
                <a:solidFill>
                  <a:srgbClr val="000000"/>
                </a:solidFill>
                <a:latin typeface="Cambria"/>
                <a:ea typeface="Cambria"/>
                <a:cs typeface="Cambria"/>
                <a:sym typeface="Cambria"/>
              </a:rPr>
            </a:br>
            <a:endParaRPr lang="sv-SE" sz="1800" dirty="0">
              <a:solidFill>
                <a:srgbClr val="000000"/>
              </a:solidFill>
              <a:latin typeface="Cambria"/>
              <a:ea typeface="Cambria"/>
              <a:cs typeface="Cambria"/>
              <a:sym typeface="Cambria"/>
            </a:endParaRPr>
          </a:p>
          <a:p>
            <a:pPr marL="457200" lvl="0" indent="-330200" algn="l" rtl="0">
              <a:spcBef>
                <a:spcPts val="0"/>
              </a:spcBef>
              <a:spcAft>
                <a:spcPts val="0"/>
              </a:spcAft>
              <a:buClr>
                <a:srgbClr val="000000"/>
              </a:buClr>
              <a:buSzPts val="1600"/>
              <a:buFont typeface="Cambria"/>
              <a:buChar char="★"/>
            </a:pPr>
            <a:r>
              <a:rPr lang="sv-SE" sz="1800" dirty="0">
                <a:latin typeface="Cambria"/>
                <a:ea typeface="Cambria"/>
                <a:cs typeface="Cambria"/>
                <a:sym typeface="Cambria"/>
              </a:rPr>
              <a:t>Vad händer nu?</a:t>
            </a:r>
            <a:br>
              <a:rPr lang="sv-SE" sz="1800" dirty="0">
                <a:latin typeface="Cambria"/>
                <a:ea typeface="Cambria"/>
                <a:cs typeface="Cambria"/>
                <a:sym typeface="Cambria"/>
              </a:rPr>
            </a:br>
            <a:endParaRPr lang="sv-SE" sz="1800" dirty="0">
              <a:latin typeface="Cambria"/>
              <a:ea typeface="Cambria"/>
              <a:cs typeface="Cambria"/>
              <a:sym typeface="Cambria"/>
            </a:endParaRPr>
          </a:p>
          <a:p>
            <a:pPr marL="457200" lvl="0" indent="-330200" algn="l" rtl="0">
              <a:spcBef>
                <a:spcPts val="0"/>
              </a:spcBef>
              <a:spcAft>
                <a:spcPts val="0"/>
              </a:spcAft>
              <a:buClr>
                <a:srgbClr val="000000"/>
              </a:buClr>
              <a:buSzPts val="1600"/>
              <a:buFont typeface="Cambria"/>
              <a:buChar char="★"/>
            </a:pPr>
            <a:r>
              <a:rPr lang="sv-SE" sz="1800" dirty="0">
                <a:solidFill>
                  <a:srgbClr val="000000"/>
                </a:solidFill>
                <a:latin typeface="Cambria"/>
                <a:ea typeface="Cambria"/>
                <a:cs typeface="Cambria"/>
                <a:sym typeface="Cambria"/>
              </a:rPr>
              <a:t>Regelprov</a:t>
            </a:r>
            <a:br>
              <a:rPr lang="sv-SE" sz="1800" dirty="0">
                <a:solidFill>
                  <a:srgbClr val="000000"/>
                </a:solidFill>
                <a:latin typeface="Cambria"/>
                <a:ea typeface="Cambria"/>
                <a:cs typeface="Cambria"/>
                <a:sym typeface="Cambria"/>
              </a:rPr>
            </a:br>
            <a:endParaRPr lang="sv-SE" sz="1800" dirty="0">
              <a:solidFill>
                <a:srgbClr val="000000"/>
              </a:solidFill>
              <a:latin typeface="Cambria"/>
              <a:ea typeface="Cambria"/>
              <a:cs typeface="Cambria"/>
              <a:sym typeface="Cambria"/>
            </a:endParaRPr>
          </a:p>
        </p:txBody>
      </p:sp>
      <p:pic>
        <p:nvPicPr>
          <p:cNvPr id="71" name="Google Shape;71;p15"/>
          <p:cNvPicPr preferRelativeResize="0"/>
          <p:nvPr/>
        </p:nvPicPr>
        <p:blipFill>
          <a:blip r:embed="rId3">
            <a:alphaModFix/>
          </a:blip>
          <a:stretch>
            <a:fillRect/>
          </a:stretch>
        </p:blipFill>
        <p:spPr>
          <a:xfrm>
            <a:off x="7804625" y="53100"/>
            <a:ext cx="1288025" cy="1333725"/>
          </a:xfrm>
          <a:prstGeom prst="rect">
            <a:avLst/>
          </a:prstGeom>
          <a:noFill/>
          <a:ln>
            <a:noFill/>
          </a:ln>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66"/>
        <p:cNvGrpSpPr/>
        <p:nvPr/>
      </p:nvGrpSpPr>
      <p:grpSpPr>
        <a:xfrm>
          <a:off x="0" y="0"/>
          <a:ext cx="0" cy="0"/>
          <a:chOff x="0" y="0"/>
          <a:chExt cx="0" cy="0"/>
        </a:xfrm>
      </p:grpSpPr>
      <p:sp>
        <p:nvSpPr>
          <p:cNvPr id="167" name="Google Shape;167;p29"/>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SzPts val="990"/>
              <a:buNone/>
            </a:pPr>
            <a:r>
              <a:rPr lang="sv" sz="3020">
                <a:solidFill>
                  <a:srgbClr val="134596"/>
                </a:solidFill>
                <a:latin typeface="Impact"/>
                <a:ea typeface="Impact"/>
                <a:cs typeface="Impact"/>
                <a:sym typeface="Impact"/>
              </a:rPr>
              <a:t>Vad händer nu?</a:t>
            </a:r>
            <a:endParaRPr sz="3020">
              <a:solidFill>
                <a:srgbClr val="134596"/>
              </a:solidFill>
              <a:latin typeface="Impact"/>
              <a:ea typeface="Impact"/>
              <a:cs typeface="Impact"/>
              <a:sym typeface="Impact"/>
            </a:endParaRPr>
          </a:p>
        </p:txBody>
      </p:sp>
      <p:sp>
        <p:nvSpPr>
          <p:cNvPr id="168" name="Google Shape;168;p29"/>
          <p:cNvSpPr txBox="1">
            <a:spLocks noGrp="1"/>
          </p:cNvSpPr>
          <p:nvPr>
            <p:ph type="body" idx="1"/>
          </p:nvPr>
        </p:nvSpPr>
        <p:spPr>
          <a:xfrm>
            <a:off x="311700" y="1152474"/>
            <a:ext cx="8520600" cy="3777035"/>
          </a:xfrm>
          <a:prstGeom prst="rect">
            <a:avLst/>
          </a:prstGeom>
        </p:spPr>
        <p:txBody>
          <a:bodyPr spcFirstLastPara="1" wrap="square" lIns="91425" tIns="91425" rIns="91425" bIns="91425" anchor="t" anchorCtr="0">
            <a:normAutofit/>
          </a:bodyPr>
          <a:lstStyle/>
          <a:p>
            <a:pPr marL="457200" lvl="0" indent="-342900" algn="l" rtl="0">
              <a:spcBef>
                <a:spcPts val="0"/>
              </a:spcBef>
              <a:spcAft>
                <a:spcPts val="0"/>
              </a:spcAft>
              <a:buClr>
                <a:schemeClr val="dk1"/>
              </a:buClr>
              <a:buSzPts val="1800"/>
              <a:buFont typeface="Cambria"/>
              <a:buChar char="★"/>
            </a:pPr>
            <a:r>
              <a:rPr lang="sv" dirty="0">
                <a:solidFill>
                  <a:schemeClr val="dk1"/>
                </a:solidFill>
                <a:latin typeface="Cambria"/>
                <a:ea typeface="Cambria"/>
                <a:cs typeface="Cambria"/>
                <a:sym typeface="Cambria"/>
              </a:rPr>
              <a:t>Övriga frågor</a:t>
            </a:r>
          </a:p>
          <a:p>
            <a:pPr marL="457200" lvl="0" indent="-342900" algn="l" rtl="0">
              <a:spcBef>
                <a:spcPts val="0"/>
              </a:spcBef>
              <a:spcAft>
                <a:spcPts val="0"/>
              </a:spcAft>
              <a:buClr>
                <a:schemeClr val="dk1"/>
              </a:buClr>
              <a:buSzPts val="1800"/>
              <a:buFont typeface="Cambria"/>
              <a:buChar char="★"/>
            </a:pPr>
            <a:r>
              <a:rPr lang="sv" dirty="0">
                <a:solidFill>
                  <a:schemeClr val="dk1"/>
                </a:solidFill>
                <a:latin typeface="Cambria"/>
                <a:ea typeface="Cambria"/>
                <a:cs typeface="Cambria"/>
                <a:sym typeface="Cambria"/>
              </a:rPr>
              <a:t>Regelprov</a:t>
            </a:r>
          </a:p>
          <a:p>
            <a:pPr marL="457200" lvl="0" indent="-342900" algn="l" rtl="0">
              <a:spcBef>
                <a:spcPts val="0"/>
              </a:spcBef>
              <a:spcAft>
                <a:spcPts val="0"/>
              </a:spcAft>
              <a:buClr>
                <a:schemeClr val="dk1"/>
              </a:buClr>
              <a:buSzPts val="1800"/>
              <a:buFont typeface="Cambria"/>
              <a:buChar char="★"/>
            </a:pPr>
            <a:r>
              <a:rPr lang="sv" dirty="0">
                <a:solidFill>
                  <a:schemeClr val="dk1"/>
                </a:solidFill>
                <a:latin typeface="Cambria"/>
                <a:ea typeface="Cambria"/>
                <a:cs typeface="Cambria"/>
                <a:sym typeface="Cambria"/>
              </a:rPr>
              <a:t>Genomgång av regelprov</a:t>
            </a:r>
            <a:endParaRPr dirty="0">
              <a:solidFill>
                <a:schemeClr val="dk1"/>
              </a:solidFill>
              <a:latin typeface="Cambria"/>
              <a:ea typeface="Cambria"/>
              <a:cs typeface="Cambria"/>
              <a:sym typeface="Cambria"/>
            </a:endParaRPr>
          </a:p>
          <a:p>
            <a:pPr marL="457200" lvl="0" indent="-342900" algn="l" rtl="0">
              <a:spcBef>
                <a:spcPts val="0"/>
              </a:spcBef>
              <a:spcAft>
                <a:spcPts val="0"/>
              </a:spcAft>
              <a:buClr>
                <a:schemeClr val="dk1"/>
              </a:buClr>
              <a:buSzPts val="1800"/>
              <a:buFont typeface="Cambria"/>
              <a:buChar char="★"/>
            </a:pPr>
            <a:r>
              <a:rPr lang="sv" dirty="0">
                <a:solidFill>
                  <a:schemeClr val="dk1"/>
                </a:solidFill>
                <a:latin typeface="Cambria"/>
                <a:ea typeface="Cambria"/>
                <a:cs typeface="Cambria"/>
                <a:sym typeface="Cambria"/>
              </a:rPr>
              <a:t>Massa roliga domaruppdrag</a:t>
            </a:r>
            <a:endParaRPr dirty="0">
              <a:solidFill>
                <a:schemeClr val="dk1"/>
              </a:solidFill>
              <a:latin typeface="Cambria"/>
              <a:ea typeface="Cambria"/>
              <a:cs typeface="Cambria"/>
              <a:sym typeface="Cambria"/>
            </a:endParaRPr>
          </a:p>
          <a:p>
            <a:pPr marL="457200" lvl="0" indent="-342900" algn="l" rtl="0">
              <a:spcBef>
                <a:spcPts val="0"/>
              </a:spcBef>
              <a:spcAft>
                <a:spcPts val="0"/>
              </a:spcAft>
              <a:buClr>
                <a:schemeClr val="dk1"/>
              </a:buClr>
              <a:buSzPts val="1800"/>
              <a:buFont typeface="Cambria"/>
              <a:buChar char="★"/>
            </a:pPr>
            <a:r>
              <a:rPr lang="sv" dirty="0">
                <a:solidFill>
                  <a:schemeClr val="dk1"/>
                </a:solidFill>
                <a:latin typeface="Cambria"/>
                <a:ea typeface="Cambria"/>
                <a:cs typeface="Cambria"/>
                <a:sym typeface="Cambria"/>
              </a:rPr>
              <a:t>Nya erfarenheter</a:t>
            </a:r>
            <a:endParaRPr dirty="0">
              <a:solidFill>
                <a:schemeClr val="dk1"/>
              </a:solidFill>
              <a:latin typeface="Cambria"/>
              <a:ea typeface="Cambria"/>
              <a:cs typeface="Cambria"/>
              <a:sym typeface="Cambria"/>
            </a:endParaRPr>
          </a:p>
          <a:p>
            <a:pPr marL="457200" lvl="0" indent="-342900" algn="l" rtl="0">
              <a:spcBef>
                <a:spcPts val="0"/>
              </a:spcBef>
              <a:spcAft>
                <a:spcPts val="0"/>
              </a:spcAft>
              <a:buClr>
                <a:schemeClr val="dk1"/>
              </a:buClr>
              <a:buSzPts val="1800"/>
              <a:buFont typeface="Cambria"/>
              <a:buChar char="★"/>
            </a:pPr>
            <a:r>
              <a:rPr lang="sv" dirty="0">
                <a:solidFill>
                  <a:schemeClr val="dk1"/>
                </a:solidFill>
                <a:latin typeface="Cambria"/>
                <a:ea typeface="Cambria"/>
                <a:cs typeface="Cambria"/>
                <a:sym typeface="Cambria"/>
              </a:rPr>
              <a:t>Personlig utveckling i ledarskap</a:t>
            </a:r>
          </a:p>
          <a:p>
            <a:pPr marL="457200" lvl="0" indent="-342900" algn="l" rtl="0">
              <a:spcBef>
                <a:spcPts val="0"/>
              </a:spcBef>
              <a:spcAft>
                <a:spcPts val="0"/>
              </a:spcAft>
              <a:buClr>
                <a:schemeClr val="dk1"/>
              </a:buClr>
              <a:buSzPts val="1800"/>
              <a:buFont typeface="Cambria"/>
              <a:buChar char="★"/>
            </a:pPr>
            <a:r>
              <a:rPr lang="sv" dirty="0">
                <a:solidFill>
                  <a:schemeClr val="dk1"/>
                </a:solidFill>
                <a:latin typeface="Cambria"/>
                <a:ea typeface="Cambria"/>
                <a:sym typeface="Cambria"/>
              </a:rPr>
              <a:t>Avslutning</a:t>
            </a:r>
            <a:endParaRPr dirty="0"/>
          </a:p>
        </p:txBody>
      </p:sp>
      <p:pic>
        <p:nvPicPr>
          <p:cNvPr id="169" name="Google Shape;169;p29"/>
          <p:cNvPicPr preferRelativeResize="0"/>
          <p:nvPr/>
        </p:nvPicPr>
        <p:blipFill>
          <a:blip r:embed="rId3">
            <a:alphaModFix/>
          </a:blip>
          <a:stretch>
            <a:fillRect/>
          </a:stretch>
        </p:blipFill>
        <p:spPr>
          <a:xfrm>
            <a:off x="7804625" y="53100"/>
            <a:ext cx="1288025" cy="1333725"/>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Google Shape;69;p15">
            <a:extLst>
              <a:ext uri="{FF2B5EF4-FFF2-40B4-BE49-F238E27FC236}">
                <a16:creationId xmlns:a16="http://schemas.microsoft.com/office/drawing/2014/main" xmlns="" id="{80D13152-DD8A-BE14-662A-BB9A41DAE31D}"/>
              </a:ext>
            </a:extLst>
          </p:cNvPr>
          <p:cNvSpPr txBox="1"/>
          <p:nvPr/>
        </p:nvSpPr>
        <p:spPr>
          <a:xfrm>
            <a:off x="311700" y="445025"/>
            <a:ext cx="8520600" cy="5727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sv" sz="3000" dirty="0">
                <a:solidFill>
                  <a:srgbClr val="134596"/>
                </a:solidFill>
                <a:latin typeface="Impact"/>
                <a:ea typeface="Impact"/>
                <a:cs typeface="Impact"/>
                <a:sym typeface="Impact"/>
              </a:rPr>
              <a:t>Efter kursen (och genomfört regelprov)</a:t>
            </a:r>
            <a:endParaRPr sz="3000" dirty="0">
              <a:solidFill>
                <a:srgbClr val="134596"/>
              </a:solidFill>
              <a:latin typeface="Impact"/>
              <a:ea typeface="Impact"/>
              <a:cs typeface="Impact"/>
              <a:sym typeface="Impact"/>
            </a:endParaRPr>
          </a:p>
          <a:p>
            <a:pPr marL="0" lvl="0" indent="0" algn="l" rtl="0">
              <a:spcBef>
                <a:spcPts val="0"/>
              </a:spcBef>
              <a:spcAft>
                <a:spcPts val="0"/>
              </a:spcAft>
              <a:buNone/>
            </a:pPr>
            <a:endParaRPr sz="2800" dirty="0">
              <a:solidFill>
                <a:srgbClr val="134596"/>
              </a:solidFill>
            </a:endParaRPr>
          </a:p>
        </p:txBody>
      </p:sp>
      <p:pic>
        <p:nvPicPr>
          <p:cNvPr id="6" name="Google Shape;71;p15">
            <a:extLst>
              <a:ext uri="{FF2B5EF4-FFF2-40B4-BE49-F238E27FC236}">
                <a16:creationId xmlns:a16="http://schemas.microsoft.com/office/drawing/2014/main" xmlns="" id="{43A345D9-C60C-4224-C0EE-75F921DB7942}"/>
              </a:ext>
            </a:extLst>
          </p:cNvPr>
          <p:cNvPicPr preferRelativeResize="0"/>
          <p:nvPr/>
        </p:nvPicPr>
        <p:blipFill>
          <a:blip r:embed="rId2">
            <a:alphaModFix/>
          </a:blip>
          <a:stretch>
            <a:fillRect/>
          </a:stretch>
        </p:blipFill>
        <p:spPr>
          <a:xfrm>
            <a:off x="7804625" y="53100"/>
            <a:ext cx="1288025" cy="1333725"/>
          </a:xfrm>
          <a:prstGeom prst="rect">
            <a:avLst/>
          </a:prstGeom>
          <a:noFill/>
          <a:ln>
            <a:noFill/>
          </a:ln>
        </p:spPr>
      </p:pic>
      <p:sp>
        <p:nvSpPr>
          <p:cNvPr id="7" name="Google Shape;72;p15">
            <a:extLst>
              <a:ext uri="{FF2B5EF4-FFF2-40B4-BE49-F238E27FC236}">
                <a16:creationId xmlns:a16="http://schemas.microsoft.com/office/drawing/2014/main" xmlns="" id="{90065412-13BE-B9F3-CDCF-B99827C7BCB5}"/>
              </a:ext>
            </a:extLst>
          </p:cNvPr>
          <p:cNvSpPr txBox="1"/>
          <p:nvPr/>
        </p:nvSpPr>
        <p:spPr>
          <a:xfrm>
            <a:off x="338722" y="790844"/>
            <a:ext cx="4883100" cy="3403466"/>
          </a:xfrm>
          <a:prstGeom prst="rect">
            <a:avLst/>
          </a:prstGeom>
          <a:noFill/>
          <a:ln>
            <a:noFill/>
          </a:ln>
        </p:spPr>
        <p:txBody>
          <a:bodyPr spcFirstLastPara="1" wrap="square" lIns="91425" tIns="91425" rIns="91425" bIns="91425" anchor="t" anchorCtr="0">
            <a:spAutoFit/>
          </a:bodyPr>
          <a:lstStyle/>
          <a:p>
            <a:pPr marL="127000" lvl="0" algn="l" rtl="0">
              <a:lnSpc>
                <a:spcPct val="115000"/>
              </a:lnSpc>
              <a:spcBef>
                <a:spcPts val="1100"/>
              </a:spcBef>
              <a:spcAft>
                <a:spcPts val="0"/>
              </a:spcAft>
              <a:buClr>
                <a:srgbClr val="000000"/>
              </a:buClr>
              <a:buSzPts val="1600"/>
            </a:pPr>
            <a:r>
              <a:rPr lang="sv" sz="1600" dirty="0">
                <a:solidFill>
                  <a:srgbClr val="000000"/>
                </a:solidFill>
                <a:latin typeface="Cambria"/>
                <a:ea typeface="Cambria"/>
                <a:cs typeface="Cambria"/>
                <a:sym typeface="Cambria"/>
              </a:rPr>
              <a:t/>
            </a:r>
            <a:br>
              <a:rPr lang="sv" sz="1600" dirty="0">
                <a:solidFill>
                  <a:srgbClr val="000000"/>
                </a:solidFill>
                <a:latin typeface="Cambria"/>
                <a:ea typeface="Cambria"/>
                <a:cs typeface="Cambria"/>
                <a:sym typeface="Cambria"/>
              </a:rPr>
            </a:br>
            <a:endParaRPr sz="1600" dirty="0">
              <a:solidFill>
                <a:srgbClr val="000000"/>
              </a:solidFill>
              <a:latin typeface="Cambria"/>
              <a:ea typeface="Cambria"/>
              <a:cs typeface="Cambria"/>
              <a:sym typeface="Cambria"/>
            </a:endParaRPr>
          </a:p>
          <a:p>
            <a:pPr marL="457200" lvl="0" indent="-330200" algn="l" rtl="0">
              <a:lnSpc>
                <a:spcPct val="115000"/>
              </a:lnSpc>
              <a:spcBef>
                <a:spcPts val="0"/>
              </a:spcBef>
              <a:spcAft>
                <a:spcPts val="0"/>
              </a:spcAft>
              <a:buClr>
                <a:srgbClr val="000000"/>
              </a:buClr>
              <a:buSzPts val="1600"/>
              <a:buFont typeface="Cambria"/>
              <a:buChar char="★"/>
            </a:pPr>
            <a:r>
              <a:rPr lang="sv" sz="1600" dirty="0">
                <a:solidFill>
                  <a:srgbClr val="000000"/>
                </a:solidFill>
                <a:latin typeface="Cambria"/>
                <a:ea typeface="Cambria"/>
                <a:cs typeface="Cambria"/>
                <a:sym typeface="Cambria"/>
              </a:rPr>
              <a:t>har du insikt i vikten av stöttning av andra, t.ex. domaransvarig/coach</a:t>
            </a:r>
            <a:br>
              <a:rPr lang="sv" sz="1600" dirty="0">
                <a:solidFill>
                  <a:srgbClr val="000000"/>
                </a:solidFill>
                <a:latin typeface="Cambria"/>
                <a:ea typeface="Cambria"/>
                <a:cs typeface="Cambria"/>
                <a:sym typeface="Cambria"/>
              </a:rPr>
            </a:br>
            <a:endParaRPr sz="1600" dirty="0">
              <a:solidFill>
                <a:srgbClr val="000000"/>
              </a:solidFill>
              <a:latin typeface="Cambria"/>
              <a:ea typeface="Cambria"/>
              <a:cs typeface="Cambria"/>
              <a:sym typeface="Cambria"/>
            </a:endParaRPr>
          </a:p>
          <a:p>
            <a:pPr marL="457200" lvl="0" indent="-330200" algn="l" rtl="0">
              <a:spcBef>
                <a:spcPts val="0"/>
              </a:spcBef>
              <a:spcAft>
                <a:spcPts val="0"/>
              </a:spcAft>
              <a:buClr>
                <a:srgbClr val="000000"/>
              </a:buClr>
              <a:buSzPts val="1600"/>
              <a:buFont typeface="Cambria"/>
              <a:buChar char="★"/>
            </a:pPr>
            <a:r>
              <a:rPr lang="sv" sz="1600" dirty="0">
                <a:solidFill>
                  <a:srgbClr val="000000"/>
                </a:solidFill>
                <a:latin typeface="Cambria"/>
                <a:ea typeface="Cambria"/>
                <a:cs typeface="Cambria"/>
                <a:sym typeface="Cambria"/>
              </a:rPr>
              <a:t>har du insikt i vikten av självstudier</a:t>
            </a:r>
            <a:br>
              <a:rPr lang="sv" sz="1600" dirty="0">
                <a:solidFill>
                  <a:srgbClr val="000000"/>
                </a:solidFill>
                <a:latin typeface="Cambria"/>
                <a:ea typeface="Cambria"/>
                <a:cs typeface="Cambria"/>
                <a:sym typeface="Cambria"/>
              </a:rPr>
            </a:br>
            <a:endParaRPr sz="1600" dirty="0">
              <a:solidFill>
                <a:srgbClr val="000000"/>
              </a:solidFill>
              <a:latin typeface="Cambria"/>
              <a:ea typeface="Cambria"/>
              <a:cs typeface="Cambria"/>
              <a:sym typeface="Cambria"/>
            </a:endParaRPr>
          </a:p>
          <a:p>
            <a:pPr marL="457200" lvl="0" indent="-330200" algn="l" rtl="0">
              <a:spcBef>
                <a:spcPts val="0"/>
              </a:spcBef>
              <a:spcAft>
                <a:spcPts val="0"/>
              </a:spcAft>
              <a:buClr>
                <a:srgbClr val="000000"/>
              </a:buClr>
              <a:buSzPts val="1600"/>
              <a:buFont typeface="Cambria"/>
              <a:buChar char="★"/>
            </a:pPr>
            <a:r>
              <a:rPr lang="sv" sz="1600" dirty="0">
                <a:solidFill>
                  <a:srgbClr val="000000"/>
                </a:solidFill>
                <a:latin typeface="Cambria"/>
                <a:ea typeface="Cambria"/>
                <a:cs typeface="Cambria"/>
                <a:sym typeface="Cambria"/>
              </a:rPr>
              <a:t>har du kunskap om spelregler för </a:t>
            </a:r>
            <a:r>
              <a:rPr lang="sv" sz="1600" dirty="0">
                <a:latin typeface="Cambria"/>
                <a:ea typeface="Cambria"/>
                <a:cs typeface="Cambria"/>
                <a:sym typeface="Cambria"/>
              </a:rPr>
              <a:t>5</a:t>
            </a:r>
            <a:r>
              <a:rPr lang="sv" sz="1600" dirty="0">
                <a:solidFill>
                  <a:srgbClr val="000000"/>
                </a:solidFill>
                <a:latin typeface="Cambria"/>
                <a:ea typeface="Cambria"/>
                <a:cs typeface="Cambria"/>
                <a:sym typeface="Cambria"/>
              </a:rPr>
              <a:t> mot </a:t>
            </a:r>
            <a:r>
              <a:rPr lang="sv" sz="1600" dirty="0">
                <a:latin typeface="Cambria"/>
                <a:ea typeface="Cambria"/>
                <a:cs typeface="Cambria"/>
                <a:sym typeface="Cambria"/>
              </a:rPr>
              <a:t>5</a:t>
            </a:r>
            <a:r>
              <a:rPr lang="sv" sz="1600" dirty="0">
                <a:solidFill>
                  <a:srgbClr val="000000"/>
                </a:solidFill>
                <a:latin typeface="Cambria"/>
                <a:ea typeface="Cambria"/>
                <a:cs typeface="Cambria"/>
                <a:sym typeface="Cambria"/>
              </a:rPr>
              <a:t/>
            </a:r>
            <a:br>
              <a:rPr lang="sv" sz="1600" dirty="0">
                <a:solidFill>
                  <a:srgbClr val="000000"/>
                </a:solidFill>
                <a:latin typeface="Cambria"/>
                <a:ea typeface="Cambria"/>
                <a:cs typeface="Cambria"/>
                <a:sym typeface="Cambria"/>
              </a:rPr>
            </a:br>
            <a:endParaRPr sz="1600" dirty="0">
              <a:solidFill>
                <a:srgbClr val="000000"/>
              </a:solidFill>
              <a:latin typeface="Cambria"/>
              <a:ea typeface="Cambria"/>
              <a:cs typeface="Cambria"/>
              <a:sym typeface="Cambria"/>
            </a:endParaRPr>
          </a:p>
          <a:p>
            <a:pPr marL="457200" lvl="0" indent="-330200" algn="l" rtl="0">
              <a:spcBef>
                <a:spcPts val="0"/>
              </a:spcBef>
              <a:spcAft>
                <a:spcPts val="0"/>
              </a:spcAft>
              <a:buClr>
                <a:srgbClr val="000000"/>
              </a:buClr>
              <a:buSzPts val="1600"/>
              <a:buFont typeface="Cambria"/>
              <a:buChar char="★"/>
            </a:pPr>
            <a:r>
              <a:rPr lang="sv" sz="1600" dirty="0">
                <a:solidFill>
                  <a:srgbClr val="000000"/>
                </a:solidFill>
                <a:latin typeface="Cambria"/>
                <a:ea typeface="Cambria"/>
                <a:cs typeface="Cambria"/>
                <a:sym typeface="Cambria"/>
              </a:rPr>
              <a:t>får du döma barnfotboll upp t.o.m. </a:t>
            </a:r>
            <a:r>
              <a:rPr lang="sv" sz="1600" dirty="0">
                <a:latin typeface="Cambria"/>
                <a:ea typeface="Cambria"/>
                <a:cs typeface="Cambria"/>
                <a:sym typeface="Cambria"/>
              </a:rPr>
              <a:t>5</a:t>
            </a:r>
            <a:r>
              <a:rPr lang="sv" sz="1600" dirty="0">
                <a:solidFill>
                  <a:srgbClr val="000000"/>
                </a:solidFill>
                <a:latin typeface="Cambria"/>
                <a:ea typeface="Cambria"/>
                <a:cs typeface="Cambria"/>
                <a:sym typeface="Cambria"/>
              </a:rPr>
              <a:t> mot </a:t>
            </a:r>
            <a:r>
              <a:rPr lang="sv" sz="1600" dirty="0">
                <a:latin typeface="Cambria"/>
                <a:ea typeface="Cambria"/>
                <a:cs typeface="Cambria"/>
                <a:sym typeface="Cambria"/>
              </a:rPr>
              <a:t>5</a:t>
            </a:r>
            <a:endParaRPr sz="1600" dirty="0">
              <a:solidFill>
                <a:srgbClr val="000000"/>
              </a:solidFill>
              <a:latin typeface="Cambria"/>
              <a:ea typeface="Cambria"/>
              <a:cs typeface="Cambria"/>
              <a:sym typeface="Cambria"/>
            </a:endParaRPr>
          </a:p>
          <a:p>
            <a:pPr marL="0" lvl="0" indent="0" algn="l" rtl="0">
              <a:spcBef>
                <a:spcPts val="0"/>
              </a:spcBef>
              <a:spcAft>
                <a:spcPts val="0"/>
              </a:spcAft>
              <a:buNone/>
            </a:pPr>
            <a:endParaRPr dirty="0"/>
          </a:p>
          <a:p>
            <a:pPr marL="0" lvl="0" indent="0" algn="l" rtl="0">
              <a:spcBef>
                <a:spcPts val="0"/>
              </a:spcBef>
              <a:spcAft>
                <a:spcPts val="0"/>
              </a:spcAft>
              <a:buNone/>
            </a:pPr>
            <a:endParaRPr dirty="0"/>
          </a:p>
        </p:txBody>
      </p:sp>
    </p:spTree>
    <p:extLst>
      <p:ext uri="{BB962C8B-B14F-4D97-AF65-F5344CB8AC3E}">
        <p14:creationId xmlns:p14="http://schemas.microsoft.com/office/powerpoint/2010/main" val="474550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sp>
        <p:nvSpPr>
          <p:cNvPr id="69" name="Google Shape;69;p15"/>
          <p:cNvSpPr txBox="1"/>
          <p:nvPr/>
        </p:nvSpPr>
        <p:spPr>
          <a:xfrm>
            <a:off x="311700" y="445025"/>
            <a:ext cx="8520600" cy="5727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sv" sz="3000" dirty="0">
                <a:solidFill>
                  <a:srgbClr val="134596"/>
                </a:solidFill>
                <a:latin typeface="Impact"/>
                <a:ea typeface="Impact"/>
                <a:cs typeface="Impact"/>
                <a:sym typeface="Impact"/>
              </a:rPr>
              <a:t>Deltagarpresentation</a:t>
            </a:r>
            <a:endParaRPr sz="3000" dirty="0">
              <a:solidFill>
                <a:srgbClr val="134596"/>
              </a:solidFill>
              <a:latin typeface="Impact"/>
              <a:ea typeface="Impact"/>
              <a:cs typeface="Impact"/>
              <a:sym typeface="Impact"/>
            </a:endParaRPr>
          </a:p>
          <a:p>
            <a:pPr marL="0" lvl="0" indent="0" algn="l" rtl="0">
              <a:spcBef>
                <a:spcPts val="0"/>
              </a:spcBef>
              <a:spcAft>
                <a:spcPts val="0"/>
              </a:spcAft>
              <a:buNone/>
            </a:pPr>
            <a:endParaRPr sz="2800" dirty="0">
              <a:solidFill>
                <a:srgbClr val="134596"/>
              </a:solidFill>
            </a:endParaRPr>
          </a:p>
        </p:txBody>
      </p:sp>
      <p:sp>
        <p:nvSpPr>
          <p:cNvPr id="70" name="Google Shape;70;p15"/>
          <p:cNvSpPr txBox="1"/>
          <p:nvPr/>
        </p:nvSpPr>
        <p:spPr>
          <a:xfrm>
            <a:off x="311700" y="1208000"/>
            <a:ext cx="3939000" cy="3437100"/>
          </a:xfrm>
          <a:prstGeom prst="rect">
            <a:avLst/>
          </a:prstGeom>
          <a:noFill/>
          <a:ln>
            <a:noFill/>
          </a:ln>
        </p:spPr>
        <p:txBody>
          <a:bodyPr spcFirstLastPara="1" wrap="square" lIns="91425" tIns="91425" rIns="91425" bIns="91425" anchor="t" anchorCtr="0">
            <a:normAutofit/>
          </a:bodyPr>
          <a:lstStyle/>
          <a:p>
            <a:pPr marL="457200" lvl="0" indent="-330200" algn="l" rtl="0">
              <a:spcBef>
                <a:spcPts val="0"/>
              </a:spcBef>
              <a:spcAft>
                <a:spcPts val="0"/>
              </a:spcAft>
              <a:buClr>
                <a:srgbClr val="000000"/>
              </a:buClr>
              <a:buSzPts val="1600"/>
              <a:buFont typeface="Cambria"/>
              <a:buChar char="★"/>
            </a:pPr>
            <a:r>
              <a:rPr lang="sv-SE" sz="1800" dirty="0">
                <a:latin typeface="Cambria"/>
                <a:ea typeface="Cambria"/>
                <a:cs typeface="Cambria"/>
                <a:sym typeface="Cambria"/>
              </a:rPr>
              <a:t>Vem är du?</a:t>
            </a:r>
            <a:br>
              <a:rPr lang="sv-SE" sz="1800" dirty="0">
                <a:latin typeface="Cambria"/>
                <a:ea typeface="Cambria"/>
                <a:cs typeface="Cambria"/>
                <a:sym typeface="Cambria"/>
              </a:rPr>
            </a:br>
            <a:endParaRPr lang="sv-SE" sz="1800" dirty="0">
              <a:solidFill>
                <a:srgbClr val="000000"/>
              </a:solidFill>
              <a:latin typeface="Cambria"/>
              <a:ea typeface="Cambria"/>
              <a:cs typeface="Cambria"/>
              <a:sym typeface="Cambria"/>
            </a:endParaRPr>
          </a:p>
          <a:p>
            <a:pPr marL="457200" lvl="0" indent="-330200" algn="l" rtl="0">
              <a:spcBef>
                <a:spcPts val="0"/>
              </a:spcBef>
              <a:spcAft>
                <a:spcPts val="0"/>
              </a:spcAft>
              <a:buClr>
                <a:srgbClr val="000000"/>
              </a:buClr>
              <a:buSzPts val="1600"/>
              <a:buFont typeface="Cambria"/>
              <a:buChar char="★"/>
            </a:pPr>
            <a:r>
              <a:rPr lang="sv-SE" sz="1800" dirty="0">
                <a:latin typeface="Cambria"/>
                <a:ea typeface="Cambria"/>
                <a:cs typeface="Cambria"/>
                <a:sym typeface="Cambria"/>
              </a:rPr>
              <a:t>Tidigare fotbollserfarenheter?</a:t>
            </a:r>
            <a:br>
              <a:rPr lang="sv-SE" sz="1800" dirty="0">
                <a:latin typeface="Cambria"/>
                <a:ea typeface="Cambria"/>
                <a:cs typeface="Cambria"/>
                <a:sym typeface="Cambria"/>
              </a:rPr>
            </a:br>
            <a:endParaRPr lang="sv-SE" sz="1800" dirty="0">
              <a:latin typeface="Cambria"/>
              <a:ea typeface="Cambria"/>
              <a:cs typeface="Cambria"/>
              <a:sym typeface="Cambria"/>
            </a:endParaRPr>
          </a:p>
          <a:p>
            <a:pPr marL="457200" lvl="0" indent="-330200" algn="l" rtl="0">
              <a:spcBef>
                <a:spcPts val="0"/>
              </a:spcBef>
              <a:spcAft>
                <a:spcPts val="0"/>
              </a:spcAft>
              <a:buClr>
                <a:srgbClr val="000000"/>
              </a:buClr>
              <a:buSzPts val="1600"/>
              <a:buFont typeface="Cambria"/>
              <a:buChar char="★"/>
            </a:pPr>
            <a:r>
              <a:rPr lang="sv-SE" sz="1800" dirty="0">
                <a:latin typeface="Cambria"/>
                <a:ea typeface="Cambria"/>
                <a:cs typeface="Cambria"/>
                <a:sym typeface="Cambria"/>
              </a:rPr>
              <a:t>Tidigare domarerfarenheter?</a:t>
            </a:r>
            <a:r>
              <a:rPr lang="sv-SE" sz="1800" dirty="0">
                <a:solidFill>
                  <a:srgbClr val="000000"/>
                </a:solidFill>
                <a:latin typeface="Cambria"/>
                <a:ea typeface="Cambria"/>
                <a:cs typeface="Cambria"/>
                <a:sym typeface="Cambria"/>
              </a:rPr>
              <a:t/>
            </a:r>
            <a:br>
              <a:rPr lang="sv-SE" sz="1800" dirty="0">
                <a:solidFill>
                  <a:srgbClr val="000000"/>
                </a:solidFill>
                <a:latin typeface="Cambria"/>
                <a:ea typeface="Cambria"/>
                <a:cs typeface="Cambria"/>
                <a:sym typeface="Cambria"/>
              </a:rPr>
            </a:br>
            <a:endParaRPr lang="sv-SE" sz="1800" dirty="0">
              <a:solidFill>
                <a:srgbClr val="000000"/>
              </a:solidFill>
              <a:latin typeface="Cambria"/>
              <a:ea typeface="Cambria"/>
              <a:cs typeface="Cambria"/>
              <a:sym typeface="Cambria"/>
            </a:endParaRPr>
          </a:p>
          <a:p>
            <a:pPr marL="457200" lvl="0" indent="-330200" algn="l" rtl="0">
              <a:spcBef>
                <a:spcPts val="0"/>
              </a:spcBef>
              <a:spcAft>
                <a:spcPts val="0"/>
              </a:spcAft>
              <a:buClr>
                <a:srgbClr val="000000"/>
              </a:buClr>
              <a:buSzPts val="1600"/>
              <a:buFont typeface="Cambria"/>
              <a:buChar char="★"/>
            </a:pPr>
            <a:r>
              <a:rPr lang="sv-SE" sz="1800" dirty="0">
                <a:latin typeface="Cambria"/>
                <a:ea typeface="Cambria"/>
                <a:cs typeface="Cambria"/>
                <a:sym typeface="Cambria"/>
              </a:rPr>
              <a:t>Förväntningar på dagens kurs?</a:t>
            </a:r>
            <a:br>
              <a:rPr lang="sv-SE" sz="1800" dirty="0">
                <a:latin typeface="Cambria"/>
                <a:ea typeface="Cambria"/>
                <a:cs typeface="Cambria"/>
                <a:sym typeface="Cambria"/>
              </a:rPr>
            </a:br>
            <a:r>
              <a:rPr lang="sv-SE" sz="1800" dirty="0">
                <a:solidFill>
                  <a:srgbClr val="000000"/>
                </a:solidFill>
                <a:latin typeface="Cambria"/>
                <a:ea typeface="Cambria"/>
                <a:cs typeface="Cambria"/>
                <a:sym typeface="Cambria"/>
              </a:rPr>
              <a:t/>
            </a:r>
            <a:br>
              <a:rPr lang="sv-SE" sz="1800" dirty="0">
                <a:solidFill>
                  <a:srgbClr val="000000"/>
                </a:solidFill>
                <a:latin typeface="Cambria"/>
                <a:ea typeface="Cambria"/>
                <a:cs typeface="Cambria"/>
                <a:sym typeface="Cambria"/>
              </a:rPr>
            </a:br>
            <a:endParaRPr lang="sv-SE" sz="1800" dirty="0">
              <a:solidFill>
                <a:srgbClr val="000000"/>
              </a:solidFill>
              <a:latin typeface="Cambria"/>
              <a:ea typeface="Cambria"/>
              <a:cs typeface="Cambria"/>
              <a:sym typeface="Cambria"/>
            </a:endParaRPr>
          </a:p>
        </p:txBody>
      </p:sp>
      <p:pic>
        <p:nvPicPr>
          <p:cNvPr id="71" name="Google Shape;71;p15"/>
          <p:cNvPicPr preferRelativeResize="0"/>
          <p:nvPr/>
        </p:nvPicPr>
        <p:blipFill>
          <a:blip r:embed="rId3">
            <a:alphaModFix/>
          </a:blip>
          <a:stretch>
            <a:fillRect/>
          </a:stretch>
        </p:blipFill>
        <p:spPr>
          <a:xfrm>
            <a:off x="7804625" y="53100"/>
            <a:ext cx="1288025" cy="1333725"/>
          </a:xfrm>
          <a:prstGeom prst="rect">
            <a:avLst/>
          </a:prstGeom>
          <a:noFill/>
          <a:ln>
            <a:noFill/>
          </a:ln>
        </p:spPr>
      </p:pic>
    </p:spTree>
    <p:extLst>
      <p:ext uri="{BB962C8B-B14F-4D97-AF65-F5344CB8AC3E}">
        <p14:creationId xmlns:p14="http://schemas.microsoft.com/office/powerpoint/2010/main" val="8381066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134596"/>
        </a:solidFill>
        <a:effectLst/>
      </p:bgPr>
    </p:bg>
    <p:spTree>
      <p:nvGrpSpPr>
        <p:cNvPr id="1" name="Shape 76"/>
        <p:cNvGrpSpPr/>
        <p:nvPr/>
      </p:nvGrpSpPr>
      <p:grpSpPr>
        <a:xfrm>
          <a:off x="0" y="0"/>
          <a:ext cx="0" cy="0"/>
          <a:chOff x="0" y="0"/>
          <a:chExt cx="0" cy="0"/>
        </a:xfrm>
      </p:grpSpPr>
      <p:sp>
        <p:nvSpPr>
          <p:cNvPr id="77" name="Google Shape;77;p16"/>
          <p:cNvSpPr txBox="1"/>
          <p:nvPr/>
        </p:nvSpPr>
        <p:spPr>
          <a:xfrm>
            <a:off x="1518292" y="2018298"/>
            <a:ext cx="6107416" cy="1106903"/>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sv" sz="4020" dirty="0">
                <a:solidFill>
                  <a:srgbClr val="FFFFFF"/>
                </a:solidFill>
                <a:latin typeface="Impact"/>
                <a:ea typeface="Impact"/>
                <a:cs typeface="Impact"/>
                <a:sym typeface="Impact"/>
              </a:rPr>
              <a:t>Regelnyheter för 2024 i spelformen 5 mot 5</a:t>
            </a:r>
            <a:endParaRPr sz="4020" dirty="0">
              <a:solidFill>
                <a:srgbClr val="FFFFFF"/>
              </a:solidFill>
              <a:latin typeface="Impact"/>
              <a:ea typeface="Impact"/>
              <a:cs typeface="Impact"/>
              <a:sym typeface="Impact"/>
            </a:endParaRPr>
          </a:p>
        </p:txBody>
      </p:sp>
      <p:pic>
        <p:nvPicPr>
          <p:cNvPr id="78" name="Google Shape;78;p16"/>
          <p:cNvPicPr preferRelativeResize="0"/>
          <p:nvPr/>
        </p:nvPicPr>
        <p:blipFill>
          <a:blip r:embed="rId3">
            <a:alphaModFix/>
          </a:blip>
          <a:stretch>
            <a:fillRect/>
          </a:stretch>
        </p:blipFill>
        <p:spPr>
          <a:xfrm>
            <a:off x="7804625" y="53100"/>
            <a:ext cx="1288025" cy="1333725"/>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Google Shape;69;p15">
            <a:extLst>
              <a:ext uri="{FF2B5EF4-FFF2-40B4-BE49-F238E27FC236}">
                <a16:creationId xmlns:a16="http://schemas.microsoft.com/office/drawing/2014/main" xmlns="" id="{80D13152-DD8A-BE14-662A-BB9A41DAE31D}"/>
              </a:ext>
            </a:extLst>
          </p:cNvPr>
          <p:cNvSpPr txBox="1"/>
          <p:nvPr/>
        </p:nvSpPr>
        <p:spPr>
          <a:xfrm>
            <a:off x="311700" y="445025"/>
            <a:ext cx="8520600" cy="5727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sv" sz="3000" dirty="0">
                <a:solidFill>
                  <a:srgbClr val="134596"/>
                </a:solidFill>
                <a:latin typeface="Impact"/>
                <a:ea typeface="Impact"/>
                <a:cs typeface="Impact"/>
                <a:sym typeface="Impact"/>
              </a:rPr>
              <a:t>Regelnyheter</a:t>
            </a:r>
            <a:endParaRPr sz="3000" dirty="0">
              <a:solidFill>
                <a:srgbClr val="134596"/>
              </a:solidFill>
              <a:latin typeface="Impact"/>
              <a:ea typeface="Impact"/>
              <a:cs typeface="Impact"/>
              <a:sym typeface="Impact"/>
            </a:endParaRPr>
          </a:p>
          <a:p>
            <a:pPr marL="0" lvl="0" indent="0" algn="l" rtl="0">
              <a:spcBef>
                <a:spcPts val="0"/>
              </a:spcBef>
              <a:spcAft>
                <a:spcPts val="0"/>
              </a:spcAft>
              <a:buNone/>
            </a:pPr>
            <a:endParaRPr sz="2800" dirty="0">
              <a:solidFill>
                <a:srgbClr val="134596"/>
              </a:solidFill>
            </a:endParaRPr>
          </a:p>
        </p:txBody>
      </p:sp>
      <p:pic>
        <p:nvPicPr>
          <p:cNvPr id="6" name="Google Shape;71;p15">
            <a:extLst>
              <a:ext uri="{FF2B5EF4-FFF2-40B4-BE49-F238E27FC236}">
                <a16:creationId xmlns:a16="http://schemas.microsoft.com/office/drawing/2014/main" xmlns="" id="{43A345D9-C60C-4224-C0EE-75F921DB7942}"/>
              </a:ext>
            </a:extLst>
          </p:cNvPr>
          <p:cNvPicPr preferRelativeResize="0"/>
          <p:nvPr/>
        </p:nvPicPr>
        <p:blipFill>
          <a:blip r:embed="rId2">
            <a:alphaModFix/>
          </a:blip>
          <a:stretch>
            <a:fillRect/>
          </a:stretch>
        </p:blipFill>
        <p:spPr>
          <a:xfrm>
            <a:off x="7804625" y="53100"/>
            <a:ext cx="1288025" cy="1333725"/>
          </a:xfrm>
          <a:prstGeom prst="rect">
            <a:avLst/>
          </a:prstGeom>
          <a:noFill/>
          <a:ln>
            <a:noFill/>
          </a:ln>
        </p:spPr>
      </p:pic>
      <p:sp>
        <p:nvSpPr>
          <p:cNvPr id="7" name="Google Shape;72;p15">
            <a:extLst>
              <a:ext uri="{FF2B5EF4-FFF2-40B4-BE49-F238E27FC236}">
                <a16:creationId xmlns:a16="http://schemas.microsoft.com/office/drawing/2014/main" xmlns="" id="{90065412-13BE-B9F3-CDCF-B99827C7BCB5}"/>
              </a:ext>
            </a:extLst>
          </p:cNvPr>
          <p:cNvSpPr txBox="1"/>
          <p:nvPr/>
        </p:nvSpPr>
        <p:spPr>
          <a:xfrm>
            <a:off x="338722" y="790844"/>
            <a:ext cx="7416490" cy="4571991"/>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endParaRPr sz="1800" dirty="0">
              <a:solidFill>
                <a:srgbClr val="000000"/>
              </a:solidFill>
              <a:latin typeface="Cambria"/>
              <a:ea typeface="Cambria"/>
              <a:cs typeface="Cambria"/>
              <a:sym typeface="Cambria"/>
            </a:endParaRPr>
          </a:p>
          <a:p>
            <a:pPr marL="457200" lvl="0" indent="-330200" algn="l" rtl="0">
              <a:lnSpc>
                <a:spcPct val="115000"/>
              </a:lnSpc>
              <a:spcBef>
                <a:spcPts val="1100"/>
              </a:spcBef>
              <a:spcAft>
                <a:spcPts val="0"/>
              </a:spcAft>
              <a:buClr>
                <a:srgbClr val="000000"/>
              </a:buClr>
              <a:buSzPts val="1600"/>
              <a:buFont typeface="Cambria"/>
              <a:buChar char="★"/>
            </a:pPr>
            <a:r>
              <a:rPr lang="sv" sz="1600" dirty="0">
                <a:latin typeface="Cambria"/>
                <a:ea typeface="Cambria"/>
                <a:cs typeface="Cambria"/>
                <a:sym typeface="Cambria"/>
              </a:rPr>
              <a:t>Inför årets säsong görs </a:t>
            </a:r>
            <a:r>
              <a:rPr lang="sv" sz="1600" u="sng" dirty="0">
                <a:latin typeface="Cambria"/>
                <a:ea typeface="Cambria"/>
                <a:cs typeface="Cambria"/>
                <a:sym typeface="Cambria"/>
              </a:rPr>
              <a:t>endast en </a:t>
            </a:r>
            <a:r>
              <a:rPr lang="sv" sz="1600" dirty="0">
                <a:latin typeface="Cambria"/>
                <a:ea typeface="Cambria"/>
                <a:cs typeface="Cambria"/>
                <a:sym typeface="Cambria"/>
              </a:rPr>
              <a:t>regeländring, i övrigt är det samma regler som förra säsongen.</a:t>
            </a:r>
          </a:p>
          <a:p>
            <a:pPr marL="457200" lvl="0" indent="-330200" algn="l" rtl="0">
              <a:lnSpc>
                <a:spcPct val="115000"/>
              </a:lnSpc>
              <a:spcBef>
                <a:spcPts val="1100"/>
              </a:spcBef>
              <a:spcAft>
                <a:spcPts val="0"/>
              </a:spcAft>
              <a:buClr>
                <a:srgbClr val="000000"/>
              </a:buClr>
              <a:buSzPts val="1600"/>
              <a:buFont typeface="Cambria"/>
              <a:buChar char="★"/>
            </a:pPr>
            <a:r>
              <a:rPr lang="sv" sz="1600" dirty="0">
                <a:solidFill>
                  <a:srgbClr val="000000"/>
                </a:solidFill>
                <a:latin typeface="Cambria"/>
                <a:ea typeface="Cambria"/>
                <a:cs typeface="Cambria"/>
                <a:sym typeface="Cambria"/>
              </a:rPr>
              <a:t>Från och med nu är det tillåtet </a:t>
            </a:r>
            <a:r>
              <a:rPr lang="sv" sz="1600" dirty="0">
                <a:latin typeface="Cambria"/>
                <a:ea typeface="Cambria"/>
                <a:cs typeface="Cambria"/>
                <a:sym typeface="Cambria"/>
              </a:rPr>
              <a:t>att spela med tejpade piercingar/hål i öronen, </a:t>
            </a:r>
            <a:r>
              <a:rPr lang="sv" sz="1600" u="sng" dirty="0">
                <a:latin typeface="Cambria"/>
                <a:ea typeface="Cambria"/>
                <a:cs typeface="Cambria"/>
                <a:sym typeface="Cambria"/>
              </a:rPr>
              <a:t>men endast om de är nytagna</a:t>
            </a:r>
            <a:r>
              <a:rPr lang="sv" sz="1600" dirty="0">
                <a:latin typeface="Cambria"/>
                <a:ea typeface="Cambria"/>
                <a:cs typeface="Cambria"/>
                <a:sym typeface="Cambria"/>
              </a:rPr>
              <a:t>.</a:t>
            </a:r>
            <a:br>
              <a:rPr lang="sv" sz="1600" dirty="0">
                <a:latin typeface="Cambria"/>
                <a:ea typeface="Cambria"/>
                <a:cs typeface="Cambria"/>
                <a:sym typeface="Cambria"/>
              </a:rPr>
            </a:br>
            <a:endParaRPr lang="sv" sz="1600" dirty="0">
              <a:latin typeface="Cambria"/>
              <a:ea typeface="Cambria"/>
              <a:cs typeface="Cambria"/>
              <a:sym typeface="Cambria"/>
            </a:endParaRPr>
          </a:p>
          <a:p>
            <a:pPr marL="457200" lvl="0" indent="-330200" algn="l" rtl="0">
              <a:lnSpc>
                <a:spcPct val="115000"/>
              </a:lnSpc>
              <a:spcBef>
                <a:spcPts val="1100"/>
              </a:spcBef>
              <a:spcAft>
                <a:spcPts val="0"/>
              </a:spcAft>
              <a:buClr>
                <a:srgbClr val="000000"/>
              </a:buClr>
              <a:buSzPts val="1600"/>
              <a:buFont typeface="Cambria"/>
              <a:buChar char="★"/>
            </a:pPr>
            <a:r>
              <a:rPr lang="sv" sz="1600" dirty="0">
                <a:solidFill>
                  <a:srgbClr val="000000"/>
                </a:solidFill>
                <a:latin typeface="Cambria"/>
                <a:ea typeface="Cambria"/>
                <a:cs typeface="Cambria"/>
                <a:sym typeface="Cambria"/>
              </a:rPr>
              <a:t>Så här skriver Sve</a:t>
            </a:r>
            <a:r>
              <a:rPr lang="sv" sz="1600" dirty="0">
                <a:latin typeface="Cambria"/>
                <a:ea typeface="Cambria"/>
                <a:cs typeface="Cambria"/>
                <a:sym typeface="Cambria"/>
              </a:rPr>
              <a:t>nska Fotbollförbundet angående regeländringen:</a:t>
            </a:r>
            <a:br>
              <a:rPr lang="sv" sz="1600" dirty="0">
                <a:latin typeface="Cambria"/>
                <a:ea typeface="Cambria"/>
                <a:cs typeface="Cambria"/>
                <a:sym typeface="Cambria"/>
              </a:rPr>
            </a:br>
            <a:r>
              <a:rPr lang="sv" sz="1600" dirty="0">
                <a:latin typeface="Cambria"/>
                <a:ea typeface="Cambria"/>
                <a:cs typeface="Cambria"/>
                <a:sym typeface="Cambria"/>
              </a:rPr>
              <a:t/>
            </a:r>
            <a:br>
              <a:rPr lang="sv" sz="1600" dirty="0">
                <a:latin typeface="Cambria"/>
                <a:ea typeface="Cambria"/>
                <a:cs typeface="Cambria"/>
                <a:sym typeface="Cambria"/>
              </a:rPr>
            </a:br>
            <a:r>
              <a:rPr lang="sv" sz="1600" i="1" dirty="0">
                <a:latin typeface="Cambria"/>
                <a:ea typeface="Cambria"/>
                <a:cs typeface="Cambria"/>
                <a:sym typeface="Cambria"/>
              </a:rPr>
              <a:t>”</a:t>
            </a:r>
            <a:r>
              <a:rPr lang="sv-SE" b="0" i="1" dirty="0">
                <a:solidFill>
                  <a:srgbClr val="1D1D1D"/>
                </a:solidFill>
                <a:effectLst/>
                <a:latin typeface="Cambria" panose="02040503050406030204" pitchFamily="18" charset="0"/>
                <a:ea typeface="Cambria" panose="02040503050406030204" pitchFamily="18" charset="0"/>
              </a:rPr>
              <a:t>Grundregeln kommer vara kvar om att alla typer av smycken (halsband, ringar, armband, </a:t>
            </a:r>
            <a:r>
              <a:rPr lang="sv-SE" b="0" i="1" dirty="0" err="1">
                <a:solidFill>
                  <a:srgbClr val="1D1D1D"/>
                </a:solidFill>
                <a:effectLst/>
                <a:latin typeface="Cambria" panose="02040503050406030204" pitchFamily="18" charset="0"/>
                <a:ea typeface="Cambria" panose="02040503050406030204" pitchFamily="18" charset="0"/>
              </a:rPr>
              <a:t>öronringar</a:t>
            </a:r>
            <a:r>
              <a:rPr lang="sv-SE" b="0" i="1" dirty="0">
                <a:solidFill>
                  <a:srgbClr val="1D1D1D"/>
                </a:solidFill>
                <a:effectLst/>
                <a:latin typeface="Cambria" panose="02040503050406030204" pitchFamily="18" charset="0"/>
                <a:ea typeface="Cambria" panose="02040503050406030204" pitchFamily="18" charset="0"/>
              </a:rPr>
              <a:t>, läderband, gummiband etcetera) är förbjudna och måste tas bort. Att använda tejp för att täcka smycken är inte tillåtet förutom när det gäller nytagna hål i öronen eftersom smycket ej kan tas bort av medicinska skäl. Regeländringen gäller i Barn och Ungdomsfotbollen 3-3, 5-5, 7-7 och 9-9.”</a:t>
            </a:r>
            <a:endParaRPr sz="1100" i="1" dirty="0">
              <a:solidFill>
                <a:srgbClr val="000000"/>
              </a:solidFill>
              <a:latin typeface="Cambria" panose="02040503050406030204" pitchFamily="18" charset="0"/>
              <a:ea typeface="Cambria" panose="02040503050406030204" pitchFamily="18" charset="0"/>
              <a:cs typeface="Cambria"/>
              <a:sym typeface="Cambria"/>
            </a:endParaRPr>
          </a:p>
          <a:p>
            <a:pPr marL="0" lvl="0" indent="0" algn="l" rtl="0">
              <a:spcBef>
                <a:spcPts val="0"/>
              </a:spcBef>
              <a:spcAft>
                <a:spcPts val="0"/>
              </a:spcAft>
              <a:buNone/>
            </a:pPr>
            <a:endParaRPr dirty="0"/>
          </a:p>
          <a:p>
            <a:pPr marL="0" lvl="0" indent="0" algn="l" rtl="0">
              <a:spcBef>
                <a:spcPts val="0"/>
              </a:spcBef>
              <a:spcAft>
                <a:spcPts val="0"/>
              </a:spcAft>
              <a:buNone/>
            </a:pPr>
            <a:endParaRPr dirty="0"/>
          </a:p>
        </p:txBody>
      </p:sp>
    </p:spTree>
    <p:extLst>
      <p:ext uri="{BB962C8B-B14F-4D97-AF65-F5344CB8AC3E}">
        <p14:creationId xmlns:p14="http://schemas.microsoft.com/office/powerpoint/2010/main" val="5683001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134596"/>
        </a:solidFill>
        <a:effectLst/>
      </p:bgPr>
    </p:bg>
    <p:spTree>
      <p:nvGrpSpPr>
        <p:cNvPr id="1" name="Shape 76"/>
        <p:cNvGrpSpPr/>
        <p:nvPr/>
      </p:nvGrpSpPr>
      <p:grpSpPr>
        <a:xfrm>
          <a:off x="0" y="0"/>
          <a:ext cx="0" cy="0"/>
          <a:chOff x="0" y="0"/>
          <a:chExt cx="0" cy="0"/>
        </a:xfrm>
      </p:grpSpPr>
      <p:sp>
        <p:nvSpPr>
          <p:cNvPr id="77" name="Google Shape;77;p16"/>
          <p:cNvSpPr txBox="1"/>
          <p:nvPr/>
        </p:nvSpPr>
        <p:spPr>
          <a:xfrm>
            <a:off x="1785300" y="2285400"/>
            <a:ext cx="5573400" cy="5727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sv" sz="4020">
                <a:solidFill>
                  <a:srgbClr val="FFFFFF"/>
                </a:solidFill>
                <a:latin typeface="Impact"/>
                <a:ea typeface="Impact"/>
                <a:cs typeface="Impact"/>
                <a:sym typeface="Impact"/>
              </a:rPr>
              <a:t>Regelgenomgång 5 mot 5</a:t>
            </a:r>
            <a:endParaRPr sz="4020">
              <a:solidFill>
                <a:srgbClr val="FFFFFF"/>
              </a:solidFill>
              <a:latin typeface="Impact"/>
              <a:ea typeface="Impact"/>
              <a:cs typeface="Impact"/>
              <a:sym typeface="Impact"/>
            </a:endParaRPr>
          </a:p>
        </p:txBody>
      </p:sp>
      <p:pic>
        <p:nvPicPr>
          <p:cNvPr id="78" name="Google Shape;78;p16"/>
          <p:cNvPicPr preferRelativeResize="0"/>
          <p:nvPr/>
        </p:nvPicPr>
        <p:blipFill>
          <a:blip r:embed="rId3">
            <a:alphaModFix/>
          </a:blip>
          <a:stretch>
            <a:fillRect/>
          </a:stretch>
        </p:blipFill>
        <p:spPr>
          <a:xfrm>
            <a:off x="7804625" y="53100"/>
            <a:ext cx="1288025" cy="1333725"/>
          </a:xfrm>
          <a:prstGeom prst="rect">
            <a:avLst/>
          </a:prstGeom>
          <a:noFill/>
          <a:ln>
            <a:noFill/>
          </a:ln>
        </p:spPr>
      </p:pic>
    </p:spTree>
    <p:extLst>
      <p:ext uri="{BB962C8B-B14F-4D97-AF65-F5344CB8AC3E}">
        <p14:creationId xmlns:p14="http://schemas.microsoft.com/office/powerpoint/2010/main" val="3156033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82"/>
        <p:cNvGrpSpPr/>
        <p:nvPr/>
      </p:nvGrpSpPr>
      <p:grpSpPr>
        <a:xfrm>
          <a:off x="0" y="0"/>
          <a:ext cx="0" cy="0"/>
          <a:chOff x="0" y="0"/>
          <a:chExt cx="0" cy="0"/>
        </a:xfrm>
      </p:grpSpPr>
      <p:graphicFrame>
        <p:nvGraphicFramePr>
          <p:cNvPr id="83" name="Google Shape;83;p17"/>
          <p:cNvGraphicFramePr/>
          <p:nvPr>
            <p:extLst>
              <p:ext uri="{D42A27DB-BD31-4B8C-83A1-F6EECF244321}">
                <p14:modId xmlns:p14="http://schemas.microsoft.com/office/powerpoint/2010/main" val="1001795076"/>
              </p:ext>
            </p:extLst>
          </p:nvPr>
        </p:nvGraphicFramePr>
        <p:xfrm>
          <a:off x="250625" y="1946325"/>
          <a:ext cx="8642750" cy="1828709"/>
        </p:xfrm>
        <a:graphic>
          <a:graphicData uri="http://schemas.openxmlformats.org/drawingml/2006/table">
            <a:tbl>
              <a:tblPr>
                <a:noFill/>
                <a:tableStyleId>{3275EE04-DC9D-42C6-A3B0-8E1BE25212EE}</a:tableStyleId>
              </a:tblPr>
              <a:tblGrid>
                <a:gridCol w="904875">
                  <a:extLst>
                    <a:ext uri="{9D8B030D-6E8A-4147-A177-3AD203B41FA5}">
                      <a16:colId xmlns:a16="http://schemas.microsoft.com/office/drawing/2014/main" xmlns="" val="20000"/>
                    </a:ext>
                  </a:extLst>
                </a:gridCol>
                <a:gridCol w="904875">
                  <a:extLst>
                    <a:ext uri="{9D8B030D-6E8A-4147-A177-3AD203B41FA5}">
                      <a16:colId xmlns:a16="http://schemas.microsoft.com/office/drawing/2014/main" xmlns="" val="20001"/>
                    </a:ext>
                  </a:extLst>
                </a:gridCol>
                <a:gridCol w="722700">
                  <a:extLst>
                    <a:ext uri="{9D8B030D-6E8A-4147-A177-3AD203B41FA5}">
                      <a16:colId xmlns:a16="http://schemas.microsoft.com/office/drawing/2014/main" xmlns="" val="20002"/>
                    </a:ext>
                  </a:extLst>
                </a:gridCol>
                <a:gridCol w="1012025">
                  <a:extLst>
                    <a:ext uri="{9D8B030D-6E8A-4147-A177-3AD203B41FA5}">
                      <a16:colId xmlns:a16="http://schemas.microsoft.com/office/drawing/2014/main" xmlns="" val="20003"/>
                    </a:ext>
                  </a:extLst>
                </a:gridCol>
                <a:gridCol w="979900">
                  <a:extLst>
                    <a:ext uri="{9D8B030D-6E8A-4147-A177-3AD203B41FA5}">
                      <a16:colId xmlns:a16="http://schemas.microsoft.com/office/drawing/2014/main" xmlns="" val="20004"/>
                    </a:ext>
                  </a:extLst>
                </a:gridCol>
                <a:gridCol w="1151325">
                  <a:extLst>
                    <a:ext uri="{9D8B030D-6E8A-4147-A177-3AD203B41FA5}">
                      <a16:colId xmlns:a16="http://schemas.microsoft.com/office/drawing/2014/main" xmlns="" val="20005"/>
                    </a:ext>
                  </a:extLst>
                </a:gridCol>
                <a:gridCol w="1172775">
                  <a:extLst>
                    <a:ext uri="{9D8B030D-6E8A-4147-A177-3AD203B41FA5}">
                      <a16:colId xmlns:a16="http://schemas.microsoft.com/office/drawing/2014/main" xmlns="" val="20006"/>
                    </a:ext>
                  </a:extLst>
                </a:gridCol>
                <a:gridCol w="1794275">
                  <a:extLst>
                    <a:ext uri="{9D8B030D-6E8A-4147-A177-3AD203B41FA5}">
                      <a16:colId xmlns:a16="http://schemas.microsoft.com/office/drawing/2014/main" xmlns="" val="20007"/>
                    </a:ext>
                  </a:extLst>
                </a:gridCol>
              </a:tblGrid>
              <a:tr h="381000">
                <a:tc>
                  <a:txBody>
                    <a:bodyPr/>
                    <a:lstStyle/>
                    <a:p>
                      <a:pPr marL="0" lvl="0" indent="0" algn="l" rtl="0">
                        <a:spcBef>
                          <a:spcPts val="0"/>
                        </a:spcBef>
                        <a:spcAft>
                          <a:spcPts val="0"/>
                        </a:spcAft>
                        <a:buNone/>
                      </a:pPr>
                      <a:r>
                        <a:rPr lang="sv">
                          <a:solidFill>
                            <a:srgbClr val="FFFFFF"/>
                          </a:solidFill>
                          <a:latin typeface="Impact"/>
                          <a:ea typeface="Impact"/>
                          <a:cs typeface="Impact"/>
                          <a:sym typeface="Impact"/>
                        </a:rPr>
                        <a:t>Division</a:t>
                      </a:r>
                      <a:endParaRPr>
                        <a:solidFill>
                          <a:srgbClr val="FFFFFF"/>
                        </a:solidFill>
                        <a:latin typeface="Impact"/>
                        <a:ea typeface="Impact"/>
                        <a:cs typeface="Impact"/>
                        <a:sym typeface="Impact"/>
                      </a:endParaRPr>
                    </a:p>
                  </a:txBody>
                  <a:tcPr marL="91425" marR="91425" marT="91425" marB="91425">
                    <a:solidFill>
                      <a:srgbClr val="134596"/>
                    </a:solidFill>
                  </a:tcPr>
                </a:tc>
                <a:tc>
                  <a:txBody>
                    <a:bodyPr/>
                    <a:lstStyle/>
                    <a:p>
                      <a:pPr marL="0" lvl="0" indent="0" algn="l" rtl="0">
                        <a:spcBef>
                          <a:spcPts val="0"/>
                        </a:spcBef>
                        <a:spcAft>
                          <a:spcPts val="0"/>
                        </a:spcAft>
                        <a:buNone/>
                      </a:pPr>
                      <a:r>
                        <a:rPr lang="sv">
                          <a:solidFill>
                            <a:srgbClr val="FFFFFF"/>
                          </a:solidFill>
                          <a:latin typeface="Impact"/>
                          <a:ea typeface="Impact"/>
                          <a:cs typeface="Impact"/>
                          <a:sym typeface="Impact"/>
                        </a:rPr>
                        <a:t>Rek ålder</a:t>
                      </a:r>
                      <a:endParaRPr>
                        <a:solidFill>
                          <a:srgbClr val="FFFFFF"/>
                        </a:solidFill>
                        <a:latin typeface="Impact"/>
                        <a:ea typeface="Impact"/>
                        <a:cs typeface="Impact"/>
                        <a:sym typeface="Impact"/>
                      </a:endParaRPr>
                    </a:p>
                  </a:txBody>
                  <a:tcPr marL="91425" marR="91425" marT="91425" marB="91425">
                    <a:solidFill>
                      <a:srgbClr val="134596"/>
                    </a:solidFill>
                  </a:tcPr>
                </a:tc>
                <a:tc>
                  <a:txBody>
                    <a:bodyPr/>
                    <a:lstStyle/>
                    <a:p>
                      <a:pPr marL="0" lvl="0" indent="0" algn="l" rtl="0">
                        <a:spcBef>
                          <a:spcPts val="0"/>
                        </a:spcBef>
                        <a:spcAft>
                          <a:spcPts val="0"/>
                        </a:spcAft>
                        <a:buNone/>
                      </a:pPr>
                      <a:r>
                        <a:rPr lang="sv">
                          <a:solidFill>
                            <a:srgbClr val="FFFFFF"/>
                          </a:solidFill>
                          <a:latin typeface="Impact"/>
                          <a:ea typeface="Impact"/>
                          <a:cs typeface="Impact"/>
                          <a:sym typeface="Impact"/>
                        </a:rPr>
                        <a:t>Speltid</a:t>
                      </a:r>
                      <a:endParaRPr>
                        <a:solidFill>
                          <a:srgbClr val="FFFFFF"/>
                        </a:solidFill>
                        <a:latin typeface="Impact"/>
                        <a:ea typeface="Impact"/>
                        <a:cs typeface="Impact"/>
                        <a:sym typeface="Impact"/>
                      </a:endParaRPr>
                    </a:p>
                  </a:txBody>
                  <a:tcPr marL="91425" marR="91425" marT="91425" marB="91425">
                    <a:solidFill>
                      <a:srgbClr val="134596"/>
                    </a:solidFill>
                  </a:tcPr>
                </a:tc>
                <a:tc>
                  <a:txBody>
                    <a:bodyPr/>
                    <a:lstStyle/>
                    <a:p>
                      <a:pPr marL="0" lvl="0" indent="0" algn="l" rtl="0">
                        <a:spcBef>
                          <a:spcPts val="0"/>
                        </a:spcBef>
                        <a:spcAft>
                          <a:spcPts val="0"/>
                        </a:spcAft>
                        <a:buNone/>
                      </a:pPr>
                      <a:r>
                        <a:rPr lang="sv">
                          <a:solidFill>
                            <a:srgbClr val="FFFFFF"/>
                          </a:solidFill>
                          <a:latin typeface="Impact"/>
                          <a:ea typeface="Impact"/>
                          <a:cs typeface="Impact"/>
                          <a:sym typeface="Impact"/>
                        </a:rPr>
                        <a:t>Bollstorlek</a:t>
                      </a:r>
                      <a:endParaRPr>
                        <a:solidFill>
                          <a:srgbClr val="FFFFFF"/>
                        </a:solidFill>
                        <a:latin typeface="Impact"/>
                        <a:ea typeface="Impact"/>
                        <a:cs typeface="Impact"/>
                        <a:sym typeface="Impact"/>
                      </a:endParaRPr>
                    </a:p>
                  </a:txBody>
                  <a:tcPr marL="91425" marR="91425" marT="91425" marB="91425">
                    <a:solidFill>
                      <a:srgbClr val="134596"/>
                    </a:solidFill>
                  </a:tcPr>
                </a:tc>
                <a:tc>
                  <a:txBody>
                    <a:bodyPr/>
                    <a:lstStyle/>
                    <a:p>
                      <a:pPr marL="0" lvl="0" indent="0" algn="l" rtl="0">
                        <a:spcBef>
                          <a:spcPts val="0"/>
                        </a:spcBef>
                        <a:spcAft>
                          <a:spcPts val="0"/>
                        </a:spcAft>
                        <a:buNone/>
                      </a:pPr>
                      <a:r>
                        <a:rPr lang="sv">
                          <a:solidFill>
                            <a:srgbClr val="FFFFFF"/>
                          </a:solidFill>
                          <a:latin typeface="Impact"/>
                          <a:ea typeface="Impact"/>
                          <a:cs typeface="Impact"/>
                          <a:sym typeface="Impact"/>
                        </a:rPr>
                        <a:t>Antal spelare</a:t>
                      </a:r>
                      <a:endParaRPr>
                        <a:solidFill>
                          <a:srgbClr val="FFFFFF"/>
                        </a:solidFill>
                        <a:latin typeface="Impact"/>
                        <a:ea typeface="Impact"/>
                        <a:cs typeface="Impact"/>
                        <a:sym typeface="Impact"/>
                      </a:endParaRPr>
                    </a:p>
                  </a:txBody>
                  <a:tcPr marL="91425" marR="91425" marT="91425" marB="91425">
                    <a:solidFill>
                      <a:srgbClr val="134596"/>
                    </a:solidFill>
                  </a:tcPr>
                </a:tc>
                <a:tc>
                  <a:txBody>
                    <a:bodyPr/>
                    <a:lstStyle/>
                    <a:p>
                      <a:pPr marL="0" lvl="0" indent="0" algn="l" rtl="0">
                        <a:spcBef>
                          <a:spcPts val="0"/>
                        </a:spcBef>
                        <a:spcAft>
                          <a:spcPts val="0"/>
                        </a:spcAft>
                        <a:buNone/>
                      </a:pPr>
                      <a:r>
                        <a:rPr lang="sv">
                          <a:solidFill>
                            <a:srgbClr val="FFFFFF"/>
                          </a:solidFill>
                          <a:latin typeface="Impact"/>
                          <a:ea typeface="Impact"/>
                          <a:cs typeface="Impact"/>
                          <a:sym typeface="Impact"/>
                        </a:rPr>
                        <a:t>Planstorlek</a:t>
                      </a:r>
                      <a:endParaRPr>
                        <a:solidFill>
                          <a:srgbClr val="FFFFFF"/>
                        </a:solidFill>
                        <a:latin typeface="Impact"/>
                        <a:ea typeface="Impact"/>
                        <a:cs typeface="Impact"/>
                        <a:sym typeface="Impact"/>
                      </a:endParaRPr>
                    </a:p>
                  </a:txBody>
                  <a:tcPr marL="91425" marR="91425" marT="91425" marB="91425">
                    <a:solidFill>
                      <a:srgbClr val="134596"/>
                    </a:solidFill>
                  </a:tcPr>
                </a:tc>
                <a:tc>
                  <a:txBody>
                    <a:bodyPr/>
                    <a:lstStyle/>
                    <a:p>
                      <a:pPr marL="0" lvl="0" indent="0" algn="l" rtl="0">
                        <a:spcBef>
                          <a:spcPts val="0"/>
                        </a:spcBef>
                        <a:spcAft>
                          <a:spcPts val="0"/>
                        </a:spcAft>
                        <a:buNone/>
                      </a:pPr>
                      <a:r>
                        <a:rPr lang="sv">
                          <a:solidFill>
                            <a:srgbClr val="FFFFFF"/>
                          </a:solidFill>
                          <a:latin typeface="Impact"/>
                          <a:ea typeface="Impact"/>
                          <a:cs typeface="Impact"/>
                          <a:sym typeface="Impact"/>
                        </a:rPr>
                        <a:t>Målstorlek</a:t>
                      </a:r>
                      <a:endParaRPr>
                        <a:solidFill>
                          <a:srgbClr val="FFFFFF"/>
                        </a:solidFill>
                        <a:latin typeface="Impact"/>
                        <a:ea typeface="Impact"/>
                        <a:cs typeface="Impact"/>
                        <a:sym typeface="Impact"/>
                      </a:endParaRPr>
                    </a:p>
                  </a:txBody>
                  <a:tcPr marL="91425" marR="91425" marT="91425" marB="91425">
                    <a:solidFill>
                      <a:srgbClr val="134596"/>
                    </a:solidFill>
                  </a:tcPr>
                </a:tc>
                <a:tc>
                  <a:txBody>
                    <a:bodyPr/>
                    <a:lstStyle/>
                    <a:p>
                      <a:pPr marL="0" lvl="0" indent="0" algn="l" rtl="0">
                        <a:spcBef>
                          <a:spcPts val="0"/>
                        </a:spcBef>
                        <a:spcAft>
                          <a:spcPts val="0"/>
                        </a:spcAft>
                        <a:buNone/>
                      </a:pPr>
                      <a:r>
                        <a:rPr lang="sv">
                          <a:solidFill>
                            <a:srgbClr val="FFFFFF"/>
                          </a:solidFill>
                          <a:latin typeface="Impact"/>
                          <a:ea typeface="Impact"/>
                          <a:cs typeface="Impact"/>
                          <a:sym typeface="Impact"/>
                        </a:rPr>
                        <a:t>Domarnivå</a:t>
                      </a:r>
                      <a:endParaRPr>
                        <a:solidFill>
                          <a:srgbClr val="FFFFFF"/>
                        </a:solidFill>
                        <a:latin typeface="Impact"/>
                        <a:ea typeface="Impact"/>
                        <a:cs typeface="Impact"/>
                        <a:sym typeface="Impact"/>
                      </a:endParaRPr>
                    </a:p>
                  </a:txBody>
                  <a:tcPr marL="91425" marR="91425" marT="91425" marB="91425">
                    <a:solidFill>
                      <a:srgbClr val="134596"/>
                    </a:solidFill>
                  </a:tcPr>
                </a:tc>
                <a:extLst>
                  <a:ext uri="{0D108BD9-81ED-4DB2-BD59-A6C34878D82A}">
                    <a16:rowId xmlns:a16="http://schemas.microsoft.com/office/drawing/2014/main" xmlns="" val="10000"/>
                  </a:ext>
                </a:extLst>
              </a:tr>
              <a:tr h="381000">
                <a:tc>
                  <a:txBody>
                    <a:bodyPr/>
                    <a:lstStyle/>
                    <a:p>
                      <a:pPr marL="0" lvl="0" indent="0" algn="ctr" rtl="0">
                        <a:spcBef>
                          <a:spcPts val="0"/>
                        </a:spcBef>
                        <a:spcAft>
                          <a:spcPts val="0"/>
                        </a:spcAft>
                        <a:buNone/>
                      </a:pPr>
                      <a:r>
                        <a:rPr lang="sv" dirty="0"/>
                        <a:t>Div. 9</a:t>
                      </a:r>
                      <a:endParaRPr dirty="0"/>
                    </a:p>
                    <a:p>
                      <a:pPr marL="0" lvl="0" indent="0" algn="ctr" rtl="0">
                        <a:spcBef>
                          <a:spcPts val="0"/>
                        </a:spcBef>
                        <a:spcAft>
                          <a:spcPts val="0"/>
                        </a:spcAft>
                        <a:buNone/>
                      </a:pPr>
                      <a:r>
                        <a:rPr lang="sv" sz="1200" dirty="0"/>
                        <a:t>Födda -14</a:t>
                      </a:r>
                      <a:endParaRPr sz="1200" dirty="0"/>
                    </a:p>
                  </a:txBody>
                  <a:tcPr marL="91425" marR="91425" marT="91425" marB="91425">
                    <a:solidFill>
                      <a:srgbClr val="C9DAF8"/>
                    </a:solidFill>
                  </a:tcPr>
                </a:tc>
                <a:tc>
                  <a:txBody>
                    <a:bodyPr/>
                    <a:lstStyle/>
                    <a:p>
                      <a:pPr marL="0" lvl="0" indent="0" algn="ctr" rtl="0">
                        <a:spcBef>
                          <a:spcPts val="0"/>
                        </a:spcBef>
                        <a:spcAft>
                          <a:spcPts val="0"/>
                        </a:spcAft>
                        <a:buNone/>
                      </a:pPr>
                      <a:r>
                        <a:rPr lang="sv"/>
                        <a:t>9 år</a:t>
                      </a:r>
                      <a:endParaRPr/>
                    </a:p>
                  </a:txBody>
                  <a:tcPr marL="91425" marR="91425" marT="91425" marB="91425">
                    <a:solidFill>
                      <a:srgbClr val="C9DAF8"/>
                    </a:solidFill>
                  </a:tcPr>
                </a:tc>
                <a:tc>
                  <a:txBody>
                    <a:bodyPr/>
                    <a:lstStyle/>
                    <a:p>
                      <a:pPr marL="0" lvl="0" indent="0" algn="ctr" rtl="0">
                        <a:spcBef>
                          <a:spcPts val="0"/>
                        </a:spcBef>
                        <a:spcAft>
                          <a:spcPts val="0"/>
                        </a:spcAft>
                        <a:buNone/>
                      </a:pPr>
                      <a:r>
                        <a:rPr lang="sv"/>
                        <a:t>3 x 15</a:t>
                      </a:r>
                      <a:endParaRPr/>
                    </a:p>
                  </a:txBody>
                  <a:tcPr marL="91425" marR="91425" marT="91425" marB="91425">
                    <a:solidFill>
                      <a:srgbClr val="C9DAF8"/>
                    </a:solidFill>
                  </a:tcPr>
                </a:tc>
                <a:tc>
                  <a:txBody>
                    <a:bodyPr/>
                    <a:lstStyle/>
                    <a:p>
                      <a:pPr marL="0" lvl="0" indent="0" algn="ctr" rtl="0">
                        <a:spcBef>
                          <a:spcPts val="0"/>
                        </a:spcBef>
                        <a:spcAft>
                          <a:spcPts val="0"/>
                        </a:spcAft>
                        <a:buNone/>
                      </a:pPr>
                      <a:r>
                        <a:rPr lang="sv"/>
                        <a:t>3</a:t>
                      </a:r>
                      <a:endParaRPr/>
                    </a:p>
                  </a:txBody>
                  <a:tcPr marL="91425" marR="91425" marT="91425" marB="91425">
                    <a:solidFill>
                      <a:srgbClr val="C9DAF8"/>
                    </a:solidFill>
                  </a:tcPr>
                </a:tc>
                <a:tc>
                  <a:txBody>
                    <a:bodyPr/>
                    <a:lstStyle/>
                    <a:p>
                      <a:pPr marL="0" lvl="0" indent="0" algn="ctr" rtl="0">
                        <a:spcBef>
                          <a:spcPts val="0"/>
                        </a:spcBef>
                        <a:spcAft>
                          <a:spcPts val="0"/>
                        </a:spcAft>
                        <a:buNone/>
                      </a:pPr>
                      <a:r>
                        <a:rPr lang="sv" dirty="0"/>
                        <a:t>5 + 4</a:t>
                      </a:r>
                      <a:endParaRPr dirty="0"/>
                    </a:p>
                  </a:txBody>
                  <a:tcPr marL="91425" marR="91425" marT="91425" marB="91425">
                    <a:solidFill>
                      <a:srgbClr val="C9DAF8"/>
                    </a:solidFill>
                  </a:tcPr>
                </a:tc>
                <a:tc>
                  <a:txBody>
                    <a:bodyPr/>
                    <a:lstStyle/>
                    <a:p>
                      <a:pPr marL="0" lvl="0" indent="0" algn="ctr" rtl="0">
                        <a:spcBef>
                          <a:spcPts val="0"/>
                        </a:spcBef>
                        <a:spcAft>
                          <a:spcPts val="0"/>
                        </a:spcAft>
                        <a:buNone/>
                      </a:pPr>
                      <a:r>
                        <a:rPr lang="sv"/>
                        <a:t>30 x 15-20</a:t>
                      </a:r>
                      <a:endParaRPr/>
                    </a:p>
                  </a:txBody>
                  <a:tcPr marL="91425" marR="91425" marT="91425" marB="91425">
                    <a:solidFill>
                      <a:srgbClr val="C9DAF8"/>
                    </a:solidFill>
                  </a:tcPr>
                </a:tc>
                <a:tc>
                  <a:txBody>
                    <a:bodyPr/>
                    <a:lstStyle/>
                    <a:p>
                      <a:pPr marL="0" lvl="0" indent="0" algn="ctr" rtl="0">
                        <a:spcBef>
                          <a:spcPts val="0"/>
                        </a:spcBef>
                        <a:spcAft>
                          <a:spcPts val="0"/>
                        </a:spcAft>
                        <a:buNone/>
                      </a:pPr>
                      <a:r>
                        <a:rPr lang="sv"/>
                        <a:t>3 x 1,5 - 2 m</a:t>
                      </a:r>
                      <a:endParaRPr/>
                    </a:p>
                  </a:txBody>
                  <a:tcPr marL="91425" marR="91425" marT="91425" marB="91425">
                    <a:solidFill>
                      <a:srgbClr val="C9DAF8"/>
                    </a:solidFill>
                  </a:tcPr>
                </a:tc>
                <a:tc>
                  <a:txBody>
                    <a:bodyPr/>
                    <a:lstStyle/>
                    <a:p>
                      <a:pPr marL="0" lvl="0" indent="0" algn="ctr" rtl="0">
                        <a:spcBef>
                          <a:spcPts val="0"/>
                        </a:spcBef>
                        <a:spcAft>
                          <a:spcPts val="0"/>
                        </a:spcAft>
                        <a:buNone/>
                      </a:pPr>
                      <a:r>
                        <a:rPr lang="sv"/>
                        <a:t>Barn/ Föreningsdomare</a:t>
                      </a:r>
                      <a:endParaRPr/>
                    </a:p>
                  </a:txBody>
                  <a:tcPr marL="91425" marR="91425" marT="91425" marB="91425">
                    <a:solidFill>
                      <a:srgbClr val="C9DAF8"/>
                    </a:solidFill>
                  </a:tcPr>
                </a:tc>
                <a:extLst>
                  <a:ext uri="{0D108BD9-81ED-4DB2-BD59-A6C34878D82A}">
                    <a16:rowId xmlns:a16="http://schemas.microsoft.com/office/drawing/2014/main" xmlns="" val="10001"/>
                  </a:ext>
                </a:extLst>
              </a:tr>
              <a:tr h="381000">
                <a:tc>
                  <a:txBody>
                    <a:bodyPr/>
                    <a:lstStyle/>
                    <a:p>
                      <a:pPr marL="0" lvl="0" indent="0" algn="ctr" rtl="0">
                        <a:spcBef>
                          <a:spcPts val="0"/>
                        </a:spcBef>
                        <a:spcAft>
                          <a:spcPts val="0"/>
                        </a:spcAft>
                        <a:buNone/>
                      </a:pPr>
                      <a:r>
                        <a:rPr lang="sv" dirty="0"/>
                        <a:t>Div. 10</a:t>
                      </a:r>
                      <a:endParaRPr dirty="0"/>
                    </a:p>
                    <a:p>
                      <a:pPr marL="0" lvl="0" indent="0" algn="ctr" rtl="0">
                        <a:spcBef>
                          <a:spcPts val="0"/>
                        </a:spcBef>
                        <a:spcAft>
                          <a:spcPts val="0"/>
                        </a:spcAft>
                        <a:buNone/>
                      </a:pPr>
                      <a:r>
                        <a:rPr lang="sv" sz="1200" dirty="0"/>
                        <a:t>Födda -15</a:t>
                      </a:r>
                      <a:endParaRPr sz="1200" dirty="0"/>
                    </a:p>
                  </a:txBody>
                  <a:tcPr marL="91425" marR="91425" marT="91425" marB="91425">
                    <a:solidFill>
                      <a:srgbClr val="CFE2F3"/>
                    </a:solidFill>
                  </a:tcPr>
                </a:tc>
                <a:tc>
                  <a:txBody>
                    <a:bodyPr/>
                    <a:lstStyle/>
                    <a:p>
                      <a:pPr marL="0" lvl="0" indent="0" algn="ctr" rtl="0">
                        <a:spcBef>
                          <a:spcPts val="0"/>
                        </a:spcBef>
                        <a:spcAft>
                          <a:spcPts val="0"/>
                        </a:spcAft>
                        <a:buNone/>
                      </a:pPr>
                      <a:r>
                        <a:rPr lang="sv"/>
                        <a:t>8 år</a:t>
                      </a:r>
                      <a:endParaRPr/>
                    </a:p>
                  </a:txBody>
                  <a:tcPr marL="91425" marR="91425" marT="91425" marB="91425">
                    <a:solidFill>
                      <a:srgbClr val="CFE2F3"/>
                    </a:solidFill>
                  </a:tcPr>
                </a:tc>
                <a:tc>
                  <a:txBody>
                    <a:bodyPr/>
                    <a:lstStyle/>
                    <a:p>
                      <a:pPr marL="0" lvl="0" indent="0" algn="ctr" rtl="0">
                        <a:spcBef>
                          <a:spcPts val="0"/>
                        </a:spcBef>
                        <a:spcAft>
                          <a:spcPts val="0"/>
                        </a:spcAft>
                        <a:buNone/>
                      </a:pPr>
                      <a:r>
                        <a:rPr lang="sv"/>
                        <a:t>3 x 15</a:t>
                      </a:r>
                      <a:endParaRPr/>
                    </a:p>
                  </a:txBody>
                  <a:tcPr marL="91425" marR="91425" marT="91425" marB="91425">
                    <a:solidFill>
                      <a:srgbClr val="CFE2F3"/>
                    </a:solidFill>
                  </a:tcPr>
                </a:tc>
                <a:tc>
                  <a:txBody>
                    <a:bodyPr/>
                    <a:lstStyle/>
                    <a:p>
                      <a:pPr marL="0" lvl="0" indent="0" algn="ctr" rtl="0">
                        <a:spcBef>
                          <a:spcPts val="0"/>
                        </a:spcBef>
                        <a:spcAft>
                          <a:spcPts val="0"/>
                        </a:spcAft>
                        <a:buNone/>
                      </a:pPr>
                      <a:r>
                        <a:rPr lang="sv"/>
                        <a:t>3</a:t>
                      </a:r>
                      <a:endParaRPr/>
                    </a:p>
                  </a:txBody>
                  <a:tcPr marL="91425" marR="91425" marT="91425" marB="91425">
                    <a:solidFill>
                      <a:srgbClr val="CFE2F3"/>
                    </a:solidFill>
                  </a:tcPr>
                </a:tc>
                <a:tc>
                  <a:txBody>
                    <a:bodyPr/>
                    <a:lstStyle/>
                    <a:p>
                      <a:pPr marL="0" lvl="0" indent="0" algn="ctr" rtl="0">
                        <a:spcBef>
                          <a:spcPts val="0"/>
                        </a:spcBef>
                        <a:spcAft>
                          <a:spcPts val="0"/>
                        </a:spcAft>
                        <a:buNone/>
                      </a:pPr>
                      <a:r>
                        <a:rPr lang="sv"/>
                        <a:t>5 + 4</a:t>
                      </a:r>
                      <a:endParaRPr/>
                    </a:p>
                  </a:txBody>
                  <a:tcPr marL="91425" marR="91425" marT="91425" marB="91425">
                    <a:solidFill>
                      <a:srgbClr val="CFE2F3"/>
                    </a:solidFill>
                  </a:tcPr>
                </a:tc>
                <a:tc>
                  <a:txBody>
                    <a:bodyPr/>
                    <a:lstStyle/>
                    <a:p>
                      <a:pPr marL="0" lvl="0" indent="0" algn="ctr" rtl="0">
                        <a:spcBef>
                          <a:spcPts val="0"/>
                        </a:spcBef>
                        <a:spcAft>
                          <a:spcPts val="0"/>
                        </a:spcAft>
                        <a:buNone/>
                      </a:pPr>
                      <a:r>
                        <a:rPr lang="sv"/>
                        <a:t>30 x 15-20</a:t>
                      </a:r>
                      <a:endParaRPr/>
                    </a:p>
                  </a:txBody>
                  <a:tcPr marL="91425" marR="91425" marT="91425" marB="91425">
                    <a:solidFill>
                      <a:srgbClr val="CFE2F3"/>
                    </a:solidFill>
                  </a:tcPr>
                </a:tc>
                <a:tc>
                  <a:txBody>
                    <a:bodyPr/>
                    <a:lstStyle/>
                    <a:p>
                      <a:pPr marL="0" lvl="0" indent="0" algn="ctr" rtl="0">
                        <a:spcBef>
                          <a:spcPts val="0"/>
                        </a:spcBef>
                        <a:spcAft>
                          <a:spcPts val="0"/>
                        </a:spcAft>
                        <a:buNone/>
                      </a:pPr>
                      <a:r>
                        <a:rPr lang="sv"/>
                        <a:t>3 x 1,5 - 2 m</a:t>
                      </a:r>
                      <a:endParaRPr/>
                    </a:p>
                  </a:txBody>
                  <a:tcPr marL="91425" marR="91425" marT="91425" marB="91425">
                    <a:solidFill>
                      <a:srgbClr val="CFE2F3"/>
                    </a:solidFill>
                  </a:tcPr>
                </a:tc>
                <a:tc>
                  <a:txBody>
                    <a:bodyPr/>
                    <a:lstStyle/>
                    <a:p>
                      <a:pPr marL="0" lvl="0" indent="0" algn="ctr" rtl="0">
                        <a:spcBef>
                          <a:spcPts val="0"/>
                        </a:spcBef>
                        <a:spcAft>
                          <a:spcPts val="0"/>
                        </a:spcAft>
                        <a:buNone/>
                      </a:pPr>
                      <a:r>
                        <a:rPr lang="sv" dirty="0"/>
                        <a:t>Barn/ Föreningsdomare</a:t>
                      </a:r>
                      <a:endParaRPr dirty="0"/>
                    </a:p>
                  </a:txBody>
                  <a:tcPr marL="91425" marR="91425" marT="91425" marB="91425">
                    <a:solidFill>
                      <a:srgbClr val="CFE2F3"/>
                    </a:solidFill>
                  </a:tcPr>
                </a:tc>
                <a:extLst>
                  <a:ext uri="{0D108BD9-81ED-4DB2-BD59-A6C34878D82A}">
                    <a16:rowId xmlns:a16="http://schemas.microsoft.com/office/drawing/2014/main" xmlns="" val="10002"/>
                  </a:ext>
                </a:extLst>
              </a:tr>
            </a:tbl>
          </a:graphicData>
        </a:graphic>
      </p:graphicFrame>
      <p:sp>
        <p:nvSpPr>
          <p:cNvPr id="84" name="Google Shape;84;p17"/>
          <p:cNvSpPr txBox="1"/>
          <p:nvPr/>
        </p:nvSpPr>
        <p:spPr>
          <a:xfrm>
            <a:off x="311700" y="445025"/>
            <a:ext cx="8520600" cy="8061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sv" sz="3020" dirty="0">
                <a:solidFill>
                  <a:srgbClr val="134596"/>
                </a:solidFill>
                <a:latin typeface="Impact"/>
                <a:ea typeface="Impact"/>
                <a:cs typeface="Impact"/>
                <a:sym typeface="Impact"/>
              </a:rPr>
              <a:t>Lathund för 5 mot 5 Bohusläns FF 2023</a:t>
            </a:r>
            <a:br>
              <a:rPr lang="sv" sz="3020" dirty="0">
                <a:solidFill>
                  <a:srgbClr val="134596"/>
                </a:solidFill>
                <a:latin typeface="Impact"/>
                <a:ea typeface="Impact"/>
                <a:cs typeface="Impact"/>
                <a:sym typeface="Impact"/>
              </a:rPr>
            </a:br>
            <a:r>
              <a:rPr lang="sv" sz="3020" dirty="0">
                <a:solidFill>
                  <a:srgbClr val="134596"/>
                </a:solidFill>
                <a:latin typeface="Impact"/>
                <a:ea typeface="Impact"/>
                <a:cs typeface="Impact"/>
                <a:sym typeface="Impact"/>
              </a:rPr>
              <a:t>Flickor</a:t>
            </a:r>
            <a:endParaRPr sz="3020" dirty="0">
              <a:solidFill>
                <a:srgbClr val="134596"/>
              </a:solidFill>
              <a:latin typeface="Impact"/>
              <a:ea typeface="Impact"/>
              <a:cs typeface="Impact"/>
              <a:sym typeface="Impact"/>
            </a:endParaRPr>
          </a:p>
        </p:txBody>
      </p:sp>
      <p:pic>
        <p:nvPicPr>
          <p:cNvPr id="85" name="Google Shape;85;p17"/>
          <p:cNvPicPr preferRelativeResize="0"/>
          <p:nvPr/>
        </p:nvPicPr>
        <p:blipFill>
          <a:blip r:embed="rId3">
            <a:alphaModFix/>
          </a:blip>
          <a:stretch>
            <a:fillRect/>
          </a:stretch>
        </p:blipFill>
        <p:spPr>
          <a:xfrm>
            <a:off x="7804625" y="53100"/>
            <a:ext cx="1288025" cy="1333725"/>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graphicFrame>
        <p:nvGraphicFramePr>
          <p:cNvPr id="90" name="Google Shape;90;p18"/>
          <p:cNvGraphicFramePr/>
          <p:nvPr>
            <p:extLst>
              <p:ext uri="{D42A27DB-BD31-4B8C-83A1-F6EECF244321}">
                <p14:modId xmlns:p14="http://schemas.microsoft.com/office/powerpoint/2010/main" val="2647433553"/>
              </p:ext>
            </p:extLst>
          </p:nvPr>
        </p:nvGraphicFramePr>
        <p:xfrm>
          <a:off x="250625" y="1935588"/>
          <a:ext cx="8642750" cy="1850164"/>
        </p:xfrm>
        <a:graphic>
          <a:graphicData uri="http://schemas.openxmlformats.org/drawingml/2006/table">
            <a:tbl>
              <a:tblPr>
                <a:noFill/>
                <a:tableStyleId>{3275EE04-DC9D-42C6-A3B0-8E1BE25212EE}</a:tableStyleId>
              </a:tblPr>
              <a:tblGrid>
                <a:gridCol w="904875">
                  <a:extLst>
                    <a:ext uri="{9D8B030D-6E8A-4147-A177-3AD203B41FA5}">
                      <a16:colId xmlns:a16="http://schemas.microsoft.com/office/drawing/2014/main" xmlns="" val="20000"/>
                    </a:ext>
                  </a:extLst>
                </a:gridCol>
                <a:gridCol w="904875">
                  <a:extLst>
                    <a:ext uri="{9D8B030D-6E8A-4147-A177-3AD203B41FA5}">
                      <a16:colId xmlns:a16="http://schemas.microsoft.com/office/drawing/2014/main" xmlns="" val="20001"/>
                    </a:ext>
                  </a:extLst>
                </a:gridCol>
                <a:gridCol w="722700">
                  <a:extLst>
                    <a:ext uri="{9D8B030D-6E8A-4147-A177-3AD203B41FA5}">
                      <a16:colId xmlns:a16="http://schemas.microsoft.com/office/drawing/2014/main" xmlns="" val="20002"/>
                    </a:ext>
                  </a:extLst>
                </a:gridCol>
                <a:gridCol w="1012025">
                  <a:extLst>
                    <a:ext uri="{9D8B030D-6E8A-4147-A177-3AD203B41FA5}">
                      <a16:colId xmlns:a16="http://schemas.microsoft.com/office/drawing/2014/main" xmlns="" val="20003"/>
                    </a:ext>
                  </a:extLst>
                </a:gridCol>
                <a:gridCol w="979900">
                  <a:extLst>
                    <a:ext uri="{9D8B030D-6E8A-4147-A177-3AD203B41FA5}">
                      <a16:colId xmlns:a16="http://schemas.microsoft.com/office/drawing/2014/main" xmlns="" val="20004"/>
                    </a:ext>
                  </a:extLst>
                </a:gridCol>
                <a:gridCol w="1151325">
                  <a:extLst>
                    <a:ext uri="{9D8B030D-6E8A-4147-A177-3AD203B41FA5}">
                      <a16:colId xmlns:a16="http://schemas.microsoft.com/office/drawing/2014/main" xmlns="" val="20005"/>
                    </a:ext>
                  </a:extLst>
                </a:gridCol>
                <a:gridCol w="1172775">
                  <a:extLst>
                    <a:ext uri="{9D8B030D-6E8A-4147-A177-3AD203B41FA5}">
                      <a16:colId xmlns:a16="http://schemas.microsoft.com/office/drawing/2014/main" xmlns="" val="20006"/>
                    </a:ext>
                  </a:extLst>
                </a:gridCol>
                <a:gridCol w="1794275">
                  <a:extLst>
                    <a:ext uri="{9D8B030D-6E8A-4147-A177-3AD203B41FA5}">
                      <a16:colId xmlns:a16="http://schemas.microsoft.com/office/drawing/2014/main" xmlns="" val="20007"/>
                    </a:ext>
                  </a:extLst>
                </a:gridCol>
              </a:tblGrid>
              <a:tr h="381000">
                <a:tc>
                  <a:txBody>
                    <a:bodyPr/>
                    <a:lstStyle/>
                    <a:p>
                      <a:pPr marL="0" lvl="0" indent="0" algn="l" rtl="0">
                        <a:spcBef>
                          <a:spcPts val="0"/>
                        </a:spcBef>
                        <a:spcAft>
                          <a:spcPts val="0"/>
                        </a:spcAft>
                        <a:buNone/>
                      </a:pPr>
                      <a:r>
                        <a:rPr lang="sv">
                          <a:solidFill>
                            <a:srgbClr val="FFFFFF"/>
                          </a:solidFill>
                          <a:latin typeface="Impact"/>
                          <a:ea typeface="Impact"/>
                          <a:cs typeface="Impact"/>
                          <a:sym typeface="Impact"/>
                        </a:rPr>
                        <a:t>Division</a:t>
                      </a:r>
                      <a:endParaRPr>
                        <a:solidFill>
                          <a:srgbClr val="FFFFFF"/>
                        </a:solidFill>
                        <a:latin typeface="Impact"/>
                        <a:ea typeface="Impact"/>
                        <a:cs typeface="Impact"/>
                        <a:sym typeface="Impact"/>
                      </a:endParaRPr>
                    </a:p>
                  </a:txBody>
                  <a:tcPr marL="91425" marR="91425" marT="91425" marB="91425">
                    <a:solidFill>
                      <a:srgbClr val="134596"/>
                    </a:solidFill>
                  </a:tcPr>
                </a:tc>
                <a:tc>
                  <a:txBody>
                    <a:bodyPr/>
                    <a:lstStyle/>
                    <a:p>
                      <a:pPr marL="0" lvl="0" indent="0" algn="l" rtl="0">
                        <a:spcBef>
                          <a:spcPts val="0"/>
                        </a:spcBef>
                        <a:spcAft>
                          <a:spcPts val="0"/>
                        </a:spcAft>
                        <a:buNone/>
                      </a:pPr>
                      <a:r>
                        <a:rPr lang="sv">
                          <a:solidFill>
                            <a:srgbClr val="FFFFFF"/>
                          </a:solidFill>
                          <a:latin typeface="Impact"/>
                          <a:ea typeface="Impact"/>
                          <a:cs typeface="Impact"/>
                          <a:sym typeface="Impact"/>
                        </a:rPr>
                        <a:t>Rek ålder</a:t>
                      </a:r>
                      <a:endParaRPr>
                        <a:solidFill>
                          <a:srgbClr val="FFFFFF"/>
                        </a:solidFill>
                        <a:latin typeface="Impact"/>
                        <a:ea typeface="Impact"/>
                        <a:cs typeface="Impact"/>
                        <a:sym typeface="Impact"/>
                      </a:endParaRPr>
                    </a:p>
                  </a:txBody>
                  <a:tcPr marL="91425" marR="91425" marT="91425" marB="91425">
                    <a:solidFill>
                      <a:srgbClr val="134596"/>
                    </a:solidFill>
                  </a:tcPr>
                </a:tc>
                <a:tc>
                  <a:txBody>
                    <a:bodyPr/>
                    <a:lstStyle/>
                    <a:p>
                      <a:pPr marL="0" lvl="0" indent="0" algn="l" rtl="0">
                        <a:spcBef>
                          <a:spcPts val="0"/>
                        </a:spcBef>
                        <a:spcAft>
                          <a:spcPts val="0"/>
                        </a:spcAft>
                        <a:buNone/>
                      </a:pPr>
                      <a:r>
                        <a:rPr lang="sv">
                          <a:solidFill>
                            <a:srgbClr val="FFFFFF"/>
                          </a:solidFill>
                          <a:latin typeface="Impact"/>
                          <a:ea typeface="Impact"/>
                          <a:cs typeface="Impact"/>
                          <a:sym typeface="Impact"/>
                        </a:rPr>
                        <a:t>Speltid</a:t>
                      </a:r>
                      <a:endParaRPr>
                        <a:solidFill>
                          <a:srgbClr val="FFFFFF"/>
                        </a:solidFill>
                        <a:latin typeface="Impact"/>
                        <a:ea typeface="Impact"/>
                        <a:cs typeface="Impact"/>
                        <a:sym typeface="Impact"/>
                      </a:endParaRPr>
                    </a:p>
                  </a:txBody>
                  <a:tcPr marL="91425" marR="91425" marT="91425" marB="91425">
                    <a:solidFill>
                      <a:srgbClr val="134596"/>
                    </a:solidFill>
                  </a:tcPr>
                </a:tc>
                <a:tc>
                  <a:txBody>
                    <a:bodyPr/>
                    <a:lstStyle/>
                    <a:p>
                      <a:pPr marL="0" lvl="0" indent="0" algn="l" rtl="0">
                        <a:spcBef>
                          <a:spcPts val="0"/>
                        </a:spcBef>
                        <a:spcAft>
                          <a:spcPts val="0"/>
                        </a:spcAft>
                        <a:buNone/>
                      </a:pPr>
                      <a:r>
                        <a:rPr lang="sv">
                          <a:solidFill>
                            <a:srgbClr val="FFFFFF"/>
                          </a:solidFill>
                          <a:latin typeface="Impact"/>
                          <a:ea typeface="Impact"/>
                          <a:cs typeface="Impact"/>
                          <a:sym typeface="Impact"/>
                        </a:rPr>
                        <a:t>Bollstorlek</a:t>
                      </a:r>
                      <a:endParaRPr>
                        <a:solidFill>
                          <a:srgbClr val="FFFFFF"/>
                        </a:solidFill>
                        <a:latin typeface="Impact"/>
                        <a:ea typeface="Impact"/>
                        <a:cs typeface="Impact"/>
                        <a:sym typeface="Impact"/>
                      </a:endParaRPr>
                    </a:p>
                  </a:txBody>
                  <a:tcPr marL="91425" marR="91425" marT="91425" marB="91425">
                    <a:solidFill>
                      <a:srgbClr val="134596"/>
                    </a:solidFill>
                  </a:tcPr>
                </a:tc>
                <a:tc>
                  <a:txBody>
                    <a:bodyPr/>
                    <a:lstStyle/>
                    <a:p>
                      <a:pPr marL="0" lvl="0" indent="0" algn="l" rtl="0">
                        <a:spcBef>
                          <a:spcPts val="0"/>
                        </a:spcBef>
                        <a:spcAft>
                          <a:spcPts val="0"/>
                        </a:spcAft>
                        <a:buNone/>
                      </a:pPr>
                      <a:r>
                        <a:rPr lang="sv">
                          <a:solidFill>
                            <a:srgbClr val="FFFFFF"/>
                          </a:solidFill>
                          <a:latin typeface="Impact"/>
                          <a:ea typeface="Impact"/>
                          <a:cs typeface="Impact"/>
                          <a:sym typeface="Impact"/>
                        </a:rPr>
                        <a:t>Antal spelare</a:t>
                      </a:r>
                      <a:endParaRPr>
                        <a:solidFill>
                          <a:srgbClr val="FFFFFF"/>
                        </a:solidFill>
                        <a:latin typeface="Impact"/>
                        <a:ea typeface="Impact"/>
                        <a:cs typeface="Impact"/>
                        <a:sym typeface="Impact"/>
                      </a:endParaRPr>
                    </a:p>
                  </a:txBody>
                  <a:tcPr marL="91425" marR="91425" marT="91425" marB="91425">
                    <a:solidFill>
                      <a:srgbClr val="134596"/>
                    </a:solidFill>
                  </a:tcPr>
                </a:tc>
                <a:tc>
                  <a:txBody>
                    <a:bodyPr/>
                    <a:lstStyle/>
                    <a:p>
                      <a:pPr marL="0" lvl="0" indent="0" algn="l" rtl="0">
                        <a:spcBef>
                          <a:spcPts val="0"/>
                        </a:spcBef>
                        <a:spcAft>
                          <a:spcPts val="0"/>
                        </a:spcAft>
                        <a:buNone/>
                      </a:pPr>
                      <a:r>
                        <a:rPr lang="sv">
                          <a:solidFill>
                            <a:srgbClr val="FFFFFF"/>
                          </a:solidFill>
                          <a:latin typeface="Impact"/>
                          <a:ea typeface="Impact"/>
                          <a:cs typeface="Impact"/>
                          <a:sym typeface="Impact"/>
                        </a:rPr>
                        <a:t>Planstorlek</a:t>
                      </a:r>
                      <a:endParaRPr>
                        <a:solidFill>
                          <a:srgbClr val="FFFFFF"/>
                        </a:solidFill>
                        <a:latin typeface="Impact"/>
                        <a:ea typeface="Impact"/>
                        <a:cs typeface="Impact"/>
                        <a:sym typeface="Impact"/>
                      </a:endParaRPr>
                    </a:p>
                  </a:txBody>
                  <a:tcPr marL="91425" marR="91425" marT="91425" marB="91425">
                    <a:solidFill>
                      <a:srgbClr val="134596"/>
                    </a:solidFill>
                  </a:tcPr>
                </a:tc>
                <a:tc>
                  <a:txBody>
                    <a:bodyPr/>
                    <a:lstStyle/>
                    <a:p>
                      <a:pPr marL="0" lvl="0" indent="0" algn="l" rtl="0">
                        <a:spcBef>
                          <a:spcPts val="0"/>
                        </a:spcBef>
                        <a:spcAft>
                          <a:spcPts val="0"/>
                        </a:spcAft>
                        <a:buNone/>
                      </a:pPr>
                      <a:r>
                        <a:rPr lang="sv">
                          <a:solidFill>
                            <a:srgbClr val="FFFFFF"/>
                          </a:solidFill>
                          <a:latin typeface="Impact"/>
                          <a:ea typeface="Impact"/>
                          <a:cs typeface="Impact"/>
                          <a:sym typeface="Impact"/>
                        </a:rPr>
                        <a:t>Målstorlek</a:t>
                      </a:r>
                      <a:endParaRPr>
                        <a:solidFill>
                          <a:srgbClr val="FFFFFF"/>
                        </a:solidFill>
                        <a:latin typeface="Impact"/>
                        <a:ea typeface="Impact"/>
                        <a:cs typeface="Impact"/>
                        <a:sym typeface="Impact"/>
                      </a:endParaRPr>
                    </a:p>
                  </a:txBody>
                  <a:tcPr marL="91425" marR="91425" marT="91425" marB="91425">
                    <a:solidFill>
                      <a:srgbClr val="134596"/>
                    </a:solidFill>
                  </a:tcPr>
                </a:tc>
                <a:tc>
                  <a:txBody>
                    <a:bodyPr/>
                    <a:lstStyle/>
                    <a:p>
                      <a:pPr marL="0" lvl="0" indent="0" algn="l" rtl="0">
                        <a:spcBef>
                          <a:spcPts val="0"/>
                        </a:spcBef>
                        <a:spcAft>
                          <a:spcPts val="0"/>
                        </a:spcAft>
                        <a:buNone/>
                      </a:pPr>
                      <a:r>
                        <a:rPr lang="sv">
                          <a:solidFill>
                            <a:srgbClr val="FFFFFF"/>
                          </a:solidFill>
                          <a:latin typeface="Impact"/>
                          <a:ea typeface="Impact"/>
                          <a:cs typeface="Impact"/>
                          <a:sym typeface="Impact"/>
                        </a:rPr>
                        <a:t>Domarnivå</a:t>
                      </a:r>
                      <a:endParaRPr>
                        <a:solidFill>
                          <a:srgbClr val="FFFFFF"/>
                        </a:solidFill>
                        <a:latin typeface="Impact"/>
                        <a:ea typeface="Impact"/>
                        <a:cs typeface="Impact"/>
                        <a:sym typeface="Impact"/>
                      </a:endParaRPr>
                    </a:p>
                  </a:txBody>
                  <a:tcPr marL="91425" marR="91425" marT="91425" marB="91425">
                    <a:solidFill>
                      <a:srgbClr val="134596"/>
                    </a:solidFill>
                  </a:tcPr>
                </a:tc>
                <a:extLst>
                  <a:ext uri="{0D108BD9-81ED-4DB2-BD59-A6C34878D82A}">
                    <a16:rowId xmlns:a16="http://schemas.microsoft.com/office/drawing/2014/main" xmlns="" val="10000"/>
                  </a:ext>
                </a:extLst>
              </a:tr>
              <a:tr h="381000">
                <a:tc>
                  <a:txBody>
                    <a:bodyPr/>
                    <a:lstStyle/>
                    <a:p>
                      <a:pPr marL="0" lvl="0" indent="0" algn="ctr" rtl="0">
                        <a:spcBef>
                          <a:spcPts val="0"/>
                        </a:spcBef>
                        <a:spcAft>
                          <a:spcPts val="0"/>
                        </a:spcAft>
                        <a:buNone/>
                      </a:pPr>
                      <a:r>
                        <a:rPr lang="sv" dirty="0"/>
                        <a:t>Div. 10</a:t>
                      </a:r>
                      <a:endParaRPr dirty="0"/>
                    </a:p>
                    <a:p>
                      <a:pPr marL="0" lvl="0" indent="0" algn="ctr" rtl="0">
                        <a:spcBef>
                          <a:spcPts val="0"/>
                        </a:spcBef>
                        <a:spcAft>
                          <a:spcPts val="0"/>
                        </a:spcAft>
                        <a:buNone/>
                      </a:pPr>
                      <a:r>
                        <a:rPr lang="sv" sz="1200" dirty="0"/>
                        <a:t>Födda -14</a:t>
                      </a:r>
                      <a:endParaRPr sz="1200" dirty="0"/>
                    </a:p>
                  </a:txBody>
                  <a:tcPr marL="91425" marR="91425" marT="91425" marB="91425">
                    <a:solidFill>
                      <a:srgbClr val="C9DAF8"/>
                    </a:solidFill>
                  </a:tcPr>
                </a:tc>
                <a:tc>
                  <a:txBody>
                    <a:bodyPr/>
                    <a:lstStyle/>
                    <a:p>
                      <a:pPr marL="0" lvl="0" indent="0" algn="ctr" rtl="0">
                        <a:spcBef>
                          <a:spcPts val="0"/>
                        </a:spcBef>
                        <a:spcAft>
                          <a:spcPts val="0"/>
                        </a:spcAft>
                        <a:buNone/>
                      </a:pPr>
                      <a:r>
                        <a:rPr lang="sv"/>
                        <a:t>9 år</a:t>
                      </a:r>
                      <a:endParaRPr/>
                    </a:p>
                  </a:txBody>
                  <a:tcPr marL="91425" marR="91425" marT="91425" marB="91425">
                    <a:solidFill>
                      <a:srgbClr val="C9DAF8"/>
                    </a:solidFill>
                  </a:tcPr>
                </a:tc>
                <a:tc>
                  <a:txBody>
                    <a:bodyPr/>
                    <a:lstStyle/>
                    <a:p>
                      <a:pPr marL="0" lvl="0" indent="0" algn="ctr" rtl="0">
                        <a:spcBef>
                          <a:spcPts val="0"/>
                        </a:spcBef>
                        <a:spcAft>
                          <a:spcPts val="0"/>
                        </a:spcAft>
                        <a:buNone/>
                      </a:pPr>
                      <a:r>
                        <a:rPr lang="sv"/>
                        <a:t>3 x 15</a:t>
                      </a:r>
                      <a:endParaRPr/>
                    </a:p>
                  </a:txBody>
                  <a:tcPr marL="91425" marR="91425" marT="91425" marB="91425">
                    <a:solidFill>
                      <a:srgbClr val="C9DAF8"/>
                    </a:solidFill>
                  </a:tcPr>
                </a:tc>
                <a:tc>
                  <a:txBody>
                    <a:bodyPr/>
                    <a:lstStyle/>
                    <a:p>
                      <a:pPr marL="0" lvl="0" indent="0" algn="ctr" rtl="0">
                        <a:spcBef>
                          <a:spcPts val="0"/>
                        </a:spcBef>
                        <a:spcAft>
                          <a:spcPts val="0"/>
                        </a:spcAft>
                        <a:buNone/>
                      </a:pPr>
                      <a:r>
                        <a:rPr lang="sv"/>
                        <a:t>3</a:t>
                      </a:r>
                      <a:endParaRPr/>
                    </a:p>
                  </a:txBody>
                  <a:tcPr marL="91425" marR="91425" marT="91425" marB="91425">
                    <a:solidFill>
                      <a:srgbClr val="C9DAF8"/>
                    </a:solidFill>
                  </a:tcPr>
                </a:tc>
                <a:tc>
                  <a:txBody>
                    <a:bodyPr/>
                    <a:lstStyle/>
                    <a:p>
                      <a:pPr marL="0" lvl="0" indent="0" algn="ctr" rtl="0">
                        <a:spcBef>
                          <a:spcPts val="0"/>
                        </a:spcBef>
                        <a:spcAft>
                          <a:spcPts val="0"/>
                        </a:spcAft>
                        <a:buNone/>
                      </a:pPr>
                      <a:r>
                        <a:rPr lang="sv"/>
                        <a:t>5 + 4</a:t>
                      </a:r>
                      <a:endParaRPr/>
                    </a:p>
                  </a:txBody>
                  <a:tcPr marL="91425" marR="91425" marT="91425" marB="91425">
                    <a:solidFill>
                      <a:srgbClr val="C9DAF8"/>
                    </a:solidFill>
                  </a:tcPr>
                </a:tc>
                <a:tc>
                  <a:txBody>
                    <a:bodyPr/>
                    <a:lstStyle/>
                    <a:p>
                      <a:pPr marL="0" lvl="0" indent="0" algn="ctr" rtl="0">
                        <a:spcBef>
                          <a:spcPts val="0"/>
                        </a:spcBef>
                        <a:spcAft>
                          <a:spcPts val="0"/>
                        </a:spcAft>
                        <a:buNone/>
                      </a:pPr>
                      <a:r>
                        <a:rPr lang="sv"/>
                        <a:t>30 x 15-20</a:t>
                      </a:r>
                      <a:endParaRPr/>
                    </a:p>
                  </a:txBody>
                  <a:tcPr marL="91425" marR="91425" marT="91425" marB="91425">
                    <a:solidFill>
                      <a:srgbClr val="C9DAF8"/>
                    </a:solidFill>
                  </a:tcPr>
                </a:tc>
                <a:tc>
                  <a:txBody>
                    <a:bodyPr/>
                    <a:lstStyle/>
                    <a:p>
                      <a:pPr marL="0" lvl="0" indent="0" algn="ctr" rtl="0">
                        <a:spcBef>
                          <a:spcPts val="0"/>
                        </a:spcBef>
                        <a:spcAft>
                          <a:spcPts val="0"/>
                        </a:spcAft>
                        <a:buNone/>
                      </a:pPr>
                      <a:r>
                        <a:rPr lang="sv"/>
                        <a:t>3 x 1,5 - 2 m</a:t>
                      </a:r>
                      <a:endParaRPr/>
                    </a:p>
                  </a:txBody>
                  <a:tcPr marL="91425" marR="91425" marT="91425" marB="91425">
                    <a:solidFill>
                      <a:srgbClr val="C9DAF8"/>
                    </a:solidFill>
                  </a:tcPr>
                </a:tc>
                <a:tc>
                  <a:txBody>
                    <a:bodyPr/>
                    <a:lstStyle/>
                    <a:p>
                      <a:pPr marL="0" lvl="0" indent="0" algn="ctr" rtl="0">
                        <a:spcBef>
                          <a:spcPts val="0"/>
                        </a:spcBef>
                        <a:spcAft>
                          <a:spcPts val="0"/>
                        </a:spcAft>
                        <a:buNone/>
                      </a:pPr>
                      <a:r>
                        <a:rPr lang="sv"/>
                        <a:t>Barn/ Föreningsdomare</a:t>
                      </a:r>
                      <a:endParaRPr/>
                    </a:p>
                  </a:txBody>
                  <a:tcPr marL="91425" marR="91425" marT="91425" marB="91425">
                    <a:solidFill>
                      <a:srgbClr val="C9DAF8"/>
                    </a:solidFill>
                  </a:tcPr>
                </a:tc>
                <a:extLst>
                  <a:ext uri="{0D108BD9-81ED-4DB2-BD59-A6C34878D82A}">
                    <a16:rowId xmlns:a16="http://schemas.microsoft.com/office/drawing/2014/main" xmlns="" val="10001"/>
                  </a:ext>
                </a:extLst>
              </a:tr>
              <a:tr h="631025">
                <a:tc>
                  <a:txBody>
                    <a:bodyPr/>
                    <a:lstStyle/>
                    <a:p>
                      <a:pPr marL="0" lvl="0" indent="0" algn="ctr" rtl="0">
                        <a:spcBef>
                          <a:spcPts val="0"/>
                        </a:spcBef>
                        <a:spcAft>
                          <a:spcPts val="0"/>
                        </a:spcAft>
                        <a:buNone/>
                      </a:pPr>
                      <a:r>
                        <a:rPr lang="sv" dirty="0"/>
                        <a:t>Div. 11</a:t>
                      </a:r>
                      <a:endParaRPr dirty="0"/>
                    </a:p>
                    <a:p>
                      <a:pPr marL="0" lvl="0" indent="0" algn="ctr" rtl="0">
                        <a:spcBef>
                          <a:spcPts val="0"/>
                        </a:spcBef>
                        <a:spcAft>
                          <a:spcPts val="0"/>
                        </a:spcAft>
                        <a:buNone/>
                      </a:pPr>
                      <a:r>
                        <a:rPr lang="sv" sz="1200" dirty="0"/>
                        <a:t>Födda -15</a:t>
                      </a:r>
                      <a:endParaRPr sz="1200" dirty="0"/>
                    </a:p>
                  </a:txBody>
                  <a:tcPr marL="91425" marR="91425" marT="91425" marB="91425">
                    <a:solidFill>
                      <a:srgbClr val="CFE2F3"/>
                    </a:solidFill>
                  </a:tcPr>
                </a:tc>
                <a:tc>
                  <a:txBody>
                    <a:bodyPr/>
                    <a:lstStyle/>
                    <a:p>
                      <a:pPr marL="0" lvl="0" indent="0" algn="ctr" rtl="0">
                        <a:spcBef>
                          <a:spcPts val="0"/>
                        </a:spcBef>
                        <a:spcAft>
                          <a:spcPts val="0"/>
                        </a:spcAft>
                        <a:buNone/>
                      </a:pPr>
                      <a:r>
                        <a:rPr lang="sv"/>
                        <a:t>8 år</a:t>
                      </a:r>
                      <a:endParaRPr/>
                    </a:p>
                  </a:txBody>
                  <a:tcPr marL="91425" marR="91425" marT="91425" marB="91425">
                    <a:solidFill>
                      <a:srgbClr val="CFE2F3"/>
                    </a:solidFill>
                  </a:tcPr>
                </a:tc>
                <a:tc>
                  <a:txBody>
                    <a:bodyPr/>
                    <a:lstStyle/>
                    <a:p>
                      <a:pPr marL="0" lvl="0" indent="0" algn="ctr" rtl="0">
                        <a:spcBef>
                          <a:spcPts val="0"/>
                        </a:spcBef>
                        <a:spcAft>
                          <a:spcPts val="0"/>
                        </a:spcAft>
                        <a:buNone/>
                      </a:pPr>
                      <a:r>
                        <a:rPr lang="sv"/>
                        <a:t>3 x 15</a:t>
                      </a:r>
                      <a:endParaRPr/>
                    </a:p>
                  </a:txBody>
                  <a:tcPr marL="91425" marR="91425" marT="91425" marB="91425">
                    <a:solidFill>
                      <a:srgbClr val="CFE2F3"/>
                    </a:solidFill>
                  </a:tcPr>
                </a:tc>
                <a:tc>
                  <a:txBody>
                    <a:bodyPr/>
                    <a:lstStyle/>
                    <a:p>
                      <a:pPr marL="0" lvl="0" indent="0" algn="ctr" rtl="0">
                        <a:spcBef>
                          <a:spcPts val="0"/>
                        </a:spcBef>
                        <a:spcAft>
                          <a:spcPts val="0"/>
                        </a:spcAft>
                        <a:buNone/>
                      </a:pPr>
                      <a:r>
                        <a:rPr lang="sv"/>
                        <a:t>3</a:t>
                      </a:r>
                      <a:endParaRPr/>
                    </a:p>
                  </a:txBody>
                  <a:tcPr marL="91425" marR="91425" marT="91425" marB="91425">
                    <a:solidFill>
                      <a:srgbClr val="CFE2F3"/>
                    </a:solidFill>
                  </a:tcPr>
                </a:tc>
                <a:tc>
                  <a:txBody>
                    <a:bodyPr/>
                    <a:lstStyle/>
                    <a:p>
                      <a:pPr marL="0" lvl="0" indent="0" algn="ctr" rtl="0">
                        <a:spcBef>
                          <a:spcPts val="0"/>
                        </a:spcBef>
                        <a:spcAft>
                          <a:spcPts val="0"/>
                        </a:spcAft>
                        <a:buNone/>
                      </a:pPr>
                      <a:r>
                        <a:rPr lang="sv"/>
                        <a:t>5 + 4</a:t>
                      </a:r>
                      <a:endParaRPr/>
                    </a:p>
                  </a:txBody>
                  <a:tcPr marL="91425" marR="91425" marT="91425" marB="91425">
                    <a:solidFill>
                      <a:srgbClr val="CFE2F3"/>
                    </a:solidFill>
                  </a:tcPr>
                </a:tc>
                <a:tc>
                  <a:txBody>
                    <a:bodyPr/>
                    <a:lstStyle/>
                    <a:p>
                      <a:pPr marL="0" lvl="0" indent="0" algn="ctr" rtl="0">
                        <a:spcBef>
                          <a:spcPts val="0"/>
                        </a:spcBef>
                        <a:spcAft>
                          <a:spcPts val="0"/>
                        </a:spcAft>
                        <a:buNone/>
                      </a:pPr>
                      <a:r>
                        <a:rPr lang="sv"/>
                        <a:t>30 x 15-20</a:t>
                      </a:r>
                      <a:endParaRPr/>
                    </a:p>
                  </a:txBody>
                  <a:tcPr marL="91425" marR="91425" marT="91425" marB="91425">
                    <a:solidFill>
                      <a:srgbClr val="CFE2F3"/>
                    </a:solidFill>
                  </a:tcPr>
                </a:tc>
                <a:tc>
                  <a:txBody>
                    <a:bodyPr/>
                    <a:lstStyle/>
                    <a:p>
                      <a:pPr marL="0" lvl="0" indent="0" algn="ctr" rtl="0">
                        <a:spcBef>
                          <a:spcPts val="0"/>
                        </a:spcBef>
                        <a:spcAft>
                          <a:spcPts val="0"/>
                        </a:spcAft>
                        <a:buNone/>
                      </a:pPr>
                      <a:r>
                        <a:rPr lang="sv"/>
                        <a:t>3 x 1,5 - 2 m</a:t>
                      </a:r>
                      <a:endParaRPr/>
                    </a:p>
                  </a:txBody>
                  <a:tcPr marL="91425" marR="91425" marT="91425" marB="91425">
                    <a:solidFill>
                      <a:srgbClr val="CFE2F3"/>
                    </a:solidFill>
                  </a:tcPr>
                </a:tc>
                <a:tc>
                  <a:txBody>
                    <a:bodyPr/>
                    <a:lstStyle/>
                    <a:p>
                      <a:pPr marL="0" lvl="0" indent="0" algn="ctr" rtl="0">
                        <a:spcBef>
                          <a:spcPts val="0"/>
                        </a:spcBef>
                        <a:spcAft>
                          <a:spcPts val="0"/>
                        </a:spcAft>
                        <a:buNone/>
                      </a:pPr>
                      <a:r>
                        <a:rPr lang="sv" dirty="0"/>
                        <a:t>Barn/ Föreningsdomare</a:t>
                      </a:r>
                      <a:endParaRPr dirty="0"/>
                    </a:p>
                  </a:txBody>
                  <a:tcPr marL="91425" marR="91425" marT="91425" marB="91425">
                    <a:solidFill>
                      <a:srgbClr val="CFE2F3"/>
                    </a:solidFill>
                  </a:tcPr>
                </a:tc>
                <a:extLst>
                  <a:ext uri="{0D108BD9-81ED-4DB2-BD59-A6C34878D82A}">
                    <a16:rowId xmlns:a16="http://schemas.microsoft.com/office/drawing/2014/main" xmlns="" val="10002"/>
                  </a:ext>
                </a:extLst>
              </a:tr>
            </a:tbl>
          </a:graphicData>
        </a:graphic>
      </p:graphicFrame>
      <p:sp>
        <p:nvSpPr>
          <p:cNvPr id="91" name="Google Shape;91;p18"/>
          <p:cNvSpPr txBox="1"/>
          <p:nvPr/>
        </p:nvSpPr>
        <p:spPr>
          <a:xfrm>
            <a:off x="311700" y="445025"/>
            <a:ext cx="8520600" cy="8061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sv" sz="3020" dirty="0">
                <a:solidFill>
                  <a:srgbClr val="134596"/>
                </a:solidFill>
                <a:latin typeface="Impact"/>
                <a:ea typeface="Impact"/>
                <a:cs typeface="Impact"/>
                <a:sym typeface="Impact"/>
              </a:rPr>
              <a:t>Lathund för 5 mot 5 Bohusläns FF 2023</a:t>
            </a:r>
            <a:br>
              <a:rPr lang="sv" sz="3020" dirty="0">
                <a:solidFill>
                  <a:srgbClr val="134596"/>
                </a:solidFill>
                <a:latin typeface="Impact"/>
                <a:ea typeface="Impact"/>
                <a:cs typeface="Impact"/>
                <a:sym typeface="Impact"/>
              </a:rPr>
            </a:br>
            <a:r>
              <a:rPr lang="sv" sz="3020" dirty="0">
                <a:solidFill>
                  <a:srgbClr val="134596"/>
                </a:solidFill>
                <a:latin typeface="Impact"/>
                <a:ea typeface="Impact"/>
                <a:cs typeface="Impact"/>
                <a:sym typeface="Impact"/>
              </a:rPr>
              <a:t>Pojkar</a:t>
            </a:r>
            <a:endParaRPr sz="3020" dirty="0">
              <a:solidFill>
                <a:srgbClr val="134596"/>
              </a:solidFill>
              <a:latin typeface="Impact"/>
              <a:ea typeface="Impact"/>
              <a:cs typeface="Impact"/>
              <a:sym typeface="Impact"/>
            </a:endParaRPr>
          </a:p>
        </p:txBody>
      </p:sp>
      <p:pic>
        <p:nvPicPr>
          <p:cNvPr id="92" name="Google Shape;92;p18"/>
          <p:cNvPicPr preferRelativeResize="0"/>
          <p:nvPr/>
        </p:nvPicPr>
        <p:blipFill>
          <a:blip r:embed="rId3">
            <a:alphaModFix/>
          </a:blip>
          <a:stretch>
            <a:fillRect/>
          </a:stretch>
        </p:blipFill>
        <p:spPr>
          <a:xfrm>
            <a:off x="7804625" y="53100"/>
            <a:ext cx="1288025" cy="1333725"/>
          </a:xfrm>
          <a:prstGeom prst="rect">
            <a:avLst/>
          </a:prstGeom>
          <a:noFill/>
          <a:ln>
            <a:noFill/>
          </a:ln>
        </p:spPr>
      </p:pic>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804</Words>
  <Application>Microsoft Macintosh PowerPoint</Application>
  <PresentationFormat>Bildspel på skärmen (16:9)</PresentationFormat>
  <Paragraphs>165</Paragraphs>
  <Slides>20</Slides>
  <Notes>18</Notes>
  <HiddenSlides>0</HiddenSlides>
  <MMClips>0</MMClips>
  <ScaleCrop>false</ScaleCrop>
  <HeadingPairs>
    <vt:vector size="4" baseType="variant">
      <vt:variant>
        <vt:lpstr>Tema</vt:lpstr>
      </vt:variant>
      <vt:variant>
        <vt:i4>1</vt:i4>
      </vt:variant>
      <vt:variant>
        <vt:lpstr>Bildrubriker</vt:lpstr>
      </vt:variant>
      <vt:variant>
        <vt:i4>20</vt:i4>
      </vt:variant>
    </vt:vector>
  </HeadingPairs>
  <TitlesOfParts>
    <vt:vector size="21" baseType="lpstr">
      <vt:lpstr>Simple Light</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Regel 3 Spelarna</vt:lpstr>
      <vt:lpstr>Regel 4 Spelarnas utrustning</vt:lpstr>
      <vt:lpstr>PowerPoint-presentation</vt:lpstr>
      <vt:lpstr>PowerPoint-presentation</vt:lpstr>
      <vt:lpstr>PowerPoint-presentation</vt:lpstr>
      <vt:lpstr>PowerPoint-presentation</vt:lpstr>
      <vt:lpstr>PowerPoint-presentation</vt:lpstr>
      <vt:lpstr>Regel 15 Sidlinjespark</vt:lpstr>
      <vt:lpstr>PowerPoint-presentation</vt:lpstr>
      <vt:lpstr>PowerPoint-presentation</vt:lpstr>
      <vt:lpstr>Vad händer nu?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cp:lastModifiedBy>Peter  Zwetsloot Isaksson</cp:lastModifiedBy>
  <cp:revision>2</cp:revision>
  <dcterms:modified xsi:type="dcterms:W3CDTF">2024-02-27T20:17:20Z</dcterms:modified>
</cp:coreProperties>
</file>