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8" r:id="rId6"/>
    <p:sldId id="282" r:id="rId7"/>
    <p:sldId id="261" r:id="rId8"/>
    <p:sldId id="265" r:id="rId9"/>
    <p:sldId id="273" r:id="rId10"/>
    <p:sldId id="279" r:id="rId11"/>
    <p:sldId id="262" r:id="rId12"/>
    <p:sldId id="264" r:id="rId13"/>
    <p:sldId id="267" r:id="rId14"/>
    <p:sldId id="266" r:id="rId15"/>
    <p:sldId id="270" r:id="rId16"/>
    <p:sldId id="271" r:id="rId17"/>
    <p:sldId id="274" r:id="rId18"/>
    <p:sldId id="283" r:id="rId19"/>
    <p:sldId id="280" r:id="rId20"/>
    <p:sldId id="269" r:id="rId21"/>
    <p:sldId id="281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02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90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94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628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930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68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40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21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15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82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144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82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3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0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77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29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40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2224159-1460-4A98-8D25-2E330C5FAA8C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A8A1B25-5FA5-48E1-8D8C-FBF118D7D7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48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5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7" name="Rectangle 26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F2EC11-3FF6-40F9-BC63-54208F320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Infomöte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EEC1B-F513-4CE3-9236-8D7F7A91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293441"/>
            <a:ext cx="8825658" cy="1234148"/>
          </a:xfrm>
        </p:spPr>
        <p:txBody>
          <a:bodyPr>
            <a:normAutofit/>
          </a:bodyPr>
          <a:lstStyle/>
          <a:p>
            <a:pPr algn="ctr"/>
            <a:r>
              <a:rPr lang="sv-SE" sz="2000" dirty="0"/>
              <a:t>Lundaspelen 2019</a:t>
            </a:r>
          </a:p>
        </p:txBody>
      </p:sp>
      <p:cxnSp>
        <p:nvCxnSpPr>
          <p:cNvPr id="36" name="Straight Connector 29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A6F34F1A-508A-44E4-9575-52AE455C8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2537" y="1169602"/>
            <a:ext cx="243780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69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ABF5-A147-4FA3-9621-E7B3632E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Hallarna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FC96-055D-4916-86CD-74A538D9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564" y="2603500"/>
            <a:ext cx="8825659" cy="3416300"/>
          </a:xfrm>
        </p:spPr>
        <p:txBody>
          <a:bodyPr>
            <a:normAutofit fontScale="92500"/>
          </a:bodyPr>
          <a:lstStyle/>
          <a:p>
            <a:pPr lvl="1">
              <a:spcBef>
                <a:spcPts val="600"/>
              </a:spcBef>
              <a:defRPr/>
            </a:pPr>
            <a:r>
              <a:rPr lang="sv-SE" altLang="sv-SE" sz="2400" b="1" dirty="0"/>
              <a:t>”Hallarna – ansiktet utåt”</a:t>
            </a:r>
          </a:p>
          <a:p>
            <a:pPr lvl="1">
              <a:buFontTx/>
              <a:buChar char="•"/>
              <a:defRPr/>
            </a:pPr>
            <a:endParaRPr lang="sv-SE" altLang="sv-SE" sz="2400" b="1" u="sng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FontTx/>
              <a:buChar char="•"/>
              <a:defRPr/>
            </a:pPr>
            <a:r>
              <a:rPr lang="sv-SE" altLang="sv-SE" sz="2400" b="1" dirty="0">
                <a:solidFill>
                  <a:srgbClr val="000000"/>
                </a:solidFill>
              </a:rPr>
              <a:t>Totalt 35 hallar och 42 planer </a:t>
            </a:r>
          </a:p>
          <a:p>
            <a:pPr lvl="1">
              <a:spcBef>
                <a:spcPts val="600"/>
              </a:spcBef>
              <a:buFontTx/>
              <a:buChar char="•"/>
              <a:defRPr/>
            </a:pPr>
            <a:r>
              <a:rPr lang="sv-SE" altLang="sv-SE" sz="2400" b="1" dirty="0">
                <a:solidFill>
                  <a:srgbClr val="000000"/>
                </a:solidFill>
              </a:rPr>
              <a:t>11 spelplaner drivs av Lugi, resten av partnerföreningar </a:t>
            </a:r>
          </a:p>
          <a:p>
            <a:pPr lvl="1">
              <a:spcBef>
                <a:spcPts val="600"/>
              </a:spcBef>
              <a:buFontTx/>
              <a:buChar char="•"/>
              <a:defRPr/>
            </a:pPr>
            <a:r>
              <a:rPr lang="sv-SE" altLang="sv-SE" sz="2400" b="1" dirty="0">
                <a:solidFill>
                  <a:srgbClr val="000000"/>
                </a:solidFill>
              </a:rPr>
              <a:t>42 planer / 3-4 dagar / </a:t>
            </a:r>
            <a:r>
              <a:rPr lang="sv-SE" altLang="sv-SE" sz="2400" b="1" dirty="0">
                <a:solidFill>
                  <a:srgbClr val="000000"/>
                </a:solidFill>
                <a:cs typeface="Arial" charset="0"/>
              </a:rPr>
              <a:t>2-</a:t>
            </a:r>
            <a:r>
              <a:rPr lang="sv-SE" altLang="sv-SE" sz="2400" b="1" dirty="0">
                <a:solidFill>
                  <a:srgbClr val="000000"/>
                </a:solidFill>
              </a:rPr>
              <a:t>3 pass/ 3-5 personer per pass</a:t>
            </a:r>
          </a:p>
          <a:p>
            <a:pPr lvl="1">
              <a:spcBef>
                <a:spcPts val="600"/>
              </a:spcBef>
              <a:defRPr/>
            </a:pPr>
            <a:r>
              <a:rPr lang="sv-SE" altLang="sv-SE" sz="2400" b="1" dirty="0">
                <a:solidFill>
                  <a:srgbClr val="000000"/>
                </a:solidFill>
              </a:rPr>
              <a:t> =&gt;</a:t>
            </a:r>
            <a:r>
              <a:rPr lang="sv-SE" altLang="sv-SE" sz="2400" b="1" dirty="0">
                <a:solidFill>
                  <a:srgbClr val="000000"/>
                </a:solidFill>
                <a:cs typeface="Arial" charset="0"/>
              </a:rPr>
              <a:t> ca 350 pass =&gt; 1400-1800 personpass</a:t>
            </a:r>
          </a:p>
          <a:p>
            <a:pPr lvl="1">
              <a:spcBef>
                <a:spcPts val="600"/>
              </a:spcBef>
              <a:defRPr/>
            </a:pPr>
            <a:endParaRPr lang="sv-SE" altLang="sv-SE" sz="2400" b="1" dirty="0">
              <a:solidFill>
                <a:srgbClr val="000000"/>
              </a:solidFill>
              <a:cs typeface="Arial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sv-SE" altLang="sv-SE" sz="2400" b="1" dirty="0"/>
              <a:t>Om möjligt – hall där egna laget spelar</a:t>
            </a:r>
            <a:endParaRPr lang="sv-SE" sz="2400" dirty="0"/>
          </a:p>
          <a:p>
            <a:pPr lvl="1">
              <a:spcBef>
                <a:spcPts val="600"/>
              </a:spcBef>
              <a:defRPr/>
            </a:pPr>
            <a:endParaRPr lang="sv-SE" altLang="sv-SE" sz="2400" b="1" dirty="0">
              <a:solidFill>
                <a:srgbClr val="000000"/>
              </a:solidFill>
              <a:cs typeface="Arial" charset="0"/>
            </a:endParaRPr>
          </a:p>
          <a:p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D194B71-0119-41A0-B27F-F4BA5B21C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7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DDAA-69A0-44D7-9C75-C8F37FE5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”Volontärsguide”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8502-AAA2-44AD-B047-7E930AB9B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63298"/>
            <a:ext cx="8825659" cy="294504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sv-SE" altLang="sv-SE" b="1" dirty="0"/>
              <a:t>Målet med Lundaspelen är att skapa en härlig stämning, positiva minnen för livet för spelare och besökare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sv-SE" altLang="sv-SE" b="1" dirty="0"/>
              <a:t>Var positiv och hjälpsam</a:t>
            </a:r>
            <a:endParaRPr lang="en-US" altLang="sv-SE" b="1" dirty="0"/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sv-SE" altLang="sv-SE" b="1" dirty="0"/>
              <a:t>Håll er informerade via hemsidan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sv-SE" altLang="sv-SE" b="1" dirty="0"/>
              <a:t>Lär dig hitta i lokalerna</a:t>
            </a:r>
            <a:endParaRPr lang="en-US" altLang="sv-SE" b="1" dirty="0"/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sv-SE" altLang="sv-SE" b="1" dirty="0"/>
              <a:t>Vid problem… säg att vi ska försöka åtgärda snarast, och att Du ska framföra det till de ansvariga.</a:t>
            </a:r>
            <a:endParaRPr lang="en-US" altLang="sv-SE" b="1" dirty="0"/>
          </a:p>
          <a:p>
            <a:endParaRPr lang="sv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818AFB-F277-4190-A44B-87700B30A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37B7ED-4C7A-4883-9540-9AEBF1BF0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3629025"/>
            <a:ext cx="314325" cy="314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1E7C3-8F5F-4BB6-8DD2-0F13EFDC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Viktiga aktiviteter - före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E033D-5109-434C-9195-64943E78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55" y="2689469"/>
            <a:ext cx="5456861" cy="3416300"/>
          </a:xfrm>
        </p:spPr>
        <p:txBody>
          <a:bodyPr>
            <a:normAutofit fontScale="25000" lnSpcReduction="20000"/>
          </a:bodyPr>
          <a:lstStyle/>
          <a:p>
            <a:pPr lvl="2">
              <a:spcAft>
                <a:spcPts val="600"/>
              </a:spcAft>
            </a:pPr>
            <a:r>
              <a:rPr lang="sv-SE" altLang="sv-SE" sz="7200" b="1" dirty="0"/>
              <a:t>Besök i hallen / förbesitning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altLang="sv-SE" sz="5600" b="1" dirty="0"/>
              <a:t>Boka </a:t>
            </a:r>
            <a:r>
              <a:rPr lang="sv-SE" altLang="sv-SE" sz="5600" b="1"/>
              <a:t>tid </a:t>
            </a:r>
            <a:endParaRPr lang="sv-SE" altLang="sv-SE" sz="5600" b="1" dirty="0"/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altLang="sv-SE" sz="5600" b="1" dirty="0"/>
              <a:t>Kvittera nycklar/passerkort</a:t>
            </a:r>
          </a:p>
          <a:p>
            <a:pPr lvl="2">
              <a:spcAft>
                <a:spcPts val="600"/>
              </a:spcAft>
            </a:pPr>
            <a:r>
              <a:rPr lang="sv-SE" altLang="sv-SE" sz="7200" b="1" dirty="0"/>
              <a:t>Hallutrusting hämtas i Glasbollen 26/12 kl.14-18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altLang="sv-SE" sz="5600" b="1" dirty="0"/>
              <a:t>Hallväska inkl. hallpärmen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altLang="sv-SE" sz="5600" b="1" dirty="0"/>
              <a:t>Streamingutrustnig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altLang="sv-SE" sz="5600" b="1" dirty="0"/>
              <a:t>Beachflagga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altLang="sv-SE" sz="5600" b="1" dirty="0"/>
              <a:t>Skyltar</a:t>
            </a:r>
          </a:p>
          <a:p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139EEF9-9A0B-4AAE-A007-6C370C664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E6B025-E7DC-4BEB-83E1-3D808F778564}"/>
              </a:ext>
            </a:extLst>
          </p:cNvPr>
          <p:cNvSpPr txBox="1">
            <a:spLocks/>
          </p:cNvSpPr>
          <p:nvPr/>
        </p:nvSpPr>
        <p:spPr>
          <a:xfrm>
            <a:off x="5820356" y="2755900"/>
            <a:ext cx="6138406" cy="396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</a:pPr>
            <a:r>
              <a:rPr lang="sv-SE" altLang="sv-SE" sz="2000" b="1" dirty="0"/>
              <a:t>Kioskutrustning ta emot i hallen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altLang="sv-SE" sz="1800" b="1" dirty="0"/>
              <a:t>26/12 eftermiddag enl. schema fr. kioskgruppen</a:t>
            </a:r>
          </a:p>
          <a:p>
            <a:pPr lvl="2">
              <a:spcAft>
                <a:spcPts val="600"/>
              </a:spcAft>
            </a:pPr>
            <a:r>
              <a:rPr lang="sv-SE" altLang="sv-SE" sz="1900" b="1" dirty="0"/>
              <a:t>Kiosk sätta upp</a:t>
            </a:r>
          </a:p>
          <a:p>
            <a:pPr lvl="2">
              <a:spcAft>
                <a:spcPts val="600"/>
              </a:spcAft>
            </a:pPr>
            <a:r>
              <a:rPr lang="sv-SE" altLang="sv-SE" sz="1800" b="1" dirty="0"/>
              <a:t>Skyltning</a:t>
            </a:r>
          </a:p>
          <a:p>
            <a:pPr marL="914400" lvl="2" indent="0">
              <a:spcAft>
                <a:spcPts val="600"/>
              </a:spcAft>
              <a:buNone/>
            </a:pPr>
            <a:endParaRPr lang="sv-SE" altLang="sv-SE" sz="19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357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C278-253C-4C9A-B167-FA6AB9E7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Hallväskan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B3F15-278C-4A0D-AF48-B7D2F5F0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73526"/>
          </a:xfrm>
        </p:spPr>
        <p:txBody>
          <a:bodyPr>
            <a:normAutofit fontScale="925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sv-SE" b="1" dirty="0"/>
              <a:t>Hallpärm (innehåll se separat lista)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b="1" dirty="0"/>
              <a:t>2 st telefoner plus laddare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1" dirty="0"/>
              <a:t>Resultattelefon (s.k. ”VAP-telefon”)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1" dirty="0"/>
              <a:t>Hallvärdstelefon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b="1" dirty="0"/>
              <a:t>Gula västar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1" dirty="0"/>
              <a:t>Speciell väst för Hallvärden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b="1" dirty="0"/>
              <a:t>Domarkort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b="1" dirty="0"/>
              <a:t>Buntband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b="1" dirty="0"/>
              <a:t>Tejp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b="1" dirty="0"/>
              <a:t>Pennor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b="1" dirty="0"/>
              <a:t>Diverse skyltar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BF22EEB-7A5D-4C3A-9FE5-222568F1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BF08-4408-4C96-B669-C0B10FFA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Hallpärmen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20BD5-D2FC-463D-ACE3-7095B480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659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v-SE" b="1" dirty="0"/>
              <a:t>Kom ihåg lista och Information till hallvärden</a:t>
            </a:r>
          </a:p>
          <a:p>
            <a:pPr lvl="0"/>
            <a:r>
              <a:rPr lang="sv-SE" b="1" dirty="0"/>
              <a:t>Telefonlista hallar </a:t>
            </a:r>
          </a:p>
          <a:p>
            <a:pPr lvl="0"/>
            <a:r>
              <a:rPr lang="sv-SE" b="1" dirty="0"/>
              <a:t>Telefonlista centrala funktioner</a:t>
            </a:r>
          </a:p>
          <a:p>
            <a:pPr lvl="0"/>
            <a:r>
              <a:rPr lang="sv-SE" b="1" dirty="0"/>
              <a:t>Egna bemanningslistor / Deltagarlistor</a:t>
            </a:r>
          </a:p>
          <a:p>
            <a:pPr lvl="0"/>
            <a:r>
              <a:rPr lang="sv-SE" b="1" dirty="0"/>
              <a:t>Mobilinstruktion / Reservrutin för onlinerapportering</a:t>
            </a:r>
          </a:p>
          <a:p>
            <a:pPr lvl="0"/>
            <a:r>
              <a:rPr lang="sv-SE" b="1" dirty="0"/>
              <a:t>Information kring domare </a:t>
            </a:r>
          </a:p>
          <a:p>
            <a:pPr lvl="0"/>
            <a:r>
              <a:rPr lang="sv-SE" b="1" dirty="0"/>
              <a:t>Åtgärder vid protest</a:t>
            </a:r>
          </a:p>
          <a:p>
            <a:pPr lvl="0"/>
            <a:r>
              <a:rPr lang="sv-SE" b="1" dirty="0"/>
              <a:t>Straffkast och Shoot Out sv/eng </a:t>
            </a:r>
          </a:p>
          <a:p>
            <a:pPr lvl="0"/>
            <a:r>
              <a:rPr lang="sv-SE" b="1" dirty="0"/>
              <a:t>Brandskyddsinformation</a:t>
            </a:r>
          </a:p>
          <a:p>
            <a:pPr lvl="0"/>
            <a:r>
              <a:rPr lang="sv-SE" b="1" dirty="0"/>
              <a:t>Städinstruktion</a:t>
            </a:r>
          </a:p>
          <a:p>
            <a:pPr lvl="0"/>
            <a:r>
              <a:rPr lang="sv-SE" b="1" dirty="0"/>
              <a:t>LKP Parking info (anslås hallar i Lund)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707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BF08-4408-4C96-B669-C0B10FFA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Lundaspelens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20BD5-D2FC-463D-ACE3-7095B480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566482"/>
          </a:xfrm>
        </p:spPr>
        <p:txBody>
          <a:bodyPr>
            <a:normAutofit/>
          </a:bodyPr>
          <a:lstStyle/>
          <a:p>
            <a:r>
              <a:rPr lang="sv-SE" dirty="0"/>
              <a:t>I Lundaspelens App finns bl a följande information:</a:t>
            </a:r>
          </a:p>
          <a:p>
            <a:pPr lvl="1"/>
            <a:r>
              <a:rPr lang="sv-SE" b="1" dirty="0"/>
              <a:t>Tävlingsregler sv/eng; Straffkast; Shoot Out</a:t>
            </a:r>
          </a:p>
          <a:p>
            <a:pPr lvl="1"/>
            <a:r>
              <a:rPr lang="sv-SE" b="1" dirty="0"/>
              <a:t>Klisterpolicy</a:t>
            </a:r>
          </a:p>
          <a:p>
            <a:pPr lvl="1"/>
            <a:r>
              <a:rPr lang="sv-SE" b="1" dirty="0"/>
              <a:t>Tidtabell Lundaspelens bussar</a:t>
            </a:r>
          </a:p>
          <a:p>
            <a:pPr lvl="1"/>
            <a:r>
              <a:rPr lang="sv-SE" b="1" dirty="0"/>
              <a:t>EASYPARK app och var man får parkera med LKP´s ”special parking code”</a:t>
            </a:r>
          </a:p>
          <a:p>
            <a:pPr lvl="1"/>
            <a:r>
              <a:rPr lang="sv-SE" b="1" dirty="0"/>
              <a:t>Välkommen till Lundaspelen sv/eng (info till deltagande lag)</a:t>
            </a:r>
          </a:p>
          <a:p>
            <a:pPr lvl="1"/>
            <a:r>
              <a:rPr lang="sv-SE" b="1" dirty="0"/>
              <a:t>Volontärsguiden</a:t>
            </a:r>
          </a:p>
          <a:p>
            <a:pPr lvl="1"/>
            <a:r>
              <a:rPr lang="sv-SE" b="1" dirty="0"/>
              <a:t>Inbjudan till TACKfest för funktionärer</a:t>
            </a:r>
          </a:p>
        </p:txBody>
      </p:sp>
    </p:spTree>
    <p:extLst>
      <p:ext uri="{BB962C8B-B14F-4D97-AF65-F5344CB8AC3E}">
        <p14:creationId xmlns:p14="http://schemas.microsoft.com/office/powerpoint/2010/main" val="192310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E7C3-8F5F-4BB6-8DD2-0F13EFDC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Viktiga aktiviteter - under</a:t>
            </a:r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139EEF9-9A0B-4AAE-A007-6C370C664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E6B025-E7DC-4BEB-83E1-3D808F778564}"/>
              </a:ext>
            </a:extLst>
          </p:cNvPr>
          <p:cNvSpPr txBox="1">
            <a:spLocks/>
          </p:cNvSpPr>
          <p:nvPr/>
        </p:nvSpPr>
        <p:spPr>
          <a:xfrm>
            <a:off x="1295400" y="2419350"/>
            <a:ext cx="6278931" cy="4213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/>
              <a:t>Hallvärd</a:t>
            </a:r>
          </a:p>
          <a:p>
            <a:pPr marL="684213" lvl="1" indent="-342900">
              <a:buFont typeface="Arial" panose="020B0604020202020204" pitchFamily="34" charset="0"/>
              <a:buChar char="•"/>
            </a:pPr>
            <a:r>
              <a:rPr lang="sv-SE" sz="2000" b="1" dirty="0"/>
              <a:t>Överordnat ansvar</a:t>
            </a:r>
          </a:p>
          <a:p>
            <a:r>
              <a:rPr lang="sv-SE" sz="2000" b="1" dirty="0" err="1"/>
              <a:t>Planvärd</a:t>
            </a:r>
            <a:r>
              <a:rPr lang="sv-SE" sz="2000" b="1" dirty="0"/>
              <a:t>/Sekretariatet</a:t>
            </a:r>
          </a:p>
          <a:p>
            <a:pPr marL="684213" lvl="1" indent="-342900">
              <a:buFont typeface="Arial" panose="020B0604020202020204" pitchFamily="34" charset="0"/>
              <a:buChar char="•"/>
            </a:pPr>
            <a:r>
              <a:rPr lang="sv-SE" b="1" dirty="0"/>
              <a:t>Resultatrapportering</a:t>
            </a:r>
          </a:p>
          <a:p>
            <a:pPr marL="684213" lvl="1" indent="-342900">
              <a:buFont typeface="Arial" panose="020B0604020202020204" pitchFamily="34" charset="0"/>
              <a:buChar char="•"/>
            </a:pPr>
            <a:r>
              <a:rPr lang="sv-SE" b="1" dirty="0"/>
              <a:t>Fylla domarkort (matchnummer &amp; lag)</a:t>
            </a:r>
          </a:p>
          <a:p>
            <a:r>
              <a:rPr lang="sv-SE" sz="2000" b="1" dirty="0"/>
              <a:t>Streaming/filmning</a:t>
            </a:r>
          </a:p>
          <a:p>
            <a:r>
              <a:rPr lang="sv-SE" sz="2000" b="1" dirty="0"/>
              <a:t>Domarkort</a:t>
            </a:r>
          </a:p>
          <a:p>
            <a:pPr marL="684213" lvl="1" indent="-342900">
              <a:buFont typeface="Arial" panose="020B0604020202020204" pitchFamily="34" charset="0"/>
              <a:buChar char="•"/>
            </a:pPr>
            <a:r>
              <a:rPr lang="sv-SE" sz="2000" b="1" dirty="0"/>
              <a:t>Resultat fylls i av domaren</a:t>
            </a:r>
          </a:p>
          <a:p>
            <a:pPr marL="684213" lvl="1" indent="-342900">
              <a:buFont typeface="Arial" panose="020B0604020202020204" pitchFamily="34" charset="0"/>
              <a:buChar char="•"/>
            </a:pPr>
            <a:r>
              <a:rPr lang="sv-SE" altLang="sv-SE" sz="2000" b="1" dirty="0"/>
              <a:t>Skall förvaras i hallväskan efter avslutad speldag</a:t>
            </a:r>
            <a:endParaRPr lang="sv-SE" altLang="sv-SE" sz="1900" b="1" dirty="0"/>
          </a:p>
          <a:p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3DD400-DE96-44BF-A284-CBCB1308BBD6}"/>
              </a:ext>
            </a:extLst>
          </p:cNvPr>
          <p:cNvSpPr txBox="1">
            <a:spLocks/>
          </p:cNvSpPr>
          <p:nvPr/>
        </p:nvSpPr>
        <p:spPr>
          <a:xfrm>
            <a:off x="7505701" y="2511060"/>
            <a:ext cx="2743199" cy="1835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sv-SE" altLang="sv-SE" sz="2300" b="1" dirty="0"/>
              <a:t>Kiosk</a:t>
            </a:r>
          </a:p>
          <a:p>
            <a:pPr>
              <a:spcAft>
                <a:spcPts val="600"/>
              </a:spcAft>
            </a:pPr>
            <a:r>
              <a:rPr lang="sv-SE" altLang="sv-SE" sz="2300" b="1" dirty="0"/>
              <a:t>Städning</a:t>
            </a:r>
          </a:p>
          <a:p>
            <a:pPr>
              <a:spcAft>
                <a:spcPts val="600"/>
              </a:spcAft>
            </a:pPr>
            <a:r>
              <a:rPr lang="sv-SE" altLang="sv-SE" sz="2300" b="1" dirty="0"/>
              <a:t>Brandskydd</a:t>
            </a:r>
          </a:p>
          <a:p>
            <a:pPr>
              <a:spcAft>
                <a:spcPts val="600"/>
              </a:spcAft>
            </a:pPr>
            <a:r>
              <a:rPr lang="sv-SE" altLang="sv-SE" sz="2300" b="1" dirty="0"/>
              <a:t>Domarmaten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1496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C485-877E-474C-B67C-B453891D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Domarmaten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4A5D40-6DED-4D12-A5CD-B19237AAF003}"/>
              </a:ext>
            </a:extLst>
          </p:cNvPr>
          <p:cNvGrpSpPr/>
          <p:nvPr/>
        </p:nvGrpSpPr>
        <p:grpSpPr>
          <a:xfrm>
            <a:off x="919382" y="2469525"/>
            <a:ext cx="5604742" cy="3975859"/>
            <a:chOff x="1690198" y="2477476"/>
            <a:chExt cx="5604742" cy="3975859"/>
          </a:xfrm>
        </p:grpSpPr>
        <p:grpSp>
          <p:nvGrpSpPr>
            <p:cNvPr id="4" name="Grupp 5">
              <a:extLst>
                <a:ext uri="{FF2B5EF4-FFF2-40B4-BE49-F238E27FC236}">
                  <a16:creationId xmlns:a16="http://schemas.microsoft.com/office/drawing/2014/main" id="{2C268D8C-5A7B-417F-B049-428266943718}"/>
                </a:ext>
              </a:extLst>
            </p:cNvPr>
            <p:cNvGrpSpPr/>
            <p:nvPr/>
          </p:nvGrpSpPr>
          <p:grpSpPr>
            <a:xfrm>
              <a:off x="1690198" y="2477476"/>
              <a:ext cx="5604742" cy="3975859"/>
              <a:chOff x="3606895" y="1771722"/>
              <a:chExt cx="5999107" cy="4458175"/>
            </a:xfrm>
          </p:grpSpPr>
          <p:pic>
            <p:nvPicPr>
              <p:cNvPr id="5" name="Bildobjekt 1">
                <a:extLst>
                  <a:ext uri="{FF2B5EF4-FFF2-40B4-BE49-F238E27FC236}">
                    <a16:creationId xmlns:a16="http://schemas.microsoft.com/office/drawing/2014/main" id="{474958E3-8E77-45D6-853C-7B513A7D2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6895" y="4077072"/>
                <a:ext cx="3267878" cy="2152825"/>
              </a:xfrm>
              <a:prstGeom prst="rect">
                <a:avLst/>
              </a:prstGeom>
            </p:spPr>
          </p:pic>
          <p:sp>
            <p:nvSpPr>
              <p:cNvPr id="6" name="Tankebubbla 3">
                <a:extLst>
                  <a:ext uri="{FF2B5EF4-FFF2-40B4-BE49-F238E27FC236}">
                    <a16:creationId xmlns:a16="http://schemas.microsoft.com/office/drawing/2014/main" id="{E69427F8-89B5-42DF-AB4B-B00573AA6BEB}"/>
                  </a:ext>
                </a:extLst>
              </p:cNvPr>
              <p:cNvSpPr/>
              <p:nvPr/>
            </p:nvSpPr>
            <p:spPr bwMode="auto">
              <a:xfrm>
                <a:off x="5097016" y="1771722"/>
                <a:ext cx="4508986" cy="2305350"/>
              </a:xfrm>
              <a:prstGeom prst="cloudCallou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7" name="Bildobjekt 7">
              <a:extLst>
                <a:ext uri="{FF2B5EF4-FFF2-40B4-BE49-F238E27FC236}">
                  <a16:creationId xmlns:a16="http://schemas.microsoft.com/office/drawing/2014/main" id="{0ECC91F0-D8E2-4515-AE0D-40420D6E8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18" y="2787664"/>
              <a:ext cx="2140529" cy="1282671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4DA92349-24A1-4FFB-A995-BFA6BC3F3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BD067A-BDDC-4B91-A5B3-FC6A1E617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124" y="2468015"/>
            <a:ext cx="5456861" cy="43234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 altLang="sv-SE" sz="3200" b="1" dirty="0"/>
              <a:t>Lunch och middag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altLang="sv-SE" sz="3200" b="1" dirty="0"/>
              <a:t>Förvara middagen kallt</a:t>
            </a:r>
          </a:p>
          <a:p>
            <a:pPr>
              <a:spcAft>
                <a:spcPts val="600"/>
              </a:spcAft>
            </a:pPr>
            <a:r>
              <a:rPr lang="sv-SE" altLang="sv-SE" sz="3200" b="1" dirty="0"/>
              <a:t>Meddela domarna</a:t>
            </a:r>
          </a:p>
          <a:p>
            <a:pPr>
              <a:spcAft>
                <a:spcPts val="600"/>
              </a:spcAft>
            </a:pPr>
            <a:r>
              <a:rPr lang="sv-SE" altLang="sv-SE" sz="3200" b="1" dirty="0"/>
              <a:t>Värma i mikro</a:t>
            </a:r>
          </a:p>
          <a:p>
            <a:pPr lvl="3">
              <a:spcAft>
                <a:spcPts val="600"/>
              </a:spcAft>
            </a:pPr>
            <a:endParaRPr lang="sv-SE" altLang="sv-SE" sz="70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536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E7C3-8F5F-4BB6-8DD2-0F13EFDC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Viktiga aktiviteter - efter</a:t>
            </a:r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139EEF9-9A0B-4AAE-A007-6C370C664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E6B025-E7DC-4BEB-83E1-3D808F778564}"/>
              </a:ext>
            </a:extLst>
          </p:cNvPr>
          <p:cNvSpPr txBox="1">
            <a:spLocks/>
          </p:cNvSpPr>
          <p:nvPr/>
        </p:nvSpPr>
        <p:spPr>
          <a:xfrm>
            <a:off x="646570" y="2755900"/>
            <a:ext cx="7378843" cy="2949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</a:pPr>
            <a:r>
              <a:rPr lang="sv-SE" altLang="sv-SE" sz="1900" b="1" dirty="0"/>
              <a:t>Packa ner kiosken</a:t>
            </a:r>
          </a:p>
          <a:p>
            <a:pPr lvl="2">
              <a:spcAft>
                <a:spcPts val="600"/>
              </a:spcAft>
            </a:pPr>
            <a:r>
              <a:rPr lang="sv-SE" altLang="sv-SE" sz="1900" b="1" dirty="0"/>
              <a:t>Slutstädning</a:t>
            </a:r>
          </a:p>
          <a:p>
            <a:pPr lvl="2">
              <a:spcAft>
                <a:spcPts val="600"/>
              </a:spcAft>
            </a:pPr>
            <a:r>
              <a:rPr lang="sv-SE" altLang="sv-SE" sz="1900" b="1" dirty="0"/>
              <a:t>Efterbesiktning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sv-SE" altLang="sv-SE" sz="1500" b="1" dirty="0"/>
              <a:t>Boka tid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sv-SE" altLang="sv-SE" sz="1500" b="1" dirty="0"/>
              <a:t>Lämna nycklar/passerkort</a:t>
            </a:r>
          </a:p>
          <a:p>
            <a:pPr lvl="2">
              <a:spcAft>
                <a:spcPts val="600"/>
              </a:spcAft>
            </a:pPr>
            <a:r>
              <a:rPr lang="sv-SE" altLang="sv-SE" sz="1900" b="1" dirty="0"/>
              <a:t>Lämna tillbaka hallutrustning i Glasbollen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altLang="sv-SE" sz="1500" b="1" dirty="0"/>
              <a:t>I slutet av sista speldagen eller den 30/12 senast kl.16.00 !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endParaRPr lang="sv-SE" altLang="sv-SE" sz="20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498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FD8D-A440-4D7C-B8AF-5B459ADF4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370" y="2090176"/>
            <a:ext cx="8825658" cy="2677648"/>
          </a:xfrm>
        </p:spPr>
        <p:txBody>
          <a:bodyPr/>
          <a:lstStyle/>
          <a:p>
            <a:pPr algn="ctr"/>
            <a:r>
              <a:rPr lang="en-US" altLang="sv-SE" b="1" dirty="0"/>
              <a:t>Lycka till !</a:t>
            </a:r>
            <a:endParaRPr lang="sv-SE" b="1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A0FECA-2327-49B0-A197-CD97AFE2D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137" y="1572216"/>
            <a:ext cx="243780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4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0332-FF51-43A9-8A46-9B3A9C2F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Lundaspelen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2D1C6-9F8F-4138-B911-391E53D9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60956"/>
            <a:ext cx="10696735" cy="3409025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3600" dirty="0"/>
              <a:t>Lundaspelen startade 1978 - handboll, ishockey, fotboll och basket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3600" dirty="0"/>
              <a:t>Handbollen och basketen - 2 av Sveriges största idrottsevenemang för ungdomar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3800" dirty="0"/>
              <a:t>Handbollsturneringen LUGI Handboll - mellan den 26:e och 30:e december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sv-SE" altLang="sv-SE" sz="3800" b="1" dirty="0">
                <a:solidFill>
                  <a:srgbClr val="000000"/>
                </a:solidFill>
              </a:rPr>
              <a:t>Världens största handbollsturnering inomhus för ungdomar</a:t>
            </a:r>
            <a:endParaRPr lang="sv-SE" sz="3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3300" dirty="0"/>
              <a:t>Basketturneringen IK EOS – mellan den 2:e och den 5:e januari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3600" dirty="0"/>
              <a:t>1978 hade 113 lag från 28 föreningar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3600" dirty="0"/>
              <a:t>5 år senare, 1983, 400 lag</a:t>
            </a:r>
          </a:p>
        </p:txBody>
      </p:sp>
    </p:spTree>
    <p:extLst>
      <p:ext uri="{BB962C8B-B14F-4D97-AF65-F5344CB8AC3E}">
        <p14:creationId xmlns:p14="http://schemas.microsoft.com/office/powerpoint/2010/main" val="129570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0332-FF51-43A9-8A46-9B3A9C2F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Lundaspelen, forts.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2D1C6-9F8F-4138-B911-391E53D9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83681"/>
            <a:ext cx="10696735" cy="300065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900" dirty="0"/>
              <a:t>Idag, ca 700 lag,  ca 20 nationer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900" dirty="0"/>
              <a:t>Totalt t.o.m. 2018 har 17013 lag från 36 länder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900" dirty="0"/>
              <a:t>5 klubbar varje år sen starten: </a:t>
            </a:r>
            <a:r>
              <a:rPr lang="sv-SE" sz="2900" b="1" dirty="0"/>
              <a:t>Ringsted, H43, OV Helsingborg, Lundagård och Kävlinge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900" dirty="0"/>
              <a:t>Numera anordnas av kommitte underställd LUGI handboll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2300" dirty="0"/>
              <a:t>LUGI Handboll över 1200 aktiva spelare och 60 lag i seriespel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900" dirty="0"/>
              <a:t>Har slogan </a:t>
            </a:r>
            <a:r>
              <a:rPr lang="sv-SE" sz="2900" b="1" dirty="0"/>
              <a:t>“Memories for life”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426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7D4-8248-4090-92EB-609E2F2E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LSP datum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5B71-0B1B-4794-A007-DCF47658A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sv-SE" b="1" dirty="0">
                <a:solidFill>
                  <a:srgbClr val="000000"/>
                </a:solidFill>
              </a:rPr>
              <a:t>10 dec – Lottningen publiceras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sv-SE" b="1" dirty="0">
                <a:solidFill>
                  <a:srgbClr val="000000"/>
                </a:solidFill>
              </a:rPr>
              <a:t>26 dec – Ankomst och invigning i F&amp;F Arena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sv-SE" b="1" dirty="0">
                <a:solidFill>
                  <a:srgbClr val="000000"/>
                </a:solidFill>
              </a:rPr>
              <a:t>27 dec – 28 dec gruppspel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sv-SE" b="1" dirty="0">
                <a:solidFill>
                  <a:srgbClr val="000000"/>
                </a:solidFill>
              </a:rPr>
              <a:t>29 dec – A-, B- och C-slutspel, Finaler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sv-SE" b="1" dirty="0">
                <a:solidFill>
                  <a:srgbClr val="000000"/>
                </a:solidFill>
              </a:rPr>
              <a:t>30 dec – Finaler och hemresa </a:t>
            </a:r>
          </a:p>
          <a:p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E143CE7-F171-4EA0-88EB-AE6E9629E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41A8-DCA1-4FCC-8F53-EBCF5176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Klasser i år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B4C2-30EA-4299-92CD-2A995B0BF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1">
              <a:defRPr/>
            </a:pPr>
            <a:r>
              <a:rPr lang="sv-SE" altLang="sv-SE" sz="2000" dirty="0">
                <a:solidFill>
                  <a:srgbClr val="000000"/>
                </a:solidFill>
              </a:rPr>
              <a:t>Totalt 26 klasser varav:</a:t>
            </a:r>
          </a:p>
          <a:p>
            <a:pPr lvl="1">
              <a:buFontTx/>
              <a:buChar char="•"/>
              <a:defRPr/>
            </a:pPr>
            <a:r>
              <a:rPr lang="sv-SE" altLang="sv-SE" sz="1800" b="1" dirty="0">
                <a:solidFill>
                  <a:srgbClr val="000000"/>
                </a:solidFill>
              </a:rPr>
              <a:t> 1 klass - rullstolshandboll</a:t>
            </a:r>
          </a:p>
          <a:p>
            <a:pPr lvl="2">
              <a:buFontTx/>
              <a:buChar char="•"/>
              <a:defRPr/>
            </a:pPr>
            <a:r>
              <a:rPr lang="sv-SE" dirty="0"/>
              <a:t>2 lag, 2 matcher mot varandra</a:t>
            </a:r>
            <a:endParaRPr lang="sv-SE" altLang="sv-SE" sz="1800" b="1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sv-SE" altLang="sv-SE" sz="1800" b="1" dirty="0">
                <a:solidFill>
                  <a:srgbClr val="000000"/>
                </a:solidFill>
              </a:rPr>
              <a:t> 1 klass – special class (gående handboll)</a:t>
            </a:r>
          </a:p>
          <a:p>
            <a:pPr lvl="2">
              <a:buFontTx/>
              <a:buChar char="•"/>
              <a:defRPr/>
            </a:pPr>
            <a:r>
              <a:rPr lang="sv-SE" dirty="0"/>
              <a:t>6 lag – uppdelade i 2 grupper</a:t>
            </a:r>
          </a:p>
          <a:p>
            <a:pPr lvl="1">
              <a:buFontTx/>
              <a:buChar char="•"/>
              <a:defRPr/>
            </a:pPr>
            <a:r>
              <a:rPr lang="sv-SE" altLang="sv-SE" sz="1800" b="1" dirty="0">
                <a:solidFill>
                  <a:srgbClr val="000000"/>
                </a:solidFill>
              </a:rPr>
              <a:t>4 elitklasser</a:t>
            </a:r>
          </a:p>
          <a:p>
            <a:pPr lvl="2">
              <a:buFontTx/>
              <a:buChar char="•"/>
              <a:defRPr/>
            </a:pPr>
            <a:r>
              <a:rPr lang="sv-SE" altLang="sv-SE" dirty="0">
                <a:solidFill>
                  <a:srgbClr val="000000"/>
                </a:solidFill>
              </a:rPr>
              <a:t>G19, B19, G16, B16</a:t>
            </a:r>
          </a:p>
          <a:p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188507-B32D-4FD4-A65F-C492FEF81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5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CE2F-FC31-48F1-91FD-130610FF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Kort om spelet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7B294-9C21-4006-B49B-706C3E1D9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0852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dirty="0"/>
              <a:t>Matchtid 2x15 minuter, inga sidbyten </a:t>
            </a:r>
          </a:p>
          <a:p>
            <a:pPr>
              <a:spcBef>
                <a:spcPts val="600"/>
              </a:spcBef>
            </a:pPr>
            <a:r>
              <a:rPr lang="sv-SE" dirty="0"/>
              <a:t>”Rullande klocka”</a:t>
            </a:r>
          </a:p>
          <a:p>
            <a:pPr>
              <a:spcBef>
                <a:spcPts val="600"/>
              </a:spcBef>
            </a:pPr>
            <a:r>
              <a:rPr lang="sv-SE" dirty="0"/>
              <a:t>Inga protokoll</a:t>
            </a:r>
          </a:p>
          <a:p>
            <a:pPr>
              <a:spcBef>
                <a:spcPts val="600"/>
              </a:spcBef>
            </a:pPr>
            <a:r>
              <a:rPr lang="sv-SE" dirty="0"/>
              <a:t>Domarkort</a:t>
            </a:r>
          </a:p>
          <a:p>
            <a:pPr>
              <a:spcBef>
                <a:spcPts val="600"/>
              </a:spcBef>
            </a:pPr>
            <a:r>
              <a:rPr lang="sv-SE" dirty="0"/>
              <a:t>Oavgjorda matcher i slutspelet för B13/G13 och yngre - straffkast</a:t>
            </a:r>
          </a:p>
          <a:p>
            <a:pPr>
              <a:spcBef>
                <a:spcPts val="600"/>
              </a:spcBef>
            </a:pPr>
            <a:r>
              <a:rPr lang="sv-SE" dirty="0"/>
              <a:t>Oavgjorda matcher i slutspelet för B14/G14 och äldre -”shoot out”</a:t>
            </a:r>
          </a:p>
          <a:p>
            <a:pPr>
              <a:spcBef>
                <a:spcPts val="600"/>
              </a:spcBef>
            </a:pPr>
            <a:r>
              <a:rPr lang="sv-SE" dirty="0"/>
              <a:t>Klister B/G 15 och äldre</a:t>
            </a:r>
          </a:p>
          <a:p>
            <a:pPr>
              <a:spcBef>
                <a:spcPts val="600"/>
              </a:spcBef>
            </a:pPr>
            <a:r>
              <a:rPr lang="sv-SE" dirty="0"/>
              <a:t>B/G 8 spelar utan resultat, slutspel eller finaler</a:t>
            </a:r>
          </a:p>
          <a:p>
            <a:pPr>
              <a:spcBef>
                <a:spcPts val="600"/>
              </a:spcBef>
            </a:pPr>
            <a:r>
              <a:rPr lang="sv-SE" dirty="0"/>
              <a:t>B/G 8-10 nedsänkta mål (med ribbor)</a:t>
            </a:r>
          </a:p>
          <a:p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D63D9A-5ECF-45FB-B27B-997EEB006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41A8-DCA1-4FCC-8F53-EBCF5176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Slutspel och finaler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B4C2-30EA-4299-92CD-2A995B0BF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63298"/>
            <a:ext cx="8825659" cy="3007187"/>
          </a:xfrm>
        </p:spPr>
        <p:txBody>
          <a:bodyPr>
            <a:normAutofit/>
          </a:bodyPr>
          <a:lstStyle/>
          <a:p>
            <a:r>
              <a:rPr lang="sv-SE" dirty="0"/>
              <a:t>B/G 9-11 A-, B-, C-slutspel</a:t>
            </a:r>
          </a:p>
          <a:p>
            <a:r>
              <a:rPr lang="sv-SE" dirty="0"/>
              <a:t>B/G 12-19 A-, B-slutspel</a:t>
            </a:r>
          </a:p>
          <a:p>
            <a:r>
              <a:rPr lang="sv-SE" dirty="0"/>
              <a:t>A- och B-finaler:</a:t>
            </a:r>
          </a:p>
          <a:p>
            <a:pPr lvl="1"/>
            <a:r>
              <a:rPr lang="sv-SE" dirty="0"/>
              <a:t>B/G 9-10 den 29/12 på kvällen i Idrottshallen</a:t>
            </a:r>
          </a:p>
          <a:p>
            <a:pPr lvl="1"/>
            <a:r>
              <a:rPr lang="sv-SE" dirty="0"/>
              <a:t>B/G 11-19 och special class den 30/12 i 3 hallar (Arena A, Idrottshallen, Victoria)</a:t>
            </a:r>
          </a:p>
          <a:p>
            <a:pPr lvl="1"/>
            <a:r>
              <a:rPr lang="sv-SE" dirty="0"/>
              <a:t>Den sista finalen den 30/12 är genomförd ca kl. 16.30</a:t>
            </a:r>
          </a:p>
          <a:p>
            <a:r>
              <a:rPr lang="sv-SE" dirty="0"/>
              <a:t>C- finaler den 29/12 på kvällen i lokal hall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188507-B32D-4FD4-A65F-C492FEF81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F207-3B61-4621-AABE-92C09D94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2D859E-EEA5-4E80-8564-FC3E403AE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18530F-0850-4F40-8273-EC877A101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390" y="2112062"/>
            <a:ext cx="6850928" cy="468372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509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54A9-24ED-43BE-BE7E-3222F73F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Möjliggörare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33036-3C4A-4800-B077-2E013D59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018856" cy="3761790"/>
          </a:xfrm>
        </p:spPr>
        <p:txBody>
          <a:bodyPr>
            <a:normAutofit fontScale="70000" lnSpcReduction="20000"/>
          </a:bodyPr>
          <a:lstStyle/>
          <a:p>
            <a:r>
              <a:rPr lang="sv-SE" altLang="sv-SE" sz="2400" b="1" dirty="0"/>
              <a:t>Frivilliga Lugiföräldrar</a:t>
            </a:r>
          </a:p>
          <a:p>
            <a:r>
              <a:rPr lang="sv-SE" altLang="sv-SE" sz="2400" b="1" dirty="0"/>
              <a:t>Samarbete med</a:t>
            </a:r>
          </a:p>
          <a:p>
            <a:pPr marL="684213" lvl="1" indent="-342900">
              <a:buFont typeface="Arial" panose="020B0604020202020204" pitchFamily="34" charset="0"/>
              <a:buChar char="•"/>
            </a:pPr>
            <a:r>
              <a:rPr lang="sv-SE" altLang="sv-SE" sz="2000" b="1" dirty="0"/>
              <a:t>Kommun (Kultur &amp; Fritid, Måltidsservice, Skolor)</a:t>
            </a:r>
          </a:p>
          <a:p>
            <a:pPr marL="1084263" lvl="2" indent="-342900">
              <a:buFont typeface="Arial" panose="020B0604020202020204" pitchFamily="34" charset="0"/>
              <a:buChar char="•"/>
            </a:pPr>
            <a:r>
              <a:rPr lang="sv-SE" altLang="sv-SE" sz="2600" b="1" dirty="0"/>
              <a:t>Lund, </a:t>
            </a:r>
            <a:r>
              <a:rPr lang="sv-SE" altLang="sv-SE" sz="1800" b="1" dirty="0"/>
              <a:t>Burlöv, Eslöv, Lomma, Kävlinge, Malmö, Staffanstorp</a:t>
            </a:r>
          </a:p>
          <a:p>
            <a:pPr marL="684213" lvl="1" indent="-342900">
              <a:buFont typeface="Arial" panose="020B0604020202020204" pitchFamily="34" charset="0"/>
              <a:buChar char="•"/>
            </a:pPr>
            <a:r>
              <a:rPr lang="sv-SE" altLang="sv-SE" sz="2000" b="1" dirty="0"/>
              <a:t>Polis/Brandkår/Fältgruppen</a:t>
            </a:r>
          </a:p>
          <a:p>
            <a:pPr marL="684213" lvl="1" indent="-342900">
              <a:buFont typeface="Arial" panose="020B0604020202020204" pitchFamily="34" charset="0"/>
              <a:buChar char="•"/>
            </a:pPr>
            <a:r>
              <a:rPr lang="sv-SE" altLang="sv-SE" sz="2000" b="1" dirty="0"/>
              <a:t>Andra klubbar och föreningar:</a:t>
            </a:r>
          </a:p>
          <a:p>
            <a:pPr marL="1084263" lvl="2" indent="-342900">
              <a:buFont typeface="Arial" panose="020B0604020202020204" pitchFamily="34" charset="0"/>
              <a:buChar char="•"/>
            </a:pPr>
            <a:r>
              <a:rPr lang="sv-SE" altLang="sv-SE" sz="1800" b="1" dirty="0"/>
              <a:t>HK Ankaret, Eslövs IK, H43, HF Limhamns, Kävlinge HK, KFUM Lundagård, Lödde Vikings, IFK Malmö, Staffanstorps HK, Veberöds HK</a:t>
            </a:r>
          </a:p>
          <a:p>
            <a:pPr marL="1084263" lvl="2" indent="-342900">
              <a:buFont typeface="Arial" panose="020B0604020202020204" pitchFamily="34" charset="0"/>
              <a:buChar char="•"/>
            </a:pPr>
            <a:r>
              <a:rPr lang="sv-SE" altLang="sv-SE" sz="1800" b="1" dirty="0"/>
              <a:t>Basketklubben Bjärred 305, EOS, LOBAS, Malbas</a:t>
            </a:r>
          </a:p>
          <a:p>
            <a:pPr marL="1084263" lvl="2" indent="-342900">
              <a:buFont typeface="Arial" panose="020B0604020202020204" pitchFamily="34" charset="0"/>
              <a:buChar char="•"/>
            </a:pPr>
            <a:r>
              <a:rPr lang="sv-SE" altLang="sv-SE" sz="1800" b="1" dirty="0"/>
              <a:t>Harlösa IF, GIF Nike, FC Rosengård, Torns IF</a:t>
            </a:r>
          </a:p>
          <a:p>
            <a:pPr marL="1084263" lvl="2" indent="-342900">
              <a:buFont typeface="Arial" panose="020B0604020202020204" pitchFamily="34" charset="0"/>
              <a:buChar char="•"/>
            </a:pPr>
            <a:r>
              <a:rPr lang="sv-SE" altLang="sv-SE" sz="1800" b="1" dirty="0"/>
              <a:t>Hyby Scouter, Månstorp Scoutkår</a:t>
            </a:r>
          </a:p>
          <a:p>
            <a:pPr marL="1084263" lvl="2" indent="-342900">
              <a:buFont typeface="Arial" panose="020B0604020202020204" pitchFamily="34" charset="0"/>
              <a:buChar char="•"/>
            </a:pPr>
            <a:r>
              <a:rPr lang="sv-SE" altLang="sv-SE" sz="1800" b="1" dirty="0"/>
              <a:t>Hållihop</a:t>
            </a:r>
          </a:p>
          <a:p>
            <a:pPr marL="684213" lvl="1" indent="-342900">
              <a:buFont typeface="Arial" panose="020B0604020202020204" pitchFamily="34" charset="0"/>
              <a:buChar char="•"/>
            </a:pPr>
            <a:r>
              <a:rPr lang="sv-SE" altLang="sv-SE" sz="2000" b="1" dirty="0"/>
              <a:t>Sponsorer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822EB2C-23B4-4336-B7E0-35232E0D5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450" y="622137"/>
            <a:ext cx="2062163" cy="14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30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B9649F9BDF44A871218993F06955B" ma:contentTypeVersion="11" ma:contentTypeDescription="Create a new document." ma:contentTypeScope="" ma:versionID="19f053e4a0efbcd633e7e4efceff7961">
  <xsd:schema xmlns:xsd="http://www.w3.org/2001/XMLSchema" xmlns:xs="http://www.w3.org/2001/XMLSchema" xmlns:p="http://schemas.microsoft.com/office/2006/metadata/properties" xmlns:ns3="2554c3eb-bb9d-4a17-8acb-37dd5567f414" xmlns:ns4="c622af01-f564-4547-88a1-64e9cb46e5f0" targetNamespace="http://schemas.microsoft.com/office/2006/metadata/properties" ma:root="true" ma:fieldsID="0c0824304da1b5848bed3ed7556e6706" ns3:_="" ns4:_="">
    <xsd:import namespace="2554c3eb-bb9d-4a17-8acb-37dd5567f414"/>
    <xsd:import namespace="c622af01-f564-4547-88a1-64e9cb46e5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4c3eb-bb9d-4a17-8acb-37dd5567f4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2af01-f564-4547-88a1-64e9cb46e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5A8982-EF7B-446B-BFEE-637370BF60D9}">
  <ds:schemaRefs>
    <ds:schemaRef ds:uri="http://purl.org/dc/elements/1.1/"/>
    <ds:schemaRef ds:uri="http://schemas.microsoft.com/office/2006/documentManagement/types"/>
    <ds:schemaRef ds:uri="2554c3eb-bb9d-4a17-8acb-37dd5567f41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622af01-f564-4547-88a1-64e9cb46e5f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E3B66F-113D-472B-A54A-658355FFA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54c3eb-bb9d-4a17-8acb-37dd5567f414"/>
    <ds:schemaRef ds:uri="c622af01-f564-4547-88a1-64e9cb46e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B1A0EF-1C32-41FD-ACCD-5AD6B26423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847</Words>
  <Application>Microsoft Office PowerPoint</Application>
  <PresentationFormat>Bredbild</PresentationFormat>
  <Paragraphs>152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Ion Boardroom</vt:lpstr>
      <vt:lpstr>Infomöte</vt:lpstr>
      <vt:lpstr>Lundaspelen</vt:lpstr>
      <vt:lpstr>Lundaspelen, forts.</vt:lpstr>
      <vt:lpstr>LSP datum</vt:lpstr>
      <vt:lpstr>Klasser i år</vt:lpstr>
      <vt:lpstr>Kort om spelet</vt:lpstr>
      <vt:lpstr>Slutspel och finaler</vt:lpstr>
      <vt:lpstr>Organisation</vt:lpstr>
      <vt:lpstr>Möjliggörare</vt:lpstr>
      <vt:lpstr>Hallarna</vt:lpstr>
      <vt:lpstr>”Volontärsguide”</vt:lpstr>
      <vt:lpstr>Viktiga aktiviteter - före</vt:lpstr>
      <vt:lpstr>Hallväskan</vt:lpstr>
      <vt:lpstr>Hallpärmen</vt:lpstr>
      <vt:lpstr>Lundaspelens App</vt:lpstr>
      <vt:lpstr>Viktiga aktiviteter - under</vt:lpstr>
      <vt:lpstr>Domarmaten</vt:lpstr>
      <vt:lpstr>Viktiga aktiviteter - efter</vt:lpstr>
      <vt:lpstr>Lycka till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Lundaspelen 2019</dc:title>
  <dc:creator>Aida Vajraca</dc:creator>
  <cp:lastModifiedBy>Cecilia Jönsson</cp:lastModifiedBy>
  <cp:revision>8</cp:revision>
  <dcterms:created xsi:type="dcterms:W3CDTF">2019-11-27T22:40:13Z</dcterms:created>
  <dcterms:modified xsi:type="dcterms:W3CDTF">2019-12-08T18:13:40Z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0x010100F78B9649F9BDF44A871218993F06955B</vt:lpwstr>
  </property>
</Properties>
</file>