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4" r:id="rId9"/>
    <p:sldId id="263" r:id="rId10"/>
    <p:sldId id="265"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2F94E5-46EF-3331-47EB-BD80EDECA81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211471F-626F-70BC-47B0-EA008B22B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98EF23F-0DCC-7DEE-AB57-4899E119316E}"/>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5" name="Platshållare för sidfot 4">
            <a:extLst>
              <a:ext uri="{FF2B5EF4-FFF2-40B4-BE49-F238E27FC236}">
                <a16:creationId xmlns:a16="http://schemas.microsoft.com/office/drawing/2014/main" id="{39124F38-43AF-DECC-6487-D2DD1749A3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2F5E5E7-7C1F-655B-74B1-301FA3EE9DA5}"/>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409395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D61C4B-4F1A-E97D-36B4-FF23CF80E27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A398BEC-5718-4B95-D290-67FA276396D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74C66C-F390-4570-5F04-EC76BD085832}"/>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5" name="Platshållare för sidfot 4">
            <a:extLst>
              <a:ext uri="{FF2B5EF4-FFF2-40B4-BE49-F238E27FC236}">
                <a16:creationId xmlns:a16="http://schemas.microsoft.com/office/drawing/2014/main" id="{3B604D07-155F-7C04-970C-641277731C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70E99B-E075-8B33-A1EF-3B4B4DE61CE6}"/>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171150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E5D0854-9836-84EC-DF13-0EEDB0B3A1F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C1B0A77-F73B-A246-1CE3-744A143F81E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29C3D63-FC4D-719C-169A-541555C15842}"/>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5" name="Platshållare för sidfot 4">
            <a:extLst>
              <a:ext uri="{FF2B5EF4-FFF2-40B4-BE49-F238E27FC236}">
                <a16:creationId xmlns:a16="http://schemas.microsoft.com/office/drawing/2014/main" id="{C8D3DEF7-3BCD-B399-0BF2-7C3263E9EB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B6EC742-A89D-30CB-922A-EB63C0F8DEB3}"/>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187835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8DFA3A-1290-A7AE-E0FF-12FE2AAF1CB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FA50D6F-46B8-206A-2853-28FA226D226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06C96B1-9636-7F69-B527-01BA8254C279}"/>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5" name="Platshållare för sidfot 4">
            <a:extLst>
              <a:ext uri="{FF2B5EF4-FFF2-40B4-BE49-F238E27FC236}">
                <a16:creationId xmlns:a16="http://schemas.microsoft.com/office/drawing/2014/main" id="{1136C0C6-8A5D-0EF3-F791-0186225C5F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0D05C4-AE3E-F885-91DC-344411A4B30A}"/>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379354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0EF77A-AE69-0639-F1F8-5086579DFB0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D97D7A3-5B6F-96A7-E89E-06C6EE06E1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6820DF0-5E09-2F1C-5162-18C9009DF334}"/>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5" name="Platshållare för sidfot 4">
            <a:extLst>
              <a:ext uri="{FF2B5EF4-FFF2-40B4-BE49-F238E27FC236}">
                <a16:creationId xmlns:a16="http://schemas.microsoft.com/office/drawing/2014/main" id="{49F75EFD-7A94-D205-B0CF-C8045C9499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5B326B-70C9-5B8F-B861-3A36C3763428}"/>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412858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1028A-1AC6-258D-31B5-A094BD5AE29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36CE43-4209-6529-31BD-498DFF04801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EC2E4DF-AFBB-4ABE-F60E-26D1BB1F945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6C7AC21-4888-B2B0-BF6F-79F9612E71B1}"/>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6" name="Platshållare för sidfot 5">
            <a:extLst>
              <a:ext uri="{FF2B5EF4-FFF2-40B4-BE49-F238E27FC236}">
                <a16:creationId xmlns:a16="http://schemas.microsoft.com/office/drawing/2014/main" id="{14D497F3-DF24-190D-0FF3-0D80C74EB2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D749A19-C455-DC8D-99F6-9A82FB9FDA60}"/>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296474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603466-32F0-6E6C-8594-7C70ECD11A3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5F52DE6-86F1-2730-EB6D-6BEFE9C71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2063DBA-B6C2-F9B8-DA02-B7F34BF9C4E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F8834A9-0F8A-58D3-38B0-E4AE124BE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CD9884D-5860-7D36-877E-519ED0B84E0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191F440-7A8E-E611-E953-D9860AB5C155}"/>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8" name="Platshållare för sidfot 7">
            <a:extLst>
              <a:ext uri="{FF2B5EF4-FFF2-40B4-BE49-F238E27FC236}">
                <a16:creationId xmlns:a16="http://schemas.microsoft.com/office/drawing/2014/main" id="{130A9A44-C9A9-4A70-1303-B097E8E1C76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A6EE174-4645-619B-C391-D0CA9F7BE0F8}"/>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11677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6E9AE-EF73-A0E6-89B9-9137FF10907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59D67A5-D95D-CC53-E914-199E557D4BEE}"/>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4" name="Platshållare för sidfot 3">
            <a:extLst>
              <a:ext uri="{FF2B5EF4-FFF2-40B4-BE49-F238E27FC236}">
                <a16:creationId xmlns:a16="http://schemas.microsoft.com/office/drawing/2014/main" id="{CDD6A7C5-AB2C-127A-DE56-8950873C121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DF9F7C6-A117-6DAC-75F7-EF4A65DF0958}"/>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318762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D3FD97F-2653-0A9C-F933-7AEE9D012584}"/>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3" name="Platshållare för sidfot 2">
            <a:extLst>
              <a:ext uri="{FF2B5EF4-FFF2-40B4-BE49-F238E27FC236}">
                <a16:creationId xmlns:a16="http://schemas.microsoft.com/office/drawing/2014/main" id="{FC820804-E979-B8DF-F8A2-9BE1D630A07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D8186A6-9E42-E8BC-E8AF-557CA4175DEC}"/>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171372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BE2A23-DFA6-0552-1376-2C45F8600DF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73A7A7D-2AD3-AA76-312D-CB7ED30BBE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B18639B-7F14-6F18-D725-D2BDFE902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A4DA08E-C61E-B8AE-5842-DDE1DE58A756}"/>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6" name="Platshållare för sidfot 5">
            <a:extLst>
              <a:ext uri="{FF2B5EF4-FFF2-40B4-BE49-F238E27FC236}">
                <a16:creationId xmlns:a16="http://schemas.microsoft.com/office/drawing/2014/main" id="{A98875E0-10AF-E5BE-97AB-338F21D1FF8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AC16B44-41D5-EB06-44CC-3A4D661C1C0E}"/>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329731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18C880-1D5A-85AE-3486-82864345442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724E24E-B2CC-00B4-2AE1-566AF921B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B92955B-099A-8CBD-7DD3-10E252B0C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FB7E828-DCD2-4DE8-F370-0A4DC0A1E181}"/>
              </a:ext>
            </a:extLst>
          </p:cNvPr>
          <p:cNvSpPr>
            <a:spLocks noGrp="1"/>
          </p:cNvSpPr>
          <p:nvPr>
            <p:ph type="dt" sz="half" idx="10"/>
          </p:nvPr>
        </p:nvSpPr>
        <p:spPr/>
        <p:txBody>
          <a:bodyPr/>
          <a:lstStyle/>
          <a:p>
            <a:fld id="{AD876726-0CEF-2E49-881A-85046178E56E}" type="datetimeFigureOut">
              <a:rPr lang="sv-SE" smtClean="0"/>
              <a:t>2024-04-18</a:t>
            </a:fld>
            <a:endParaRPr lang="sv-SE"/>
          </a:p>
        </p:txBody>
      </p:sp>
      <p:sp>
        <p:nvSpPr>
          <p:cNvPr id="6" name="Platshållare för sidfot 5">
            <a:extLst>
              <a:ext uri="{FF2B5EF4-FFF2-40B4-BE49-F238E27FC236}">
                <a16:creationId xmlns:a16="http://schemas.microsoft.com/office/drawing/2014/main" id="{39EEE9CD-1E8B-A5F9-3CD6-CA49230064D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BF74BF-1DAA-2DF0-DD78-52961AA0074E}"/>
              </a:ext>
            </a:extLst>
          </p:cNvPr>
          <p:cNvSpPr>
            <a:spLocks noGrp="1"/>
          </p:cNvSpPr>
          <p:nvPr>
            <p:ph type="sldNum" sz="quarter" idx="12"/>
          </p:nvPr>
        </p:nvSpPr>
        <p:spPr/>
        <p:txBody>
          <a:bodyPr/>
          <a:lstStyle/>
          <a:p>
            <a:fld id="{D97E1F3C-2FD8-3B49-BDA8-525E926A81F1}" type="slidenum">
              <a:rPr lang="sv-SE" smtClean="0"/>
              <a:t>‹#›</a:t>
            </a:fld>
            <a:endParaRPr lang="sv-SE"/>
          </a:p>
        </p:txBody>
      </p:sp>
    </p:spTree>
    <p:extLst>
      <p:ext uri="{BB962C8B-B14F-4D97-AF65-F5344CB8AC3E}">
        <p14:creationId xmlns:p14="http://schemas.microsoft.com/office/powerpoint/2010/main" val="391283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3164E76-039D-88A0-6F23-A2A352842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7DE8D43-CD40-C4DD-2993-59F0F16557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187989-BB91-2875-44CF-D7E7EABEF4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876726-0CEF-2E49-881A-85046178E56E}" type="datetimeFigureOut">
              <a:rPr lang="sv-SE" smtClean="0"/>
              <a:t>2024-04-18</a:t>
            </a:fld>
            <a:endParaRPr lang="sv-SE"/>
          </a:p>
        </p:txBody>
      </p:sp>
      <p:sp>
        <p:nvSpPr>
          <p:cNvPr id="5" name="Platshållare för sidfot 4">
            <a:extLst>
              <a:ext uri="{FF2B5EF4-FFF2-40B4-BE49-F238E27FC236}">
                <a16:creationId xmlns:a16="http://schemas.microsoft.com/office/drawing/2014/main" id="{536A0ECB-E66B-4952-0610-83B5FB6AA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57EFDEB7-E558-830F-61E9-59FB15122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7E1F3C-2FD8-3B49-BDA8-525E926A81F1}" type="slidenum">
              <a:rPr lang="sv-SE" smtClean="0"/>
              <a:t>‹#›</a:t>
            </a:fld>
            <a:endParaRPr lang="sv-SE"/>
          </a:p>
        </p:txBody>
      </p:sp>
    </p:spTree>
    <p:extLst>
      <p:ext uri="{BB962C8B-B14F-4D97-AF65-F5344CB8AC3E}">
        <p14:creationId xmlns:p14="http://schemas.microsoft.com/office/powerpoint/2010/main" val="489787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4F6806-5898-4FE8-B610-A058C8B8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1A59941-A5C5-764B-49F7-D36DF4809A18}"/>
              </a:ext>
            </a:extLst>
          </p:cNvPr>
          <p:cNvSpPr>
            <a:spLocks noGrp="1"/>
          </p:cNvSpPr>
          <p:nvPr>
            <p:ph type="ctrTitle"/>
          </p:nvPr>
        </p:nvSpPr>
        <p:spPr>
          <a:xfrm>
            <a:off x="4335694" y="4224938"/>
            <a:ext cx="6256964" cy="1459355"/>
          </a:xfrm>
        </p:spPr>
        <p:txBody>
          <a:bodyPr anchor="b">
            <a:normAutofit/>
          </a:bodyPr>
          <a:lstStyle/>
          <a:p>
            <a:pPr algn="r"/>
            <a:r>
              <a:rPr lang="sv-SE" sz="4400" dirty="0"/>
              <a:t>Kost och sömn för unga fotbollsspelare</a:t>
            </a:r>
          </a:p>
        </p:txBody>
      </p:sp>
      <p:pic>
        <p:nvPicPr>
          <p:cNvPr id="7" name="Bildobjekt 6" descr="Gratis foto: Fotbollsskor, Fotboll - Gratis bild på Pixabay - 174243">
            <a:extLst>
              <a:ext uri="{FF2B5EF4-FFF2-40B4-BE49-F238E27FC236}">
                <a16:creationId xmlns:a16="http://schemas.microsoft.com/office/drawing/2014/main" id="{2564D706-9E26-A904-1ADA-64D3B89CC408}"/>
              </a:ext>
            </a:extLst>
          </p:cNvPr>
          <p:cNvPicPr>
            <a:picLocks noChangeAspect="1"/>
          </p:cNvPicPr>
          <p:nvPr/>
        </p:nvPicPr>
        <p:blipFill rotWithShape="1">
          <a:blip r:embed="rId2">
            <a:extLst>
              <a:ext uri="{28A0092B-C50C-407E-A947-70E740481C1C}">
                <a14:useLocalDpi xmlns:a14="http://schemas.microsoft.com/office/drawing/2010/main" val="0"/>
              </a:ext>
            </a:extLst>
          </a:blip>
          <a:srcRect l="20025" r="-2" b="-2"/>
          <a:stretch/>
        </p:blipFill>
        <p:spPr>
          <a:xfrm>
            <a:off x="4406845" y="4"/>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6" name="Bildobjekt 5" descr="Kostnadsfri bild av analog, klassisk, klocka">
            <a:extLst>
              <a:ext uri="{FF2B5EF4-FFF2-40B4-BE49-F238E27FC236}">
                <a16:creationId xmlns:a16="http://schemas.microsoft.com/office/drawing/2014/main" id="{F0E12B9B-FAE1-9934-A7ED-7D1EFEF37017}"/>
              </a:ext>
            </a:extLst>
          </p:cNvPr>
          <p:cNvPicPr>
            <a:picLocks noChangeAspect="1"/>
          </p:cNvPicPr>
          <p:nvPr/>
        </p:nvPicPr>
        <p:blipFill rotWithShape="1">
          <a:blip r:embed="rId3">
            <a:extLst>
              <a:ext uri="{28A0092B-C50C-407E-A947-70E740481C1C}">
                <a14:useLocalDpi xmlns:a14="http://schemas.microsoft.com/office/drawing/2010/main" val="0"/>
              </a:ext>
            </a:extLst>
          </a:blip>
          <a:srcRect l="25398" r="23494" b="-2"/>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5" name="Bildobjekt 4" descr="Fria bild: äpplen, mat, frukt, citron, Mandarin, ekologisk, päron ...">
            <a:extLst>
              <a:ext uri="{FF2B5EF4-FFF2-40B4-BE49-F238E27FC236}">
                <a16:creationId xmlns:a16="http://schemas.microsoft.com/office/drawing/2014/main" id="{1CADF7AB-5C03-4239-DF20-D5559148DC89}"/>
              </a:ext>
            </a:extLst>
          </p:cNvPr>
          <p:cNvPicPr>
            <a:picLocks noChangeAspect="1"/>
          </p:cNvPicPr>
          <p:nvPr/>
        </p:nvPicPr>
        <p:blipFill rotWithShape="1">
          <a:blip r:embed="rId4">
            <a:extLst>
              <a:ext uri="{28A0092B-C50C-407E-A947-70E740481C1C}">
                <a14:useLocalDpi xmlns:a14="http://schemas.microsoft.com/office/drawing/2010/main" val="0"/>
              </a:ext>
            </a:extLst>
          </a:blip>
          <a:srcRect l="5659" r="39280" b="-1"/>
          <a:stretch/>
        </p:blipFill>
        <p:spPr>
          <a:xfrm>
            <a:off x="8653074" y="-3"/>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Tree>
    <p:extLst>
      <p:ext uri="{BB962C8B-B14F-4D97-AF65-F5344CB8AC3E}">
        <p14:creationId xmlns:p14="http://schemas.microsoft.com/office/powerpoint/2010/main" val="51791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7ABA0B-CCAF-6479-1537-F6DB4AF35608}"/>
              </a:ext>
            </a:extLst>
          </p:cNvPr>
          <p:cNvSpPr>
            <a:spLocks noGrp="1"/>
          </p:cNvSpPr>
          <p:nvPr>
            <p:ph type="title"/>
          </p:nvPr>
        </p:nvSpPr>
        <p:spPr>
          <a:xfrm>
            <a:off x="7320465" y="609600"/>
            <a:ext cx="4352027" cy="5645285"/>
          </a:xfrm>
        </p:spPr>
        <p:txBody>
          <a:bodyPr>
            <a:normAutofit/>
          </a:bodyPr>
          <a:lstStyle/>
          <a:p>
            <a:r>
              <a:rPr lang="en-US" dirty="0"/>
              <a:t>Ge dig </a:t>
            </a:r>
            <a:r>
              <a:rPr lang="en-US" dirty="0" err="1"/>
              <a:t>själv</a:t>
            </a:r>
            <a:r>
              <a:rPr lang="en-US" dirty="0"/>
              <a:t> </a:t>
            </a:r>
            <a:r>
              <a:rPr lang="en-US" dirty="0" err="1"/>
              <a:t>rätt</a:t>
            </a:r>
            <a:r>
              <a:rPr lang="en-US" dirty="0"/>
              <a:t> </a:t>
            </a:r>
            <a:r>
              <a:rPr lang="en-US" dirty="0" err="1"/>
              <a:t>förutsättningar</a:t>
            </a:r>
            <a:r>
              <a:rPr lang="en-US" dirty="0"/>
              <a:t> </a:t>
            </a:r>
            <a:r>
              <a:rPr lang="en-US" dirty="0" err="1"/>
              <a:t>att</a:t>
            </a:r>
            <a:r>
              <a:rPr lang="en-US" dirty="0"/>
              <a:t> </a:t>
            </a:r>
            <a:r>
              <a:rPr lang="en-US" dirty="0" err="1"/>
              <a:t>lyckas</a:t>
            </a:r>
            <a:r>
              <a:rPr lang="en-US" dirty="0"/>
              <a:t> 🙂</a:t>
            </a:r>
          </a:p>
        </p:txBody>
      </p:sp>
      <p:pic>
        <p:nvPicPr>
          <p:cNvPr id="3074" name="Picture 2" descr="Chelsea win Champions League after Kai Havertz stuns Manchester City |  Champions League | The Guardian">
            <a:extLst>
              <a:ext uri="{FF2B5EF4-FFF2-40B4-BE49-F238E27FC236}">
                <a16:creationId xmlns:a16="http://schemas.microsoft.com/office/drawing/2014/main" id="{117C24D0-B716-798E-E340-67C51C6269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3" r="-2" b="-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9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EFEB75-FF08-177A-64D1-CFD85B06A3CB}"/>
              </a:ext>
            </a:extLst>
          </p:cNvPr>
          <p:cNvSpPr>
            <a:spLocks noGrp="1"/>
          </p:cNvSpPr>
          <p:nvPr>
            <p:ph type="title"/>
          </p:nvPr>
        </p:nvSpPr>
        <p:spPr/>
        <p:txBody>
          <a:bodyPr/>
          <a:lstStyle/>
          <a:p>
            <a:r>
              <a:rPr lang="sv-SE" dirty="0"/>
              <a:t>Träning – mat –sömn </a:t>
            </a:r>
          </a:p>
        </p:txBody>
      </p:sp>
      <p:sp>
        <p:nvSpPr>
          <p:cNvPr id="4" name="textruta 3">
            <a:extLst>
              <a:ext uri="{FF2B5EF4-FFF2-40B4-BE49-F238E27FC236}">
                <a16:creationId xmlns:a16="http://schemas.microsoft.com/office/drawing/2014/main" id="{750E2BDD-4FD0-A370-5666-A871EC0455D7}"/>
              </a:ext>
              <a:ext uri="{C183D7F6-B498-43B3-948B-1728B52AA6E4}">
                <adec:decorative xmlns:adec="http://schemas.microsoft.com/office/drawing/2017/decorative" val="0"/>
              </a:ext>
            </a:extLst>
          </p:cNvPr>
          <p:cNvSpPr txBox="1"/>
          <p:nvPr/>
        </p:nvSpPr>
        <p:spPr>
          <a:xfrm>
            <a:off x="838200" y="2261572"/>
            <a:ext cx="10676467" cy="3139321"/>
          </a:xfrm>
          <a:prstGeom prst="rect">
            <a:avLst/>
          </a:prstGeom>
          <a:noFill/>
        </p:spPr>
        <p:txBody>
          <a:bodyPr wrap="square" rtlCol="0">
            <a:spAutoFit/>
          </a:bodyPr>
          <a:lstStyle/>
          <a:p>
            <a:pPr algn="l"/>
            <a:r>
              <a:rPr lang="sv-SE" dirty="0"/>
              <a:t>Vill man bli en bra </a:t>
            </a:r>
            <a:r>
              <a:rPr lang="sv-SE" dirty="0" err="1"/>
              <a:t>fotbollspelare</a:t>
            </a:r>
            <a:r>
              <a:rPr lang="sv-SE" dirty="0"/>
              <a:t> krävs självklart träning. Ju mer du tränar desto viktigare blir det med tillräcklig vila och bra mat. Kan du hitta balansen mellan dessa tre delar har du goda förutsättningar att bli riktigt bra på fotboll. </a:t>
            </a:r>
          </a:p>
          <a:p>
            <a:pPr algn="l"/>
            <a:endParaRPr lang="sv-SE" dirty="0"/>
          </a:p>
          <a:p>
            <a:pPr algn="l"/>
            <a:r>
              <a:rPr lang="sv-SE" dirty="0"/>
              <a:t>Ungefärliga rekommendationer för sömn i åldern 9-12 år är 9-11 timmar per dygn. </a:t>
            </a:r>
          </a:p>
          <a:p>
            <a:pPr algn="l"/>
            <a:endParaRPr lang="sv-SE" dirty="0"/>
          </a:p>
          <a:p>
            <a:pPr algn="l"/>
            <a:r>
              <a:rPr lang="sv-SE" dirty="0"/>
              <a:t>Bra tips:</a:t>
            </a:r>
          </a:p>
          <a:p>
            <a:pPr algn="l"/>
            <a:endParaRPr lang="sv-SE" dirty="0"/>
          </a:p>
          <a:p>
            <a:pPr algn="l"/>
            <a:r>
              <a:rPr lang="sv-SE" dirty="0"/>
              <a:t>• Beräkna tiden för läggdags utifrån när du måste gå upp på morgonen.</a:t>
            </a:r>
          </a:p>
          <a:p>
            <a:pPr algn="l"/>
            <a:r>
              <a:rPr lang="sv-SE" dirty="0"/>
              <a:t>• Gå upp max två timmar senare på helgen jämfört med vardag.</a:t>
            </a:r>
          </a:p>
          <a:p>
            <a:pPr algn="l"/>
            <a:r>
              <a:rPr lang="sv-SE" dirty="0"/>
              <a:t>• Låt sista timmen innan läggdags vara mobilfri så att det blir lättare att varva ner.</a:t>
            </a:r>
          </a:p>
        </p:txBody>
      </p:sp>
      <p:pic>
        <p:nvPicPr>
          <p:cNvPr id="1028" name="Picture 4" descr="De tre hörnstenarna för framgång inom träningen">
            <a:extLst>
              <a:ext uri="{FF2B5EF4-FFF2-40B4-BE49-F238E27FC236}">
                <a16:creationId xmlns:a16="http://schemas.microsoft.com/office/drawing/2014/main" id="{2EB60FDD-1967-392E-C350-166115617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752" y="3126541"/>
            <a:ext cx="3052818" cy="271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29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D6C3139-AA9E-98E4-BBAB-7F54054BA5FF}"/>
              </a:ext>
            </a:extLst>
          </p:cNvPr>
          <p:cNvSpPr>
            <a:spLocks noGrp="1"/>
          </p:cNvSpPr>
          <p:nvPr>
            <p:ph type="title"/>
          </p:nvPr>
        </p:nvSpPr>
        <p:spPr>
          <a:xfrm>
            <a:off x="651756" y="324645"/>
            <a:ext cx="4620584" cy="729300"/>
          </a:xfrm>
        </p:spPr>
        <p:txBody>
          <a:bodyPr vert="horz" lIns="91440" tIns="45720" rIns="91440" bIns="45720" rtlCol="0" anchor="b">
            <a:normAutofit/>
          </a:bodyPr>
          <a:lstStyle/>
          <a:p>
            <a:r>
              <a:rPr lang="en-US" dirty="0"/>
              <a:t>Hur ska du </a:t>
            </a:r>
            <a:r>
              <a:rPr lang="en-US" dirty="0" err="1"/>
              <a:t>äta</a:t>
            </a:r>
            <a:r>
              <a:rPr lang="en-US" dirty="0"/>
              <a:t>?</a:t>
            </a:r>
          </a:p>
        </p:txBody>
      </p:sp>
      <p:pic>
        <p:nvPicPr>
          <p:cNvPr id="5" name="Bildobjekt 4">
            <a:extLst>
              <a:ext uri="{FF2B5EF4-FFF2-40B4-BE49-F238E27FC236}">
                <a16:creationId xmlns:a16="http://schemas.microsoft.com/office/drawing/2014/main" id="{910ED221-6AB5-ADA3-CB35-AB47AD061EE3}"/>
              </a:ext>
            </a:extLst>
          </p:cNvPr>
          <p:cNvPicPr>
            <a:picLocks noChangeAspect="1"/>
          </p:cNvPicPr>
          <p:nvPr/>
        </p:nvPicPr>
        <p:blipFill rotWithShape="1">
          <a:blip r:embed="rId2">
            <a:extLst>
              <a:ext uri="{28A0092B-C50C-407E-A947-70E740481C1C}">
                <a14:useLocalDpi xmlns:a14="http://schemas.microsoft.com/office/drawing/2010/main" val="0"/>
              </a:ext>
            </a:extLst>
          </a:blip>
          <a:srcRect l="21563" r="23226"/>
          <a:stretch/>
        </p:blipFill>
        <p:spPr>
          <a:xfrm>
            <a:off x="6919661" y="103257"/>
            <a:ext cx="5264050" cy="6054352"/>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ruta 3">
            <a:extLst>
              <a:ext uri="{FF2B5EF4-FFF2-40B4-BE49-F238E27FC236}">
                <a16:creationId xmlns:a16="http://schemas.microsoft.com/office/drawing/2014/main" id="{F4940D96-E1DA-199F-9685-CB2A4245450C}"/>
              </a:ext>
            </a:extLst>
          </p:cNvPr>
          <p:cNvSpPr txBox="1"/>
          <p:nvPr/>
        </p:nvSpPr>
        <p:spPr>
          <a:xfrm>
            <a:off x="990713" y="952540"/>
            <a:ext cx="3926094" cy="1977390"/>
          </a:xfrm>
          <a:prstGeom prst="rect">
            <a:avLst/>
          </a:prstGeom>
          <a:noFill/>
        </p:spPr>
        <p:txBody>
          <a:bodyPr wrap="square" rtlCol="0">
            <a:spAutoFit/>
          </a:bodyPr>
          <a:lstStyle/>
          <a:p>
            <a:pPr algn="l"/>
            <a:endParaRPr lang="sv-SE" dirty="0"/>
          </a:p>
        </p:txBody>
      </p:sp>
      <p:sp>
        <p:nvSpPr>
          <p:cNvPr id="6" name="textruta 5">
            <a:extLst>
              <a:ext uri="{FF2B5EF4-FFF2-40B4-BE49-F238E27FC236}">
                <a16:creationId xmlns:a16="http://schemas.microsoft.com/office/drawing/2014/main" id="{B5F67779-B4DE-16E7-9A0C-54FA23128108}"/>
              </a:ext>
            </a:extLst>
          </p:cNvPr>
          <p:cNvSpPr txBox="1"/>
          <p:nvPr/>
        </p:nvSpPr>
        <p:spPr>
          <a:xfrm>
            <a:off x="643468" y="1211935"/>
            <a:ext cx="6270952" cy="4524315"/>
          </a:xfrm>
          <a:prstGeom prst="rect">
            <a:avLst/>
          </a:prstGeom>
          <a:noFill/>
        </p:spPr>
        <p:txBody>
          <a:bodyPr wrap="square" rtlCol="0">
            <a:spAutoFit/>
          </a:bodyPr>
          <a:lstStyle/>
          <a:p>
            <a:pPr algn="l"/>
            <a:r>
              <a:rPr lang="sv-SE" dirty="0"/>
              <a:t>Kolhydrater behövs för energi i kroppen. När du tränar fotboll är detta en viktig energikälla. </a:t>
            </a:r>
          </a:p>
          <a:p>
            <a:pPr algn="l"/>
            <a:r>
              <a:rPr lang="sv-SE" dirty="0"/>
              <a:t>Det finns både snabba och långsamma kolhydrater. </a:t>
            </a:r>
          </a:p>
          <a:p>
            <a:pPr algn="l"/>
            <a:r>
              <a:rPr lang="sv-SE" dirty="0"/>
              <a:t>De långsamma kolhydraterna ger mer energi som räcker under en längre tid och är de mest hälsosamma. Snabba kolhydrater vill vi bara få i oss efter en träning eller en match.</a:t>
            </a:r>
          </a:p>
          <a:p>
            <a:pPr algn="l"/>
            <a:endParaRPr lang="sv-SE" dirty="0"/>
          </a:p>
          <a:p>
            <a:pPr algn="l"/>
            <a:r>
              <a:rPr lang="sv-SE" dirty="0"/>
              <a:t>Viktiga källor till långsamma kolhydrater:</a:t>
            </a:r>
          </a:p>
          <a:p>
            <a:pPr algn="l"/>
            <a:endParaRPr lang="sv-SE" dirty="0"/>
          </a:p>
          <a:p>
            <a:pPr algn="l"/>
            <a:r>
              <a:rPr lang="sv-SE" dirty="0"/>
              <a:t>Ris, pasta, potatis, rotfrukter, frukt, bröd, flingor, bönor och baljväxter.</a:t>
            </a:r>
          </a:p>
          <a:p>
            <a:pPr algn="l"/>
            <a:endParaRPr lang="sv-SE" dirty="0"/>
          </a:p>
          <a:p>
            <a:pPr algn="l"/>
            <a:r>
              <a:rPr lang="sv-SE" dirty="0"/>
              <a:t>Exempel på snabba kolhydrater:</a:t>
            </a:r>
          </a:p>
          <a:p>
            <a:pPr algn="l"/>
            <a:endParaRPr lang="sv-SE" dirty="0"/>
          </a:p>
          <a:p>
            <a:pPr algn="l"/>
            <a:r>
              <a:rPr lang="sv-SE" dirty="0"/>
              <a:t>Läsk, juice, sylt/ marmelad, godis, sötad yoghurt, vitt bröd och snabbmakaroner.</a:t>
            </a:r>
          </a:p>
        </p:txBody>
      </p:sp>
    </p:spTree>
    <p:extLst>
      <p:ext uri="{BB962C8B-B14F-4D97-AF65-F5344CB8AC3E}">
        <p14:creationId xmlns:p14="http://schemas.microsoft.com/office/powerpoint/2010/main" val="268585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D6C3139-AA9E-98E4-BBAB-7F54054BA5FF}"/>
              </a:ext>
            </a:extLst>
          </p:cNvPr>
          <p:cNvSpPr>
            <a:spLocks noGrp="1"/>
          </p:cNvSpPr>
          <p:nvPr>
            <p:ph type="title"/>
          </p:nvPr>
        </p:nvSpPr>
        <p:spPr>
          <a:xfrm>
            <a:off x="838201" y="365125"/>
            <a:ext cx="5251316" cy="1180871"/>
          </a:xfrm>
        </p:spPr>
        <p:txBody>
          <a:bodyPr vert="horz" lIns="91440" tIns="45720" rIns="91440" bIns="45720" rtlCol="0" anchor="ctr">
            <a:normAutofit/>
          </a:bodyPr>
          <a:lstStyle/>
          <a:p>
            <a:r>
              <a:rPr lang="en-US" dirty="0"/>
              <a:t>Hur ska du </a:t>
            </a:r>
            <a:r>
              <a:rPr lang="en-US" dirty="0" err="1"/>
              <a:t>äta</a:t>
            </a:r>
            <a:r>
              <a:rPr lang="en-US" dirty="0"/>
              <a:t>?</a:t>
            </a:r>
          </a:p>
        </p:txBody>
      </p:sp>
      <p:sp>
        <p:nvSpPr>
          <p:cNvPr id="6" name="textruta 5">
            <a:extLst>
              <a:ext uri="{FF2B5EF4-FFF2-40B4-BE49-F238E27FC236}">
                <a16:creationId xmlns:a16="http://schemas.microsoft.com/office/drawing/2014/main" id="{B5F67779-B4DE-16E7-9A0C-54FA23128108}"/>
              </a:ext>
            </a:extLst>
          </p:cNvPr>
          <p:cNvSpPr txBox="1"/>
          <p:nvPr/>
        </p:nvSpPr>
        <p:spPr>
          <a:xfrm>
            <a:off x="838200" y="1545996"/>
            <a:ext cx="5051854" cy="4630967"/>
          </a:xfrm>
          <a:prstGeom prst="rect">
            <a:avLst/>
          </a:prstGeom>
        </p:spPr>
        <p:txBody>
          <a:bodyPr vert="horz" lIns="91440" tIns="45720" rIns="91440" bIns="45720" rtlCol="0">
            <a:normAutofit lnSpcReduction="10000"/>
          </a:bodyPr>
          <a:lstStyle/>
          <a:p>
            <a:pPr>
              <a:lnSpc>
                <a:spcPct val="90000"/>
              </a:lnSpc>
              <a:spcAft>
                <a:spcPts val="600"/>
              </a:spcAft>
            </a:pPr>
            <a:r>
              <a:rPr lang="en-US" dirty="0"/>
              <a:t>Protein </a:t>
            </a:r>
            <a:r>
              <a:rPr lang="en-US" dirty="0" err="1"/>
              <a:t>är</a:t>
            </a:r>
            <a:r>
              <a:rPr lang="en-US" dirty="0"/>
              <a:t> </a:t>
            </a:r>
            <a:r>
              <a:rPr lang="en-US" dirty="0" err="1"/>
              <a:t>viktigt</a:t>
            </a:r>
            <a:r>
              <a:rPr lang="en-US" dirty="0"/>
              <a:t> för bland </a:t>
            </a:r>
            <a:r>
              <a:rPr lang="en-US" dirty="0" err="1"/>
              <a:t>annat</a:t>
            </a:r>
            <a:r>
              <a:rPr lang="en-US" dirty="0"/>
              <a:t> uppbyggnad av </a:t>
            </a:r>
            <a:r>
              <a:rPr lang="en-US" dirty="0" err="1"/>
              <a:t>muskler</a:t>
            </a:r>
            <a:r>
              <a:rPr lang="en-US" dirty="0"/>
              <a:t> </a:t>
            </a:r>
            <a:r>
              <a:rPr lang="en-US" dirty="0" err="1"/>
              <a:t>och</a:t>
            </a:r>
            <a:r>
              <a:rPr lang="en-US" dirty="0"/>
              <a:t> </a:t>
            </a:r>
            <a:r>
              <a:rPr lang="en-US" dirty="0" err="1"/>
              <a:t>immunförsvar</a:t>
            </a:r>
            <a:r>
              <a:rPr lang="en-US" dirty="0"/>
              <a:t>. </a:t>
            </a:r>
          </a:p>
          <a:p>
            <a:pPr>
              <a:lnSpc>
                <a:spcPct val="90000"/>
              </a:lnSpc>
              <a:spcAft>
                <a:spcPts val="600"/>
              </a:spcAft>
            </a:pPr>
            <a:endParaRPr lang="en-US" dirty="0"/>
          </a:p>
          <a:p>
            <a:pPr>
              <a:lnSpc>
                <a:spcPct val="90000"/>
              </a:lnSpc>
              <a:spcAft>
                <a:spcPts val="600"/>
              </a:spcAft>
            </a:pPr>
            <a:r>
              <a:rPr lang="en-US" dirty="0" err="1"/>
              <a:t>Viktiga</a:t>
            </a:r>
            <a:r>
              <a:rPr lang="en-US" dirty="0"/>
              <a:t> </a:t>
            </a:r>
            <a:r>
              <a:rPr lang="en-US" dirty="0" err="1"/>
              <a:t>proteinkällor</a:t>
            </a:r>
            <a:r>
              <a:rPr lang="en-US" dirty="0"/>
              <a:t>:</a:t>
            </a:r>
          </a:p>
          <a:p>
            <a:pPr>
              <a:lnSpc>
                <a:spcPct val="90000"/>
              </a:lnSpc>
              <a:spcAft>
                <a:spcPts val="600"/>
              </a:spcAft>
            </a:pPr>
            <a:endParaRPr lang="en-US" dirty="0"/>
          </a:p>
          <a:p>
            <a:pPr>
              <a:lnSpc>
                <a:spcPct val="90000"/>
              </a:lnSpc>
              <a:spcAft>
                <a:spcPts val="600"/>
              </a:spcAft>
            </a:pPr>
            <a:r>
              <a:rPr lang="en-US" dirty="0" err="1"/>
              <a:t>Kött</a:t>
            </a:r>
            <a:r>
              <a:rPr lang="en-US" dirty="0"/>
              <a:t>, </a:t>
            </a:r>
            <a:r>
              <a:rPr lang="en-US" dirty="0" err="1"/>
              <a:t>fisk</a:t>
            </a:r>
            <a:r>
              <a:rPr lang="en-US" dirty="0"/>
              <a:t>, </a:t>
            </a:r>
            <a:r>
              <a:rPr lang="en-US" dirty="0" err="1"/>
              <a:t>fågel</a:t>
            </a:r>
            <a:r>
              <a:rPr lang="en-US" dirty="0"/>
              <a:t>, </a:t>
            </a:r>
            <a:r>
              <a:rPr lang="en-US" dirty="0" err="1"/>
              <a:t>ärtor</a:t>
            </a:r>
            <a:r>
              <a:rPr lang="en-US" dirty="0"/>
              <a:t>, </a:t>
            </a:r>
            <a:r>
              <a:rPr lang="en-US" dirty="0" err="1"/>
              <a:t>bönor</a:t>
            </a:r>
            <a:r>
              <a:rPr lang="en-US" dirty="0"/>
              <a:t>, </a:t>
            </a:r>
            <a:r>
              <a:rPr lang="en-US" dirty="0" err="1"/>
              <a:t>linser</a:t>
            </a:r>
            <a:r>
              <a:rPr lang="en-US" dirty="0"/>
              <a:t> </a:t>
            </a:r>
            <a:r>
              <a:rPr lang="en-US" dirty="0" err="1"/>
              <a:t>samt</a:t>
            </a:r>
            <a:r>
              <a:rPr lang="en-US" dirty="0"/>
              <a:t> </a:t>
            </a:r>
            <a:r>
              <a:rPr lang="en-US" dirty="0" err="1"/>
              <a:t>mejeriprodukter</a:t>
            </a:r>
            <a:r>
              <a:rPr lang="en-US" dirty="0"/>
              <a:t> </a:t>
            </a:r>
            <a:r>
              <a:rPr lang="en-US" dirty="0" err="1"/>
              <a:t>såsom</a:t>
            </a:r>
            <a:r>
              <a:rPr lang="en-US" dirty="0"/>
              <a:t> </a:t>
            </a:r>
            <a:r>
              <a:rPr lang="en-US" dirty="0" err="1"/>
              <a:t>kvarg</a:t>
            </a:r>
            <a:r>
              <a:rPr lang="en-US" dirty="0"/>
              <a:t> </a:t>
            </a:r>
            <a:r>
              <a:rPr lang="en-US" dirty="0" err="1"/>
              <a:t>och</a:t>
            </a:r>
            <a:r>
              <a:rPr lang="en-US" dirty="0"/>
              <a:t> </a:t>
            </a:r>
            <a:r>
              <a:rPr lang="en-US" dirty="0" err="1"/>
              <a:t>keso</a:t>
            </a:r>
            <a:r>
              <a:rPr lang="en-US" dirty="0"/>
              <a:t>. </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Fett </a:t>
            </a:r>
            <a:r>
              <a:rPr lang="en-US" dirty="0" err="1"/>
              <a:t>behövs</a:t>
            </a:r>
            <a:r>
              <a:rPr lang="en-US" dirty="0"/>
              <a:t> för </a:t>
            </a:r>
            <a:r>
              <a:rPr lang="en-US" dirty="0" err="1"/>
              <a:t>att</a:t>
            </a:r>
            <a:r>
              <a:rPr lang="en-US" dirty="0"/>
              <a:t> </a:t>
            </a:r>
            <a:r>
              <a:rPr lang="en-US" dirty="0" err="1"/>
              <a:t>kroppen</a:t>
            </a:r>
            <a:r>
              <a:rPr lang="en-US" dirty="0"/>
              <a:t> ska </a:t>
            </a:r>
            <a:r>
              <a:rPr lang="en-US" dirty="0" err="1"/>
              <a:t>fungera</a:t>
            </a:r>
            <a:r>
              <a:rPr lang="en-US" dirty="0"/>
              <a:t>. Det </a:t>
            </a:r>
            <a:r>
              <a:rPr lang="en-US" dirty="0" err="1"/>
              <a:t>är</a:t>
            </a:r>
            <a:r>
              <a:rPr lang="en-US" dirty="0"/>
              <a:t> bland </a:t>
            </a:r>
            <a:r>
              <a:rPr lang="en-US" dirty="0" err="1"/>
              <a:t>annat</a:t>
            </a:r>
            <a:r>
              <a:rPr lang="en-US" dirty="0"/>
              <a:t> </a:t>
            </a:r>
            <a:r>
              <a:rPr lang="en-US" dirty="0" err="1"/>
              <a:t>energigivande</a:t>
            </a:r>
            <a:r>
              <a:rPr lang="en-US" dirty="0"/>
              <a:t> </a:t>
            </a:r>
            <a:r>
              <a:rPr lang="en-US" dirty="0" err="1"/>
              <a:t>och</a:t>
            </a:r>
            <a:r>
              <a:rPr lang="en-US" dirty="0"/>
              <a:t> </a:t>
            </a:r>
            <a:r>
              <a:rPr lang="en-US" dirty="0" err="1"/>
              <a:t>värmegivande</a:t>
            </a:r>
            <a:r>
              <a:rPr lang="en-US" dirty="0"/>
              <a:t>. Fett </a:t>
            </a:r>
            <a:r>
              <a:rPr lang="en-US" dirty="0" err="1"/>
              <a:t>finns</a:t>
            </a:r>
            <a:r>
              <a:rPr lang="en-US" dirty="0"/>
              <a:t> </a:t>
            </a:r>
            <a:r>
              <a:rPr lang="en-US" dirty="0" err="1"/>
              <a:t>i</a:t>
            </a:r>
            <a:r>
              <a:rPr lang="en-US" dirty="0"/>
              <a:t> </a:t>
            </a:r>
            <a:r>
              <a:rPr lang="en-US" dirty="0" err="1"/>
              <a:t>flera</a:t>
            </a:r>
            <a:r>
              <a:rPr lang="en-US" dirty="0"/>
              <a:t> </a:t>
            </a:r>
            <a:r>
              <a:rPr lang="en-US" dirty="0" err="1"/>
              <a:t>olika</a:t>
            </a:r>
            <a:r>
              <a:rPr lang="en-US" dirty="0"/>
              <a:t> former.</a:t>
            </a:r>
          </a:p>
          <a:p>
            <a:pPr>
              <a:lnSpc>
                <a:spcPct val="90000"/>
              </a:lnSpc>
              <a:spcAft>
                <a:spcPts val="600"/>
              </a:spcAft>
            </a:pPr>
            <a:r>
              <a:rPr lang="en-US" dirty="0"/>
              <a:t> </a:t>
            </a:r>
          </a:p>
          <a:p>
            <a:pPr>
              <a:lnSpc>
                <a:spcPct val="90000"/>
              </a:lnSpc>
              <a:spcAft>
                <a:spcPts val="600"/>
              </a:spcAft>
            </a:pPr>
            <a:r>
              <a:rPr lang="en-US" dirty="0" err="1"/>
              <a:t>Källor</a:t>
            </a:r>
            <a:r>
              <a:rPr lang="en-US" dirty="0"/>
              <a:t> med bra </a:t>
            </a:r>
            <a:r>
              <a:rPr lang="en-US" dirty="0" err="1"/>
              <a:t>fett</a:t>
            </a:r>
            <a:r>
              <a:rPr lang="en-US" dirty="0"/>
              <a:t>:</a:t>
            </a:r>
          </a:p>
          <a:p>
            <a:pPr>
              <a:lnSpc>
                <a:spcPct val="90000"/>
              </a:lnSpc>
              <a:spcAft>
                <a:spcPts val="600"/>
              </a:spcAft>
            </a:pPr>
            <a:endParaRPr lang="en-US" dirty="0"/>
          </a:p>
          <a:p>
            <a:pPr>
              <a:lnSpc>
                <a:spcPct val="90000"/>
              </a:lnSpc>
              <a:spcAft>
                <a:spcPts val="600"/>
              </a:spcAft>
            </a:pPr>
            <a:r>
              <a:rPr lang="en-US" dirty="0"/>
              <a:t>Fisk, </a:t>
            </a:r>
            <a:r>
              <a:rPr lang="en-US" dirty="0" err="1"/>
              <a:t>kyckling</a:t>
            </a:r>
            <a:r>
              <a:rPr lang="en-US" dirty="0"/>
              <a:t>, avocado, </a:t>
            </a:r>
            <a:r>
              <a:rPr lang="en-US" dirty="0" err="1"/>
              <a:t>nötter</a:t>
            </a:r>
            <a:r>
              <a:rPr lang="en-US" dirty="0"/>
              <a:t>, </a:t>
            </a:r>
            <a:r>
              <a:rPr lang="en-US" dirty="0" err="1"/>
              <a:t>mejeriprodukter</a:t>
            </a:r>
            <a:r>
              <a:rPr lang="en-US" dirty="0"/>
              <a:t> </a:t>
            </a:r>
            <a:r>
              <a:rPr lang="en-US" dirty="0" err="1"/>
              <a:t>och</a:t>
            </a:r>
            <a:r>
              <a:rPr lang="en-US" dirty="0"/>
              <a:t> </a:t>
            </a:r>
            <a:r>
              <a:rPr lang="en-US" dirty="0" err="1"/>
              <a:t>kött</a:t>
            </a:r>
            <a:r>
              <a:rPr lang="en-US" dirty="0"/>
              <a:t>.</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endParaRPr lang="en-US" sz="1600" dirty="0"/>
          </a:p>
        </p:txBody>
      </p:sp>
      <p:pic>
        <p:nvPicPr>
          <p:cNvPr id="2050" name="Picture 2" descr="Hamburgare Potatisklyftor Fotboll - Gratis foto på Pixabay - Pixabay">
            <a:extLst>
              <a:ext uri="{FF2B5EF4-FFF2-40B4-BE49-F238E27FC236}">
                <a16:creationId xmlns:a16="http://schemas.microsoft.com/office/drawing/2014/main" id="{8410AC0B-0988-BF26-4083-2C97B8659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78" r="17984"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F4940D96-E1DA-199F-9685-CB2A4245450C}"/>
              </a:ext>
            </a:extLst>
          </p:cNvPr>
          <p:cNvSpPr txBox="1"/>
          <p:nvPr/>
        </p:nvSpPr>
        <p:spPr>
          <a:xfrm>
            <a:off x="835153" y="176682"/>
            <a:ext cx="3868823" cy="1092095"/>
          </a:xfrm>
          <a:prstGeom prst="rect">
            <a:avLst/>
          </a:prstGeom>
          <a:noFill/>
        </p:spPr>
        <p:txBody>
          <a:bodyPr wrap="square" rtlCol="0">
            <a:spAutoFit/>
          </a:bodyPr>
          <a:lstStyle/>
          <a:p>
            <a:pPr algn="l"/>
            <a:endParaRPr lang="sv-SE" dirty="0"/>
          </a:p>
        </p:txBody>
      </p:sp>
    </p:spTree>
    <p:extLst>
      <p:ext uri="{BB962C8B-B14F-4D97-AF65-F5344CB8AC3E}">
        <p14:creationId xmlns:p14="http://schemas.microsoft.com/office/powerpoint/2010/main" val="58244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76763A-5550-8365-3437-7A15828229BD}"/>
              </a:ext>
            </a:extLst>
          </p:cNvPr>
          <p:cNvSpPr>
            <a:spLocks noGrp="1"/>
          </p:cNvSpPr>
          <p:nvPr>
            <p:ph type="title"/>
          </p:nvPr>
        </p:nvSpPr>
        <p:spPr/>
        <p:txBody>
          <a:bodyPr/>
          <a:lstStyle/>
          <a:p>
            <a:r>
              <a:rPr lang="sv-SE"/>
              <a:t>Hur mycket mat behövs?</a:t>
            </a:r>
            <a:endParaRPr lang="sv-SE" dirty="0"/>
          </a:p>
        </p:txBody>
      </p:sp>
      <p:sp>
        <p:nvSpPr>
          <p:cNvPr id="4" name="textruta 3">
            <a:extLst>
              <a:ext uri="{FF2B5EF4-FFF2-40B4-BE49-F238E27FC236}">
                <a16:creationId xmlns:a16="http://schemas.microsoft.com/office/drawing/2014/main" id="{8DD97D67-4314-9FCB-01C6-4AB3F0B35DD7}"/>
              </a:ext>
            </a:extLst>
          </p:cNvPr>
          <p:cNvSpPr txBox="1"/>
          <p:nvPr/>
        </p:nvSpPr>
        <p:spPr>
          <a:xfrm>
            <a:off x="838200" y="1690687"/>
            <a:ext cx="7430311" cy="5078313"/>
          </a:xfrm>
          <a:prstGeom prst="rect">
            <a:avLst/>
          </a:prstGeom>
          <a:noFill/>
        </p:spPr>
        <p:txBody>
          <a:bodyPr wrap="square" rtlCol="0">
            <a:spAutoFit/>
          </a:bodyPr>
          <a:lstStyle/>
          <a:p>
            <a:pPr algn="l"/>
            <a:r>
              <a:rPr lang="sv-SE" dirty="0"/>
              <a:t>Hur mycket du bör äta beror på hur aktiv du är. För att orka träna och spela matcher varje helg behöver du äta mer än en person som inte gör det. </a:t>
            </a:r>
          </a:p>
          <a:p>
            <a:pPr algn="l"/>
            <a:endParaRPr lang="sv-SE" dirty="0"/>
          </a:p>
          <a:p>
            <a:pPr algn="l"/>
            <a:r>
              <a:rPr lang="sv-SE" dirty="0"/>
              <a:t>Det är också bra att tänka på hur man fördelar matintaget under dagen, vet man att man har träning på kvällen är det viktigt att det finns tillräckligt med energi i kroppen. </a:t>
            </a:r>
          </a:p>
          <a:p>
            <a:pPr algn="l"/>
            <a:endParaRPr lang="sv-SE" dirty="0"/>
          </a:p>
          <a:p>
            <a:pPr algn="l"/>
            <a:r>
              <a:rPr lang="sv-SE" dirty="0"/>
              <a:t>Bra att tänka på:</a:t>
            </a:r>
          </a:p>
          <a:p>
            <a:pPr algn="l"/>
            <a:endParaRPr lang="sv-SE" dirty="0"/>
          </a:p>
          <a:p>
            <a:pPr algn="l"/>
            <a:r>
              <a:rPr lang="sv-SE" dirty="0"/>
              <a:t>•Äter du lite till frukost behöver du äta mer till mellanmål. </a:t>
            </a:r>
          </a:p>
          <a:p>
            <a:pPr algn="l"/>
            <a:endParaRPr lang="sv-SE" dirty="0"/>
          </a:p>
          <a:p>
            <a:pPr algn="l"/>
            <a:r>
              <a:rPr lang="sv-SE" dirty="0"/>
              <a:t>• Ibland kan ytterligare ett mellanmål behövas för att energin ska räcka till.</a:t>
            </a:r>
          </a:p>
          <a:p>
            <a:pPr algn="l"/>
            <a:endParaRPr lang="sv-SE" dirty="0"/>
          </a:p>
          <a:p>
            <a:pPr algn="l"/>
            <a:r>
              <a:rPr lang="sv-SE" dirty="0"/>
              <a:t>• Hinner du äta middag före träningen är det ofta ett bra alternativ. </a:t>
            </a:r>
          </a:p>
          <a:p>
            <a:pPr algn="l"/>
            <a:endParaRPr lang="sv-SE" dirty="0"/>
          </a:p>
          <a:p>
            <a:pPr algn="l"/>
            <a:endParaRPr lang="sv-SE" dirty="0"/>
          </a:p>
          <a:p>
            <a:pPr algn="l"/>
            <a:endParaRPr lang="sv-SE" dirty="0"/>
          </a:p>
        </p:txBody>
      </p:sp>
      <p:pic>
        <p:nvPicPr>
          <p:cNvPr id="4100" name="Picture 4" descr="Prestera bra med rätt kost för din träning - Styrkelabbet">
            <a:extLst>
              <a:ext uri="{FF2B5EF4-FFF2-40B4-BE49-F238E27FC236}">
                <a16:creationId xmlns:a16="http://schemas.microsoft.com/office/drawing/2014/main" id="{AF00F6F6-FBAE-DD3F-E428-F4334B9728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285"/>
          <a:stretch/>
        </p:blipFill>
        <p:spPr bwMode="auto">
          <a:xfrm>
            <a:off x="8397972" y="3429000"/>
            <a:ext cx="3191483" cy="256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07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35730419-9547-40D2-41BA-F5A88CC7BD85}"/>
              </a:ext>
            </a:extLst>
          </p:cNvPr>
          <p:cNvSpPr txBox="1"/>
          <p:nvPr/>
        </p:nvSpPr>
        <p:spPr>
          <a:xfrm>
            <a:off x="500193" y="1414562"/>
            <a:ext cx="9811126" cy="5078313"/>
          </a:xfrm>
          <a:prstGeom prst="rect">
            <a:avLst/>
          </a:prstGeom>
          <a:noFill/>
        </p:spPr>
        <p:txBody>
          <a:bodyPr wrap="square" rtlCol="0">
            <a:spAutoFit/>
          </a:bodyPr>
          <a:lstStyle/>
          <a:p>
            <a:pPr algn="l"/>
            <a:r>
              <a:rPr lang="sv-SE" dirty="0"/>
              <a:t>7.00 Frukost: En tallrik gröt, ett ägg eller en tallrik fil med müsli och en grövre smörgås med smör och ost. </a:t>
            </a:r>
          </a:p>
          <a:p>
            <a:pPr algn="l"/>
            <a:endParaRPr lang="sv-SE" dirty="0"/>
          </a:p>
          <a:p>
            <a:pPr algn="l"/>
            <a:r>
              <a:rPr lang="sv-SE" dirty="0"/>
              <a:t>10.00 Mellanmål: En banan. </a:t>
            </a:r>
          </a:p>
          <a:p>
            <a:pPr algn="l"/>
            <a:endParaRPr lang="sv-SE" dirty="0"/>
          </a:p>
          <a:p>
            <a:pPr algn="l"/>
            <a:r>
              <a:rPr lang="sv-SE" dirty="0"/>
              <a:t>12.00 Lunch: Skollunch som kan vara tex pasta med köttfärssås, grönsaker, knäckebröd med smör. </a:t>
            </a:r>
          </a:p>
          <a:p>
            <a:pPr algn="l"/>
            <a:endParaRPr lang="sv-SE" dirty="0"/>
          </a:p>
          <a:p>
            <a:pPr algn="l"/>
            <a:r>
              <a:rPr lang="sv-SE" dirty="0"/>
              <a:t>16.00 Mellanmål: En grövre smörgås med pålägg, tex leverpastej, eller ost och skinka ett glas blåbärssoppa  (du som hinner kan istället äta middag före träning).</a:t>
            </a:r>
          </a:p>
          <a:p>
            <a:pPr algn="l"/>
            <a:endParaRPr lang="sv-SE" dirty="0"/>
          </a:p>
          <a:p>
            <a:pPr algn="l"/>
            <a:r>
              <a:rPr lang="sv-SE" dirty="0"/>
              <a:t>17.30 TRÄNING </a:t>
            </a:r>
          </a:p>
          <a:p>
            <a:pPr algn="l"/>
            <a:endParaRPr lang="sv-SE" dirty="0"/>
          </a:p>
          <a:p>
            <a:pPr algn="l"/>
            <a:r>
              <a:rPr lang="sv-SE" dirty="0"/>
              <a:t>19.00  Återhämtningsmål: En banan </a:t>
            </a:r>
          </a:p>
          <a:p>
            <a:pPr algn="l"/>
            <a:endParaRPr lang="sv-SE" dirty="0"/>
          </a:p>
          <a:p>
            <a:pPr algn="l"/>
            <a:r>
              <a:rPr lang="sv-SE" dirty="0"/>
              <a:t>19.30-20.00 Middag: Lax, potatisar, gräddfil med dill, grönsaker, 2 knäckebröd med smör ett päron. </a:t>
            </a:r>
          </a:p>
          <a:p>
            <a:pPr algn="l"/>
            <a:endParaRPr lang="sv-SE" dirty="0"/>
          </a:p>
          <a:p>
            <a:pPr algn="l"/>
            <a:r>
              <a:rPr lang="sv-SE" dirty="0"/>
              <a:t>21.30 Läggdags för att få 9 timmars sömn. </a:t>
            </a:r>
          </a:p>
        </p:txBody>
      </p:sp>
      <p:sp>
        <p:nvSpPr>
          <p:cNvPr id="2" name="Title 1">
            <a:extLst>
              <a:ext uri="{FF2B5EF4-FFF2-40B4-BE49-F238E27FC236}">
                <a16:creationId xmlns:a16="http://schemas.microsoft.com/office/drawing/2014/main" id="{9119DF82-C404-AAE3-AED9-E1D5F0BB9BF5}"/>
              </a:ext>
            </a:extLst>
          </p:cNvPr>
          <p:cNvSpPr>
            <a:spLocks noGrp="1"/>
          </p:cNvSpPr>
          <p:nvPr>
            <p:ph type="title"/>
          </p:nvPr>
        </p:nvSpPr>
        <p:spPr>
          <a:xfrm>
            <a:off x="500193" y="219211"/>
            <a:ext cx="10515600" cy="1325563"/>
          </a:xfrm>
        </p:spPr>
        <p:txBody>
          <a:bodyPr/>
          <a:lstStyle/>
          <a:p>
            <a:r>
              <a:rPr lang="sv-SE" dirty="0"/>
              <a:t>Hur du kan äta för att orka skola och träning</a:t>
            </a:r>
            <a:endParaRPr lang="en-US" dirty="0"/>
          </a:p>
        </p:txBody>
      </p:sp>
    </p:spTree>
    <p:extLst>
      <p:ext uri="{BB962C8B-B14F-4D97-AF65-F5344CB8AC3E}">
        <p14:creationId xmlns:p14="http://schemas.microsoft.com/office/powerpoint/2010/main" val="383172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406833-39CD-D616-956E-CB51740512A9}"/>
              </a:ext>
            </a:extLst>
          </p:cNvPr>
          <p:cNvPicPr>
            <a:picLocks noGrp="1" noChangeAspect="1"/>
          </p:cNvPicPr>
          <p:nvPr>
            <p:ph idx="1"/>
          </p:nvPr>
        </p:nvPicPr>
        <p:blipFill>
          <a:blip r:embed="rId2"/>
          <a:stretch>
            <a:fillRect/>
          </a:stretch>
        </p:blipFill>
        <p:spPr>
          <a:xfrm>
            <a:off x="484705" y="1068455"/>
            <a:ext cx="11222590" cy="4721090"/>
          </a:xfrm>
        </p:spPr>
      </p:pic>
    </p:spTree>
    <p:extLst>
      <p:ext uri="{BB962C8B-B14F-4D97-AF65-F5344CB8AC3E}">
        <p14:creationId xmlns:p14="http://schemas.microsoft.com/office/powerpoint/2010/main" val="180144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81E48B-AADE-60AC-EB5A-D6745D83BF3D}"/>
              </a:ext>
            </a:extLst>
          </p:cNvPr>
          <p:cNvPicPr>
            <a:picLocks noGrp="1" noChangeAspect="1"/>
          </p:cNvPicPr>
          <p:nvPr>
            <p:ph idx="1"/>
          </p:nvPr>
        </p:nvPicPr>
        <p:blipFill>
          <a:blip r:embed="rId2"/>
          <a:stretch>
            <a:fillRect/>
          </a:stretch>
        </p:blipFill>
        <p:spPr>
          <a:xfrm>
            <a:off x="418479" y="630710"/>
            <a:ext cx="11355042" cy="5596579"/>
          </a:xfrm>
        </p:spPr>
      </p:pic>
    </p:spTree>
    <p:extLst>
      <p:ext uri="{BB962C8B-B14F-4D97-AF65-F5344CB8AC3E}">
        <p14:creationId xmlns:p14="http://schemas.microsoft.com/office/powerpoint/2010/main" val="149704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AD0AD5-0CC8-D1DB-2741-9D829DF7AF45}"/>
              </a:ext>
            </a:extLst>
          </p:cNvPr>
          <p:cNvPicPr>
            <a:picLocks noGrp="1" noChangeAspect="1"/>
          </p:cNvPicPr>
          <p:nvPr>
            <p:ph idx="1"/>
          </p:nvPr>
        </p:nvPicPr>
        <p:blipFill>
          <a:blip r:embed="rId2"/>
          <a:stretch>
            <a:fillRect/>
          </a:stretch>
        </p:blipFill>
        <p:spPr>
          <a:xfrm>
            <a:off x="438789" y="985770"/>
            <a:ext cx="11314422" cy="4886460"/>
          </a:xfrm>
        </p:spPr>
      </p:pic>
    </p:spTree>
    <p:extLst>
      <p:ext uri="{BB962C8B-B14F-4D97-AF65-F5344CB8AC3E}">
        <p14:creationId xmlns:p14="http://schemas.microsoft.com/office/powerpoint/2010/main" val="13423440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8dbdd5d-b3df-4d9f-93f7-6fe5477fb8dc}" enabled="1" method="Standard" siteId="{2a1c169e-715a-412b-b526-05da3f8412fa}" contentBits="0" removed="0"/>
</clbl:labelList>
</file>

<file path=docProps/app.xml><?xml version="1.0" encoding="utf-8"?>
<Properties xmlns="http://schemas.openxmlformats.org/officeDocument/2006/extended-properties" xmlns:vt="http://schemas.openxmlformats.org/officeDocument/2006/docPropsVTypes">
  <TotalTime>0</TotalTime>
  <Words>555</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Office-tema</vt:lpstr>
      <vt:lpstr>Kost och sömn för unga fotbollsspelare</vt:lpstr>
      <vt:lpstr>Träning – mat –sömn </vt:lpstr>
      <vt:lpstr>Hur ska du äta?</vt:lpstr>
      <vt:lpstr>Hur ska du äta?</vt:lpstr>
      <vt:lpstr>Hur mycket mat behövs?</vt:lpstr>
      <vt:lpstr>Hur du kan äta för att orka skola och träning</vt:lpstr>
      <vt:lpstr>PowerPoint Presentation</vt:lpstr>
      <vt:lpstr>PowerPoint Presentation</vt:lpstr>
      <vt:lpstr>PowerPoint Presentation</vt:lpstr>
      <vt:lpstr>Ge dig själv rätt förutsättningar att lyckas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 och sömn för unga fotbollsspelare</dc:title>
  <dc:creator>Lina Svensson</dc:creator>
  <cp:lastModifiedBy>Tony Svensson</cp:lastModifiedBy>
  <cp:revision>10</cp:revision>
  <dcterms:created xsi:type="dcterms:W3CDTF">2024-04-11T19:40:06Z</dcterms:created>
  <dcterms:modified xsi:type="dcterms:W3CDTF">2024-04-18T19:53:50Z</dcterms:modified>
</cp:coreProperties>
</file>