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88" r:id="rId2"/>
    <p:sldId id="405" r:id="rId3"/>
    <p:sldId id="439" r:id="rId4"/>
    <p:sldId id="440" r:id="rId5"/>
    <p:sldId id="441" r:id="rId6"/>
    <p:sldId id="442" r:id="rId7"/>
    <p:sldId id="438" r:id="rId8"/>
    <p:sldId id="437" r:id="rId9"/>
    <p:sldId id="394" r:id="rId10"/>
    <p:sldId id="443" r:id="rId11"/>
    <p:sldId id="256" r:id="rId12"/>
    <p:sldId id="262" r:id="rId13"/>
    <p:sldId id="263" r:id="rId14"/>
    <p:sldId id="264" r:id="rId15"/>
    <p:sldId id="257" r:id="rId16"/>
    <p:sldId id="258" r:id="rId17"/>
    <p:sldId id="259" r:id="rId18"/>
    <p:sldId id="260" r:id="rId19"/>
    <p:sldId id="261" r:id="rId20"/>
    <p:sldId id="265" r:id="rId21"/>
    <p:sldId id="266" r:id="rId22"/>
    <p:sldId id="267" r:id="rId23"/>
    <p:sldId id="268" r:id="rId24"/>
    <p:sldId id="269" r:id="rId25"/>
    <p:sldId id="270" r:id="rId26"/>
    <p:sldId id="271" r:id="rId27"/>
  </p:sldIdLst>
  <p:sldSz cx="9144000" cy="6858000" type="screen4x3"/>
  <p:notesSz cx="6797675" cy="9926638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FF00"/>
    <a:srgbClr val="A91F36"/>
    <a:srgbClr val="FF66FF"/>
    <a:srgbClr val="565656"/>
    <a:srgbClr val="D1D1D1"/>
    <a:srgbClr val="DCDCDC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9281" autoAdjust="0"/>
  </p:normalViewPr>
  <p:slideViewPr>
    <p:cSldViewPr>
      <p:cViewPr varScale="1">
        <p:scale>
          <a:sx n="82" d="100"/>
          <a:sy n="82" d="100"/>
        </p:scale>
        <p:origin x="1531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2504"/>
    </p:cViewPr>
  </p:sorterViewPr>
  <p:notesViewPr>
    <p:cSldViewPr>
      <p:cViewPr>
        <p:scale>
          <a:sx n="90" d="100"/>
          <a:sy n="90" d="100"/>
        </p:scale>
        <p:origin x="-2022" y="132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CDBCA1D-0E41-6DFE-EF11-AB3A5B74F8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4B3E395-696F-43A1-96CC-C33423C033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1AD7C92-5DB8-4AD2-900E-BC839E95C519}" type="datetimeFigureOut">
              <a:rPr lang="sv-SE"/>
              <a:pPr>
                <a:defRPr/>
              </a:pPr>
              <a:t>2022-08-17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DB1D17-5F6F-13F8-F38A-00015B09BD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4299ED-D9A3-16D9-1613-1796CD8CD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8A1ABC-6407-465A-87B3-BA0C7E1EAC93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5601D8F5-B3A2-5027-68BE-C1D870B45C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E0AB73-AD66-A060-6357-964DF25F4F3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6D60F829-F302-4131-A60C-40119FD0D673}" type="datetimeFigureOut">
              <a:rPr lang="sv-SE"/>
              <a:pPr>
                <a:defRPr/>
              </a:pPr>
              <a:t>2022-08-17</a:t>
            </a:fld>
            <a:endParaRPr lang="sv-SE" dirty="0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5D738DAF-7D45-F693-DBB4-2CC14C9CD0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dirty="0"/>
          </a:p>
        </p:txBody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93D6F032-2060-5EF0-0E2F-7C7DE1C439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3988372-0FB4-73F4-C5A1-5C68E4EF88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BB73462-7409-98B8-C735-3735DCAB3F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/>
            </a:lvl1pPr>
          </a:lstStyle>
          <a:p>
            <a:pPr>
              <a:defRPr/>
            </a:pPr>
            <a:fld id="{4EB2ACA6-770C-456F-9BAD-85BD7BB5A160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9F3D4F-F8B7-A62E-5B7F-6EBD97584C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803436-C0B3-FE64-FBF4-7BB364507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8D0423-31A0-B1BF-2A2B-4AD80B2575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8AC83-00EA-40EE-8A62-D87258ED2F47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417516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6526CF-6A7B-D3EA-E5D9-ECA218E872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9BE23F-D52A-7C21-94C1-FBD381D885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9D02CD-8CE0-5F4A-D867-B694799C8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ED13B-48A9-4EDF-B45E-420EBB3918BA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87929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C71525-65E5-E6D9-2532-F25A74CF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E7D938-F221-BCB1-E543-29BD68869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04CBCD-C8B5-5BAD-AB17-C6A9B5FCC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F5F59-A96B-4019-87EF-9A75814357DD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38076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163665-E121-154E-7741-19120EF81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645122-8269-3A27-21D4-DCB4311AA4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C4C852-D3FB-D7D3-F914-A80CC87DB9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97927-CAFC-4627-83D0-1C2B218BE3C3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76137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6CDB47-C5A6-6A18-335E-360244AFC3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DDC0C6-3FB9-6129-A617-F343C345B6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9B43FB-206F-4CC8-BD46-3F66D5E049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3F9DB-E9B6-4D56-82C5-EF9025E8B826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54858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0A491C-E2E0-80F4-5EA4-8A7FBD3DE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99058E-9DDD-09A9-ADAD-C5AABF2F5C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47EFF8-C266-682F-442A-708F636B0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43542-E064-49E4-8997-A9B82120F470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67822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A6AD347-DC36-85A8-99DE-3E5B0E7B9B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64C8BA-C249-9628-DF87-9C7128DEB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E6AAA6-CECF-F5DD-CAFA-D5BC803793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E5664-89B1-46E8-A05A-BB114FF3B4CA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88024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49AA4E9-5F96-C765-CD3C-2D288FA50E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B4D2325-2ECA-3D97-70A4-D4601AE56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981CFBD-351F-2E72-40EA-7116236DD0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3E361-C306-4382-B8C3-18C22256E787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62712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929C3CE-736D-3F50-CB24-B8C2B51A5B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DCA9A5A-8CB2-D959-2B3C-AF27627101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BA2DA8C-B571-73E4-4BB0-588BF02AD5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20C38-62B5-4ABE-AFF1-6FBC611DF502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89761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79F6FD-374E-A629-A29F-04AB8B52BD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ED9D05-C9CA-B3FD-8044-360645B3C6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09C9DC-EFF2-5DEA-6E41-48760C4687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5F27F-6498-4A31-B2F9-B9DB51844F5A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44364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DB54CB-9785-F647-19FA-56FF940890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BD33B6-F5B7-03F9-139A-DF032B5161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45C3B-D6AE-656F-96EC-43BBDF2241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8C0D2-03EF-480C-9DF0-B86AB6164262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36374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1E6DDD5-6B68-3E4E-EA57-EFC0E0B3E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4B1FB64-EF37-A77D-96F4-370023F9F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7B2DE31-4282-817D-E872-0D45E2A3FB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 i="0">
                <a:latin typeface="Arial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10CBA8B-AA39-BB6F-CDDE-74B8A89974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>
                <a:latin typeface="Arial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09FD693-3799-21F9-8608-6D09C11332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/>
            </a:lvl1pPr>
          </a:lstStyle>
          <a:p>
            <a:pPr>
              <a:defRPr/>
            </a:pPr>
            <a:fld id="{39CDC54B-5C4B-43C8-BA54-F07DFA6F1ECC}" type="slidenum">
              <a:rPr lang="sv-SE" altLang="sv-SE"/>
              <a:pPr>
                <a:defRPr/>
              </a:pPr>
              <a:t>‹#›</a:t>
            </a:fld>
            <a:endParaRPr lang="sv-SE" alt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278686F4-8FA1-C746-AFE6-C261181F800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196975"/>
            <a:ext cx="8861425" cy="4824413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buFontTx/>
              <a:buChar char="•"/>
              <a:defRPr/>
            </a:pPr>
            <a:endParaRPr lang="sv-SE" altLang="sv-SE" dirty="0"/>
          </a:p>
          <a:p>
            <a:pPr marL="457200" lvl="1" indent="0" eaLnBrk="1" hangingPunct="1">
              <a:lnSpc>
                <a:spcPct val="150000"/>
              </a:lnSpc>
              <a:buFontTx/>
              <a:buNone/>
              <a:defRPr/>
            </a:pPr>
            <a:endParaRPr lang="sv-SE" altLang="sv-SE" dirty="0"/>
          </a:p>
          <a:p>
            <a:pPr lv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sv-SE" altLang="sv-SE" sz="4400" b="1" dirty="0"/>
              <a:t>IBK Lockerud Mariestad</a:t>
            </a:r>
          </a:p>
          <a:p>
            <a:pPr lv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sv-SE" altLang="sv-SE" sz="4400" b="1" dirty="0"/>
              <a:t>Vänerns Pärla Cup 2022</a:t>
            </a:r>
          </a:p>
        </p:txBody>
      </p:sp>
      <p:pic>
        <p:nvPicPr>
          <p:cNvPr id="4099" name="Picture 5">
            <a:extLst>
              <a:ext uri="{FF2B5EF4-FFF2-40B4-BE49-F238E27FC236}">
                <a16:creationId xmlns:a16="http://schemas.microsoft.com/office/drawing/2014/main" id="{84BA3AB2-EDFD-30AA-2AC8-2360D16F9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6">
            <a:extLst>
              <a:ext uri="{FF2B5EF4-FFF2-40B4-BE49-F238E27FC236}">
                <a16:creationId xmlns:a16="http://schemas.microsoft.com/office/drawing/2014/main" id="{1C74095D-C589-C64C-79F6-1BB97256A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Line 10">
            <a:extLst>
              <a:ext uri="{FF2B5EF4-FFF2-40B4-BE49-F238E27FC236}">
                <a16:creationId xmlns:a16="http://schemas.microsoft.com/office/drawing/2014/main" id="{E047C9D0-3E0F-BD6E-C73D-65878465AC7A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Text Box 24">
            <a:extLst>
              <a:ext uri="{FF2B5EF4-FFF2-40B4-BE49-F238E27FC236}">
                <a16:creationId xmlns:a16="http://schemas.microsoft.com/office/drawing/2014/main" id="{96FBBCF5-7598-53CF-D987-2F8CB5ED2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-9525"/>
            <a:ext cx="8064500" cy="10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400" i="0">
                <a:solidFill>
                  <a:srgbClr val="000000"/>
                </a:solidFill>
              </a:rPr>
              <a:t>Dagens möte</a:t>
            </a:r>
          </a:p>
        </p:txBody>
      </p:sp>
      <p:sp>
        <p:nvSpPr>
          <p:cNvPr id="4103" name="Rektangel 10">
            <a:extLst>
              <a:ext uri="{FF2B5EF4-FFF2-40B4-BE49-F238E27FC236}">
                <a16:creationId xmlns:a16="http://schemas.microsoft.com/office/drawing/2014/main" id="{3E616B2A-770D-14C6-B892-BD50517A7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0588" y="796925"/>
            <a:ext cx="1355725" cy="5540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800" i="0">
                <a:solidFill>
                  <a:srgbClr val="000000"/>
                </a:solidFill>
              </a:rPr>
              <a:t>Agenda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i="0">
                <a:solidFill>
                  <a:srgbClr val="000000"/>
                </a:solidFill>
              </a:rPr>
              <a:t>45 min</a:t>
            </a:r>
          </a:p>
        </p:txBody>
      </p:sp>
      <p:pic>
        <p:nvPicPr>
          <p:cNvPr id="4104" name="Picture 17">
            <a:extLst>
              <a:ext uri="{FF2B5EF4-FFF2-40B4-BE49-F238E27FC236}">
                <a16:creationId xmlns:a16="http://schemas.microsoft.com/office/drawing/2014/main" id="{0109F356-AC14-A6F7-8C9F-225403C84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" t="7547" r="89085" b="72591"/>
          <a:stretch>
            <a:fillRect/>
          </a:stretch>
        </p:blipFill>
        <p:spPr bwMode="auto">
          <a:xfrm>
            <a:off x="6300788" y="1389063"/>
            <a:ext cx="122396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84868C-9F08-F6EA-935F-EFEB77226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AB50F9-095E-7AFB-8A92-BC4AB2693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538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Träningstider</a:t>
            </a:r>
          </a:p>
          <a:p>
            <a:r>
              <a:rPr lang="sv-SE" dirty="0">
                <a:ea typeface="Calibri"/>
                <a:cs typeface="Calibri"/>
              </a:rPr>
              <a:t>Serieanmälan</a:t>
            </a:r>
          </a:p>
          <a:p>
            <a:r>
              <a:rPr lang="sv-SE" dirty="0">
                <a:ea typeface="Calibri"/>
                <a:cs typeface="Calibri"/>
              </a:rPr>
              <a:t>Föreningsdomare</a:t>
            </a:r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Träningstider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Göra träningsschemat tillsammans med ledare för samtliga lag</a:t>
            </a:r>
          </a:p>
          <a:p>
            <a:r>
              <a:rPr lang="sv-SE" dirty="0">
                <a:ea typeface="Calibri"/>
                <a:cs typeface="Calibri"/>
              </a:rPr>
              <a:t>Serieanmälan</a:t>
            </a:r>
          </a:p>
          <a:p>
            <a:r>
              <a:rPr lang="sv-SE" dirty="0">
                <a:ea typeface="Calibri"/>
                <a:cs typeface="Calibri"/>
              </a:rPr>
              <a:t>Föreningsdomare</a:t>
            </a:r>
          </a:p>
        </p:txBody>
      </p:sp>
    </p:spTree>
    <p:extLst>
      <p:ext uri="{BB962C8B-B14F-4D97-AF65-F5344CB8AC3E}">
        <p14:creationId xmlns:p14="http://schemas.microsoft.com/office/powerpoint/2010/main" val="1494918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Träningstider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Göra träningsschemat tillsammans med ledare för samtliga lag</a:t>
            </a:r>
          </a:p>
          <a:p>
            <a:r>
              <a:rPr lang="sv-SE" dirty="0">
                <a:ea typeface="Calibri"/>
                <a:cs typeface="Calibri"/>
              </a:rPr>
              <a:t>Serieanmälan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Tillsammans med kansliet se till att samtliga lag blir anmälda i den serie de önskar.</a:t>
            </a:r>
          </a:p>
          <a:p>
            <a:r>
              <a:rPr lang="sv-SE" dirty="0">
                <a:ea typeface="Calibri"/>
                <a:cs typeface="Calibri"/>
              </a:rPr>
              <a:t>Föreningsdomare</a:t>
            </a:r>
          </a:p>
        </p:txBody>
      </p:sp>
    </p:spTree>
    <p:extLst>
      <p:ext uri="{BB962C8B-B14F-4D97-AF65-F5344CB8AC3E}">
        <p14:creationId xmlns:p14="http://schemas.microsoft.com/office/powerpoint/2010/main" val="1048138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sv-SE" dirty="0">
                <a:ea typeface="Calibri"/>
                <a:cs typeface="Calibri"/>
              </a:rPr>
              <a:t>Träningstider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Göra träningsschemat tillsammans med ledare för samtliga lag</a:t>
            </a:r>
          </a:p>
          <a:p>
            <a:r>
              <a:rPr lang="sv-SE" dirty="0">
                <a:ea typeface="Calibri"/>
                <a:cs typeface="Calibri"/>
              </a:rPr>
              <a:t>Serieanmälan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Tillsammans med kansliet se till att samtliga lag blir anmälda i den serie de önskar.</a:t>
            </a:r>
          </a:p>
          <a:p>
            <a:r>
              <a:rPr lang="sv-SE" dirty="0">
                <a:ea typeface="Calibri"/>
                <a:cs typeface="Calibri"/>
              </a:rPr>
              <a:t>Föreningsdomare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Utbildningar och vara bollplank för våra föreningsdomare.</a:t>
            </a:r>
          </a:p>
        </p:txBody>
      </p:sp>
    </p:spTree>
    <p:extLst>
      <p:ext uri="{BB962C8B-B14F-4D97-AF65-F5344CB8AC3E}">
        <p14:creationId xmlns:p14="http://schemas.microsoft.com/office/powerpoint/2010/main" val="2107115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Budget UG.</a:t>
            </a:r>
          </a:p>
          <a:p>
            <a:r>
              <a:rPr lang="sv-SE" dirty="0">
                <a:ea typeface="Calibri"/>
                <a:cs typeface="Calibri"/>
              </a:rPr>
              <a:t>Materialansvar</a:t>
            </a:r>
          </a:p>
          <a:p>
            <a:r>
              <a:rPr lang="sv-SE" dirty="0">
                <a:ea typeface="Calibri"/>
                <a:cs typeface="Calibri"/>
              </a:rPr>
              <a:t>Materialinköp</a:t>
            </a:r>
          </a:p>
          <a:p>
            <a:r>
              <a:rPr lang="sv-SE" dirty="0">
                <a:ea typeface="Calibri"/>
                <a:cs typeface="Calibri"/>
              </a:rPr>
              <a:t>Intäkter UG</a:t>
            </a:r>
          </a:p>
        </p:txBody>
      </p:sp>
    </p:spTree>
    <p:extLst>
      <p:ext uri="{BB962C8B-B14F-4D97-AF65-F5344CB8AC3E}">
        <p14:creationId xmlns:p14="http://schemas.microsoft.com/office/powerpoint/2010/main" val="1401170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Budget UG.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Hålla koll så intäkter och utgifter går ihop.</a:t>
            </a:r>
          </a:p>
          <a:p>
            <a:r>
              <a:rPr lang="sv-SE" dirty="0">
                <a:ea typeface="Calibri"/>
                <a:cs typeface="Calibri"/>
              </a:rPr>
              <a:t>Materialansvar</a:t>
            </a:r>
          </a:p>
          <a:p>
            <a:r>
              <a:rPr lang="sv-SE" dirty="0">
                <a:ea typeface="Calibri"/>
                <a:cs typeface="Calibri"/>
              </a:rPr>
              <a:t>Materialinköp</a:t>
            </a:r>
          </a:p>
          <a:p>
            <a:r>
              <a:rPr lang="sv-SE" dirty="0">
                <a:ea typeface="Calibri"/>
                <a:cs typeface="Calibri"/>
              </a:rPr>
              <a:t>Intäkter UG</a:t>
            </a:r>
          </a:p>
        </p:txBody>
      </p:sp>
    </p:spTree>
    <p:extLst>
      <p:ext uri="{BB962C8B-B14F-4D97-AF65-F5344CB8AC3E}">
        <p14:creationId xmlns:p14="http://schemas.microsoft.com/office/powerpoint/2010/main" val="2616202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dirty="0">
                <a:ea typeface="Calibri"/>
                <a:cs typeface="Calibri"/>
              </a:rPr>
              <a:t>Budget UG.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Hålla koll så intäkter och utgifter går ihop.</a:t>
            </a:r>
          </a:p>
          <a:p>
            <a:r>
              <a:rPr lang="sv-SE" dirty="0">
                <a:ea typeface="Calibri"/>
                <a:cs typeface="Calibri"/>
              </a:rPr>
              <a:t>Materialansvar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Lämna ut och samla in det material som används under säsong. Ex. Matchkläder, västar, bollar.</a:t>
            </a:r>
          </a:p>
          <a:p>
            <a:r>
              <a:rPr lang="sv-SE" dirty="0">
                <a:ea typeface="Calibri"/>
                <a:cs typeface="Calibri"/>
              </a:rPr>
              <a:t>Materialinköp</a:t>
            </a:r>
          </a:p>
          <a:p>
            <a:r>
              <a:rPr lang="sv-SE" dirty="0">
                <a:ea typeface="Calibri"/>
                <a:cs typeface="Calibri"/>
              </a:rPr>
              <a:t>Intäkter UG</a:t>
            </a:r>
          </a:p>
        </p:txBody>
      </p:sp>
    </p:spTree>
    <p:extLst>
      <p:ext uri="{BB962C8B-B14F-4D97-AF65-F5344CB8AC3E}">
        <p14:creationId xmlns:p14="http://schemas.microsoft.com/office/powerpoint/2010/main" val="2231716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sv-SE" dirty="0">
                <a:ea typeface="Calibri"/>
                <a:cs typeface="Calibri"/>
              </a:rPr>
              <a:t>Budget UG.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Hålla koll så intäkter och utgifter går ihop.</a:t>
            </a:r>
          </a:p>
          <a:p>
            <a:r>
              <a:rPr lang="sv-SE" dirty="0">
                <a:ea typeface="Calibri"/>
                <a:cs typeface="Calibri"/>
              </a:rPr>
              <a:t>Materialansvar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Lämna ut och samla in det material som används under säsong. Ex. Matchkläder, västar, bollar.</a:t>
            </a:r>
          </a:p>
          <a:p>
            <a:r>
              <a:rPr lang="sv-SE" dirty="0">
                <a:ea typeface="Calibri"/>
                <a:cs typeface="Calibri"/>
              </a:rPr>
              <a:t>Materialinköp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Köpa in material som fattas, om resurser för det finns.</a:t>
            </a:r>
          </a:p>
          <a:p>
            <a:r>
              <a:rPr lang="sv-SE" dirty="0">
                <a:ea typeface="Calibri"/>
                <a:cs typeface="Calibri"/>
              </a:rPr>
              <a:t>Intäkter UG</a:t>
            </a:r>
          </a:p>
        </p:txBody>
      </p:sp>
    </p:spTree>
    <p:extLst>
      <p:ext uri="{BB962C8B-B14F-4D97-AF65-F5344CB8AC3E}">
        <p14:creationId xmlns:p14="http://schemas.microsoft.com/office/powerpoint/2010/main" val="3817168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ea typeface="Calibri Light"/>
                <a:cs typeface="Calibri Light"/>
              </a:rPr>
              <a:t>Ungdomsgruppen</a:t>
            </a:r>
            <a:endParaRPr lang="sv-SE" dirty="0">
              <a:latin typeface="Aharon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r>
              <a:rPr lang="sv-SE" dirty="0">
                <a:ea typeface="Calibri"/>
                <a:cs typeface="Calibri"/>
              </a:rPr>
              <a:t>Budget UG.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Hålla koll så intäkter och utgifter går ihop.</a:t>
            </a:r>
          </a:p>
          <a:p>
            <a:r>
              <a:rPr lang="sv-SE" dirty="0">
                <a:ea typeface="Calibri"/>
                <a:cs typeface="Calibri"/>
              </a:rPr>
              <a:t>Materialansvar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Lämna ut och samla in det material som används under säsong. Ex. Matchkläder, västar, bollar.</a:t>
            </a:r>
          </a:p>
          <a:p>
            <a:r>
              <a:rPr lang="sv-SE" dirty="0">
                <a:ea typeface="Calibri"/>
                <a:cs typeface="Calibri"/>
              </a:rPr>
              <a:t>Materialinköp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Köpa in material som fattas, om resurser för det finns.</a:t>
            </a:r>
          </a:p>
          <a:p>
            <a:r>
              <a:rPr lang="sv-SE" dirty="0">
                <a:ea typeface="Calibri"/>
                <a:cs typeface="Calibri"/>
              </a:rPr>
              <a:t>Intäkter UG</a:t>
            </a:r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- Vara med och planera aktiviteter som tillför medel till föreningen och UG, Ex. Bomässan, </a:t>
            </a:r>
            <a:r>
              <a:rPr lang="sv-SE" dirty="0" err="1">
                <a:solidFill>
                  <a:srgbClr val="FF0000"/>
                </a:solidFill>
                <a:ea typeface="Calibri"/>
                <a:cs typeface="Calibri"/>
              </a:rPr>
              <a:t>Diggiloo</a:t>
            </a:r>
            <a:r>
              <a:rPr lang="sv-SE" dirty="0">
                <a:solidFill>
                  <a:srgbClr val="FF0000"/>
                </a:solidFill>
                <a:ea typeface="Calibri"/>
                <a:cs typeface="Calibri"/>
              </a:rPr>
              <a:t>, försäljning av diverse </a:t>
            </a:r>
            <a:r>
              <a:rPr lang="sv-SE">
                <a:solidFill>
                  <a:srgbClr val="FF0000"/>
                </a:solidFill>
                <a:ea typeface="Calibri"/>
                <a:cs typeface="Calibri"/>
              </a:rPr>
              <a:t>saker.</a:t>
            </a:r>
            <a:r>
              <a:rPr lang="en-US">
                <a:solidFill>
                  <a:srgbClr val="FF0000"/>
                </a:solidFill>
                <a:ea typeface="Calibri"/>
                <a:cs typeface="Calibri"/>
              </a:rPr>
              <a:t>  Loppis/Bytesdagar</a:t>
            </a:r>
            <a:endParaRPr lang="sv-SE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0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639FB263-9359-ACB4-8DEA-04281DDB35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7921625" cy="4824412"/>
          </a:xfrm>
        </p:spPr>
        <p:txBody>
          <a:bodyPr/>
          <a:lstStyle/>
          <a:p>
            <a:pPr eaLnBrk="1" hangingPunct="1">
              <a:defRPr/>
            </a:pPr>
            <a:r>
              <a:rPr lang="sv-SE" altLang="sv-SE" dirty="0"/>
              <a:t>2 seniorlag</a:t>
            </a:r>
          </a:p>
          <a:p>
            <a:pPr eaLnBrk="1" hangingPunct="1">
              <a:defRPr/>
            </a:pPr>
            <a:r>
              <a:rPr lang="sv-SE" altLang="sv-SE" dirty="0"/>
              <a:t>6 juniorlag</a:t>
            </a:r>
          </a:p>
          <a:p>
            <a:pPr eaLnBrk="1" hangingPunct="1">
              <a:defRPr/>
            </a:pPr>
            <a:r>
              <a:rPr lang="sv-SE" altLang="sv-SE" dirty="0"/>
              <a:t>12 ungdomslag</a:t>
            </a:r>
          </a:p>
          <a:p>
            <a:pPr eaLnBrk="1" hangingPunct="1">
              <a:defRPr/>
            </a:pPr>
            <a:r>
              <a:rPr lang="sv-SE" altLang="sv-SE" dirty="0"/>
              <a:t>2 grupper innebandyskola</a:t>
            </a:r>
          </a:p>
          <a:p>
            <a:pPr eaLnBrk="1" hangingPunct="1">
              <a:defRPr/>
            </a:pPr>
            <a:endParaRPr lang="sv-SE" altLang="sv-SE" dirty="0"/>
          </a:p>
          <a:p>
            <a:pPr eaLnBrk="1" hangingPunct="1">
              <a:defRPr/>
            </a:pPr>
            <a:r>
              <a:rPr lang="sv-SE" altLang="sv-SE" sz="2800" dirty="0"/>
              <a:t>7 anställda</a:t>
            </a:r>
          </a:p>
          <a:p>
            <a:pPr eaLnBrk="1" hangingPunct="1">
              <a:defRPr/>
            </a:pPr>
            <a:r>
              <a:rPr lang="sv-SE" altLang="sv-SE" sz="2800" dirty="0" err="1"/>
              <a:t>Sportgrupp</a:t>
            </a:r>
            <a:r>
              <a:rPr lang="sv-SE" altLang="sv-SE" sz="2800" dirty="0"/>
              <a:t>, ungdomsgrupp, matcharrangemang, kioskpensionärer…</a:t>
            </a:r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			   </a:t>
            </a:r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</a:t>
            </a:r>
          </a:p>
          <a:p>
            <a:pPr eaLnBrk="1" hangingPunct="1">
              <a:defRPr/>
            </a:pPr>
            <a:endParaRPr lang="sv-SE" altLang="sv-SE" b="1" dirty="0"/>
          </a:p>
          <a:p>
            <a:pPr lvl="1" eaLnBrk="1" hangingPunct="1">
              <a:defRPr/>
            </a:pPr>
            <a:endParaRPr lang="sv-SE" altLang="sv-SE" sz="3200" b="1" dirty="0"/>
          </a:p>
          <a:p>
            <a:pPr lvl="1" eaLnBrk="1" hangingPunct="1">
              <a:defRPr/>
            </a:pPr>
            <a:endParaRPr lang="sv-SE" altLang="sv-SE" dirty="0"/>
          </a:p>
        </p:txBody>
      </p:sp>
      <p:pic>
        <p:nvPicPr>
          <p:cNvPr id="5123" name="Picture 5">
            <a:extLst>
              <a:ext uri="{FF2B5EF4-FFF2-40B4-BE49-F238E27FC236}">
                <a16:creationId xmlns:a16="http://schemas.microsoft.com/office/drawing/2014/main" id="{134BBEAC-D874-E3DD-A48C-013AA88AF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>
            <a:extLst>
              <a:ext uri="{FF2B5EF4-FFF2-40B4-BE49-F238E27FC236}">
                <a16:creationId xmlns:a16="http://schemas.microsoft.com/office/drawing/2014/main" id="{F077D133-C9B0-63B7-4669-5D1E98503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Line 10">
            <a:extLst>
              <a:ext uri="{FF2B5EF4-FFF2-40B4-BE49-F238E27FC236}">
                <a16:creationId xmlns:a16="http://schemas.microsoft.com/office/drawing/2014/main" id="{C978D34B-B2CB-0307-872D-6ACB2D14A531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24">
            <a:extLst>
              <a:ext uri="{FF2B5EF4-FFF2-40B4-BE49-F238E27FC236}">
                <a16:creationId xmlns:a16="http://schemas.microsoft.com/office/drawing/2014/main" id="{098327DA-4803-2E70-AAF7-466559228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8913"/>
            <a:ext cx="806450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000" i="0">
                <a:solidFill>
                  <a:srgbClr val="000000"/>
                </a:solidFill>
              </a:rPr>
              <a:t>Vad består IBK Lockerud av?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CDDE3-0A1E-4F6D-9F7D-6F28F1D3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cs typeface="Aharoni"/>
              </a:rPr>
              <a:t>Ungdomsgruppen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35064C-86AA-4903-A782-96ED0BE7E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sz="1800" b="1" dirty="0">
                <a:ea typeface="Calibri"/>
                <a:cs typeface="Calibri"/>
              </a:rPr>
              <a:t>Spelar och ledarvård.</a:t>
            </a:r>
          </a:p>
          <a:p>
            <a:r>
              <a:rPr lang="sv-SE" sz="1800" b="1" dirty="0">
                <a:ea typeface="Calibri"/>
                <a:cs typeface="Calibri"/>
              </a:rPr>
              <a:t>Idrottskul med klassen.</a:t>
            </a:r>
          </a:p>
          <a:p>
            <a:r>
              <a:rPr lang="sv-SE" sz="1800" b="1" dirty="0">
                <a:ea typeface="Calibri"/>
                <a:cs typeface="Calibri"/>
              </a:rPr>
              <a:t>Vinterbollen.</a:t>
            </a:r>
          </a:p>
          <a:p>
            <a:r>
              <a:rPr lang="sv-SE" sz="1800" b="1" dirty="0">
                <a:ea typeface="Calibri"/>
                <a:cs typeface="Calibri"/>
              </a:rPr>
              <a:t>Lägerverksamhet.</a:t>
            </a:r>
          </a:p>
          <a:p>
            <a:r>
              <a:rPr lang="sv-SE" sz="1800" b="1" dirty="0">
                <a:ea typeface="Calibri"/>
                <a:cs typeface="Calibri"/>
              </a:rPr>
              <a:t>Kontaktperson Framsteg tjejer</a:t>
            </a:r>
          </a:p>
        </p:txBody>
      </p:sp>
    </p:spTree>
    <p:extLst>
      <p:ext uri="{BB962C8B-B14F-4D97-AF65-F5344CB8AC3E}">
        <p14:creationId xmlns:p14="http://schemas.microsoft.com/office/powerpoint/2010/main" val="3579954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CDDE3-0A1E-4F6D-9F7D-6F28F1D3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cs typeface="Aharoni"/>
              </a:rPr>
              <a:t>Ungdomsgruppen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35064C-86AA-4903-A782-96ED0BE7E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sz="1800" b="1" dirty="0">
                <a:ea typeface="Calibri"/>
                <a:cs typeface="Calibri"/>
              </a:rPr>
              <a:t>Spelar och ledarvård.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Samlingar för ledare att umgås och byta erfarenheter.</a:t>
            </a:r>
            <a:endParaRPr lang="sv-SE" sz="1800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Idrottskul med klassen.</a:t>
            </a:r>
          </a:p>
          <a:p>
            <a:r>
              <a:rPr lang="sv-SE" sz="1800" b="1" dirty="0">
                <a:ea typeface="Calibri"/>
                <a:cs typeface="Calibri"/>
              </a:rPr>
              <a:t>Vinterbollen.</a:t>
            </a:r>
          </a:p>
          <a:p>
            <a:r>
              <a:rPr lang="sv-SE" sz="1800" b="1" dirty="0">
                <a:ea typeface="Calibri"/>
                <a:cs typeface="Calibri"/>
              </a:rPr>
              <a:t>Lägerverksamhet.</a:t>
            </a:r>
          </a:p>
          <a:p>
            <a:r>
              <a:rPr lang="sv-SE" sz="1800" b="1" dirty="0">
                <a:ea typeface="Calibri"/>
                <a:cs typeface="Calibri"/>
              </a:rPr>
              <a:t>Kontaktperson Framsteg tjejer</a:t>
            </a:r>
          </a:p>
        </p:txBody>
      </p:sp>
    </p:spTree>
    <p:extLst>
      <p:ext uri="{BB962C8B-B14F-4D97-AF65-F5344CB8AC3E}">
        <p14:creationId xmlns:p14="http://schemas.microsoft.com/office/powerpoint/2010/main" val="4023078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CDDE3-0A1E-4F6D-9F7D-6F28F1D3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cs typeface="Aharoni"/>
              </a:rPr>
              <a:t>Ungdomsgruppen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35064C-86AA-4903-A782-96ED0BE7E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sz="1800" b="1" dirty="0">
                <a:ea typeface="Calibri"/>
                <a:cs typeface="Calibri"/>
              </a:rPr>
              <a:t>Spelar och ledarvård.</a:t>
            </a:r>
          </a:p>
          <a:p>
            <a:pPr marL="0" indent="0">
              <a:buNone/>
            </a:pP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- 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Ex. s</a:t>
            </a: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amlingar </a:t>
            </a: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för ledare att umgås och </a:t>
            </a: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byta erfarenheter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, avslutning.</a:t>
            </a:r>
            <a:endParaRPr lang="sv-SE" sz="1800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Idrottskul med klassen.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Aktivitet för skolklasser arrangeras tillsammans med MAIF.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Vinterbollen.</a:t>
            </a:r>
          </a:p>
          <a:p>
            <a:r>
              <a:rPr lang="sv-SE" sz="1800" b="1" dirty="0">
                <a:ea typeface="Calibri"/>
                <a:cs typeface="Calibri"/>
              </a:rPr>
              <a:t>Lägerverksamhet.</a:t>
            </a:r>
          </a:p>
          <a:p>
            <a:r>
              <a:rPr lang="sv-SE" sz="1800" b="1" dirty="0">
                <a:ea typeface="Calibri"/>
                <a:cs typeface="Calibri"/>
              </a:rPr>
              <a:t>Kontaktperson Framsteg tjejer</a:t>
            </a:r>
          </a:p>
        </p:txBody>
      </p:sp>
    </p:spTree>
    <p:extLst>
      <p:ext uri="{BB962C8B-B14F-4D97-AF65-F5344CB8AC3E}">
        <p14:creationId xmlns:p14="http://schemas.microsoft.com/office/powerpoint/2010/main" val="1120322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CDDE3-0A1E-4F6D-9F7D-6F28F1D3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cs typeface="Aharoni"/>
              </a:rPr>
              <a:t>Ungdomsgruppen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35064C-86AA-4903-A782-96ED0BE7E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sz="1800" b="1" dirty="0">
                <a:ea typeface="Calibri"/>
                <a:cs typeface="Calibri"/>
              </a:rPr>
              <a:t>Spelar och ledarvård.</a:t>
            </a:r>
          </a:p>
          <a:p>
            <a:pPr marL="0" indent="0">
              <a:buNone/>
            </a:pP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- 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Ex. s</a:t>
            </a: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amlingar för ledare att umgås och byta erfarenheter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, avslutning.</a:t>
            </a:r>
            <a:endParaRPr lang="sv-SE" sz="1800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Idrottskul med klassen.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Aktivitet för skolklasser arrangeras tillsammans med MAIF.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Vinterbollen.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Läger i mellandagarna för några av de yngre årskullarna.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Lägerverksamhet.</a:t>
            </a:r>
          </a:p>
          <a:p>
            <a:r>
              <a:rPr lang="sv-SE" sz="1800" b="1" dirty="0">
                <a:ea typeface="Calibri"/>
                <a:cs typeface="Calibri"/>
              </a:rPr>
              <a:t>Kontaktperson Framsteg tjejer</a:t>
            </a:r>
          </a:p>
        </p:txBody>
      </p:sp>
    </p:spTree>
    <p:extLst>
      <p:ext uri="{BB962C8B-B14F-4D97-AF65-F5344CB8AC3E}">
        <p14:creationId xmlns:p14="http://schemas.microsoft.com/office/powerpoint/2010/main" val="248635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CDDE3-0A1E-4F6D-9F7D-6F28F1D3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cs typeface="Aharoni"/>
              </a:rPr>
              <a:t>Ungdomsgruppen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35064C-86AA-4903-A782-96ED0BE7E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725401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sz="1800" b="1" dirty="0">
                <a:ea typeface="Calibri"/>
                <a:cs typeface="Calibri"/>
              </a:rPr>
              <a:t>Spelar och ledarvård.</a:t>
            </a:r>
          </a:p>
          <a:p>
            <a:pPr marL="0" indent="0">
              <a:buNone/>
            </a:pP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- 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Ex. s</a:t>
            </a: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amlingar för ledare att umgås och byta erfarenheter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, avslutning.</a:t>
            </a:r>
            <a:endParaRPr lang="sv-SE" sz="1800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Idrottskul med klassen.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Aktivitet för skolklasser arrangeras tillsammans med MAIF.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Vinterbollen.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Läger i mellandagarna för några av de yngre årskullarna.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Lägerverksamhet.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Tillsammans med läger och cuputvecklare i klubben planera fler läger.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Kontaktperson Framsteg tjejer</a:t>
            </a:r>
          </a:p>
        </p:txBody>
      </p:sp>
    </p:spTree>
    <p:extLst>
      <p:ext uri="{BB962C8B-B14F-4D97-AF65-F5344CB8AC3E}">
        <p14:creationId xmlns:p14="http://schemas.microsoft.com/office/powerpoint/2010/main" val="1216323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CDDE3-0A1E-4F6D-9F7D-6F28F1D3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haroni"/>
                <a:cs typeface="Aharoni"/>
              </a:rPr>
              <a:t>Ungdomsgruppen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35064C-86AA-4903-A782-96ED0BE7E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725401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sv-SE" sz="1800" b="1" dirty="0">
                <a:ea typeface="Calibri"/>
                <a:cs typeface="Calibri"/>
              </a:rPr>
              <a:t>Spelar och ledarvård.</a:t>
            </a:r>
          </a:p>
          <a:p>
            <a:pPr marL="0" indent="0">
              <a:buNone/>
            </a:pP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- 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Ex. s</a:t>
            </a: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amlingar för ledare att umgås och byta erfarenheter</a:t>
            </a:r>
            <a:r>
              <a:rPr lang="en-US" sz="1800">
                <a:solidFill>
                  <a:srgbClr val="FF0000"/>
                </a:solidFill>
                <a:ea typeface="Calibri"/>
                <a:cs typeface="Calibri"/>
              </a:rPr>
              <a:t>, avslutning.</a:t>
            </a:r>
            <a:endParaRPr lang="sv-SE" sz="1800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Idrottskul med klassen.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Aktivitet för skolklasser arrangeras tillsammans med MAIF.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Vinterbollen.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Läger i mellandagarna för några av de yngre årskullarna.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Lägerverksamhet.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Tillsammans med läger och cuputvecklare i klubben planera fler läger.</a:t>
            </a:r>
            <a:endParaRPr lang="sv-SE" sz="1800" b="1" dirty="0">
              <a:ea typeface="Calibri"/>
              <a:cs typeface="Calibri"/>
            </a:endParaRPr>
          </a:p>
          <a:p>
            <a:r>
              <a:rPr lang="sv-SE" sz="1800" b="1" dirty="0">
                <a:ea typeface="Calibri"/>
                <a:cs typeface="Calibri"/>
              </a:rPr>
              <a:t>Kontaktperson Framsteg tjejer</a:t>
            </a:r>
          </a:p>
          <a:p>
            <a:pPr marL="0" indent="0">
              <a:buNone/>
            </a:pPr>
            <a:r>
              <a:rPr lang="sv-SE" sz="1800" dirty="0">
                <a:solidFill>
                  <a:srgbClr val="FF0000"/>
                </a:solidFill>
                <a:ea typeface="Calibri"/>
                <a:cs typeface="Calibri"/>
              </a:rPr>
              <a:t>- Vara kontaktperson för förbundets storsatsning att få in och behålla tjejer inom innebandyn.</a:t>
            </a:r>
            <a:endParaRPr lang="sv-SE" sz="18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50566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FF1279-4B1B-4940-8470-301D1573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Aharoni"/>
                <a:cs typeface="Aharoni"/>
              </a:rPr>
              <a:t>Ungdomsgruppen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D3392F-D004-7640-8F4E-01556FF98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4500">
                <a:solidFill>
                  <a:srgbClr val="FF0000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  <a:t>VI BEHÖVER ALLA HJÄLPAS ÅT FÖR ATT FÅ FÖRENINGEN ATT FUNGERA OCH MÅ BRA!!</a:t>
            </a:r>
            <a:endParaRPr lang="sv-SE" sz="4500">
              <a:solidFill>
                <a:srgbClr val="FF0000"/>
              </a:solidFill>
              <a:latin typeface="Amasis MT Pro Black" panose="02000000000000000000" pitchFamily="2" charset="0"/>
              <a:ea typeface="Amasis MT Pr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01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F6966FF3-F813-D566-0903-1837BB8F6B5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855788"/>
            <a:ext cx="7848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sv-SE" altLang="sv-SE" dirty="0"/>
              <a:t>NOVAB Arena </a:t>
            </a:r>
            <a:r>
              <a:rPr lang="sv-SE" altLang="sv-SE" sz="2400" dirty="0"/>
              <a:t>7 dagar/vecka, 12 h/dag, 11 månader om året – 4 stängningsdagar…</a:t>
            </a:r>
            <a:r>
              <a:rPr lang="sv-SE" altLang="sv-SE" dirty="0"/>
              <a:t> </a:t>
            </a:r>
          </a:p>
          <a:p>
            <a:pPr eaLnBrk="1" hangingPunct="1">
              <a:defRPr/>
            </a:pPr>
            <a:r>
              <a:rPr lang="sv-SE" altLang="sv-SE" dirty="0"/>
              <a:t>Calles Café</a:t>
            </a:r>
          </a:p>
          <a:p>
            <a:pPr eaLnBrk="1" hangingPunct="1">
              <a:defRPr/>
            </a:pPr>
            <a:r>
              <a:rPr lang="sv-SE" altLang="sv-SE" dirty="0"/>
              <a:t>Mässor</a:t>
            </a:r>
          </a:p>
          <a:p>
            <a:pPr eaLnBrk="1" hangingPunct="1">
              <a:defRPr/>
            </a:pPr>
            <a:r>
              <a:rPr lang="sv-SE" altLang="sv-SE" dirty="0"/>
              <a:t>Cuper</a:t>
            </a:r>
          </a:p>
          <a:p>
            <a:pPr eaLnBrk="1" hangingPunct="1">
              <a:defRPr/>
            </a:pPr>
            <a:r>
              <a:rPr lang="sv-SE" altLang="sv-SE" dirty="0"/>
              <a:t>Matcharrangemang</a:t>
            </a:r>
          </a:p>
          <a:p>
            <a:pPr eaLnBrk="1" hangingPunct="1">
              <a:defRPr/>
            </a:pPr>
            <a:r>
              <a:rPr lang="sv-SE" altLang="sv-SE" dirty="0"/>
              <a:t>Sponsorer</a:t>
            </a:r>
            <a:endParaRPr lang="sv-SE" altLang="sv-SE" sz="2800" dirty="0"/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			   </a:t>
            </a:r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</a:t>
            </a:r>
          </a:p>
          <a:p>
            <a:pPr eaLnBrk="1" hangingPunct="1">
              <a:defRPr/>
            </a:pPr>
            <a:endParaRPr lang="sv-SE" altLang="sv-SE" b="1" dirty="0"/>
          </a:p>
          <a:p>
            <a:pPr lvl="1" eaLnBrk="1" hangingPunct="1">
              <a:defRPr/>
            </a:pPr>
            <a:endParaRPr lang="sv-SE" altLang="sv-SE" sz="3200" b="1" dirty="0"/>
          </a:p>
          <a:p>
            <a:pPr lvl="1" eaLnBrk="1" hangingPunct="1">
              <a:defRPr/>
            </a:pPr>
            <a:endParaRPr lang="sv-SE" altLang="sv-SE" dirty="0"/>
          </a:p>
        </p:txBody>
      </p:sp>
      <p:pic>
        <p:nvPicPr>
          <p:cNvPr id="6147" name="Picture 5">
            <a:extLst>
              <a:ext uri="{FF2B5EF4-FFF2-40B4-BE49-F238E27FC236}">
                <a16:creationId xmlns:a16="http://schemas.microsoft.com/office/drawing/2014/main" id="{90893E1D-8A14-95EF-5073-927790085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">
            <a:extLst>
              <a:ext uri="{FF2B5EF4-FFF2-40B4-BE49-F238E27FC236}">
                <a16:creationId xmlns:a16="http://schemas.microsoft.com/office/drawing/2014/main" id="{A7FD69A1-84BC-D251-5A5C-F6141C521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Line 10">
            <a:extLst>
              <a:ext uri="{FF2B5EF4-FFF2-40B4-BE49-F238E27FC236}">
                <a16:creationId xmlns:a16="http://schemas.microsoft.com/office/drawing/2014/main" id="{B384B6C4-0F1F-E669-F8D3-AAD362CCA944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24">
            <a:extLst>
              <a:ext uri="{FF2B5EF4-FFF2-40B4-BE49-F238E27FC236}">
                <a16:creationId xmlns:a16="http://schemas.microsoft.com/office/drawing/2014/main" id="{ECCA0E17-E381-A216-341E-8DD5FBF82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8913"/>
            <a:ext cx="80645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000" i="0">
                <a:solidFill>
                  <a:srgbClr val="000000"/>
                </a:solidFill>
              </a:rPr>
              <a:t>Vad gör vi mer än ”vardagsinnebandy”?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D46FE048-EE2F-2B8B-B34E-6B2CB8E067D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855788"/>
            <a:ext cx="7848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sv-SE" altLang="sv-SE" dirty="0"/>
              <a:t>NOVAB Arena</a:t>
            </a:r>
          </a:p>
          <a:p>
            <a:pPr eaLnBrk="1" hangingPunct="1">
              <a:defRPr/>
            </a:pPr>
            <a:r>
              <a:rPr lang="sv-SE" altLang="sv-SE" dirty="0"/>
              <a:t>Cuper</a:t>
            </a:r>
          </a:p>
          <a:p>
            <a:pPr eaLnBrk="1" hangingPunct="1">
              <a:defRPr/>
            </a:pPr>
            <a:r>
              <a:rPr lang="sv-SE" altLang="sv-SE" dirty="0"/>
              <a:t>Calles Café öppet nästan alla dagar</a:t>
            </a:r>
          </a:p>
          <a:p>
            <a:pPr eaLnBrk="1" hangingPunct="1">
              <a:defRPr/>
            </a:pPr>
            <a:r>
              <a:rPr lang="sv-SE" altLang="sv-SE" dirty="0"/>
              <a:t>Material</a:t>
            </a:r>
          </a:p>
          <a:p>
            <a:pPr eaLnBrk="1" hangingPunct="1">
              <a:defRPr/>
            </a:pPr>
            <a:r>
              <a:rPr lang="sv-SE" altLang="sv-SE" dirty="0"/>
              <a:t>SM för 16-åringar</a:t>
            </a:r>
          </a:p>
          <a:p>
            <a:pPr eaLnBrk="1" hangingPunct="1">
              <a:defRPr/>
            </a:pPr>
            <a:r>
              <a:rPr lang="sv-SE" altLang="sv-SE" dirty="0"/>
              <a:t>Utbildningar</a:t>
            </a:r>
          </a:p>
          <a:p>
            <a:pPr eaLnBrk="1" hangingPunct="1">
              <a:defRPr/>
            </a:pPr>
            <a:r>
              <a:rPr lang="sv-SE" altLang="sv-SE" dirty="0"/>
              <a:t>Löner				   </a:t>
            </a:r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</a:t>
            </a:r>
          </a:p>
          <a:p>
            <a:pPr eaLnBrk="1" hangingPunct="1">
              <a:defRPr/>
            </a:pPr>
            <a:endParaRPr lang="sv-SE" altLang="sv-SE" b="1" dirty="0"/>
          </a:p>
          <a:p>
            <a:pPr lvl="1" eaLnBrk="1" hangingPunct="1">
              <a:defRPr/>
            </a:pPr>
            <a:endParaRPr lang="sv-SE" altLang="sv-SE" sz="3200" b="1" dirty="0"/>
          </a:p>
          <a:p>
            <a:pPr lvl="1" eaLnBrk="1" hangingPunct="1">
              <a:defRPr/>
            </a:pPr>
            <a:endParaRPr lang="sv-SE" altLang="sv-SE" dirty="0"/>
          </a:p>
        </p:txBody>
      </p:sp>
      <p:pic>
        <p:nvPicPr>
          <p:cNvPr id="7171" name="Picture 5">
            <a:extLst>
              <a:ext uri="{FF2B5EF4-FFF2-40B4-BE49-F238E27FC236}">
                <a16:creationId xmlns:a16="http://schemas.microsoft.com/office/drawing/2014/main" id="{0970AAB8-9FB2-A132-42DC-B0A683A6F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>
            <a:extLst>
              <a:ext uri="{FF2B5EF4-FFF2-40B4-BE49-F238E27FC236}">
                <a16:creationId xmlns:a16="http://schemas.microsoft.com/office/drawing/2014/main" id="{F78CDD98-4F9E-49F8-C9AB-8BCA42CD9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Line 10">
            <a:extLst>
              <a:ext uri="{FF2B5EF4-FFF2-40B4-BE49-F238E27FC236}">
                <a16:creationId xmlns:a16="http://schemas.microsoft.com/office/drawing/2014/main" id="{90B545F9-9715-62CA-2D2D-EC72FC1227F7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24">
            <a:extLst>
              <a:ext uri="{FF2B5EF4-FFF2-40B4-BE49-F238E27FC236}">
                <a16:creationId xmlns:a16="http://schemas.microsoft.com/office/drawing/2014/main" id="{B233A1F6-EF63-3781-8177-A3A468BC6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8913"/>
            <a:ext cx="80645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000" i="0">
                <a:solidFill>
                  <a:srgbClr val="000000"/>
                </a:solidFill>
              </a:rPr>
              <a:t>Vart tar pengarna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000" i="0">
                <a:solidFill>
                  <a:srgbClr val="000000"/>
                </a:solidFill>
              </a:rPr>
              <a:t> vägen?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Bildobjekt 4" descr="En bild som visar inomhus, tak, vägg, person&#10;&#10;Automatiskt genererad beskrivning">
            <a:extLst>
              <a:ext uri="{FF2B5EF4-FFF2-40B4-BE49-F238E27FC236}">
                <a16:creationId xmlns:a16="http://schemas.microsoft.com/office/drawing/2014/main" id="{ABE5DB5A-9129-F028-1A67-F8B7A7A75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487363"/>
            <a:ext cx="3303587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5">
            <a:extLst>
              <a:ext uri="{FF2B5EF4-FFF2-40B4-BE49-F238E27FC236}">
                <a16:creationId xmlns:a16="http://schemas.microsoft.com/office/drawing/2014/main" id="{AE893FFD-115A-0CEA-A377-7F6567D2E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6">
            <a:extLst>
              <a:ext uri="{FF2B5EF4-FFF2-40B4-BE49-F238E27FC236}">
                <a16:creationId xmlns:a16="http://schemas.microsoft.com/office/drawing/2014/main" id="{C34DE777-A9B5-5B26-FFA1-0A8517887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Line 10">
            <a:extLst>
              <a:ext uri="{FF2B5EF4-FFF2-40B4-BE49-F238E27FC236}">
                <a16:creationId xmlns:a16="http://schemas.microsoft.com/office/drawing/2014/main" id="{77516DA2-F8E7-D74A-9C57-5FA525EA13C1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198" name="Bildobjekt 2" descr="En bild som visar person, sport, friidrott, står&#10;&#10;Automatiskt genererad beskrivning">
            <a:extLst>
              <a:ext uri="{FF2B5EF4-FFF2-40B4-BE49-F238E27FC236}">
                <a16:creationId xmlns:a16="http://schemas.microsoft.com/office/drawing/2014/main" id="{C6B5714C-0FBC-D4F8-ACAA-16E9BA60F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7325" y="1630363"/>
            <a:ext cx="4938713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Bildobjekt 1">
            <a:extLst>
              <a:ext uri="{FF2B5EF4-FFF2-40B4-BE49-F238E27FC236}">
                <a16:creationId xmlns:a16="http://schemas.microsoft.com/office/drawing/2014/main" id="{226491B1-4C58-4F0C-F2EE-C992C6690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2017713"/>
            <a:ext cx="787400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B26C0F82-6690-65FA-FE8B-793C49B0D1C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7921625" cy="4824412"/>
          </a:xfrm>
        </p:spPr>
        <p:txBody>
          <a:bodyPr/>
          <a:lstStyle/>
          <a:p>
            <a:pPr eaLnBrk="1" hangingPunct="1">
              <a:defRPr/>
            </a:pPr>
            <a:r>
              <a:rPr lang="sv-SE" altLang="sv-SE" dirty="0"/>
              <a:t>Sammanhållning i klubb och lag</a:t>
            </a:r>
          </a:p>
          <a:p>
            <a:pPr eaLnBrk="1" hangingPunct="1">
              <a:defRPr/>
            </a:pPr>
            <a:r>
              <a:rPr lang="sv-SE" altLang="sv-SE" dirty="0"/>
              <a:t>Bra uppstart inför säsongen</a:t>
            </a:r>
          </a:p>
          <a:p>
            <a:pPr eaLnBrk="1" hangingPunct="1">
              <a:defRPr/>
            </a:pPr>
            <a:r>
              <a:rPr lang="sv-SE" altLang="sv-SE" dirty="0"/>
              <a:t>Positivt för varumärket Lockerud </a:t>
            </a:r>
          </a:p>
          <a:p>
            <a:pPr eaLnBrk="1" hangingPunct="1">
              <a:defRPr/>
            </a:pPr>
            <a:r>
              <a:rPr lang="sv-SE" altLang="sv-SE" dirty="0"/>
              <a:t>Bra för föreningens ekonomi (450tkr)</a:t>
            </a:r>
          </a:p>
          <a:p>
            <a:pPr eaLnBrk="1" hangingPunct="1">
              <a:defRPr/>
            </a:pPr>
            <a:r>
              <a:rPr lang="sv-SE" altLang="sv-SE" dirty="0"/>
              <a:t>Tillskott till lagkassan (50 kr/h)</a:t>
            </a:r>
          </a:p>
          <a:p>
            <a:pPr eaLnBrk="1" hangingPunct="1">
              <a:defRPr/>
            </a:pPr>
            <a:endParaRPr lang="sv-SE" altLang="sv-SE" dirty="0"/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			   </a:t>
            </a:r>
          </a:p>
          <a:p>
            <a:pPr marL="0" indent="0" eaLnBrk="1" hangingPunct="1">
              <a:buFontTx/>
              <a:buNone/>
              <a:defRPr/>
            </a:pPr>
            <a:r>
              <a:rPr lang="sv-SE" altLang="sv-SE" dirty="0"/>
              <a:t>	</a:t>
            </a:r>
          </a:p>
          <a:p>
            <a:pPr eaLnBrk="1" hangingPunct="1">
              <a:defRPr/>
            </a:pPr>
            <a:endParaRPr lang="sv-SE" altLang="sv-SE" b="1" dirty="0"/>
          </a:p>
          <a:p>
            <a:pPr lvl="1" eaLnBrk="1" hangingPunct="1">
              <a:defRPr/>
            </a:pPr>
            <a:endParaRPr lang="sv-SE" altLang="sv-SE" sz="3200" b="1" dirty="0"/>
          </a:p>
          <a:p>
            <a:pPr lvl="1" eaLnBrk="1" hangingPunct="1">
              <a:defRPr/>
            </a:pPr>
            <a:endParaRPr lang="sv-SE" altLang="sv-SE" dirty="0"/>
          </a:p>
        </p:txBody>
      </p:sp>
      <p:pic>
        <p:nvPicPr>
          <p:cNvPr id="10243" name="Picture 5">
            <a:extLst>
              <a:ext uri="{FF2B5EF4-FFF2-40B4-BE49-F238E27FC236}">
                <a16:creationId xmlns:a16="http://schemas.microsoft.com/office/drawing/2014/main" id="{B942D506-B46D-D4EA-3A23-686529A89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>
            <a:extLst>
              <a:ext uri="{FF2B5EF4-FFF2-40B4-BE49-F238E27FC236}">
                <a16:creationId xmlns:a16="http://schemas.microsoft.com/office/drawing/2014/main" id="{0C4D5998-4D06-16B6-D637-B423E6854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ine 10">
            <a:extLst>
              <a:ext uri="{FF2B5EF4-FFF2-40B4-BE49-F238E27FC236}">
                <a16:creationId xmlns:a16="http://schemas.microsoft.com/office/drawing/2014/main" id="{1505B551-B5BC-3232-A74E-C5E522734337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24">
            <a:extLst>
              <a:ext uri="{FF2B5EF4-FFF2-40B4-BE49-F238E27FC236}">
                <a16:creationId xmlns:a16="http://schemas.microsoft.com/office/drawing/2014/main" id="{1901A2B1-931F-5A4A-1BC9-FBE7C8FC7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8913"/>
            <a:ext cx="806450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000" i="0">
                <a:solidFill>
                  <a:srgbClr val="000000"/>
                </a:solidFill>
              </a:rPr>
              <a:t>Varför en cup?</a:t>
            </a:r>
          </a:p>
        </p:txBody>
      </p:sp>
      <p:pic>
        <p:nvPicPr>
          <p:cNvPr id="10247" name="Bildobjekt 1">
            <a:extLst>
              <a:ext uri="{FF2B5EF4-FFF2-40B4-BE49-F238E27FC236}">
                <a16:creationId xmlns:a16="http://schemas.microsoft.com/office/drawing/2014/main" id="{4C5895FA-BCCA-DCBF-F1AA-9BE74B346E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47" t="26666" r="24167" b="48334"/>
          <a:stretch>
            <a:fillRect/>
          </a:stretch>
        </p:blipFill>
        <p:spPr bwMode="auto">
          <a:xfrm>
            <a:off x="3417888" y="6059488"/>
            <a:ext cx="2090737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AF7AFB59-1FBE-F72B-77B1-35122D69F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v-SE" altLang="sv-SE"/>
          </a:p>
          <a:p>
            <a:pPr lvl="1" eaLnBrk="1" hangingPunct="1">
              <a:lnSpc>
                <a:spcPct val="150000"/>
              </a:lnSpc>
            </a:pPr>
            <a:endParaRPr lang="sv-SE" altLang="sv-SE"/>
          </a:p>
        </p:txBody>
      </p:sp>
      <p:sp>
        <p:nvSpPr>
          <p:cNvPr id="8195" name="Platshållare för innehåll 2">
            <a:extLst>
              <a:ext uri="{FF2B5EF4-FFF2-40B4-BE49-F238E27FC236}">
                <a16:creationId xmlns:a16="http://schemas.microsoft.com/office/drawing/2014/main" id="{46910D80-4DB6-3A1B-A40C-D99C1E70D43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68313" y="1524000"/>
            <a:ext cx="4040187" cy="4391025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v-SE" altLang="sv-SE" sz="2400" dirty="0"/>
              <a:t>4 hallar</a:t>
            </a:r>
            <a:endParaRPr lang="sv-SE" altLang="sv-SE" sz="2400" b="1" dirty="0"/>
          </a:p>
          <a:p>
            <a:pPr marL="457200" lvl="1" indent="0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endParaRPr lang="sv-SE" altLang="sv-SE" sz="2400" b="1" dirty="0"/>
          </a:p>
          <a:p>
            <a:pPr marL="457200" lvl="1" indent="0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sv-SE" altLang="sv-SE" sz="2400" b="1" dirty="0"/>
              <a:t>Lördag 1/10</a:t>
            </a:r>
            <a:br>
              <a:rPr lang="sv-SE" altLang="sv-SE" sz="2400" b="1" dirty="0"/>
            </a:br>
            <a:r>
              <a:rPr lang="sv-SE" altLang="sv-SE" sz="2400" dirty="0"/>
              <a:t>F07/08</a:t>
            </a:r>
          </a:p>
          <a:p>
            <a:pPr marL="457200" lvl="1" indent="0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sv-SE" altLang="sv-SE" sz="2400" b="1" dirty="0"/>
              <a:t>Söndag 2/10</a:t>
            </a:r>
            <a:br>
              <a:rPr lang="sv-SE" altLang="sv-SE" sz="2400" dirty="0"/>
            </a:br>
            <a:r>
              <a:rPr lang="sv-SE" altLang="sv-SE" sz="2400" dirty="0"/>
              <a:t>F09/10</a:t>
            </a:r>
          </a:p>
          <a:p>
            <a:pPr>
              <a:defRPr/>
            </a:pPr>
            <a:endParaRPr lang="sv-SE" altLang="sv-SE" dirty="0"/>
          </a:p>
        </p:txBody>
      </p:sp>
      <p:sp>
        <p:nvSpPr>
          <p:cNvPr id="8196" name="Platshållare för innehåll 4">
            <a:extLst>
              <a:ext uri="{FF2B5EF4-FFF2-40B4-BE49-F238E27FC236}">
                <a16:creationId xmlns:a16="http://schemas.microsoft.com/office/drawing/2014/main" id="{3567C372-B186-E8A1-1E52-F887FAA12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33913" y="1452563"/>
            <a:ext cx="4041775" cy="395287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sv-SE" altLang="sv-SE" dirty="0"/>
              <a:t>Läger 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endParaRPr lang="sv-SE" altLang="sv-SE" b="1" dirty="0"/>
          </a:p>
          <a:p>
            <a:pPr marL="0" indent="0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sv-SE" altLang="sv-SE" b="1" dirty="0"/>
              <a:t>Lördag 8/10</a:t>
            </a:r>
            <a:endParaRPr lang="sv-SE" altLang="sv-SE" sz="800" dirty="0"/>
          </a:p>
          <a:p>
            <a:pPr marL="0" indent="0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sv-SE" altLang="sv-SE" dirty="0"/>
              <a:t>    P07/08</a:t>
            </a:r>
            <a:endParaRPr lang="sv-SE" altLang="sv-SE" sz="1000" dirty="0"/>
          </a:p>
          <a:p>
            <a:pPr marL="0" indent="0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sv-SE" altLang="sv-SE" b="1" dirty="0"/>
              <a:t>Söndag 9/10</a:t>
            </a:r>
            <a:br>
              <a:rPr lang="sv-SE" altLang="sv-SE" sz="800" dirty="0"/>
            </a:br>
            <a:r>
              <a:rPr lang="sv-SE" altLang="sv-SE" dirty="0"/>
              <a:t>P09/10</a:t>
            </a: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401103CD-5467-F750-F184-0932CF742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B2ACB1B9-15C3-96E9-7A9D-B228CB01E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72188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Line 10">
            <a:extLst>
              <a:ext uri="{FF2B5EF4-FFF2-40B4-BE49-F238E27FC236}">
                <a16:creationId xmlns:a16="http://schemas.microsoft.com/office/drawing/2014/main" id="{EFC67B5C-508F-F67C-0BB9-B6DA88D4B1E9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24">
            <a:extLst>
              <a:ext uri="{FF2B5EF4-FFF2-40B4-BE49-F238E27FC236}">
                <a16:creationId xmlns:a16="http://schemas.microsoft.com/office/drawing/2014/main" id="{7266E59F-231F-79B6-C538-ED63FAA17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8" y="269875"/>
            <a:ext cx="8064500" cy="10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400" i="0">
                <a:solidFill>
                  <a:srgbClr val="000000"/>
                </a:solidFill>
              </a:rPr>
              <a:t>Klasser VPC 2022</a:t>
            </a:r>
          </a:p>
        </p:txBody>
      </p:sp>
      <p:pic>
        <p:nvPicPr>
          <p:cNvPr id="11273" name="Bildobjekt 1">
            <a:extLst>
              <a:ext uri="{FF2B5EF4-FFF2-40B4-BE49-F238E27FC236}">
                <a16:creationId xmlns:a16="http://schemas.microsoft.com/office/drawing/2014/main" id="{934EA15B-6250-3C6F-BACD-973A3DF09B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47" t="26666" r="24167" b="48334"/>
          <a:stretch>
            <a:fillRect/>
          </a:stretch>
        </p:blipFill>
        <p:spPr bwMode="auto">
          <a:xfrm>
            <a:off x="3417888" y="6059488"/>
            <a:ext cx="2090737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>
            <a:extLst>
              <a:ext uri="{FF2B5EF4-FFF2-40B4-BE49-F238E27FC236}">
                <a16:creationId xmlns:a16="http://schemas.microsoft.com/office/drawing/2014/main" id="{8493F9DF-00F6-B178-1561-C9A068663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092825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6">
            <a:extLst>
              <a:ext uri="{FF2B5EF4-FFF2-40B4-BE49-F238E27FC236}">
                <a16:creationId xmlns:a16="http://schemas.microsoft.com/office/drawing/2014/main" id="{38665AE0-DD2D-30A6-A264-AB2D88C9D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092825"/>
            <a:ext cx="704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Line 10">
            <a:extLst>
              <a:ext uri="{FF2B5EF4-FFF2-40B4-BE49-F238E27FC236}">
                <a16:creationId xmlns:a16="http://schemas.microsoft.com/office/drawing/2014/main" id="{05869F04-84C3-FBD1-444E-38C2A0ECF96C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50825" y="6019800"/>
            <a:ext cx="8610600" cy="1588"/>
          </a:xfrm>
          <a:prstGeom prst="line">
            <a:avLst/>
          </a:prstGeom>
          <a:noFill/>
          <a:ln w="38100">
            <a:solidFill>
              <a:srgbClr val="A91F3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_s1038">
            <a:extLst>
              <a:ext uri="{FF2B5EF4-FFF2-40B4-BE49-F238E27FC236}">
                <a16:creationId xmlns:a16="http://schemas.microsoft.com/office/drawing/2014/main" id="{1F668AE9-9368-35F5-820C-92252181D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1495425"/>
            <a:ext cx="782638" cy="917575"/>
          </a:xfrm>
          <a:prstGeom prst="roundRect">
            <a:avLst>
              <a:gd name="adj" fmla="val 16667"/>
            </a:avLst>
          </a:prstGeom>
          <a:solidFill>
            <a:srgbClr val="A91F36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000" b="0" i="0">
                <a:solidFill>
                  <a:srgbClr val="FFFFFF"/>
                </a:solidFill>
              </a:rPr>
              <a:t>Kansli</a:t>
            </a:r>
          </a:p>
        </p:txBody>
      </p:sp>
      <p:sp>
        <p:nvSpPr>
          <p:cNvPr id="12294" name="_s1040">
            <a:extLst>
              <a:ext uri="{FF2B5EF4-FFF2-40B4-BE49-F238E27FC236}">
                <a16:creationId xmlns:a16="http://schemas.microsoft.com/office/drawing/2014/main" id="{DB3BAA01-746A-3B43-24C5-77F769FFB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13" y="2871788"/>
            <a:ext cx="782637" cy="917575"/>
          </a:xfrm>
          <a:prstGeom prst="roundRect">
            <a:avLst>
              <a:gd name="adj" fmla="val 16667"/>
            </a:avLst>
          </a:prstGeom>
          <a:solidFill>
            <a:srgbClr val="A91F36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Info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Logi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Lunch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Frukost</a:t>
            </a:r>
          </a:p>
        </p:txBody>
      </p:sp>
      <p:sp>
        <p:nvSpPr>
          <p:cNvPr id="12295" name="_s1044">
            <a:extLst>
              <a:ext uri="{FF2B5EF4-FFF2-40B4-BE49-F238E27FC236}">
                <a16:creationId xmlns:a16="http://schemas.microsoft.com/office/drawing/2014/main" id="{1B28EBA1-D9CF-6792-D910-1362AA122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7288" y="2871788"/>
            <a:ext cx="782637" cy="9175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Kiosk</a:t>
            </a:r>
          </a:p>
        </p:txBody>
      </p:sp>
      <p:sp>
        <p:nvSpPr>
          <p:cNvPr id="12296" name="_s1045">
            <a:extLst>
              <a:ext uri="{FF2B5EF4-FFF2-40B4-BE49-F238E27FC236}">
                <a16:creationId xmlns:a16="http://schemas.microsoft.com/office/drawing/2014/main" id="{0A846472-E8BB-DC3E-B69F-A7E92FA1F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7600" y="2871788"/>
            <a:ext cx="781050" cy="917575"/>
          </a:xfrm>
          <a:prstGeom prst="roundRect">
            <a:avLst>
              <a:gd name="adj" fmla="val 16667"/>
            </a:avLst>
          </a:prstGeom>
          <a:solidFill>
            <a:srgbClr val="A91F36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Parkering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Grill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Städ</a:t>
            </a:r>
          </a:p>
        </p:txBody>
      </p:sp>
      <p:sp>
        <p:nvSpPr>
          <p:cNvPr id="12297" name="_s1046">
            <a:extLst>
              <a:ext uri="{FF2B5EF4-FFF2-40B4-BE49-F238E27FC236}">
                <a16:creationId xmlns:a16="http://schemas.microsoft.com/office/drawing/2014/main" id="{B16B2EB9-295D-11E0-455C-4A7777112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871788"/>
            <a:ext cx="782638" cy="917575"/>
          </a:xfrm>
          <a:prstGeom prst="roundRect">
            <a:avLst>
              <a:gd name="adj" fmla="val 16667"/>
            </a:avLst>
          </a:prstGeom>
          <a:solidFill>
            <a:srgbClr val="A91F36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0" i="0">
                <a:solidFill>
                  <a:srgbClr val="FFFFFF"/>
                </a:solidFill>
              </a:rPr>
              <a:t>Sekretariat</a:t>
            </a:r>
            <a:br>
              <a:rPr lang="sv-SE" altLang="sv-SE" sz="1200" b="0" i="0">
                <a:solidFill>
                  <a:srgbClr val="FFFFFF"/>
                </a:solidFill>
              </a:rPr>
            </a:br>
            <a:r>
              <a:rPr lang="sv-SE" altLang="sv-SE" sz="1200" b="0" i="0">
                <a:solidFill>
                  <a:srgbClr val="FFFFFF"/>
                </a:solidFill>
              </a:rPr>
              <a:t>Huvud/Hall</a:t>
            </a:r>
          </a:p>
        </p:txBody>
      </p:sp>
      <p:sp>
        <p:nvSpPr>
          <p:cNvPr id="12298" name="Text Box 24">
            <a:extLst>
              <a:ext uri="{FF2B5EF4-FFF2-40B4-BE49-F238E27FC236}">
                <a16:creationId xmlns:a16="http://schemas.microsoft.com/office/drawing/2014/main" id="{AD6E0B67-6584-2F9B-E5DC-7014A2CBA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88913"/>
            <a:ext cx="8769350" cy="106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A91F3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90800" bIns="190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400" i="0"/>
              <a:t>Organisation VPC 2022</a:t>
            </a:r>
          </a:p>
        </p:txBody>
      </p:sp>
      <p:pic>
        <p:nvPicPr>
          <p:cNvPr id="12299" name="Bildobjekt 1">
            <a:extLst>
              <a:ext uri="{FF2B5EF4-FFF2-40B4-BE49-F238E27FC236}">
                <a16:creationId xmlns:a16="http://schemas.microsoft.com/office/drawing/2014/main" id="{CDD5B71D-9423-0F1F-DDB7-7D949BDB84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47" t="26666" r="24167" b="48334"/>
          <a:stretch>
            <a:fillRect/>
          </a:stretch>
        </p:blipFill>
        <p:spPr bwMode="auto">
          <a:xfrm>
            <a:off x="3417888" y="6059488"/>
            <a:ext cx="2090737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0" name="textruta 1">
            <a:extLst>
              <a:ext uri="{FF2B5EF4-FFF2-40B4-BE49-F238E27FC236}">
                <a16:creationId xmlns:a16="http://schemas.microsoft.com/office/drawing/2014/main" id="{8D8AC6E2-39F8-5C2B-F819-29ECA4F11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63" y="4044950"/>
            <a:ext cx="72977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sv-SE" altLang="sv-SE" sz="1800"/>
          </a:p>
          <a:p>
            <a:pPr>
              <a:spcBef>
                <a:spcPct val="0"/>
              </a:spcBef>
              <a:buFontTx/>
              <a:buNone/>
            </a:pPr>
            <a:endParaRPr lang="sv-SE" altLang="sv-SE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A91F3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A91F3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6644</TotalTime>
  <Words>761</Words>
  <Application>Microsoft Office PowerPoint</Application>
  <PresentationFormat>Bildspel på skärmen (4:3)</PresentationFormat>
  <Paragraphs>180</Paragraphs>
  <Slides>26</Slides>
  <Notes>0</Notes>
  <HiddenSlides>4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31" baseType="lpstr">
      <vt:lpstr>Aharoni</vt:lpstr>
      <vt:lpstr>Amasis MT Pro Black</vt:lpstr>
      <vt:lpstr>Arial</vt:lpstr>
      <vt:lpstr>Calibri</vt:lpstr>
      <vt:lpstr>Standardformgivning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  <vt:lpstr>Ungdomsgruppen</vt:lpstr>
    </vt:vector>
  </TitlesOfParts>
  <Company>Hemma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Johan Ribberström</dc:creator>
  <cp:lastModifiedBy>Elin Werner</cp:lastModifiedBy>
  <cp:revision>369</cp:revision>
  <cp:lastPrinted>2022-02-24T16:57:36Z</cp:lastPrinted>
  <dcterms:created xsi:type="dcterms:W3CDTF">2014-05-28T21:46:53Z</dcterms:created>
  <dcterms:modified xsi:type="dcterms:W3CDTF">2022-08-17T08:39:57Z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fc893853-8a74-4be3-bb12-859936609a13</vt:lpwstr>
  </property>
  <property fmtid="{D5CDD505-2E9C-101B-9397-08002B2CF9AE}" pid="3" name="FörsvarsmaktenKlassificering">
    <vt:lpwstr>Ej Sekretess enligt OSL</vt:lpwstr>
  </property>
  <property fmtid="{D5CDD505-2E9C-101B-9397-08002B2CF9AE}" pid="4" name="Classification">
    <vt:lpwstr>Ej Sekretess enligt OSL</vt:lpwstr>
  </property>
</Properties>
</file>