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9" r:id="rId4"/>
    <p:sldId id="301" r:id="rId5"/>
    <p:sldId id="302" r:id="rId6"/>
    <p:sldId id="304" r:id="rId7"/>
    <p:sldId id="282" r:id="rId8"/>
    <p:sldId id="293" r:id="rId9"/>
    <p:sldId id="292" r:id="rId10"/>
    <p:sldId id="291" r:id="rId11"/>
    <p:sldId id="290" r:id="rId12"/>
    <p:sldId id="294" r:id="rId13"/>
    <p:sldId id="289" r:id="rId14"/>
    <p:sldId id="287" r:id="rId15"/>
    <p:sldId id="300" r:id="rId16"/>
    <p:sldId id="299" r:id="rId17"/>
    <p:sldId id="286" r:id="rId18"/>
    <p:sldId id="284" r:id="rId19"/>
    <p:sldId id="296" r:id="rId20"/>
    <p:sldId id="298" r:id="rId21"/>
    <p:sldId id="283" r:id="rId22"/>
    <p:sldId id="278" r:id="rId23"/>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04" autoAdjust="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712F14-9F7E-415A-9A9B-031652BAB8AB}" type="datetimeFigureOut">
              <a:rPr lang="sv-SE"/>
              <a:pPr>
                <a:defRPr/>
              </a:pPr>
              <a:t>2013-09-08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D878551-05C9-49ED-BC47-D0B688D56EB7}"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2</a:t>
            </a:fld>
            <a:endParaRPr 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11</a:t>
            </a:fld>
            <a:endParaRPr 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12</a:t>
            </a:fld>
            <a:endParaRPr lang="sv-S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13</a:t>
            </a:fld>
            <a:endParaRPr lang="sv-S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14</a:t>
            </a:fld>
            <a:endParaRPr lang="sv-S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15</a:t>
            </a:fld>
            <a:endParaRPr lang="sv-S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16</a:t>
            </a:fld>
            <a:endParaRPr lang="sv-S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17</a:t>
            </a:fld>
            <a:endParaRPr lang="sv-S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18</a:t>
            </a:fld>
            <a:endParaRPr lang="sv-S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21</a:t>
            </a:fld>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3</a:t>
            </a:fld>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4</a:t>
            </a:fld>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5</a:t>
            </a:fld>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6</a:t>
            </a:fld>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7</a:t>
            </a:fld>
            <a:endParaRPr 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8</a:t>
            </a:fld>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9</a:t>
            </a:fld>
            <a:endParaRPr lang="sv-S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
        <p:nvSpPr>
          <p:cNvPr id="33796"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4711B-3E15-4FB7-AABC-8DB23006C6F3}" type="slidenum">
              <a:rPr lang="sv-SE" smtClean="0"/>
              <a:pPr fontAlgn="base">
                <a:spcBef>
                  <a:spcPct val="0"/>
                </a:spcBef>
                <a:spcAft>
                  <a:spcPct val="0"/>
                </a:spcAft>
                <a:defRPr/>
              </a:pPr>
              <a:t>10</a:t>
            </a:fld>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pPr>
              <a:defRPr/>
            </a:pPr>
            <a:fld id="{A0BD16D3-F411-4DB8-907D-D296DECE7443}" type="datetimeFigureOut">
              <a:rPr lang="sv-SE"/>
              <a:pPr>
                <a:defRPr/>
              </a:pPr>
              <a:t>2013-09-08</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49FF42D0-BF32-462C-A160-D1523E68FCAF}"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8E225D80-98B5-4ED6-8153-C929243DB31A}" type="datetimeFigureOut">
              <a:rPr lang="sv-SE"/>
              <a:pPr>
                <a:defRPr/>
              </a:pPr>
              <a:t>2013-09-08</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FCD6938F-3947-4B43-9FDD-27002A051745}"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26F7AA22-80E8-4D2D-AFC1-0A8519D15E25}" type="datetimeFigureOut">
              <a:rPr lang="sv-SE"/>
              <a:pPr>
                <a:defRPr/>
              </a:pPr>
              <a:t>2013-09-08</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CE81F815-E851-4410-AB9A-C5DE7FDF275E}"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010DECA9-D925-4CD0-ACA6-237B3A41F0F3}" type="datetimeFigureOut">
              <a:rPr lang="sv-SE"/>
              <a:pPr>
                <a:defRPr/>
              </a:pPr>
              <a:t>2013-09-08</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6E41E28F-BE3E-4919-A9EA-35DCA3D7974A}"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56C25755-2C80-45A0-8417-5C6584CD17B1}" type="datetimeFigureOut">
              <a:rPr lang="sv-SE"/>
              <a:pPr>
                <a:defRPr/>
              </a:pPr>
              <a:t>2013-09-08</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4165E2E7-11B4-4567-915E-7FC2F38552AA}"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739A72EA-922A-4D5F-8115-7B938773D4D8}" type="datetimeFigureOut">
              <a:rPr lang="sv-SE"/>
              <a:pPr>
                <a:defRPr/>
              </a:pPr>
              <a:t>2013-09-08</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208DB85C-B5EF-4651-9F1E-49C18D29DCE6}"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3"/>
          <p:cNvSpPr>
            <a:spLocks noGrp="1"/>
          </p:cNvSpPr>
          <p:nvPr>
            <p:ph type="dt" sz="half" idx="10"/>
          </p:nvPr>
        </p:nvSpPr>
        <p:spPr/>
        <p:txBody>
          <a:bodyPr/>
          <a:lstStyle>
            <a:lvl1pPr>
              <a:defRPr/>
            </a:lvl1pPr>
          </a:lstStyle>
          <a:p>
            <a:pPr>
              <a:defRPr/>
            </a:pPr>
            <a:fld id="{0BABEA0E-3508-4CA5-BEE8-01E3108F476F}" type="datetimeFigureOut">
              <a:rPr lang="sv-SE"/>
              <a:pPr>
                <a:defRPr/>
              </a:pPr>
              <a:t>2013-09-08</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pPr>
              <a:defRPr/>
            </a:pPr>
            <a:fld id="{3D9D8590-13C1-49CC-B5A5-57BDFB6A1BC0}"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3"/>
          <p:cNvSpPr>
            <a:spLocks noGrp="1"/>
          </p:cNvSpPr>
          <p:nvPr>
            <p:ph type="dt" sz="half" idx="10"/>
          </p:nvPr>
        </p:nvSpPr>
        <p:spPr/>
        <p:txBody>
          <a:bodyPr/>
          <a:lstStyle>
            <a:lvl1pPr>
              <a:defRPr/>
            </a:lvl1pPr>
          </a:lstStyle>
          <a:p>
            <a:pPr>
              <a:defRPr/>
            </a:pPr>
            <a:fld id="{34FD527D-FDB6-4FA0-902B-D7C200836ECE}" type="datetimeFigureOut">
              <a:rPr lang="sv-SE"/>
              <a:pPr>
                <a:defRPr/>
              </a:pPr>
              <a:t>2013-09-08</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pPr>
              <a:defRPr/>
            </a:pPr>
            <a:fld id="{E8B15BB8-4DB3-49DD-B9FA-70E244865934}"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45680A93-CD50-4E48-B6C9-E2F1D45E0C3D}" type="datetimeFigureOut">
              <a:rPr lang="sv-SE"/>
              <a:pPr>
                <a:defRPr/>
              </a:pPr>
              <a:t>2013-09-08</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pPr>
              <a:defRPr/>
            </a:pPr>
            <a:fld id="{955740C5-671A-4C0A-9A8E-8212241221D4}"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751A5800-5492-463F-875E-843828F4F0DC}" type="datetimeFigureOut">
              <a:rPr lang="sv-SE"/>
              <a:pPr>
                <a:defRPr/>
              </a:pPr>
              <a:t>2013-09-08</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CCEE6984-EBFB-47CB-B697-B752D70904CC}"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6DDE7459-50C1-42C3-8D32-B1BF5677EF39}" type="datetimeFigureOut">
              <a:rPr lang="sv-SE"/>
              <a:pPr>
                <a:defRPr/>
              </a:pPr>
              <a:t>2013-09-08</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6B7C08FC-24B5-4403-B9F3-61B99E91364D}"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0600271-69A0-4AC6-AEA3-F72E142BDA0F}" type="datetimeFigureOut">
              <a:rPr lang="sv-SE"/>
              <a:pPr>
                <a:defRPr/>
              </a:pPr>
              <a:t>2013-09-08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4203606-FDAC-4D1B-AE60-DA7C1FB0C0B1}"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homas.rahm@ssf.s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christian.h.andersson@telia.com" TargetMode="External"/><Relationship Id="rId4" Type="http://schemas.openxmlformats.org/officeDocument/2006/relationships/hyperlink" Target="http://www.laget.se/LBKTeam0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google.se/url?sa=i&amp;rct=j&amp;q=&amp;esrc=s&amp;frm=1&amp;source=images&amp;cd=&amp;cad=rja&amp;docid=hcbsEZ84X-ioBM&amp;tbnid=XMvLuvmzffsSOM:&amp;ved=0CAUQjRw&amp;url=http://www.laget.se/STROMSBROHOCKEY03/News/2726809/Forrad-klart-for-Team-03!&amp;ei=wmAkUs3nPIKItAbZiYFQ&amp;bvm=bv.51495398,d.Yms&amp;psig=AFQjCNFvaVxWVMOHc69vAddzbIPrCo19-g&amp;ust=13782020211806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1"/>
          <p:cNvSpPr txBox="1">
            <a:spLocks/>
          </p:cNvSpPr>
          <p:nvPr/>
        </p:nvSpPr>
        <p:spPr>
          <a:xfrm>
            <a:off x="642938" y="2286000"/>
            <a:ext cx="7772400" cy="1081088"/>
          </a:xfrm>
          <a:prstGeom prst="rect">
            <a:avLst/>
          </a:prstGeom>
        </p:spPr>
        <p:txBody>
          <a:bodyPr anchor="ctr">
            <a:normAutofit/>
          </a:bodyPr>
          <a:lstStyle/>
          <a:p>
            <a:pPr algn="ctr" fontAlgn="auto">
              <a:spcAft>
                <a:spcPts val="0"/>
              </a:spcAft>
              <a:defRPr/>
            </a:pPr>
            <a:r>
              <a:rPr lang="sv-SE" sz="4400" dirty="0">
                <a:latin typeface="+mj-lt"/>
                <a:ea typeface="+mj-ea"/>
                <a:cs typeface="+mj-cs"/>
              </a:rPr>
              <a:t>Välkomna!</a:t>
            </a:r>
          </a:p>
        </p:txBody>
      </p:sp>
      <p:sp>
        <p:nvSpPr>
          <p:cNvPr id="2051" name="textruta 7"/>
          <p:cNvSpPr txBox="1">
            <a:spLocks noChangeArrowheads="1"/>
          </p:cNvSpPr>
          <p:nvPr/>
        </p:nvSpPr>
        <p:spPr bwMode="auto">
          <a:xfrm>
            <a:off x="1500188" y="3571875"/>
            <a:ext cx="6416675" cy="2123658"/>
          </a:xfrm>
          <a:prstGeom prst="rect">
            <a:avLst/>
          </a:prstGeom>
          <a:noFill/>
          <a:ln w="9525">
            <a:noFill/>
            <a:miter lim="800000"/>
            <a:headEnd/>
            <a:tailEnd/>
          </a:ln>
        </p:spPr>
        <p:txBody>
          <a:bodyPr>
            <a:spAutoFit/>
          </a:bodyPr>
          <a:lstStyle/>
          <a:p>
            <a:pPr algn="ctr"/>
            <a:r>
              <a:rPr lang="sv-SE" sz="4400" dirty="0">
                <a:latin typeface="Calibri" pitchFamily="34" charset="0"/>
              </a:rPr>
              <a:t>Team </a:t>
            </a:r>
            <a:r>
              <a:rPr lang="sv-SE" sz="4400" dirty="0" smtClean="0">
                <a:latin typeface="Calibri" pitchFamily="34" charset="0"/>
              </a:rPr>
              <a:t>05/U9 föräldrar</a:t>
            </a:r>
          </a:p>
          <a:p>
            <a:pPr algn="ctr"/>
            <a:endParaRPr lang="sv-SE" sz="4400" dirty="0" smtClean="0">
              <a:latin typeface="Calibri" pitchFamily="34" charset="0"/>
            </a:endParaRPr>
          </a:p>
          <a:p>
            <a:pPr algn="ctr"/>
            <a:r>
              <a:rPr lang="sv-SE" sz="4400" dirty="0" smtClean="0">
                <a:latin typeface="Calibri" pitchFamily="34" charset="0"/>
              </a:rPr>
              <a:t>2013-09-08</a:t>
            </a:r>
            <a:endParaRPr lang="sv-SE" sz="4400" dirty="0">
              <a:latin typeface="Calibri" pitchFamily="34" charset="0"/>
            </a:endParaRPr>
          </a:p>
        </p:txBody>
      </p:sp>
      <p:pic>
        <p:nvPicPr>
          <p:cNvPr id="2052" name="Picture 4"/>
          <p:cNvPicPr>
            <a:picLocks noChangeAspect="1" noChangeArrowheads="1"/>
          </p:cNvPicPr>
          <p:nvPr/>
        </p:nvPicPr>
        <p:blipFill>
          <a:blip r:embed="rId2" cstate="print"/>
          <a:srcRect/>
          <a:stretch>
            <a:fillRect/>
          </a:stretch>
        </p:blipFill>
        <p:spPr bwMode="auto">
          <a:xfrm>
            <a:off x="6981825" y="0"/>
            <a:ext cx="216217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Förråd</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467544" y="2204864"/>
            <a:ext cx="8229600" cy="4525963"/>
          </a:xfrm>
        </p:spPr>
        <p:txBody>
          <a:bodyPr/>
          <a:lstStyle/>
          <a:p>
            <a:pPr eaLnBrk="1" hangingPunct="1">
              <a:buNone/>
            </a:pPr>
            <a:r>
              <a:rPr lang="sv-SE" sz="1400" dirty="0" smtClean="0"/>
              <a:t>Vårt lag har tilldelats ett förråd som </a:t>
            </a:r>
            <a:r>
              <a:rPr lang="sv-SE" sz="1400" dirty="0" smtClean="0"/>
              <a:t>kommunen håller på </a:t>
            </a:r>
            <a:r>
              <a:rPr lang="sv-SE" sz="1400" dirty="0" smtClean="0"/>
              <a:t>att färdigställa.</a:t>
            </a:r>
          </a:p>
          <a:p>
            <a:pPr eaLnBrk="1" hangingPunct="1">
              <a:buNone/>
            </a:pPr>
            <a:endParaRPr lang="sv-SE" sz="1400" dirty="0" smtClean="0"/>
          </a:p>
          <a:p>
            <a:pPr eaLnBrk="1" hangingPunct="1">
              <a:buNone/>
            </a:pPr>
            <a:r>
              <a:rPr lang="sv-SE" sz="1400" dirty="0" smtClean="0"/>
              <a:t>Tills vårt ordinarie förråd blir klart har vi ett </a:t>
            </a:r>
            <a:r>
              <a:rPr lang="sv-SE" sz="1400" dirty="0" smtClean="0"/>
              <a:t>tillfälligt </a:t>
            </a:r>
            <a:r>
              <a:rPr lang="sv-SE" sz="1400" dirty="0" smtClean="0"/>
              <a:t>förrådsutrymme som dock inte är inrett, men bra </a:t>
            </a:r>
            <a:r>
              <a:rPr lang="sv-SE" sz="1400" dirty="0" smtClean="0"/>
              <a:t>för att   </a:t>
            </a:r>
          </a:p>
          <a:p>
            <a:pPr eaLnBrk="1" hangingPunct="1">
              <a:buNone/>
            </a:pPr>
            <a:r>
              <a:rPr lang="sv-SE" sz="1400" dirty="0" smtClean="0"/>
              <a:t>ställa in klubbor</a:t>
            </a:r>
            <a:r>
              <a:rPr lang="sv-SE" sz="1400" dirty="0" smtClean="0"/>
              <a:t>, </a:t>
            </a:r>
            <a:r>
              <a:rPr lang="sv-SE" sz="1400" dirty="0" smtClean="0"/>
              <a:t>utrustning</a:t>
            </a:r>
            <a:r>
              <a:rPr lang="sv-SE" sz="1400" dirty="0" smtClean="0"/>
              <a:t> </a:t>
            </a:r>
            <a:r>
              <a:rPr lang="sv-SE" sz="1400" dirty="0" smtClean="0"/>
              <a:t>mm. som man ev. inte vill släpa på mellan hallen och hemmet.</a:t>
            </a:r>
          </a:p>
          <a:p>
            <a:pPr lvl="1" eaLnBrk="1" hangingPunct="1"/>
            <a:r>
              <a:rPr lang="sv-SE" sz="1400" dirty="0" smtClean="0"/>
              <a:t>LBK Babes gamla förråd</a:t>
            </a:r>
          </a:p>
          <a:p>
            <a:pPr eaLnBrk="1" hangingPunct="1"/>
            <a:endParaRPr lang="sv-SE" sz="1400" dirty="0" smtClean="0"/>
          </a:p>
          <a:p>
            <a:pPr eaLnBrk="1" hangingPunct="1">
              <a:buNone/>
            </a:pPr>
            <a:r>
              <a:rPr lang="sv-SE" sz="1400" dirty="0" smtClean="0"/>
              <a:t>Materialförvaltarna tar hand om detta utrymme och annonserar när de behöver hjälp med uppsättning av</a:t>
            </a:r>
          </a:p>
          <a:p>
            <a:pPr eaLnBrk="1" hangingPunct="1">
              <a:buNone/>
            </a:pPr>
            <a:r>
              <a:rPr lang="sv-SE" sz="1400" dirty="0" smtClean="0"/>
              <a:t>hyllor mm.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Trivselr</a:t>
            </a:r>
            <a:r>
              <a:rPr lang="sv-SE" dirty="0" smtClean="0"/>
              <a:t>egler</a:t>
            </a:r>
            <a:endParaRPr lang="sv-SE" dirty="0" smtClean="0"/>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2411760" y="2132856"/>
            <a:ext cx="4680520" cy="4525963"/>
          </a:xfrm>
        </p:spPr>
        <p:txBody>
          <a:bodyPr/>
          <a:lstStyle/>
          <a:p>
            <a:pPr algn="ctr" eaLnBrk="1" hangingPunct="1">
              <a:lnSpc>
                <a:spcPct val="90000"/>
              </a:lnSpc>
              <a:buNone/>
            </a:pPr>
            <a:r>
              <a:rPr lang="sv-SE" sz="4400" dirty="0" smtClean="0"/>
              <a:t>För barnen</a:t>
            </a:r>
          </a:p>
          <a:p>
            <a:pPr eaLnBrk="1" hangingPunct="1">
              <a:lnSpc>
                <a:spcPct val="90000"/>
              </a:lnSpc>
              <a:buNone/>
            </a:pPr>
            <a:endParaRPr lang="sv-SE" sz="1400" dirty="0" smtClean="0"/>
          </a:p>
          <a:p>
            <a:pPr eaLnBrk="1" hangingPunct="1">
              <a:lnSpc>
                <a:spcPct val="90000"/>
              </a:lnSpc>
              <a:buNone/>
            </a:pPr>
            <a:endParaRPr lang="sv-SE" sz="1400" dirty="0" smtClean="0"/>
          </a:p>
          <a:p>
            <a:pPr eaLnBrk="1" hangingPunct="1">
              <a:lnSpc>
                <a:spcPct val="90000"/>
              </a:lnSpc>
              <a:buNone/>
            </a:pPr>
            <a:r>
              <a:rPr lang="sv-SE" sz="1400" dirty="0" smtClean="0"/>
              <a:t>Trivselr</a:t>
            </a:r>
            <a:r>
              <a:rPr lang="sv-SE" sz="1400" dirty="0" smtClean="0"/>
              <a:t>eglerna </a:t>
            </a:r>
            <a:r>
              <a:rPr lang="sv-SE" sz="1400" dirty="0" smtClean="0"/>
              <a:t>kommer vi att sätta tillsammans med barnen. </a:t>
            </a:r>
          </a:p>
          <a:p>
            <a:pPr eaLnBrk="1" hangingPunct="1">
              <a:lnSpc>
                <a:spcPct val="90000"/>
              </a:lnSpc>
              <a:buNone/>
            </a:pPr>
            <a:endParaRPr lang="sv-SE" sz="1400" dirty="0" smtClean="0"/>
          </a:p>
          <a:p>
            <a:pPr eaLnBrk="1" hangingPunct="1">
              <a:lnSpc>
                <a:spcPct val="90000"/>
              </a:lnSpc>
              <a:buNone/>
            </a:pPr>
            <a:r>
              <a:rPr lang="sv-SE" sz="1400" dirty="0" smtClean="0"/>
              <a:t>Exempel: </a:t>
            </a:r>
          </a:p>
          <a:p>
            <a:pPr eaLnBrk="1" hangingPunct="1">
              <a:lnSpc>
                <a:spcPct val="90000"/>
              </a:lnSpc>
              <a:buFont typeface="Arial" pitchFamily="34" charset="0"/>
              <a:buChar char="•"/>
            </a:pPr>
            <a:r>
              <a:rPr lang="sv-SE" sz="1400" dirty="0" smtClean="0"/>
              <a:t>Hur skall vi ha det i omklädningsrummet</a:t>
            </a:r>
          </a:p>
          <a:p>
            <a:pPr eaLnBrk="1" hangingPunct="1">
              <a:lnSpc>
                <a:spcPct val="90000"/>
              </a:lnSpc>
              <a:buFont typeface="Arial" pitchFamily="34" charset="0"/>
              <a:buChar char="•"/>
            </a:pPr>
            <a:r>
              <a:rPr lang="sv-SE" sz="1400" dirty="0" smtClean="0"/>
              <a:t>Beteende på isen</a:t>
            </a:r>
          </a:p>
          <a:p>
            <a:pPr eaLnBrk="1" hangingPunct="1">
              <a:lnSpc>
                <a:spcPct val="90000"/>
              </a:lnSpc>
              <a:buFont typeface="Arial" pitchFamily="34" charset="0"/>
              <a:buChar char="•"/>
            </a:pPr>
            <a:r>
              <a:rPr lang="sv-SE" sz="1400" dirty="0" smtClean="0"/>
              <a:t>Ombytta och klara 10 minuter innan träning</a:t>
            </a:r>
          </a:p>
          <a:p>
            <a:pPr eaLnBrk="1" hangingPunct="1">
              <a:lnSpc>
                <a:spcPct val="90000"/>
              </a:lnSpc>
              <a:buFont typeface="Arial" pitchFamily="34" charset="0"/>
              <a:buChar char="•"/>
            </a:pPr>
            <a:r>
              <a:rPr lang="sv-SE" sz="1400" dirty="0" smtClean="0"/>
              <a:t>Duscha efteråt</a:t>
            </a:r>
          </a:p>
          <a:p>
            <a:pPr eaLnBrk="1" hangingPunct="1"/>
            <a:endParaRPr lang="sv-SE"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Trivselr</a:t>
            </a:r>
            <a:r>
              <a:rPr lang="sv-SE" dirty="0" smtClean="0"/>
              <a:t>egler</a:t>
            </a:r>
            <a:endParaRPr lang="sv-SE" dirty="0" smtClean="0"/>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575556" y="2132856"/>
            <a:ext cx="7992888" cy="4525963"/>
          </a:xfrm>
        </p:spPr>
        <p:txBody>
          <a:bodyPr/>
          <a:lstStyle/>
          <a:p>
            <a:pPr algn="ctr" eaLnBrk="1" hangingPunct="1">
              <a:lnSpc>
                <a:spcPct val="90000"/>
              </a:lnSpc>
              <a:buNone/>
            </a:pPr>
            <a:r>
              <a:rPr lang="sv-SE" sz="4400" dirty="0" smtClean="0"/>
              <a:t>Föräldrar &amp; Ledares uppträdande</a:t>
            </a:r>
          </a:p>
          <a:p>
            <a:pPr eaLnBrk="1" fontAlgn="auto" hangingPunct="1">
              <a:spcAft>
                <a:spcPts val="0"/>
              </a:spcAft>
              <a:buFont typeface="Arial" pitchFamily="34" charset="0"/>
              <a:buChar char="•"/>
              <a:defRPr/>
            </a:pPr>
            <a:endParaRPr lang="sv-SE" sz="1400" dirty="0" smtClean="0"/>
          </a:p>
          <a:p>
            <a:pPr eaLnBrk="1" fontAlgn="auto" hangingPunct="1">
              <a:spcAft>
                <a:spcPts val="0"/>
              </a:spcAft>
              <a:buFont typeface="Arial" pitchFamily="34" charset="0"/>
              <a:buChar char="•"/>
              <a:defRPr/>
            </a:pPr>
            <a:endParaRPr lang="sv-SE" sz="1400" dirty="0" smtClean="0"/>
          </a:p>
          <a:p>
            <a:pPr eaLnBrk="1" fontAlgn="auto" hangingPunct="1">
              <a:spcAft>
                <a:spcPts val="0"/>
              </a:spcAft>
              <a:buFont typeface="Arial" pitchFamily="34" charset="0"/>
              <a:buChar char="•"/>
              <a:defRPr/>
            </a:pPr>
            <a:endParaRPr lang="sv-SE" sz="1400" dirty="0" smtClean="0"/>
          </a:p>
          <a:p>
            <a:pPr eaLnBrk="1" fontAlgn="auto" hangingPunct="1">
              <a:spcAft>
                <a:spcPts val="0"/>
              </a:spcAft>
              <a:buFont typeface="Arial" pitchFamily="34" charset="0"/>
              <a:buChar char="•"/>
              <a:defRPr/>
            </a:pPr>
            <a:r>
              <a:rPr lang="sv-SE" sz="1400" dirty="0" smtClean="0"/>
              <a:t>Lerum skall ha skötsamma föräldrar och ledare</a:t>
            </a:r>
          </a:p>
          <a:p>
            <a:pPr eaLnBrk="1" fontAlgn="auto" hangingPunct="1">
              <a:spcAft>
                <a:spcPts val="0"/>
              </a:spcAft>
              <a:buFont typeface="Arial" pitchFamily="34" charset="0"/>
              <a:buChar char="•"/>
              <a:defRPr/>
            </a:pPr>
            <a:r>
              <a:rPr lang="sv-SE" sz="1400" dirty="0" smtClean="0"/>
              <a:t>Inget gap och skrik på domare och spelare från läktaren</a:t>
            </a:r>
          </a:p>
          <a:p>
            <a:pPr eaLnBrk="1" fontAlgn="auto" hangingPunct="1">
              <a:spcAft>
                <a:spcPts val="0"/>
              </a:spcAft>
              <a:buFont typeface="Arial" pitchFamily="34" charset="0"/>
              <a:buChar char="•"/>
              <a:defRPr/>
            </a:pPr>
            <a:r>
              <a:rPr lang="sv-SE" sz="1400" dirty="0" smtClean="0"/>
              <a:t>Bli kända för Fair Play och bra uppträdande</a:t>
            </a:r>
          </a:p>
          <a:p>
            <a:pPr eaLnBrk="1" fontAlgn="auto" hangingPunct="1">
              <a:spcAft>
                <a:spcPts val="0"/>
              </a:spcAft>
              <a:buFont typeface="Arial" pitchFamily="34" charset="0"/>
              <a:buChar char="•"/>
              <a:defRPr/>
            </a:pPr>
            <a:r>
              <a:rPr lang="sv-SE" sz="1400" dirty="0" smtClean="0"/>
              <a:t>Inga föräldrar i omklädningsrummet när 10 minuter återstår innan istid</a:t>
            </a:r>
          </a:p>
          <a:p>
            <a:pPr eaLnBrk="1" fontAlgn="auto" hangingPunct="1">
              <a:spcAft>
                <a:spcPts val="0"/>
              </a:spcAft>
              <a:buFont typeface="Arial" pitchFamily="34" charset="0"/>
              <a:buChar char="•"/>
              <a:defRPr/>
            </a:pPr>
            <a:r>
              <a:rPr lang="sv-SE" sz="1400" dirty="0" smtClean="0"/>
              <a:t>Alltid en ledare i omklädningsrummet</a:t>
            </a:r>
          </a:p>
          <a:p>
            <a:pPr eaLnBrk="1" hangingPunct="1">
              <a:lnSpc>
                <a:spcPct val="90000"/>
              </a:lnSpc>
              <a:buFontTx/>
              <a:buChar char="-"/>
            </a:pPr>
            <a:endParaRPr lang="sv-SE" sz="1400" dirty="0" smtClean="0"/>
          </a:p>
          <a:p>
            <a:pPr eaLnBrk="1" hangingPunct="1">
              <a:lnSpc>
                <a:spcPct val="90000"/>
              </a:lnSpc>
              <a:buNone/>
            </a:pPr>
            <a:endParaRPr lang="sv-SE" sz="1400" dirty="0" smtClean="0"/>
          </a:p>
          <a:p>
            <a:pPr eaLnBrk="1" hangingPunct="1">
              <a:lnSpc>
                <a:spcPct val="90000"/>
              </a:lnSpc>
              <a:buFontTx/>
              <a:buChar char="-"/>
            </a:pPr>
            <a:endParaRPr lang="sv-SE" sz="4400" dirty="0" smtClean="0"/>
          </a:p>
          <a:p>
            <a:pPr eaLnBrk="1" hangingPunct="1">
              <a:lnSpc>
                <a:spcPct val="90000"/>
              </a:lnSpc>
              <a:buNone/>
            </a:pPr>
            <a:endParaRPr lang="sv-SE" sz="1400" dirty="0" smtClean="0"/>
          </a:p>
          <a:p>
            <a:pPr eaLnBrk="1" hangingPunct="1">
              <a:lnSpc>
                <a:spcPct val="90000"/>
              </a:lnSpc>
              <a:buNone/>
            </a:pPr>
            <a:endParaRPr lang="sv-SE" sz="1400" dirty="0" smtClean="0"/>
          </a:p>
          <a:p>
            <a:pPr eaLnBrk="1" hangingPunct="1"/>
            <a:endParaRPr lang="sv-SE"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a:xfrm>
            <a:off x="0" y="260648"/>
            <a:ext cx="7078488" cy="1143000"/>
          </a:xfrm>
        </p:spPr>
        <p:txBody>
          <a:bodyPr/>
          <a:lstStyle/>
          <a:p>
            <a:pPr eaLnBrk="1" hangingPunct="1"/>
            <a:r>
              <a:rPr lang="sv-SE" dirty="0" smtClean="0"/>
              <a:t>Medlemsavgifter 2013/2014</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8" name="TextBox 7"/>
          <p:cNvSpPr txBox="1"/>
          <p:nvPr/>
        </p:nvSpPr>
        <p:spPr>
          <a:xfrm>
            <a:off x="3258108" y="1164135"/>
            <a:ext cx="2627784" cy="2677656"/>
          </a:xfrm>
          <a:prstGeom prst="rect">
            <a:avLst/>
          </a:prstGeom>
          <a:noFill/>
        </p:spPr>
        <p:txBody>
          <a:bodyPr wrap="square" rtlCol="0">
            <a:spAutoFit/>
          </a:bodyPr>
          <a:lstStyle/>
          <a:p>
            <a:r>
              <a:rPr lang="sv-SE" sz="1400" b="1" dirty="0" smtClean="0">
                <a:latin typeface="+mn-lt"/>
              </a:rPr>
              <a:t>Lag		Avgift </a:t>
            </a:r>
          </a:p>
          <a:p>
            <a:r>
              <a:rPr lang="sv-SE" sz="1400" dirty="0" smtClean="0">
                <a:latin typeface="+mn-lt"/>
              </a:rPr>
              <a:t>A-laget		2 300kr </a:t>
            </a:r>
          </a:p>
          <a:p>
            <a:r>
              <a:rPr lang="sv-SE" sz="1400" dirty="0" smtClean="0">
                <a:latin typeface="+mn-lt"/>
              </a:rPr>
              <a:t>J20		2 300kr </a:t>
            </a:r>
          </a:p>
          <a:p>
            <a:r>
              <a:rPr lang="sv-SE" sz="1400" dirty="0" smtClean="0">
                <a:latin typeface="+mn-lt"/>
              </a:rPr>
              <a:t>J18		3 200kr </a:t>
            </a:r>
          </a:p>
          <a:p>
            <a:r>
              <a:rPr lang="sv-SE" sz="1400" dirty="0" err="1" smtClean="0">
                <a:latin typeface="+mn-lt"/>
              </a:rPr>
              <a:t>A-pojk</a:t>
            </a:r>
            <a:r>
              <a:rPr lang="sv-SE" sz="1400" dirty="0" smtClean="0">
                <a:latin typeface="+mn-lt"/>
              </a:rPr>
              <a:t>		3 200kr </a:t>
            </a:r>
          </a:p>
          <a:p>
            <a:r>
              <a:rPr lang="sv-SE" sz="1400" dirty="0" err="1" smtClean="0">
                <a:latin typeface="+mn-lt"/>
              </a:rPr>
              <a:t>B-pojk</a:t>
            </a:r>
            <a:r>
              <a:rPr lang="sv-SE" sz="1400" dirty="0" smtClean="0">
                <a:latin typeface="+mn-lt"/>
              </a:rPr>
              <a:t>		2 700kr </a:t>
            </a:r>
          </a:p>
          <a:p>
            <a:r>
              <a:rPr lang="sv-SE" sz="1400" dirty="0" err="1" smtClean="0">
                <a:latin typeface="+mn-lt"/>
              </a:rPr>
              <a:t>C-pojk</a:t>
            </a:r>
            <a:r>
              <a:rPr lang="sv-SE" sz="1400" dirty="0" smtClean="0">
                <a:latin typeface="+mn-lt"/>
              </a:rPr>
              <a:t>		2 500kr </a:t>
            </a:r>
          </a:p>
          <a:p>
            <a:r>
              <a:rPr lang="sv-SE" sz="1400" b="1" dirty="0" err="1" smtClean="0">
                <a:solidFill>
                  <a:srgbClr val="FF0000"/>
                </a:solidFill>
                <a:latin typeface="+mn-lt"/>
              </a:rPr>
              <a:t>D-pojk</a:t>
            </a:r>
            <a:r>
              <a:rPr lang="sv-SE" sz="1400" b="1" dirty="0" smtClean="0">
                <a:solidFill>
                  <a:srgbClr val="FF0000"/>
                </a:solidFill>
                <a:latin typeface="+mn-lt"/>
              </a:rPr>
              <a:t>		2 000kr</a:t>
            </a:r>
          </a:p>
          <a:p>
            <a:r>
              <a:rPr lang="sv-SE" sz="1400" dirty="0" smtClean="0">
                <a:latin typeface="+mn-lt"/>
              </a:rPr>
              <a:t>Hockeyskola		500kr </a:t>
            </a:r>
          </a:p>
          <a:p>
            <a:r>
              <a:rPr lang="sv-SE" sz="1400" dirty="0" err="1" smtClean="0">
                <a:latin typeface="+mn-lt"/>
              </a:rPr>
              <a:t>Lek-Is</a:t>
            </a:r>
            <a:r>
              <a:rPr lang="sv-SE" sz="1400" dirty="0" smtClean="0">
                <a:latin typeface="+mn-lt"/>
              </a:rPr>
              <a:t>		400kr </a:t>
            </a:r>
          </a:p>
          <a:p>
            <a:r>
              <a:rPr lang="sv-SE" sz="1400" dirty="0" smtClean="0">
                <a:latin typeface="+mn-lt"/>
              </a:rPr>
              <a:t>Veteraner		1 200kr </a:t>
            </a:r>
          </a:p>
          <a:p>
            <a:r>
              <a:rPr lang="sv-SE" sz="1400" dirty="0" smtClean="0">
                <a:latin typeface="+mn-lt"/>
              </a:rPr>
              <a:t>Stödmedlem	200kr </a:t>
            </a:r>
            <a:endParaRPr lang="sv-SE" sz="1400" dirty="0">
              <a:latin typeface="+mn-lt"/>
            </a:endParaRPr>
          </a:p>
        </p:txBody>
      </p:sp>
      <p:sp>
        <p:nvSpPr>
          <p:cNvPr id="9" name="TextBox 8"/>
          <p:cNvSpPr txBox="1"/>
          <p:nvPr/>
        </p:nvSpPr>
        <p:spPr>
          <a:xfrm>
            <a:off x="0" y="4005064"/>
            <a:ext cx="9144000" cy="2677656"/>
          </a:xfrm>
          <a:prstGeom prst="rect">
            <a:avLst/>
          </a:prstGeom>
          <a:noFill/>
        </p:spPr>
        <p:txBody>
          <a:bodyPr wrap="square" rtlCol="0">
            <a:spAutoFit/>
          </a:bodyPr>
          <a:lstStyle/>
          <a:p>
            <a:pPr algn="ctr"/>
            <a:r>
              <a:rPr lang="sv-SE" sz="1400" dirty="0" smtClean="0">
                <a:latin typeface="+mn-lt"/>
              </a:rPr>
              <a:t>Syskonrabatt: Äldsta syskonet betalar full träningsavgift </a:t>
            </a:r>
            <a:br>
              <a:rPr lang="sv-SE" sz="1400" dirty="0" smtClean="0">
                <a:latin typeface="+mn-lt"/>
              </a:rPr>
            </a:br>
            <a:r>
              <a:rPr lang="sv-SE" sz="1400" dirty="0" smtClean="0">
                <a:latin typeface="+mn-lt"/>
              </a:rPr>
              <a:t>övriga syskon 1200 kr var inklusive medlemsavgift. </a:t>
            </a:r>
            <a:br>
              <a:rPr lang="sv-SE" sz="1400" dirty="0" smtClean="0">
                <a:latin typeface="+mn-lt"/>
              </a:rPr>
            </a:br>
            <a:r>
              <a:rPr lang="sv-SE" sz="1400" dirty="0" smtClean="0">
                <a:latin typeface="+mn-lt"/>
              </a:rPr>
              <a:t/>
            </a:r>
            <a:br>
              <a:rPr lang="sv-SE" sz="1400" dirty="0" smtClean="0">
                <a:latin typeface="+mn-lt"/>
              </a:rPr>
            </a:br>
            <a:r>
              <a:rPr lang="sv-SE" sz="1400" dirty="0" smtClean="0">
                <a:solidFill>
                  <a:srgbClr val="FF0000"/>
                </a:solidFill>
                <a:latin typeface="+mn-lt"/>
              </a:rPr>
              <a:t>Medlemsavgiften betalas in på </a:t>
            </a:r>
            <a:r>
              <a:rPr lang="sv-SE" sz="1400" dirty="0" err="1" smtClean="0">
                <a:solidFill>
                  <a:srgbClr val="FF0000"/>
                </a:solidFill>
                <a:latin typeface="+mn-lt"/>
              </a:rPr>
              <a:t>LBKs</a:t>
            </a:r>
            <a:r>
              <a:rPr lang="sv-SE" sz="1400" dirty="0" smtClean="0">
                <a:solidFill>
                  <a:srgbClr val="FF0000"/>
                </a:solidFill>
                <a:latin typeface="+mn-lt"/>
              </a:rPr>
              <a:t> </a:t>
            </a:r>
            <a:r>
              <a:rPr lang="sv-SE" sz="1400" dirty="0" err="1" smtClean="0">
                <a:solidFill>
                  <a:srgbClr val="FF0000"/>
                </a:solidFill>
                <a:latin typeface="+mn-lt"/>
              </a:rPr>
              <a:t>bg</a:t>
            </a:r>
            <a:r>
              <a:rPr lang="sv-SE" sz="1400" dirty="0" smtClean="0">
                <a:solidFill>
                  <a:srgbClr val="FF0000"/>
                </a:solidFill>
                <a:latin typeface="+mn-lt"/>
              </a:rPr>
              <a:t> nr 879-0750 under september månad.</a:t>
            </a:r>
            <a:r>
              <a:rPr lang="sv-SE" sz="1400" dirty="0" smtClean="0">
                <a:latin typeface="+mn-lt"/>
              </a:rPr>
              <a:t/>
            </a:r>
            <a:br>
              <a:rPr lang="sv-SE" sz="1400" dirty="0" smtClean="0">
                <a:latin typeface="+mn-lt"/>
              </a:rPr>
            </a:br>
            <a:r>
              <a:rPr lang="sv-SE" sz="1400" dirty="0" smtClean="0">
                <a:solidFill>
                  <a:srgbClr val="FF0000"/>
                </a:solidFill>
                <a:latin typeface="+mn-lt"/>
              </a:rPr>
              <a:t>Märk betalningen med spelarens namn samt personnr. </a:t>
            </a:r>
            <a:r>
              <a:rPr lang="sv-SE" sz="1400" dirty="0" smtClean="0">
                <a:latin typeface="+mn-lt"/>
              </a:rPr>
              <a:t/>
            </a:r>
            <a:br>
              <a:rPr lang="sv-SE" sz="1400" dirty="0" smtClean="0">
                <a:latin typeface="+mn-lt"/>
              </a:rPr>
            </a:br>
            <a:r>
              <a:rPr lang="sv-SE" sz="1400" dirty="0" smtClean="0">
                <a:latin typeface="+mn-lt"/>
              </a:rPr>
              <a:t/>
            </a:r>
            <a:br>
              <a:rPr lang="sv-SE" sz="1400" dirty="0" smtClean="0">
                <a:latin typeface="+mn-lt"/>
              </a:rPr>
            </a:br>
            <a:r>
              <a:rPr lang="sv-SE" sz="1400" dirty="0" smtClean="0">
                <a:latin typeface="+mn-lt"/>
              </a:rPr>
              <a:t>Avgiften består av ett medlemskap som kostar 200 kr och sedan en träningsavgift där kostnaden varierar beroende på ålder. </a:t>
            </a:r>
            <a:br>
              <a:rPr lang="sv-SE" sz="1400" dirty="0" smtClean="0">
                <a:latin typeface="+mn-lt"/>
              </a:rPr>
            </a:br>
            <a:r>
              <a:rPr lang="sv-SE" sz="1400" dirty="0" smtClean="0">
                <a:latin typeface="+mn-lt"/>
              </a:rPr>
              <a:t/>
            </a:r>
            <a:br>
              <a:rPr lang="sv-SE" sz="1400" dirty="0" smtClean="0">
                <a:latin typeface="+mn-lt"/>
              </a:rPr>
            </a:br>
            <a:r>
              <a:rPr lang="sv-SE" sz="1400" dirty="0" err="1" smtClean="0">
                <a:latin typeface="+mn-lt"/>
              </a:rPr>
              <a:t>A-Pojk</a:t>
            </a:r>
            <a:r>
              <a:rPr lang="sv-SE" sz="1400" dirty="0" smtClean="0">
                <a:latin typeface="+mn-lt"/>
              </a:rPr>
              <a:t> = 98/99</a:t>
            </a:r>
            <a:br>
              <a:rPr lang="sv-SE" sz="1400" dirty="0" smtClean="0">
                <a:latin typeface="+mn-lt"/>
              </a:rPr>
            </a:br>
            <a:r>
              <a:rPr lang="sv-SE" sz="1400" dirty="0" err="1" smtClean="0">
                <a:latin typeface="+mn-lt"/>
              </a:rPr>
              <a:t>B-Pojk</a:t>
            </a:r>
            <a:r>
              <a:rPr lang="sv-SE" sz="1400" dirty="0" smtClean="0">
                <a:latin typeface="+mn-lt"/>
              </a:rPr>
              <a:t> = 00/01</a:t>
            </a:r>
            <a:br>
              <a:rPr lang="sv-SE" sz="1400" dirty="0" smtClean="0">
                <a:latin typeface="+mn-lt"/>
              </a:rPr>
            </a:br>
            <a:r>
              <a:rPr lang="sv-SE" sz="1400" dirty="0" err="1" smtClean="0">
                <a:latin typeface="+mn-lt"/>
              </a:rPr>
              <a:t>C-Pojk</a:t>
            </a:r>
            <a:r>
              <a:rPr lang="sv-SE" sz="1400" dirty="0" smtClean="0">
                <a:latin typeface="+mn-lt"/>
              </a:rPr>
              <a:t> = 02/03</a:t>
            </a:r>
            <a:br>
              <a:rPr lang="sv-SE" sz="1400" dirty="0" smtClean="0">
                <a:latin typeface="+mn-lt"/>
              </a:rPr>
            </a:br>
            <a:r>
              <a:rPr lang="sv-SE" sz="1400" b="1" dirty="0" smtClean="0">
                <a:solidFill>
                  <a:srgbClr val="FF0000"/>
                </a:solidFill>
                <a:latin typeface="+mn-lt"/>
              </a:rPr>
              <a:t>D </a:t>
            </a:r>
            <a:r>
              <a:rPr lang="sv-SE" sz="1400" b="1" dirty="0" err="1" smtClean="0">
                <a:solidFill>
                  <a:srgbClr val="FF0000"/>
                </a:solidFill>
                <a:latin typeface="+mn-lt"/>
              </a:rPr>
              <a:t>Pojk</a:t>
            </a:r>
            <a:r>
              <a:rPr lang="sv-SE" sz="1400" b="1" dirty="0" smtClean="0">
                <a:solidFill>
                  <a:srgbClr val="FF0000"/>
                </a:solidFill>
                <a:latin typeface="+mn-lt"/>
              </a:rPr>
              <a:t>= 04/05</a:t>
            </a:r>
            <a:endParaRPr lang="sv-SE" sz="1400" b="1" dirty="0">
              <a:solidFill>
                <a:srgbClr val="FF0000"/>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Caféet</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457200" y="1600200"/>
            <a:ext cx="8229600" cy="4525963"/>
          </a:xfrm>
        </p:spPr>
        <p:txBody>
          <a:bodyPr/>
          <a:lstStyle/>
          <a:p>
            <a:pPr eaLnBrk="1" hangingPunct="1">
              <a:buNone/>
            </a:pPr>
            <a:r>
              <a:rPr lang="sv-SE" sz="1400" dirty="0" smtClean="0"/>
              <a:t>Alla lag i LBK hjälps åt att bemanna Caféet under säsongen!</a:t>
            </a:r>
          </a:p>
          <a:p>
            <a:pPr eaLnBrk="1" hangingPunct="1">
              <a:buNone/>
            </a:pPr>
            <a:endParaRPr lang="sv-SE" sz="1400" dirty="0" smtClean="0"/>
          </a:p>
          <a:p>
            <a:pPr eaLnBrk="1" hangingPunct="1">
              <a:buNone/>
            </a:pPr>
            <a:r>
              <a:rPr lang="sv-SE" sz="1400" dirty="0" smtClean="0"/>
              <a:t>Allt inköp till Caféet </a:t>
            </a:r>
            <a:r>
              <a:rPr lang="sv-SE" sz="1400" dirty="0" smtClean="0"/>
              <a:t>hanteras centralt.</a:t>
            </a:r>
            <a:endParaRPr lang="sv-SE" sz="1400" dirty="0" smtClean="0"/>
          </a:p>
          <a:p>
            <a:pPr eaLnBrk="1" hangingPunct="1">
              <a:buNone/>
            </a:pPr>
            <a:endParaRPr lang="sv-SE" sz="1400" dirty="0" smtClean="0"/>
          </a:p>
          <a:p>
            <a:pPr eaLnBrk="1" hangingPunct="1">
              <a:buNone/>
            </a:pPr>
            <a:r>
              <a:rPr lang="sv-SE" sz="1400" dirty="0" smtClean="0"/>
              <a:t>Team 05 bemannar Caféet veckovis vid 5st tillfällen</a:t>
            </a:r>
          </a:p>
          <a:p>
            <a:pPr lvl="1" eaLnBrk="1" hangingPunct="1">
              <a:buFont typeface="Arial" pitchFamily="34" charset="0"/>
              <a:buChar char="•"/>
            </a:pPr>
            <a:r>
              <a:rPr lang="sv-SE" sz="1400" dirty="0" smtClean="0"/>
              <a:t>Vecka 39, 45, 51, 5 och vecka 11.</a:t>
            </a:r>
          </a:p>
          <a:p>
            <a:pPr lvl="1" eaLnBrk="1" hangingPunct="1">
              <a:buFont typeface="Arial" pitchFamily="34" charset="0"/>
              <a:buChar char="•"/>
            </a:pPr>
            <a:r>
              <a:rPr lang="sv-SE" sz="1400" dirty="0" smtClean="0"/>
              <a:t>Jourlista finns med personer om man vill ”köpa” sig fri om någon </a:t>
            </a:r>
            <a:r>
              <a:rPr lang="sv-SE" sz="1400" dirty="0" smtClean="0"/>
              <a:t>i listan har</a:t>
            </a:r>
            <a:r>
              <a:rPr lang="sv-SE" sz="1400" dirty="0" smtClean="0"/>
              <a:t> möjlighet </a:t>
            </a:r>
            <a:r>
              <a:rPr lang="sv-SE" sz="1400" dirty="0" smtClean="0"/>
              <a:t>t</a:t>
            </a:r>
            <a:r>
              <a:rPr lang="sv-SE" sz="1400" dirty="0" smtClean="0"/>
              <a:t>a ens tid</a:t>
            </a:r>
          </a:p>
          <a:p>
            <a:pPr lvl="1" eaLnBrk="1" hangingPunct="1">
              <a:buFont typeface="Arial" pitchFamily="34" charset="0"/>
              <a:buChar char="•"/>
            </a:pPr>
            <a:r>
              <a:rPr lang="sv-SE" sz="1400" dirty="0" smtClean="0"/>
              <a:t>Alla har ett egenansvar att sin schemalagda tid bemannas</a:t>
            </a:r>
            <a:endParaRPr lang="sv-SE" sz="1400" dirty="0" smtClean="0"/>
          </a:p>
          <a:p>
            <a:pPr lvl="1" eaLnBrk="1" hangingPunct="1">
              <a:buFont typeface="Arial" pitchFamily="34" charset="0"/>
              <a:buChar char="•"/>
            </a:pPr>
            <a:endParaRPr lang="sv-SE" sz="1400" dirty="0" smtClean="0"/>
          </a:p>
          <a:p>
            <a:pPr eaLnBrk="1" hangingPunct="1">
              <a:buNone/>
            </a:pPr>
            <a:r>
              <a:rPr lang="sv-SE" sz="1400" dirty="0" smtClean="0"/>
              <a:t>Caféansvarig hos Team 05 är Malin Nilsson som kontaktas vid ev. frågor.</a:t>
            </a:r>
          </a:p>
          <a:p>
            <a:pPr eaLnBrk="1" hangingPunct="1">
              <a:buNone/>
            </a:pPr>
            <a:endParaRPr lang="sv-SE" sz="1400" dirty="0" smtClean="0"/>
          </a:p>
          <a:p>
            <a:pPr eaLnBrk="1" hangingPunct="1">
              <a:buNone/>
            </a:pPr>
            <a:r>
              <a:rPr lang="sv-SE" sz="1400" dirty="0" smtClean="0"/>
              <a:t>På vår lagsida finns all information om Caféet under ”Dokument”</a:t>
            </a:r>
          </a:p>
          <a:p>
            <a:pPr lvl="1" eaLnBrk="1" hangingPunct="1">
              <a:buFont typeface="Arial" pitchFamily="34" charset="0"/>
              <a:buChar char="•"/>
            </a:pPr>
            <a:r>
              <a:rPr lang="sv-SE" sz="1400" dirty="0" smtClean="0"/>
              <a:t>Bemanningsschema</a:t>
            </a:r>
          </a:p>
          <a:p>
            <a:pPr lvl="1" eaLnBrk="1" hangingPunct="1">
              <a:buFont typeface="Arial" pitchFamily="34" charset="0"/>
              <a:buChar char="•"/>
            </a:pPr>
            <a:r>
              <a:rPr lang="sv-SE" sz="1400" dirty="0" smtClean="0"/>
              <a:t>Info gällande öppning och stängning av Caféet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Caféet</a:t>
            </a:r>
            <a:br>
              <a:rPr lang="sv-SE" dirty="0" smtClean="0"/>
            </a:br>
            <a:r>
              <a:rPr lang="sv-SE" dirty="0" err="1" smtClean="0"/>
              <a:t>Öppetider</a:t>
            </a:r>
            <a:endParaRPr lang="sv-SE" dirty="0" smtClean="0"/>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graphicFrame>
        <p:nvGraphicFramePr>
          <p:cNvPr id="7" name="Table 6"/>
          <p:cNvGraphicFramePr>
            <a:graphicFrameLocks noGrp="1"/>
          </p:cNvGraphicFramePr>
          <p:nvPr/>
        </p:nvGraphicFramePr>
        <p:xfrm>
          <a:off x="323528" y="2132856"/>
          <a:ext cx="8424937" cy="4581135"/>
        </p:xfrm>
        <a:graphic>
          <a:graphicData uri="http://schemas.openxmlformats.org/drawingml/2006/table">
            <a:tbl>
              <a:tblPr/>
              <a:tblGrid>
                <a:gridCol w="992337"/>
                <a:gridCol w="1061800"/>
                <a:gridCol w="1061800"/>
                <a:gridCol w="1061800"/>
                <a:gridCol w="1061800"/>
                <a:gridCol w="1061800"/>
                <a:gridCol w="1061800"/>
                <a:gridCol w="1061800"/>
              </a:tblGrid>
              <a:tr h="140680">
                <a:tc>
                  <a:txBody>
                    <a:bodyPr/>
                    <a:lstStyle/>
                    <a:p>
                      <a:pPr algn="ctr" fontAlgn="b"/>
                      <a:r>
                        <a:rPr lang="sv-SE" sz="700" b="0" i="0" u="none" strike="noStrike">
                          <a:solidFill>
                            <a:srgbClr val="000000"/>
                          </a:solidFill>
                          <a:latin typeface="Calibri"/>
                        </a:rPr>
                        <a:t>TID</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MÅNDAG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TISDAG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ONSDAG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TORSDAG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FREDAG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LÖRDAG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SÖNDAG</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5375">
                <a:tc>
                  <a:txBody>
                    <a:bodyPr/>
                    <a:lstStyle/>
                    <a:p>
                      <a:pPr algn="ctr" fontAlgn="b"/>
                      <a:r>
                        <a:rPr lang="sv-SE" sz="700" b="0" i="0" u="none" strike="noStrike">
                          <a:solidFill>
                            <a:srgbClr val="000000"/>
                          </a:solidFill>
                          <a:latin typeface="Calibri"/>
                        </a:rPr>
                        <a:t>08.00 - 09.00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Fritt att öppna caféet för kaffesugna försäldrar med tidigt tränande barn.</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5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112">
                <a:tc>
                  <a:txBody>
                    <a:bodyPr/>
                    <a:lstStyle/>
                    <a:p>
                      <a:pPr algn="ctr" fontAlgn="b"/>
                      <a:r>
                        <a:rPr lang="sv-SE" sz="700" b="0" i="0" u="none" strike="noStrike">
                          <a:solidFill>
                            <a:srgbClr val="000000"/>
                          </a:solidFill>
                          <a:latin typeface="Calibri"/>
                        </a:rPr>
                        <a:t>09.00 - 10.00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654">
                <a:tc>
                  <a:txBody>
                    <a:bodyPr/>
                    <a:lstStyle/>
                    <a:p>
                      <a:pPr algn="ctr" fontAlgn="b"/>
                      <a:r>
                        <a:rPr lang="sv-SE" sz="700" b="0" i="0" u="none" strike="noStrike">
                          <a:solidFill>
                            <a:srgbClr val="000000"/>
                          </a:solidFill>
                          <a:latin typeface="Calibri"/>
                        </a:rPr>
                        <a:t>10.00 - 11.00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LKK = konståkningen</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30112">
                <a:tc>
                  <a:txBody>
                    <a:bodyPr/>
                    <a:lstStyle/>
                    <a:p>
                      <a:pPr algn="ctr" fontAlgn="b"/>
                      <a:r>
                        <a:rPr lang="sv-SE" sz="700" b="0" i="0" u="none" strike="noStrike">
                          <a:solidFill>
                            <a:srgbClr val="000000"/>
                          </a:solidFill>
                          <a:latin typeface="Calibri"/>
                        </a:rPr>
                        <a:t>11.00 - 12.00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30112">
                <a:tc>
                  <a:txBody>
                    <a:bodyPr/>
                    <a:lstStyle/>
                    <a:p>
                      <a:pPr algn="ctr" fontAlgn="b"/>
                      <a:r>
                        <a:rPr lang="sv-SE" sz="700" b="0" i="0" u="none" strike="noStrike">
                          <a:solidFill>
                            <a:srgbClr val="000000"/>
                          </a:solidFill>
                          <a:latin typeface="Calibri"/>
                        </a:rPr>
                        <a:t>12.00 - 13.00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600" b="0" i="0" u="none" strike="noStrike">
                          <a:solidFill>
                            <a:srgbClr val="000000"/>
                          </a:solidFill>
                          <a:latin typeface="Calibri"/>
                        </a:rPr>
                        <a:t>LBK öppnar 12.30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13.00 - 14.00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14.00 - 15.00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15.00 - 16.00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16.00 - 17.00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17.00 - 18.00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18.00 - 19.00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19.00 - 20.00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LKK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sv-SE" sz="700" b="0" i="0" u="none" strike="noStrike">
                          <a:solidFill>
                            <a:srgbClr val="000000"/>
                          </a:solidFill>
                          <a:latin typeface="Calibri"/>
                        </a:rPr>
                        <a:t>J18 / Dam</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r>
              <a:tr h="230112">
                <a:tc>
                  <a:txBody>
                    <a:bodyPr/>
                    <a:lstStyle/>
                    <a:p>
                      <a:pPr algn="ctr" fontAlgn="b"/>
                      <a:r>
                        <a:rPr lang="sv-SE" sz="700" b="0" i="0" u="none" strike="noStrike">
                          <a:solidFill>
                            <a:srgbClr val="000000"/>
                          </a:solidFill>
                          <a:latin typeface="Calibri"/>
                        </a:rPr>
                        <a:t>20.00 - 21.00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STÄNGT</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J18 / Dam</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LBK</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112">
                <a:tc>
                  <a:txBody>
                    <a:bodyPr/>
                    <a:lstStyle/>
                    <a:p>
                      <a:pPr algn="ctr" fontAlgn="b"/>
                      <a:r>
                        <a:rPr lang="sv-SE" sz="700" b="0" i="0" u="none" strike="noStrike">
                          <a:solidFill>
                            <a:srgbClr val="000000"/>
                          </a:solidFill>
                          <a:latin typeface="Calibri"/>
                        </a:rPr>
                        <a:t>21.00 - 22.00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19 - 21</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17 - 21</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18 - 20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17 - 21</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9 - 21</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kl 12.30 - 20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112">
                <a:tc>
                  <a:txBody>
                    <a:bodyPr/>
                    <a:lstStyle/>
                    <a:p>
                      <a:pPr algn="ctr" fontAlgn="b"/>
                      <a:r>
                        <a:rPr lang="sv-SE" sz="700" b="0" i="0" u="none" strike="noStrike">
                          <a:solidFill>
                            <a:srgbClr val="000000"/>
                          </a:solidFill>
                          <a:latin typeface="Calibri"/>
                        </a:rPr>
                        <a:t>22.00 - 23.00</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latin typeface="Calibri"/>
                        </a:rPr>
                        <a:t> </a:t>
                      </a:r>
                    </a:p>
                  </a:txBody>
                  <a:tcPr marL="4457" marR="4457" marT="44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485">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w="6350" cap="flat" cmpd="sng" algn="ctr">
                      <a:solidFill>
                        <a:srgbClr val="000000"/>
                      </a:solidFill>
                      <a:prstDash val="solid"/>
                      <a:round/>
                      <a:headEnd type="none" w="med" len="med"/>
                      <a:tailEnd type="none" w="med" len="med"/>
                    </a:lnT>
                    <a:lnB>
                      <a:noFill/>
                    </a:lnB>
                  </a:tcPr>
                </a:tc>
              </a:tr>
              <a:tr h="100485">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a:noFill/>
                    </a:lnT>
                    <a:lnB>
                      <a:noFill/>
                    </a:lnB>
                  </a:tcPr>
                </a:tc>
                <a:tc>
                  <a:txBody>
                    <a:bodyPr/>
                    <a:lstStyle/>
                    <a:p>
                      <a:pPr algn="ctr" fontAlgn="b"/>
                      <a:r>
                        <a:rPr lang="sv-SE" sz="500" b="0" i="0" u="none" strike="noStrike">
                          <a:solidFill>
                            <a:srgbClr val="000000"/>
                          </a:solidFill>
                          <a:latin typeface="Calibri"/>
                        </a:rPr>
                        <a:t>Upp med stolar</a:t>
                      </a:r>
                    </a:p>
                  </a:txBody>
                  <a:tcPr marL="4457" marR="4457" marT="4457" marB="0" anchor="b">
                    <a:lnL>
                      <a:noFill/>
                    </a:lnL>
                    <a:lnR>
                      <a:noFill/>
                    </a:lnR>
                    <a:lnT>
                      <a:noFill/>
                    </a:lnT>
                    <a:lnB>
                      <a:noFill/>
                    </a:lnB>
                  </a:tcPr>
                </a:tc>
                <a:tc>
                  <a:txBody>
                    <a:bodyPr/>
                    <a:lstStyle/>
                    <a:p>
                      <a:pPr algn="ctr" fontAlgn="b"/>
                      <a:r>
                        <a:rPr lang="sv-SE" sz="500" b="0" i="0" u="none" strike="noStrike">
                          <a:solidFill>
                            <a:srgbClr val="000000"/>
                          </a:solidFill>
                          <a:latin typeface="Calibri"/>
                        </a:rPr>
                        <a:t>Golv städas</a:t>
                      </a:r>
                    </a:p>
                  </a:txBody>
                  <a:tcPr marL="4457" marR="4457" marT="4457" marB="0" anchor="b">
                    <a:lnL>
                      <a:noFill/>
                    </a:lnL>
                    <a:lnR>
                      <a:noFill/>
                    </a:lnR>
                    <a:lnT>
                      <a:noFill/>
                    </a:lnT>
                    <a:lnB>
                      <a:noFill/>
                    </a:lnB>
                  </a:tcPr>
                </a:tc>
                <a:tc>
                  <a:txBody>
                    <a:bodyPr/>
                    <a:lstStyle/>
                    <a:p>
                      <a:pPr algn="ctr" fontAlgn="b"/>
                      <a:r>
                        <a:rPr lang="sv-SE" sz="500" b="0" i="0" u="none" strike="noStrike">
                          <a:solidFill>
                            <a:srgbClr val="000000"/>
                          </a:solidFill>
                          <a:latin typeface="Calibri"/>
                        </a:rPr>
                        <a:t>Upp med stolar</a:t>
                      </a:r>
                    </a:p>
                  </a:txBody>
                  <a:tcPr marL="4457" marR="4457" marT="4457" marB="0" anchor="b">
                    <a:lnL>
                      <a:noFill/>
                    </a:lnL>
                    <a:lnR>
                      <a:noFill/>
                    </a:lnR>
                    <a:lnT>
                      <a:noFill/>
                    </a:lnT>
                    <a:lnB>
                      <a:noFill/>
                    </a:lnB>
                  </a:tcPr>
                </a:tc>
                <a:tc>
                  <a:txBody>
                    <a:bodyPr/>
                    <a:lstStyle/>
                    <a:p>
                      <a:pPr algn="ctr" fontAlgn="b"/>
                      <a:r>
                        <a:rPr lang="sv-SE" sz="500" b="0" i="0" u="none" strike="noStrike">
                          <a:solidFill>
                            <a:srgbClr val="000000"/>
                          </a:solidFill>
                          <a:latin typeface="Calibri"/>
                        </a:rPr>
                        <a:t>Golv städas</a:t>
                      </a:r>
                    </a:p>
                  </a:txBody>
                  <a:tcPr marL="4457" marR="4457" marT="4457" marB="0" anchor="b">
                    <a:lnL>
                      <a:noFill/>
                    </a:lnL>
                    <a:lnR>
                      <a:noFill/>
                    </a:lnR>
                    <a:lnT>
                      <a:noFill/>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a:noFill/>
                    </a:lnT>
                    <a:lnB>
                      <a:noFill/>
                    </a:lnB>
                  </a:tcPr>
                </a:tc>
                <a:tc>
                  <a:txBody>
                    <a:bodyPr/>
                    <a:lstStyle/>
                    <a:p>
                      <a:pPr algn="l" fontAlgn="b"/>
                      <a:endParaRPr lang="sv-SE" sz="500" b="0" i="0" u="none" strike="noStrike">
                        <a:solidFill>
                          <a:srgbClr val="000000"/>
                        </a:solidFill>
                        <a:latin typeface="Calibri"/>
                      </a:endParaRPr>
                    </a:p>
                  </a:txBody>
                  <a:tcPr marL="4457" marR="4457" marT="4457" marB="0" anchor="b">
                    <a:lnL>
                      <a:noFill/>
                    </a:lnL>
                    <a:lnR>
                      <a:noFill/>
                    </a:lnR>
                    <a:lnT>
                      <a:noFill/>
                    </a:lnT>
                    <a:lnB>
                      <a:noFill/>
                    </a:lnB>
                  </a:tcPr>
                </a:tc>
                <a:tc>
                  <a:txBody>
                    <a:bodyPr/>
                    <a:lstStyle/>
                    <a:p>
                      <a:pPr algn="l" fontAlgn="b"/>
                      <a:endParaRPr lang="sv-SE" sz="500" b="0" i="0" u="none" strike="noStrike" dirty="0">
                        <a:solidFill>
                          <a:srgbClr val="000000"/>
                        </a:solidFill>
                        <a:latin typeface="Calibri"/>
                      </a:endParaRPr>
                    </a:p>
                  </a:txBody>
                  <a:tcPr marL="4457" marR="4457" marT="445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Caféet</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pic>
        <p:nvPicPr>
          <p:cNvPr id="8" name="Picture 7" descr="http://t1.gstatic.com/images?q=tbn:ANd9GcQSiLe1WLTy_aeFi49RGUTdWWdXEjpomEJkM1vdhBc1L1HdJBa5"/>
          <p:cNvPicPr>
            <a:picLocks noChangeAspect="1" noChangeArrowheads="1"/>
          </p:cNvPicPr>
          <p:nvPr/>
        </p:nvPicPr>
        <p:blipFill>
          <a:blip r:embed="rId4" cstate="print">
            <a:extLst>
              <a:ext uri="{28A0092B-C50C-407E-A947-70E740481C1C}">
                <a14:useLocalDpi xmlns:xdr="http://schemas.openxmlformats.org/drawingml/2006/spreadsheetDrawing" xmlns="" xmlns:a14="http://schemas.microsoft.com/office/drawing/2010/main" xmlns:lc="http://schemas.openxmlformats.org/drawingml/2006/lockedCanvas" val="0"/>
              </a:ext>
            </a:extLst>
          </a:blip>
          <a:srcRect/>
          <a:stretch>
            <a:fillRect/>
          </a:stretch>
        </p:blipFill>
        <p:spPr bwMode="auto">
          <a:xfrm>
            <a:off x="6012160" y="5373216"/>
            <a:ext cx="990600" cy="812800"/>
          </a:xfrm>
          <a:prstGeom prst="rect">
            <a:avLst/>
          </a:prstGeom>
          <a:noFill/>
          <a:extLst>
            <a:ext uri="{909E8E84-426E-40DD-AFC4-6F175D3DCCD1}">
              <a14:hiddenFill xmlns:xdr="http://schemas.openxmlformats.org/drawingml/2006/spreadsheetDrawing" xmlns="" xmlns:a14="http://schemas.microsoft.com/office/drawing/2010/main" xmlns:lc="http://schemas.openxmlformats.org/drawingml/2006/lockedCanvas">
                <a:solidFill>
                  <a:srgbClr val="FFFFFF"/>
                </a:solidFill>
              </a14:hiddenFill>
            </a:ext>
          </a:extLst>
        </p:spPr>
      </p:pic>
      <p:graphicFrame>
        <p:nvGraphicFramePr>
          <p:cNvPr id="6" name="Table 5"/>
          <p:cNvGraphicFramePr>
            <a:graphicFrameLocks noGrp="1"/>
          </p:cNvGraphicFramePr>
          <p:nvPr/>
        </p:nvGraphicFramePr>
        <p:xfrm>
          <a:off x="179512" y="1556792"/>
          <a:ext cx="8784974" cy="5112563"/>
        </p:xfrm>
        <a:graphic>
          <a:graphicData uri="http://schemas.openxmlformats.org/drawingml/2006/table">
            <a:tbl>
              <a:tblPr/>
              <a:tblGrid>
                <a:gridCol w="408790"/>
                <a:gridCol w="512991"/>
                <a:gridCol w="512991"/>
                <a:gridCol w="601161"/>
                <a:gridCol w="1314540"/>
                <a:gridCol w="769487"/>
                <a:gridCol w="993920"/>
                <a:gridCol w="512991"/>
                <a:gridCol w="512991"/>
                <a:gridCol w="512991"/>
                <a:gridCol w="1050029"/>
                <a:gridCol w="1082092"/>
              </a:tblGrid>
              <a:tr h="185399">
                <a:tc gridSpan="4">
                  <a:txBody>
                    <a:bodyPr/>
                    <a:lstStyle/>
                    <a:p>
                      <a:pPr algn="l" fontAlgn="b"/>
                      <a:r>
                        <a:rPr lang="nl-NL" sz="800" b="1" i="0" u="none" strike="noStrike" dirty="0">
                          <a:solidFill>
                            <a:srgbClr val="000000"/>
                          </a:solidFill>
                          <a:latin typeface="Calibri"/>
                        </a:rPr>
                        <a:t>Café U9-Team 05 vecka 39</a:t>
                      </a:r>
                    </a:p>
                  </a:txBody>
                  <a:tcPr marL="0" marR="0" marT="0"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85399">
                <a:tc>
                  <a:txBody>
                    <a:bodyPr/>
                    <a:lstStyle/>
                    <a:p>
                      <a:pPr algn="l" fontAlgn="b"/>
                      <a:endParaRPr lang="sv-SE" sz="800" b="1"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gridSpan="4">
                  <a:txBody>
                    <a:bodyPr/>
                    <a:lstStyle/>
                    <a:p>
                      <a:pPr algn="l" fontAlgn="b"/>
                      <a:r>
                        <a:rPr lang="sv-SE" sz="600" b="1" i="0" u="none" strike="noStrike">
                          <a:solidFill>
                            <a:srgbClr val="000000"/>
                          </a:solidFill>
                          <a:latin typeface="Calibri"/>
                        </a:rPr>
                        <a:t>Eventuellt extra bemanning pga aktivitet i hallen</a:t>
                      </a:r>
                    </a:p>
                  </a:txBody>
                  <a:tcPr marL="0" marR="0" marT="0"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a:txBody>
                    <a:bodyPr/>
                    <a:lstStyle/>
                    <a:p>
                      <a:pPr algn="ctr"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61043">
                <a:tc>
                  <a:txBody>
                    <a:bodyPr/>
                    <a:lstStyle/>
                    <a:p>
                      <a:pPr algn="ctr" fontAlgn="b"/>
                      <a:r>
                        <a:rPr lang="sv-SE" sz="600" b="1" i="0" u="none" strike="noStrike">
                          <a:solidFill>
                            <a:srgbClr val="000000"/>
                          </a:solidFill>
                          <a:latin typeface="Calibri"/>
                        </a:rPr>
                        <a:t>Vecka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sv-SE" sz="600" b="1" i="0" u="none" strike="noStrike">
                          <a:solidFill>
                            <a:srgbClr val="000000"/>
                          </a:solidFill>
                          <a:latin typeface="Calibri"/>
                        </a:rPr>
                        <a:t>Datum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Veckodag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Tid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Namn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dirty="0">
                          <a:solidFill>
                            <a:srgbClr val="000000"/>
                          </a:solidFill>
                          <a:latin typeface="Calibri"/>
                        </a:rPr>
                        <a:t>Mobilnummer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Mobilnummer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Namn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Mobilnummer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Mobilnummer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Kommentarer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Extra info: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48319">
                <a:tc>
                  <a:txBody>
                    <a:bodyPr/>
                    <a:lstStyle/>
                    <a:p>
                      <a:pPr algn="ctr" fontAlgn="b"/>
                      <a:r>
                        <a:rPr lang="sv-SE" sz="600" b="0" i="0" u="none" strike="noStrike">
                          <a:solidFill>
                            <a:srgbClr val="000000"/>
                          </a:solidFill>
                          <a:latin typeface="Calibri"/>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sv-SE" sz="600" b="0" i="0" u="none" strike="noStrike">
                          <a:solidFill>
                            <a:srgbClr val="000000"/>
                          </a:solidFill>
                          <a:latin typeface="Calibri"/>
                        </a:rPr>
                        <a:t>23-sep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Måndag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LKK har cafét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sv-SE" sz="600" b="0" i="0" u="none" strike="noStrike">
                          <a:solidFill>
                            <a:srgbClr val="000000"/>
                          </a:solidFill>
                          <a:latin typeface="Calibri"/>
                        </a:rPr>
                        <a:t>24-sep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Tisdag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Damlag/J18 har cafét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25-sep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Onsdag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FF0000"/>
                          </a:solidFill>
                          <a:latin typeface="Calibri"/>
                        </a:rPr>
                        <a:t>17:00</a:t>
                      </a:r>
                      <a:r>
                        <a:rPr lang="sv-SE" sz="600" b="0" i="0" u="none" strike="noStrike">
                          <a:solidFill>
                            <a:srgbClr val="000000"/>
                          </a:solidFill>
                          <a:latin typeface="Calibri"/>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Alexandersson Gustaw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1"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19:00-</a:t>
                      </a:r>
                      <a:r>
                        <a:rPr lang="sv-SE" sz="600" b="0" i="0" u="none" strike="noStrike">
                          <a:solidFill>
                            <a:srgbClr val="0070C0"/>
                          </a:solidFill>
                          <a:latin typeface="Calibri"/>
                        </a:rPr>
                        <a:t>21:00</a:t>
                      </a:r>
                      <a:endParaRPr lang="sv-SE" sz="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Andersson Ludwig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Glöm inte städa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26-sep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Torsdag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18:00-</a:t>
                      </a:r>
                      <a:r>
                        <a:rPr lang="sv-SE" sz="600" b="0" i="0" u="none" strike="noStrike">
                          <a:solidFill>
                            <a:srgbClr val="0070C0"/>
                          </a:solidFill>
                          <a:latin typeface="Calibri"/>
                        </a:rPr>
                        <a:t>20:00</a:t>
                      </a:r>
                      <a:endParaRPr lang="sv-SE" sz="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Andersson Milton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Glöm inte städa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27-sep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Fredag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FF0000"/>
                          </a:solidFill>
                          <a:latin typeface="Calibri"/>
                        </a:rPr>
                        <a:t>17:00</a:t>
                      </a:r>
                      <a:r>
                        <a:rPr lang="sv-SE" sz="600" b="0" i="0" u="none" strike="noStrike">
                          <a:solidFill>
                            <a:srgbClr val="000000"/>
                          </a:solidFill>
                          <a:latin typeface="Calibri"/>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Andersson Philip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19.00-</a:t>
                      </a:r>
                      <a:r>
                        <a:rPr lang="sv-SE" sz="600" b="0" i="0" u="none" strike="noStrike">
                          <a:solidFill>
                            <a:srgbClr val="0070C0"/>
                          </a:solidFill>
                          <a:latin typeface="Calibri"/>
                        </a:rPr>
                        <a:t>21.00</a:t>
                      </a:r>
                      <a:endParaRPr lang="sv-SE" sz="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Stenberg Melvin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Glöm inte städa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28-sep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Lördag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FF0000"/>
                          </a:solidFill>
                          <a:latin typeface="Calibri"/>
                        </a:rPr>
                        <a:t>09.00</a:t>
                      </a:r>
                      <a:r>
                        <a:rPr lang="sv-SE" sz="600" b="0" i="0" u="none" strike="noStrike">
                          <a:solidFill>
                            <a:srgbClr val="000000"/>
                          </a:solidFill>
                          <a:latin typeface="Calibri"/>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Stomberg Oliver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12.00-15.00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Edwinsson Hugo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15.00-18.00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Forsberg Tiger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18.00-</a:t>
                      </a:r>
                      <a:r>
                        <a:rPr lang="sv-SE" sz="600" b="0" i="0" u="none" strike="noStrike">
                          <a:solidFill>
                            <a:srgbClr val="0070C0"/>
                          </a:solidFill>
                          <a:latin typeface="Calibri"/>
                        </a:rPr>
                        <a:t>21.00</a:t>
                      </a:r>
                      <a:endParaRPr lang="sv-SE" sz="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Gustafsson Edvin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Glöm inte städa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29-sep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Söndag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12.30-15.30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Königson Ville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15.30-18.00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Odelhög Rasmus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18.00-</a:t>
                      </a:r>
                      <a:r>
                        <a:rPr lang="sv-SE" sz="600" b="0" i="0" u="none" strike="noStrike">
                          <a:solidFill>
                            <a:srgbClr val="0070C0"/>
                          </a:solidFill>
                          <a:latin typeface="Calibri"/>
                        </a:rPr>
                        <a:t>20.00</a:t>
                      </a:r>
                      <a:endParaRPr lang="sv-SE" sz="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Pernervik Kevin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sv-SE" sz="600" b="0" i="0" u="none" strike="noStrike">
                          <a:solidFill>
                            <a:srgbClr val="000000"/>
                          </a:solidFill>
                          <a:latin typeface="Calibri"/>
                        </a:rPr>
                        <a:t>Glöm inte städa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19">
                <a:tc>
                  <a:txBody>
                    <a:bodyPr/>
                    <a:lstStyle/>
                    <a:p>
                      <a:pPr algn="ctr"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sv-SE" sz="600" b="0" i="0" u="none" strike="noStrike">
                        <a:solidFill>
                          <a:srgbClr val="000000"/>
                        </a:solidFill>
                        <a:latin typeface="Arial"/>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sv-SE" sz="600" b="0" i="0" u="none" strike="noStrike">
                        <a:solidFill>
                          <a:srgbClr val="000000"/>
                        </a:solidFill>
                        <a:latin typeface="Arial"/>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sv-SE" sz="600" b="0" i="0" u="none" strike="noStrike">
                        <a:solidFill>
                          <a:srgbClr val="000000"/>
                        </a:solidFill>
                        <a:latin typeface="Arial"/>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48319">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gridSpan="6">
                  <a:txBody>
                    <a:bodyPr/>
                    <a:lstStyle/>
                    <a:p>
                      <a:pPr algn="l" fontAlgn="b"/>
                      <a:r>
                        <a:rPr lang="sv-SE" sz="600" b="0" i="0" u="none" strike="noStrike">
                          <a:solidFill>
                            <a:srgbClr val="000000"/>
                          </a:solidFill>
                          <a:latin typeface="Calibri"/>
                        </a:rPr>
                        <a:t>Tider i rött = Öppnar caféet för dagen. Nyckeln hämtas från vaktmästaren vid öppning</a:t>
                      </a:r>
                    </a:p>
                  </a:txBody>
                  <a:tcPr marL="0" marR="0" marT="0" marB="0" anchor="b">
                    <a:lnL>
                      <a:noFill/>
                    </a:lnL>
                    <a:lnR>
                      <a:noFill/>
                    </a:lnR>
                    <a:lnT>
                      <a:noFill/>
                    </a:lnT>
                    <a:lnB>
                      <a:noFill/>
                    </a:lnB>
                    <a:solidFill>
                      <a:srgbClr val="FF00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a:txBody>
                    <a:bodyPr/>
                    <a:lstStyle/>
                    <a:p>
                      <a:pPr algn="ctr" fontAlgn="b"/>
                      <a:endParaRPr lang="sv-SE" sz="600" b="0" i="0" u="none" strike="noStrike">
                        <a:solidFill>
                          <a:srgbClr val="000000"/>
                        </a:solidFill>
                        <a:latin typeface="Calibri"/>
                      </a:endParaRPr>
                    </a:p>
                  </a:txBody>
                  <a:tcPr marL="0" marR="0" marT="0" marB="0" anchor="b">
                    <a:lnL>
                      <a:noFill/>
                    </a:lnL>
                    <a:lnR>
                      <a:noFill/>
                    </a:lnR>
                    <a:lnT>
                      <a:noFill/>
                    </a:lnT>
                    <a:lnB>
                      <a:noFill/>
                    </a:lnB>
                  </a:tcPr>
                </a:tc>
                <a:tc gridSpan="6">
                  <a:txBody>
                    <a:bodyPr/>
                    <a:lstStyle/>
                    <a:p>
                      <a:pPr algn="l" fontAlgn="b"/>
                      <a:r>
                        <a:rPr lang="sv-SE" sz="600" b="0" i="0" u="none" strike="noStrike">
                          <a:solidFill>
                            <a:srgbClr val="000000"/>
                          </a:solidFill>
                          <a:latin typeface="Calibri"/>
                        </a:rPr>
                        <a:t>Tider i blått = Stänger caféet för dagen. Nyckeln lämnas till vaktmästaren vid stängning</a:t>
                      </a:r>
                    </a:p>
                  </a:txBody>
                  <a:tcPr marL="0" marR="0" marT="0" marB="0" anchor="b">
                    <a:lnL>
                      <a:noFill/>
                    </a:lnL>
                    <a:lnR>
                      <a:noFill/>
                    </a:lnR>
                    <a:lnT>
                      <a:noFill/>
                    </a:lnT>
                    <a:lnB>
                      <a:noFill/>
                    </a:lnB>
                    <a:solidFill>
                      <a:srgbClr val="0070C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a:txBody>
                    <a:bodyPr/>
                    <a:lstStyle/>
                    <a:p>
                      <a:pPr algn="ctr"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511704">
                <a:tc gridSpan="11">
                  <a:txBody>
                    <a:bodyPr/>
                    <a:lstStyle/>
                    <a:p>
                      <a:pPr algn="l" fontAlgn="ctr"/>
                      <a:r>
                        <a:rPr lang="sv-SE" sz="600" b="0" i="0" u="none" strike="noStrike">
                          <a:solidFill>
                            <a:srgbClr val="000000"/>
                          </a:solidFill>
                          <a:latin typeface="Calibri"/>
                        </a:rPr>
                        <a:t>Vi erbjuder motståndarlagets ledare vid matcher på en termos med kaffe samt småkakor (till ca 4-5 personer). Det ligger på lagledarnas ansvar att hämta ut detta i cafét. Påminn dem gärna om att termosarna ska tillbaka till cafét, eftersom ett stort antal av våra inköpta termosar tyvärr har fått fötter ...! Så det som gäller vid matcher är alltså följande:</a:t>
                      </a:r>
                    </a:p>
                  </a:txBody>
                  <a:tcPr marL="0" marR="0" marT="0" marB="0" anchor="ctr">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261043">
                <a:tc gridSpan="6">
                  <a:txBody>
                    <a:bodyPr/>
                    <a:lstStyle/>
                    <a:p>
                      <a:pPr algn="l" fontAlgn="ctr"/>
                      <a:r>
                        <a:rPr lang="sv-SE" sz="600" b="0" i="0" u="none" strike="noStrike">
                          <a:solidFill>
                            <a:srgbClr val="000000"/>
                          </a:solidFill>
                          <a:latin typeface="Calibri"/>
                        </a:rPr>
                        <a:t>-</a:t>
                      </a:r>
                      <a:r>
                        <a:rPr lang="sv-SE" sz="400" b="0" i="0" u="none" strike="noStrike">
                          <a:solidFill>
                            <a:srgbClr val="000000"/>
                          </a:solidFill>
                          <a:latin typeface="Times New Roman"/>
                        </a:rPr>
                        <a:t>          </a:t>
                      </a:r>
                      <a:r>
                        <a:rPr lang="sv-SE" sz="600" b="0" i="0" u="none" strike="noStrike">
                          <a:solidFill>
                            <a:srgbClr val="000000"/>
                          </a:solidFill>
                          <a:latin typeface="Calibri"/>
                        </a:rPr>
                        <a:t>Sekretariatet får lov att hämta ut en kanna kaffe och ansvarar själva för att hämta det i cafét</a:t>
                      </a:r>
                    </a:p>
                  </a:txBody>
                  <a:tcPr marL="50119" marR="0" marT="0" marB="0" anchor="ctr">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gridSpan="7">
                  <a:txBody>
                    <a:bodyPr/>
                    <a:lstStyle/>
                    <a:p>
                      <a:pPr algn="l" fontAlgn="ctr"/>
                      <a:r>
                        <a:rPr lang="sv-SE" sz="600" b="0" i="0" u="none" strike="noStrike">
                          <a:solidFill>
                            <a:srgbClr val="000000"/>
                          </a:solidFill>
                          <a:latin typeface="Calibri"/>
                        </a:rPr>
                        <a:t>-          Lagledare får lov att hämta ut en kanna kaffe + småkakor till motståndarlagets ledare</a:t>
                      </a:r>
                    </a:p>
                  </a:txBody>
                  <a:tcPr marL="50119" marR="0" marT="0" marB="0" anchor="ctr">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ctr"/>
                      <a:endParaRPr lang="sv-SE" sz="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sv-SE" sz="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a:txBody>
                    <a:bodyPr/>
                    <a:lstStyle/>
                    <a:p>
                      <a:pPr algn="l" fontAlgn="ctr"/>
                      <a:endParaRPr lang="sv-SE" sz="600" b="0" i="0" u="none" strike="noStrike">
                        <a:solidFill>
                          <a:srgbClr val="000000"/>
                        </a:solidFill>
                        <a:latin typeface="Calibri"/>
                      </a:endParaRPr>
                    </a:p>
                  </a:txBody>
                  <a:tcPr marL="50119" marR="0" marT="0" marB="0" anchor="ctr">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gridSpan="5">
                  <a:txBody>
                    <a:bodyPr/>
                    <a:lstStyle/>
                    <a:p>
                      <a:pPr algn="l" fontAlgn="ctr"/>
                      <a:r>
                        <a:rPr lang="sv-SE" sz="600" b="0" i="0" u="none" strike="noStrike">
                          <a:solidFill>
                            <a:srgbClr val="000000"/>
                          </a:solidFill>
                          <a:latin typeface="Calibri"/>
                        </a:rPr>
                        <a:t>I övrigt gäller som vanligt ledarkaffe för 5:- till följande:</a:t>
                      </a:r>
                    </a:p>
                  </a:txBody>
                  <a:tcPr marL="50119" marR="0" marT="0" marB="0" anchor="ctr">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gridSpan="2">
                  <a:txBody>
                    <a:bodyPr/>
                    <a:lstStyle/>
                    <a:p>
                      <a:pPr algn="l" fontAlgn="ctr"/>
                      <a:r>
                        <a:rPr lang="sv-SE" sz="600" b="0" i="0" u="none" strike="noStrike">
                          <a:solidFill>
                            <a:srgbClr val="000000"/>
                          </a:solidFill>
                          <a:latin typeface="Calibri"/>
                        </a:rPr>
                        <a:t>-</a:t>
                      </a:r>
                      <a:r>
                        <a:rPr lang="sv-SE" sz="400" b="0" i="0" u="none" strike="noStrike">
                          <a:solidFill>
                            <a:srgbClr val="000000"/>
                          </a:solidFill>
                          <a:latin typeface="Times New Roman"/>
                        </a:rPr>
                        <a:t>          </a:t>
                      </a:r>
                      <a:r>
                        <a:rPr lang="sv-SE" sz="600" b="0" i="0" u="none" strike="noStrike">
                          <a:solidFill>
                            <a:srgbClr val="000000"/>
                          </a:solidFill>
                          <a:latin typeface="Calibri"/>
                        </a:rPr>
                        <a:t>Styrelsen</a:t>
                      </a:r>
                    </a:p>
                  </a:txBody>
                  <a:tcPr marL="50119" marR="0" marT="0" marB="0" anchor="ctr">
                    <a:lnL>
                      <a:noFill/>
                    </a:lnL>
                    <a:lnR>
                      <a:noFill/>
                    </a:lnR>
                    <a:lnT>
                      <a:noFill/>
                    </a:lnT>
                    <a:lnB>
                      <a:noFill/>
                    </a:lnB>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gridSpan="2">
                  <a:txBody>
                    <a:bodyPr/>
                    <a:lstStyle/>
                    <a:p>
                      <a:pPr algn="l" fontAlgn="ctr"/>
                      <a:r>
                        <a:rPr lang="sv-SE" sz="600" b="0" i="0" u="none" strike="noStrike">
                          <a:solidFill>
                            <a:srgbClr val="000000"/>
                          </a:solidFill>
                          <a:latin typeface="Calibri"/>
                        </a:rPr>
                        <a:t>-</a:t>
                      </a:r>
                      <a:r>
                        <a:rPr lang="sv-SE" sz="400" b="0" i="0" u="none" strike="noStrike">
                          <a:solidFill>
                            <a:srgbClr val="000000"/>
                          </a:solidFill>
                          <a:latin typeface="Times New Roman"/>
                        </a:rPr>
                        <a:t>          </a:t>
                      </a:r>
                      <a:r>
                        <a:rPr lang="sv-SE" sz="600" b="0" i="0" u="none" strike="noStrike">
                          <a:solidFill>
                            <a:srgbClr val="000000"/>
                          </a:solidFill>
                          <a:latin typeface="Calibri"/>
                        </a:rPr>
                        <a:t>Lagledare</a:t>
                      </a:r>
                    </a:p>
                  </a:txBody>
                  <a:tcPr marL="50119" marR="0" marT="0" marB="0" anchor="ctr">
                    <a:lnL>
                      <a:noFill/>
                    </a:lnL>
                    <a:lnR>
                      <a:noFill/>
                    </a:lnR>
                    <a:lnT>
                      <a:noFill/>
                    </a:lnT>
                    <a:lnB>
                      <a:noFill/>
                    </a:lnB>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r>
              <a:tr h="148319">
                <a:tc gridSpan="2">
                  <a:txBody>
                    <a:bodyPr/>
                    <a:lstStyle/>
                    <a:p>
                      <a:pPr algn="l" fontAlgn="ctr"/>
                      <a:r>
                        <a:rPr lang="sv-SE" sz="600" b="0" i="0" u="none" strike="noStrike">
                          <a:solidFill>
                            <a:srgbClr val="000000"/>
                          </a:solidFill>
                          <a:latin typeface="Calibri"/>
                        </a:rPr>
                        <a:t>-</a:t>
                      </a:r>
                      <a:r>
                        <a:rPr lang="sv-SE" sz="400" b="0" i="0" u="none" strike="noStrike">
                          <a:solidFill>
                            <a:srgbClr val="000000"/>
                          </a:solidFill>
                          <a:latin typeface="Times New Roman"/>
                        </a:rPr>
                        <a:t>          </a:t>
                      </a:r>
                      <a:r>
                        <a:rPr lang="sv-SE" sz="600" b="0" i="0" u="none" strike="noStrike">
                          <a:solidFill>
                            <a:srgbClr val="000000"/>
                          </a:solidFill>
                          <a:latin typeface="Calibri"/>
                        </a:rPr>
                        <a:t>Tränare</a:t>
                      </a:r>
                    </a:p>
                  </a:txBody>
                  <a:tcPr marL="50119" marR="0" marT="0" marB="0" anchor="ctr">
                    <a:lnL>
                      <a:noFill/>
                    </a:lnL>
                    <a:lnR>
                      <a:noFill/>
                    </a:lnR>
                    <a:lnT>
                      <a:noFill/>
                    </a:lnT>
                    <a:lnB>
                      <a:noFill/>
                    </a:lnB>
                  </a:tcPr>
                </a:tc>
                <a:tc hMerge="1">
                  <a:txBody>
                    <a:bodyPr/>
                    <a:lstStyle/>
                    <a:p>
                      <a:endParaRPr lang="sv-SE"/>
                    </a:p>
                  </a:txBody>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sv-SE" sz="6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a:xfrm>
            <a:off x="899592" y="260648"/>
            <a:ext cx="6851104" cy="1143000"/>
          </a:xfrm>
        </p:spPr>
        <p:txBody>
          <a:bodyPr/>
          <a:lstStyle/>
          <a:p>
            <a:pPr eaLnBrk="1" hangingPunct="1"/>
            <a:r>
              <a:rPr lang="sv-SE" dirty="0" smtClean="0"/>
              <a:t>Hockeyskolan / </a:t>
            </a:r>
            <a:r>
              <a:rPr lang="sv-SE" dirty="0" err="1" smtClean="0"/>
              <a:t>LekIS</a:t>
            </a:r>
            <a:endParaRPr lang="sv-SE" dirty="0" smtClean="0"/>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179512" y="2060848"/>
            <a:ext cx="8229600" cy="4525963"/>
          </a:xfrm>
        </p:spPr>
        <p:txBody>
          <a:bodyPr/>
          <a:lstStyle/>
          <a:p>
            <a:pPr eaLnBrk="1" hangingPunct="1">
              <a:buNone/>
            </a:pPr>
            <a:r>
              <a:rPr lang="sv-SE" sz="1400" dirty="0" smtClean="0"/>
              <a:t>Team 05 ansvarar under säsongen 2013/2014 för att hantera </a:t>
            </a:r>
            <a:r>
              <a:rPr lang="sv-SE" sz="1400" dirty="0" smtClean="0"/>
              <a:t>inskrivning vid ankomst </a:t>
            </a:r>
            <a:r>
              <a:rPr lang="sv-SE" sz="1400" dirty="0" smtClean="0"/>
              <a:t>och iordningställande </a:t>
            </a:r>
            <a:r>
              <a:rPr lang="sv-SE" sz="1400" dirty="0" smtClean="0"/>
              <a:t>vid</a:t>
            </a:r>
          </a:p>
          <a:p>
            <a:pPr eaLnBrk="1" hangingPunct="1">
              <a:buNone/>
            </a:pPr>
            <a:r>
              <a:rPr lang="sv-SE" sz="1400" dirty="0" smtClean="0"/>
              <a:t> träningarnas slut </a:t>
            </a:r>
            <a:r>
              <a:rPr lang="sv-SE" sz="1400" dirty="0" smtClean="0"/>
              <a:t>för Hockeyskolan och </a:t>
            </a:r>
            <a:r>
              <a:rPr lang="sv-SE" sz="1400" dirty="0" err="1" smtClean="0"/>
              <a:t>LekIS</a:t>
            </a:r>
            <a:r>
              <a:rPr lang="sv-SE" sz="1400" dirty="0" smtClean="0"/>
              <a:t>.</a:t>
            </a:r>
            <a:endParaRPr lang="sv-SE" sz="1400" dirty="0" smtClean="0"/>
          </a:p>
          <a:p>
            <a:pPr eaLnBrk="1" hangingPunct="1">
              <a:buNone/>
            </a:pPr>
            <a:endParaRPr lang="sv-SE" sz="1400" dirty="0" smtClean="0"/>
          </a:p>
          <a:p>
            <a:pPr eaLnBrk="1" hangingPunct="1">
              <a:buNone/>
            </a:pPr>
            <a:r>
              <a:rPr lang="sv-SE" sz="1400" dirty="0" smtClean="0"/>
              <a:t>Vid dessa tillfällen måste vi alltid ha bemanning i hallen.</a:t>
            </a:r>
          </a:p>
          <a:p>
            <a:pPr eaLnBrk="1" hangingPunct="1">
              <a:buNone/>
            </a:pPr>
            <a:endParaRPr lang="sv-SE" sz="1400" dirty="0" smtClean="0"/>
          </a:p>
          <a:p>
            <a:pPr eaLnBrk="1" hangingPunct="1"/>
            <a:r>
              <a:rPr lang="sv-SE" sz="1400" dirty="0" smtClean="0"/>
              <a:t>I regel tider lördagar mellan kl. 09.30-11.20</a:t>
            </a:r>
            <a:endParaRPr lang="sv-SE" sz="1400" dirty="0" smtClean="0"/>
          </a:p>
          <a:p>
            <a:pPr eaLnBrk="1" hangingPunct="1"/>
            <a:r>
              <a:rPr lang="sv-SE" sz="1400" dirty="0" smtClean="0"/>
              <a:t>Man </a:t>
            </a:r>
            <a:r>
              <a:rPr lang="sv-SE" sz="1400" dirty="0" smtClean="0"/>
              <a:t>skall vara där minst 45 min före så man hinner plocka </a:t>
            </a:r>
          </a:p>
          <a:p>
            <a:pPr eaLnBrk="1" hangingPunct="1">
              <a:buNone/>
            </a:pPr>
            <a:r>
              <a:rPr lang="sv-SE" sz="1400" dirty="0" smtClean="0"/>
              <a:t>	fram alla saker.</a:t>
            </a:r>
          </a:p>
          <a:p>
            <a:pPr eaLnBrk="1" hangingPunct="1"/>
            <a:r>
              <a:rPr lang="sv-SE" sz="1400" dirty="0" smtClean="0"/>
              <a:t>Sedan tar det en stund efter då man ska plocka in och få tillbaka </a:t>
            </a:r>
          </a:p>
          <a:p>
            <a:pPr eaLnBrk="1" hangingPunct="1">
              <a:buNone/>
            </a:pPr>
            <a:r>
              <a:rPr lang="sv-SE" sz="1400" dirty="0" smtClean="0"/>
              <a:t>	allt som är utlånat.</a:t>
            </a:r>
          </a:p>
          <a:p>
            <a:pPr eaLnBrk="1" hangingPunct="1"/>
            <a:r>
              <a:rPr lang="sv-SE" sz="1400" dirty="0" smtClean="0"/>
              <a:t>Kolla och grovstäda av omklädningsrummen</a:t>
            </a:r>
          </a:p>
          <a:p>
            <a:pPr eaLnBrk="1" hangingPunct="1"/>
            <a:r>
              <a:rPr lang="sv-SE" sz="1400" dirty="0" smtClean="0"/>
              <a:t>Alla har ett egenansvar att själva </a:t>
            </a:r>
            <a:r>
              <a:rPr lang="sv-SE" sz="1400" dirty="0" smtClean="0"/>
              <a:t>byta inom </a:t>
            </a:r>
            <a:r>
              <a:rPr lang="sv-SE" sz="1400" dirty="0" smtClean="0"/>
              <a:t>gruppen om man </a:t>
            </a:r>
          </a:p>
          <a:p>
            <a:pPr eaLnBrk="1" hangingPunct="1">
              <a:buNone/>
            </a:pPr>
            <a:r>
              <a:rPr lang="sv-SE" sz="1400" dirty="0" smtClean="0"/>
              <a:t>	</a:t>
            </a:r>
            <a:r>
              <a:rPr lang="sv-SE" sz="1400" dirty="0" smtClean="0"/>
              <a:t>själv inte kan på schemalagd tid</a:t>
            </a:r>
            <a:r>
              <a:rPr lang="sv-SE" sz="1000" dirty="0" smtClean="0"/>
              <a:t>.  </a:t>
            </a:r>
            <a:r>
              <a:rPr lang="sv-SE" sz="1400" dirty="0" smtClean="0"/>
              <a:t>Det måste komma någon.</a:t>
            </a:r>
          </a:p>
        </p:txBody>
      </p:sp>
      <p:graphicFrame>
        <p:nvGraphicFramePr>
          <p:cNvPr id="7" name="Table 6"/>
          <p:cNvGraphicFramePr>
            <a:graphicFrameLocks noGrp="1"/>
          </p:cNvGraphicFramePr>
          <p:nvPr/>
        </p:nvGraphicFramePr>
        <p:xfrm>
          <a:off x="5364088" y="2348876"/>
          <a:ext cx="3600400" cy="4320476"/>
        </p:xfrm>
        <a:graphic>
          <a:graphicData uri="http://schemas.openxmlformats.org/drawingml/2006/table">
            <a:tbl>
              <a:tblPr/>
              <a:tblGrid>
                <a:gridCol w="599547"/>
                <a:gridCol w="1452026"/>
                <a:gridCol w="1548827"/>
              </a:tblGrid>
              <a:tr h="819968">
                <a:tc>
                  <a:txBody>
                    <a:bodyPr/>
                    <a:lstStyle/>
                    <a:p>
                      <a:pPr algn="l" fontAlgn="b"/>
                      <a:r>
                        <a:rPr lang="sv-SE" sz="600" b="1" i="0" u="none" strike="noStrike">
                          <a:solidFill>
                            <a:srgbClr val="000000"/>
                          </a:solidFill>
                          <a:latin typeface="Calibri"/>
                        </a:rPr>
                        <a:t>Schema för bemanning av Hockeyskolan och LekIS 2013</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1" i="0" u="none" strike="noStrike">
                          <a:solidFill>
                            <a:srgbClr val="000000"/>
                          </a:solidFill>
                          <a:latin typeface="Calibri"/>
                        </a:rPr>
                        <a:t>Tid</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600" b="1" i="0" u="none" strike="noStrike">
                          <a:solidFill>
                            <a:srgbClr val="000000"/>
                          </a:solidFill>
                          <a:latin typeface="Calibri"/>
                        </a:rPr>
                        <a:t>Familj</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37</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b-NO" sz="600" b="0" i="0" u="none" strike="noStrike">
                          <a:solidFill>
                            <a:srgbClr val="000000"/>
                          </a:solidFill>
                          <a:latin typeface="Calibri"/>
                        </a:rPr>
                        <a:t>Lör 14/9 kl 9.30- 11.20</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Alexandersson Gustaw</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Andersson Ludwig</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38</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b-NO" sz="600" b="0" i="0" u="none" strike="noStrike">
                          <a:solidFill>
                            <a:srgbClr val="000000"/>
                          </a:solidFill>
                          <a:latin typeface="Calibri"/>
                        </a:rPr>
                        <a:t>Lör 21/9 kl 9.30- 11.20</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Andersson Milton</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Andersson Philip</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39</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Carlbom Anton</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Dahlgren Linus</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40</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Edwinsson Hugo</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Forsberg Tiger</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41</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Gustafsson Edvin</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Königson Ville</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42</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Odelhög Rasmus</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Pernervik Kevin</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43</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Rahm Erik</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Rehler Victor</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44</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Rhodin Elias</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Siverholm William</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45</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Stenberg Melvin</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Stomberg Oliver</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46</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Strömberg William</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Tegnér Jacob</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47</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W-Robertsson Joel</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48</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49</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50</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51</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sv-SE" sz="600" b="0" i="0" u="none" strike="noStrike">
                          <a:solidFill>
                            <a:srgbClr val="000000"/>
                          </a:solidFill>
                          <a:latin typeface="Calibri"/>
                        </a:rPr>
                        <a:t> </a:t>
                      </a:r>
                    </a:p>
                  </a:txBody>
                  <a:tcPr marL="4989" marR="4989" marT="4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Vecka 52</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076">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600" b="0" i="0" u="none" strike="noStrike" dirty="0">
                          <a:solidFill>
                            <a:srgbClr val="000000"/>
                          </a:solidFill>
                          <a:latin typeface="Calibri"/>
                        </a:rPr>
                        <a:t> </a:t>
                      </a:r>
                    </a:p>
                  </a:txBody>
                  <a:tcPr marL="4989" marR="4989" marT="49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Vår egna Cup</a:t>
            </a:r>
            <a:br>
              <a:rPr lang="sv-SE" dirty="0" smtClean="0"/>
            </a:br>
            <a:r>
              <a:rPr lang="sv-SE" dirty="0" smtClean="0"/>
              <a:t>Lerumspucken</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7" name="Platshållare för innehåll 2"/>
          <p:cNvSpPr>
            <a:spLocks noGrp="1"/>
          </p:cNvSpPr>
          <p:nvPr>
            <p:ph idx="1"/>
          </p:nvPr>
        </p:nvSpPr>
        <p:spPr>
          <a:xfrm>
            <a:off x="457200" y="1600200"/>
            <a:ext cx="8229600" cy="4525963"/>
          </a:xfrm>
        </p:spPr>
        <p:txBody>
          <a:bodyPr/>
          <a:lstStyle/>
          <a:p>
            <a:pPr algn="ctr" eaLnBrk="1" hangingPunct="1">
              <a:buFont typeface="Arial" charset="0"/>
              <a:buNone/>
            </a:pPr>
            <a:endParaRPr lang="sv-SE" dirty="0" smtClean="0"/>
          </a:p>
          <a:p>
            <a:pPr algn="ctr" eaLnBrk="1" hangingPunct="1">
              <a:buFont typeface="Arial" charset="0"/>
              <a:buNone/>
            </a:pPr>
            <a:r>
              <a:rPr lang="sv-SE" dirty="0" smtClean="0"/>
              <a:t>Syfte</a:t>
            </a:r>
          </a:p>
          <a:p>
            <a:pPr algn="ctr" eaLnBrk="1" hangingPunct="1">
              <a:buFont typeface="Arial" charset="0"/>
              <a:buNone/>
            </a:pPr>
            <a:r>
              <a:rPr lang="sv-SE" dirty="0" smtClean="0"/>
              <a:t>En kul heldag med ishockey och kompisar.</a:t>
            </a:r>
          </a:p>
          <a:p>
            <a:pPr algn="ctr" eaLnBrk="1" hangingPunct="1">
              <a:buFont typeface="Arial" charset="0"/>
              <a:buNone/>
            </a:pPr>
            <a:r>
              <a:rPr lang="sv-SE" dirty="0" smtClean="0"/>
              <a:t>Chansen att öka Team 05:s egna klubbkassa.</a:t>
            </a:r>
          </a:p>
          <a:p>
            <a:pPr algn="ctr" eaLnBrk="1" hangingPunct="1">
              <a:buFont typeface="Arial" charset="0"/>
              <a:buNone/>
            </a:pPr>
            <a:endParaRPr lang="sv-SE" dirty="0" smtClean="0"/>
          </a:p>
          <a:p>
            <a:pPr algn="ctr" eaLnBrk="1" hangingPunct="1">
              <a:buFont typeface="Arial" charset="0"/>
              <a:buNone/>
            </a:pPr>
            <a:r>
              <a:rPr lang="sv-SE" dirty="0" smtClean="0"/>
              <a:t>Mål</a:t>
            </a:r>
          </a:p>
          <a:p>
            <a:pPr algn="ctr" eaLnBrk="1" hangingPunct="1">
              <a:buFont typeface="Arial" charset="0"/>
              <a:buNone/>
            </a:pPr>
            <a:r>
              <a:rPr lang="sv-SE" dirty="0" smtClean="0"/>
              <a:t>15 - 20 000:-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3"/>
          <p:cNvSpPr>
            <a:spLocks noGrp="1"/>
          </p:cNvSpPr>
          <p:nvPr>
            <p:ph type="title"/>
          </p:nvPr>
        </p:nvSpPr>
        <p:spPr>
          <a:xfrm>
            <a:off x="428625" y="214313"/>
            <a:ext cx="8229600" cy="1143000"/>
          </a:xfrm>
        </p:spPr>
        <p:txBody>
          <a:bodyPr/>
          <a:lstStyle/>
          <a:p>
            <a:pPr algn="l"/>
            <a:r>
              <a:rPr lang="sv-SE" dirty="0" smtClean="0"/>
              <a:t>     Lerumspucken U9 2014</a:t>
            </a:r>
          </a:p>
        </p:txBody>
      </p:sp>
      <p:sp>
        <p:nvSpPr>
          <p:cNvPr id="5123" name="Platshållare för innehåll 4"/>
          <p:cNvSpPr>
            <a:spLocks noGrp="1"/>
          </p:cNvSpPr>
          <p:nvPr>
            <p:ph idx="1"/>
          </p:nvPr>
        </p:nvSpPr>
        <p:spPr>
          <a:xfrm>
            <a:off x="179512" y="2492896"/>
            <a:ext cx="3929062" cy="4230786"/>
          </a:xfrm>
        </p:spPr>
        <p:txBody>
          <a:bodyPr/>
          <a:lstStyle/>
          <a:p>
            <a:pPr marL="0" indent="0">
              <a:spcBef>
                <a:spcPct val="0"/>
              </a:spcBef>
              <a:buFont typeface="Arial" charset="0"/>
              <a:buNone/>
            </a:pPr>
            <a:r>
              <a:rPr lang="sv-SE" sz="1400" b="1" dirty="0" smtClean="0">
                <a:cs typeface="Arial" charset="0"/>
              </a:rPr>
              <a:t>Spelet</a:t>
            </a:r>
          </a:p>
          <a:p>
            <a:pPr marL="0" indent="0">
              <a:spcBef>
                <a:spcPct val="0"/>
              </a:spcBef>
              <a:buFont typeface="Arial" charset="0"/>
              <a:buNone/>
            </a:pPr>
            <a:r>
              <a:rPr lang="sv-SE" sz="1400" dirty="0" smtClean="0">
                <a:cs typeface="Arial" charset="0"/>
              </a:rPr>
              <a:t>Cupen spelas på halvplan med  10-12st lag</a:t>
            </a:r>
          </a:p>
          <a:p>
            <a:pPr marL="0" indent="0">
              <a:spcBef>
                <a:spcPct val="0"/>
              </a:spcBef>
              <a:buFont typeface="Arial" charset="0"/>
              <a:buNone/>
            </a:pPr>
            <a:r>
              <a:rPr lang="sv-SE" sz="1400" dirty="0" smtClean="0">
                <a:cs typeface="Arial" charset="0"/>
              </a:rPr>
              <a:t>indelade i två grupper.</a:t>
            </a:r>
          </a:p>
          <a:p>
            <a:pPr marL="0" indent="0">
              <a:spcBef>
                <a:spcPct val="0"/>
              </a:spcBef>
              <a:buFont typeface="Arial" charset="0"/>
              <a:buNone/>
            </a:pPr>
            <a:r>
              <a:rPr lang="sv-SE" sz="1400" dirty="0" smtClean="0">
                <a:cs typeface="Arial" charset="0"/>
              </a:rPr>
              <a:t>T.ex. 5st gruppspelsmatcher, som följs</a:t>
            </a:r>
          </a:p>
          <a:p>
            <a:pPr marL="0" indent="0">
              <a:spcBef>
                <a:spcPct val="0"/>
              </a:spcBef>
              <a:buFont typeface="Arial" charset="0"/>
              <a:buNone/>
            </a:pPr>
            <a:r>
              <a:rPr lang="sv-SE" sz="1400" dirty="0" smtClean="0">
                <a:cs typeface="Arial" charset="0"/>
              </a:rPr>
              <a:t>av finalspel enligt följande:</a:t>
            </a:r>
          </a:p>
          <a:p>
            <a:pPr marL="0" indent="0">
              <a:spcBef>
                <a:spcPct val="0"/>
              </a:spcBef>
              <a:buFont typeface="Arial" charset="0"/>
              <a:buNone/>
            </a:pPr>
            <a:endParaRPr lang="sv-SE" sz="1400" dirty="0" smtClean="0">
              <a:cs typeface="Arial" charset="0"/>
            </a:endParaRPr>
          </a:p>
          <a:p>
            <a:pPr marL="0" indent="0">
              <a:spcBef>
                <a:spcPct val="0"/>
              </a:spcBef>
              <a:buFont typeface="Arial" charset="0"/>
              <a:buNone/>
            </a:pPr>
            <a:r>
              <a:rPr lang="sv-SE" sz="1400" dirty="0" smtClean="0">
                <a:cs typeface="Arial" charset="0"/>
              </a:rPr>
              <a:t>Gruppsegrare spelar final, tvåorna</a:t>
            </a:r>
          </a:p>
          <a:p>
            <a:pPr marL="0" indent="0">
              <a:spcBef>
                <a:spcPct val="0"/>
              </a:spcBef>
              <a:buFont typeface="Arial" charset="0"/>
              <a:buNone/>
            </a:pPr>
            <a:r>
              <a:rPr lang="sv-SE" sz="1400" dirty="0" smtClean="0">
                <a:cs typeface="Arial" charset="0"/>
              </a:rPr>
              <a:t>spelar match om 3:e och 4:e plats osv.</a:t>
            </a:r>
          </a:p>
          <a:p>
            <a:pPr marL="0" indent="0">
              <a:spcBef>
                <a:spcPct val="0"/>
              </a:spcBef>
              <a:buFont typeface="Arial" charset="0"/>
              <a:buNone/>
            </a:pPr>
            <a:endParaRPr lang="sv-SE" sz="1400" dirty="0" smtClean="0">
              <a:cs typeface="Arial" charset="0"/>
            </a:endParaRPr>
          </a:p>
          <a:p>
            <a:pPr marL="0" indent="0">
              <a:spcBef>
                <a:spcPct val="0"/>
              </a:spcBef>
              <a:buFont typeface="Arial" charset="0"/>
              <a:buNone/>
            </a:pPr>
            <a:r>
              <a:rPr lang="sv-SE" sz="1400" dirty="0" smtClean="0">
                <a:cs typeface="Arial" charset="0"/>
              </a:rPr>
              <a:t>Matchtid 2x9 min ineffektiv tid (12 lag), 1,5</a:t>
            </a:r>
          </a:p>
          <a:p>
            <a:pPr marL="0" indent="0">
              <a:spcBef>
                <a:spcPct val="0"/>
              </a:spcBef>
              <a:buFont typeface="Arial" charset="0"/>
              <a:buNone/>
            </a:pPr>
            <a:r>
              <a:rPr lang="sv-SE" sz="1400" dirty="0" smtClean="0">
                <a:cs typeface="Arial" charset="0"/>
              </a:rPr>
              <a:t>min byten.</a:t>
            </a:r>
          </a:p>
          <a:p>
            <a:pPr marL="0" indent="0">
              <a:spcBef>
                <a:spcPct val="0"/>
              </a:spcBef>
              <a:buFont typeface="Arial" charset="0"/>
              <a:buNone/>
            </a:pPr>
            <a:endParaRPr lang="sv-SE" sz="1400" b="1" dirty="0" smtClean="0">
              <a:cs typeface="Arial" charset="0"/>
            </a:endParaRPr>
          </a:p>
          <a:p>
            <a:pPr marL="0" indent="0">
              <a:spcBef>
                <a:spcPct val="0"/>
              </a:spcBef>
              <a:buFont typeface="Arial" charset="0"/>
              <a:buNone/>
            </a:pPr>
            <a:r>
              <a:rPr lang="sv-SE" sz="1400" b="1" dirty="0" smtClean="0">
                <a:cs typeface="Arial" charset="0"/>
              </a:rPr>
              <a:t>Domare</a:t>
            </a:r>
          </a:p>
          <a:p>
            <a:pPr marL="0" indent="0">
              <a:spcBef>
                <a:spcPct val="0"/>
              </a:spcBef>
              <a:buFont typeface="Arial" charset="0"/>
              <a:buNone/>
            </a:pPr>
            <a:r>
              <a:rPr lang="sv-SE" sz="1400" dirty="0" smtClean="0">
                <a:cs typeface="Arial" charset="0"/>
              </a:rPr>
              <a:t>Tvådomarsystem bestående av</a:t>
            </a:r>
          </a:p>
          <a:p>
            <a:pPr marL="0" indent="0">
              <a:spcBef>
                <a:spcPct val="0"/>
              </a:spcBef>
              <a:buFont typeface="Arial" charset="0"/>
              <a:buNone/>
            </a:pPr>
            <a:r>
              <a:rPr lang="sv-SE" sz="1400" dirty="0" smtClean="0">
                <a:cs typeface="Arial" charset="0"/>
              </a:rPr>
              <a:t>föreningsdomare.</a:t>
            </a:r>
          </a:p>
          <a:p>
            <a:pPr marL="0" indent="0">
              <a:spcBef>
                <a:spcPct val="0"/>
              </a:spcBef>
              <a:buFont typeface="Arial" charset="0"/>
              <a:buNone/>
            </a:pPr>
            <a:endParaRPr lang="sv-SE" sz="1400" dirty="0" smtClean="0">
              <a:cs typeface="Arial" charset="0"/>
            </a:endParaRPr>
          </a:p>
          <a:p>
            <a:pPr marL="0" indent="0">
              <a:spcBef>
                <a:spcPct val="0"/>
              </a:spcBef>
              <a:buFont typeface="Arial" charset="0"/>
              <a:buNone/>
            </a:pPr>
            <a:r>
              <a:rPr lang="sv-SE" sz="1400" b="1" dirty="0" smtClean="0">
                <a:cs typeface="Arial" charset="0"/>
              </a:rPr>
              <a:t>Priser:</a:t>
            </a:r>
          </a:p>
          <a:p>
            <a:pPr marL="0" indent="0">
              <a:spcBef>
                <a:spcPct val="0"/>
              </a:spcBef>
              <a:buFont typeface="Arial" charset="0"/>
              <a:buNone/>
            </a:pPr>
            <a:r>
              <a:rPr lang="sv-SE" sz="1400" dirty="0" smtClean="0">
                <a:cs typeface="Arial" charset="0"/>
              </a:rPr>
              <a:t>Pokal till samtliga lag och medaljer till spelarna.</a:t>
            </a:r>
          </a:p>
          <a:p>
            <a:pPr marL="0" indent="0">
              <a:spcBef>
                <a:spcPct val="0"/>
              </a:spcBef>
              <a:buFont typeface="Arial" charset="0"/>
              <a:buNone/>
            </a:pPr>
            <a:r>
              <a:rPr lang="sv-SE" sz="1400" dirty="0" smtClean="0">
                <a:cs typeface="Arial" charset="0"/>
              </a:rPr>
              <a:t>Prisutdelning efter varje sista match.</a:t>
            </a:r>
          </a:p>
        </p:txBody>
      </p:sp>
      <p:sp>
        <p:nvSpPr>
          <p:cNvPr id="5124" name="Rektangel 7"/>
          <p:cNvSpPr>
            <a:spLocks noChangeArrowheads="1"/>
          </p:cNvSpPr>
          <p:nvPr/>
        </p:nvSpPr>
        <p:spPr bwMode="auto">
          <a:xfrm>
            <a:off x="4139952" y="2492896"/>
            <a:ext cx="4572000" cy="4185761"/>
          </a:xfrm>
          <a:prstGeom prst="rect">
            <a:avLst/>
          </a:prstGeom>
          <a:noFill/>
          <a:ln w="9525">
            <a:noFill/>
            <a:miter lim="800000"/>
            <a:headEnd/>
            <a:tailEnd/>
          </a:ln>
        </p:spPr>
        <p:txBody>
          <a:bodyPr>
            <a:spAutoFit/>
          </a:bodyPr>
          <a:lstStyle/>
          <a:p>
            <a:r>
              <a:rPr lang="sv-SE" sz="1400" b="1" dirty="0">
                <a:latin typeface="+mn-lt"/>
              </a:rPr>
              <a:t>Mat</a:t>
            </a:r>
          </a:p>
          <a:p>
            <a:r>
              <a:rPr lang="sv-SE" sz="1400" dirty="0">
                <a:latin typeface="+mn-lt"/>
              </a:rPr>
              <a:t>Två rejäla mål mat - lunch och middag - serveras i spegelsalen bredvid cafeterian enligt schema.</a:t>
            </a:r>
          </a:p>
          <a:p>
            <a:endParaRPr lang="sv-SE" sz="1400" dirty="0">
              <a:latin typeface="+mn-lt"/>
            </a:endParaRPr>
          </a:p>
          <a:p>
            <a:r>
              <a:rPr lang="sv-SE" sz="1400" dirty="0">
                <a:latin typeface="+mn-lt"/>
              </a:rPr>
              <a:t>Mellanmål i form av frukt finns i omklädningsrummen.</a:t>
            </a:r>
          </a:p>
          <a:p>
            <a:endParaRPr lang="sv-SE" sz="1400" dirty="0">
              <a:latin typeface="+mn-lt"/>
            </a:endParaRPr>
          </a:p>
          <a:p>
            <a:r>
              <a:rPr lang="sv-SE" sz="1400" b="1" dirty="0">
                <a:latin typeface="+mn-lt"/>
              </a:rPr>
              <a:t>Kostnader</a:t>
            </a:r>
          </a:p>
          <a:p>
            <a:r>
              <a:rPr lang="sv-SE" sz="1400" dirty="0">
                <a:latin typeface="+mn-lt"/>
              </a:rPr>
              <a:t>Anmälningsavgift 1500 kr/lag.</a:t>
            </a:r>
          </a:p>
          <a:p>
            <a:r>
              <a:rPr lang="sv-SE" sz="1400" dirty="0">
                <a:latin typeface="+mn-lt"/>
              </a:rPr>
              <a:t>Deltagaravgift 250 </a:t>
            </a:r>
            <a:r>
              <a:rPr lang="sv-SE" sz="1400" dirty="0" smtClean="0">
                <a:latin typeface="+mn-lt"/>
              </a:rPr>
              <a:t>kr/deltagare.</a:t>
            </a:r>
            <a:endParaRPr lang="sv-SE" sz="1400" dirty="0">
              <a:latin typeface="+mn-lt"/>
            </a:endParaRPr>
          </a:p>
          <a:p>
            <a:endParaRPr lang="sv-SE" sz="1400" dirty="0">
              <a:latin typeface="+mn-lt"/>
            </a:endParaRPr>
          </a:p>
          <a:p>
            <a:r>
              <a:rPr lang="sv-SE" sz="1400" dirty="0">
                <a:latin typeface="+mn-lt"/>
              </a:rPr>
              <a:t>Två ledare äter utan kostnad tillsammans med sitt lag</a:t>
            </a:r>
            <a:r>
              <a:rPr lang="sv-SE" sz="1400" dirty="0" smtClean="0">
                <a:latin typeface="+mn-lt"/>
              </a:rPr>
              <a:t>.</a:t>
            </a:r>
          </a:p>
          <a:p>
            <a:endParaRPr lang="sv-SE" sz="1400" b="1" dirty="0" smtClean="0">
              <a:latin typeface="+mn-lt"/>
            </a:endParaRPr>
          </a:p>
          <a:p>
            <a:r>
              <a:rPr lang="sv-SE" sz="1400" b="1" dirty="0" smtClean="0">
                <a:latin typeface="+mn-lt"/>
              </a:rPr>
              <a:t>Anmälda lag hittills:</a:t>
            </a:r>
          </a:p>
          <a:p>
            <a:r>
              <a:rPr lang="sv-SE" sz="1400" dirty="0" smtClean="0">
                <a:latin typeface="+mn-lt"/>
              </a:rPr>
              <a:t>Lerum 2st lag</a:t>
            </a:r>
          </a:p>
          <a:p>
            <a:r>
              <a:rPr lang="sv-SE" sz="1400" dirty="0" smtClean="0">
                <a:latin typeface="+mn-lt"/>
              </a:rPr>
              <a:t>Frölunda 2st lag</a:t>
            </a:r>
          </a:p>
          <a:p>
            <a:r>
              <a:rPr lang="sv-SE" sz="1400" dirty="0" smtClean="0">
                <a:latin typeface="+mn-lt"/>
              </a:rPr>
              <a:t>Hanhals 2st lag</a:t>
            </a:r>
          </a:p>
          <a:p>
            <a:r>
              <a:rPr lang="sv-SE" sz="1400" dirty="0" smtClean="0">
                <a:latin typeface="+mn-lt"/>
              </a:rPr>
              <a:t>Hovås</a:t>
            </a:r>
          </a:p>
          <a:p>
            <a:r>
              <a:rPr lang="sv-SE" sz="1400" dirty="0" smtClean="0">
                <a:latin typeface="+mn-lt"/>
              </a:rPr>
              <a:t>Stenungsund</a:t>
            </a:r>
          </a:p>
          <a:p>
            <a:endParaRPr lang="sv-SE" sz="1400" dirty="0">
              <a:latin typeface="+mn-lt"/>
            </a:endParaRPr>
          </a:p>
        </p:txBody>
      </p:sp>
      <p:pic>
        <p:nvPicPr>
          <p:cNvPr id="5125" name="Picture 4"/>
          <p:cNvPicPr>
            <a:picLocks noChangeAspect="1" noChangeArrowheads="1"/>
          </p:cNvPicPr>
          <p:nvPr/>
        </p:nvPicPr>
        <p:blipFill>
          <a:blip r:embed="rId2"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txBox="1">
            <a:spLocks/>
          </p:cNvSpPr>
          <p:nvPr/>
        </p:nvSpPr>
        <p:spPr bwMode="auto">
          <a:xfrm>
            <a:off x="2586608" y="1340768"/>
            <a:ext cx="3970784" cy="892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4/1 – 2014 i Vättlehallen</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sv-SE" sz="1400" dirty="0" smtClean="0">
                <a:latin typeface="+mn-lt"/>
                <a:cs typeface="+mn-cs"/>
              </a:rPr>
              <a:t>10</a:t>
            </a:r>
            <a:r>
              <a:rPr kumimoji="0" lang="sv-SE" sz="1400" b="0" i="0" u="none" strike="noStrike" kern="1200" cap="none" spc="0" normalizeH="0" baseline="0" noProof="0" dirty="0" smtClean="0">
                <a:ln>
                  <a:noFill/>
                </a:ln>
                <a:solidFill>
                  <a:schemeClr val="tx1"/>
                </a:solidFill>
                <a:effectLst/>
                <a:uLnTx/>
                <a:uFillTx/>
                <a:latin typeface="+mn-lt"/>
                <a:ea typeface="+mn-ea"/>
                <a:cs typeface="+mn-cs"/>
              </a:rPr>
              <a:t>-12st lag</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Heldagsaktivitet samling 07.00 hemgång 21.00</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Agenda</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457200" y="1600200"/>
            <a:ext cx="8229600" cy="4525963"/>
          </a:xfrm>
        </p:spPr>
        <p:txBody>
          <a:bodyPr/>
          <a:lstStyle/>
          <a:p>
            <a:pPr eaLnBrk="1" hangingPunct="1"/>
            <a:r>
              <a:rPr lang="sv-SE" sz="1400" dirty="0" smtClean="0"/>
              <a:t>Vilka är vi</a:t>
            </a:r>
          </a:p>
          <a:p>
            <a:pPr eaLnBrk="1" hangingPunct="1"/>
            <a:r>
              <a:rPr lang="sv-SE" sz="1400" dirty="0" smtClean="0"/>
              <a:t>Mål med säsongen</a:t>
            </a:r>
          </a:p>
          <a:p>
            <a:pPr eaLnBrk="1" hangingPunct="1"/>
            <a:r>
              <a:rPr lang="sv-SE" sz="1400" dirty="0" smtClean="0"/>
              <a:t>Träningar/Matcher/Cuper</a:t>
            </a:r>
          </a:p>
          <a:p>
            <a:pPr eaLnBrk="1" hangingPunct="1"/>
            <a:r>
              <a:rPr lang="sv-SE" sz="1400" dirty="0" smtClean="0"/>
              <a:t>Information</a:t>
            </a:r>
          </a:p>
          <a:p>
            <a:pPr lvl="1" eaLnBrk="1" hangingPunct="1"/>
            <a:r>
              <a:rPr lang="sv-SE" sz="1400" dirty="0" smtClean="0"/>
              <a:t>Lagsidan</a:t>
            </a:r>
          </a:p>
          <a:p>
            <a:pPr lvl="1" eaLnBrk="1" hangingPunct="1"/>
            <a:r>
              <a:rPr lang="sv-SE" sz="1400" dirty="0" smtClean="0"/>
              <a:t>Ansvarsområden:  </a:t>
            </a:r>
            <a:r>
              <a:rPr lang="sv-SE" sz="1400" dirty="0" err="1" smtClean="0"/>
              <a:t>Lagl</a:t>
            </a:r>
            <a:r>
              <a:rPr lang="sv-SE" sz="1400" dirty="0" smtClean="0"/>
              <a:t>., Tränare, </a:t>
            </a:r>
            <a:r>
              <a:rPr lang="sv-SE" sz="1400" dirty="0" err="1" smtClean="0"/>
              <a:t>Mtrl.förv</a:t>
            </a:r>
            <a:r>
              <a:rPr lang="sv-SE" sz="1400" dirty="0" smtClean="0"/>
              <a:t>. mm</a:t>
            </a:r>
          </a:p>
          <a:p>
            <a:pPr lvl="1" eaLnBrk="1" hangingPunct="1"/>
            <a:r>
              <a:rPr lang="sv-SE" sz="1400" dirty="0" smtClean="0"/>
              <a:t>Utrustning</a:t>
            </a:r>
          </a:p>
          <a:p>
            <a:pPr lvl="1" eaLnBrk="1" hangingPunct="1"/>
            <a:r>
              <a:rPr lang="sv-SE" sz="1400" dirty="0" smtClean="0"/>
              <a:t>Förråd</a:t>
            </a:r>
          </a:p>
          <a:p>
            <a:pPr lvl="1" eaLnBrk="1" hangingPunct="1"/>
            <a:r>
              <a:rPr lang="sv-SE" sz="1400" dirty="0" smtClean="0"/>
              <a:t>Regler</a:t>
            </a:r>
          </a:p>
          <a:p>
            <a:pPr lvl="1" eaLnBrk="1" hangingPunct="1"/>
            <a:r>
              <a:rPr lang="sv-SE" sz="1400" dirty="0" smtClean="0"/>
              <a:t>Medlemsavgift</a:t>
            </a:r>
          </a:p>
          <a:p>
            <a:pPr lvl="1" eaLnBrk="1" hangingPunct="1"/>
            <a:r>
              <a:rPr lang="sv-SE" sz="1400" dirty="0" smtClean="0"/>
              <a:t>Caféet</a:t>
            </a:r>
          </a:p>
          <a:p>
            <a:pPr lvl="1" eaLnBrk="1" hangingPunct="1"/>
            <a:r>
              <a:rPr lang="sv-SE" sz="1400" dirty="0" smtClean="0"/>
              <a:t>Hockeyskolan / </a:t>
            </a:r>
            <a:r>
              <a:rPr lang="sv-SE" sz="1400" dirty="0" err="1" smtClean="0"/>
              <a:t>LekIS</a:t>
            </a:r>
            <a:endParaRPr lang="sv-SE" sz="1400" dirty="0" smtClean="0"/>
          </a:p>
          <a:p>
            <a:pPr eaLnBrk="1" hangingPunct="1"/>
            <a:r>
              <a:rPr lang="sv-SE" sz="1400" dirty="0" smtClean="0"/>
              <a:t>Vår egna Cup</a:t>
            </a:r>
          </a:p>
          <a:p>
            <a:pPr eaLnBrk="1" hangingPunct="1"/>
            <a:r>
              <a:rPr lang="sv-SE" sz="1400" dirty="0" smtClean="0"/>
              <a:t>Övrigt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a:xfrm>
            <a:off x="683568" y="332656"/>
            <a:ext cx="8229600" cy="1143000"/>
          </a:xfrm>
        </p:spPr>
        <p:txBody>
          <a:bodyPr/>
          <a:lstStyle/>
          <a:p>
            <a:pPr algn="l" eaLnBrk="1" hangingPunct="1"/>
            <a:r>
              <a:rPr lang="sv-SE" dirty="0" smtClean="0"/>
              <a:t>        Stationer att bemanna</a:t>
            </a:r>
          </a:p>
        </p:txBody>
      </p:sp>
      <p:sp>
        <p:nvSpPr>
          <p:cNvPr id="7171" name="Platshållare för innehåll 2"/>
          <p:cNvSpPr>
            <a:spLocks noGrp="1"/>
          </p:cNvSpPr>
          <p:nvPr>
            <p:ph idx="1"/>
          </p:nvPr>
        </p:nvSpPr>
        <p:spPr>
          <a:xfrm>
            <a:off x="2699792" y="4005064"/>
            <a:ext cx="3682752" cy="2404864"/>
          </a:xfrm>
        </p:spPr>
        <p:txBody>
          <a:bodyPr/>
          <a:lstStyle/>
          <a:p>
            <a:pPr eaLnBrk="1" hangingPunct="1"/>
            <a:r>
              <a:rPr lang="sv-SE" sz="1400" dirty="0" smtClean="0"/>
              <a:t>Mat och inköp (5)</a:t>
            </a:r>
          </a:p>
          <a:p>
            <a:pPr eaLnBrk="1" hangingPunct="1"/>
            <a:r>
              <a:rPr lang="sv-SE" sz="1400" dirty="0" smtClean="0"/>
              <a:t>Sekretariat och speaker (6)</a:t>
            </a:r>
          </a:p>
          <a:p>
            <a:pPr eaLnBrk="1" hangingPunct="1"/>
            <a:r>
              <a:rPr lang="sv-SE" sz="1400" dirty="0" smtClean="0"/>
              <a:t>Kansli, ekonomi och data (3)</a:t>
            </a:r>
          </a:p>
          <a:p>
            <a:pPr eaLnBrk="1" hangingPunct="1"/>
            <a:r>
              <a:rPr lang="sv-SE" sz="1400" dirty="0" smtClean="0"/>
              <a:t>Domare, omklädningsrum och städ (1)</a:t>
            </a:r>
          </a:p>
          <a:p>
            <a:pPr eaLnBrk="1" hangingPunct="1"/>
            <a:r>
              <a:rPr lang="sv-SE" sz="1400" dirty="0" smtClean="0"/>
              <a:t>Sargbyggare, lagvärdar och prisutdelare (5)</a:t>
            </a:r>
          </a:p>
          <a:p>
            <a:pPr eaLnBrk="1" hangingPunct="1"/>
            <a:r>
              <a:rPr lang="sv-SE" sz="1400" dirty="0" smtClean="0"/>
              <a:t>Försäljning mat mm (6)</a:t>
            </a:r>
          </a:p>
          <a:p>
            <a:pPr eaLnBrk="1" hangingPunct="1"/>
            <a:r>
              <a:rPr lang="sv-SE" sz="1400" dirty="0" smtClean="0"/>
              <a:t>Försäljning lotter (5)</a:t>
            </a:r>
          </a:p>
          <a:p>
            <a:pPr eaLnBrk="1" hangingPunct="1"/>
            <a:r>
              <a:rPr lang="sv-SE" sz="1400" dirty="0" smtClean="0"/>
              <a:t>Priser till lotter (Alla)</a:t>
            </a:r>
          </a:p>
          <a:p>
            <a:pPr eaLnBrk="1" hangingPunct="1"/>
            <a:r>
              <a:rPr lang="sv-SE" sz="1400" dirty="0" smtClean="0"/>
              <a:t>Sjukvårdare (1)</a:t>
            </a:r>
          </a:p>
          <a:p>
            <a:pPr eaLnBrk="1" hangingPunct="1"/>
            <a:r>
              <a:rPr lang="sv-SE" sz="1400" dirty="0" err="1" smtClean="0"/>
              <a:t>Relaxaktivitet</a:t>
            </a:r>
            <a:r>
              <a:rPr lang="sv-SE" sz="1400" dirty="0" smtClean="0"/>
              <a:t> (1)</a:t>
            </a:r>
          </a:p>
          <a:p>
            <a:pPr eaLnBrk="1" hangingPunct="1"/>
            <a:endParaRPr lang="sv-SE" sz="1400" dirty="0" smtClean="0"/>
          </a:p>
          <a:p>
            <a:pPr eaLnBrk="1" hangingPunct="1">
              <a:buNone/>
            </a:pPr>
            <a:endParaRPr lang="sv-SE" sz="1400" dirty="0" smtClean="0"/>
          </a:p>
        </p:txBody>
      </p:sp>
      <p:pic>
        <p:nvPicPr>
          <p:cNvPr id="7172" name="Picture 4"/>
          <p:cNvPicPr>
            <a:picLocks noChangeAspect="1" noChangeArrowheads="1"/>
          </p:cNvPicPr>
          <p:nvPr/>
        </p:nvPicPr>
        <p:blipFill>
          <a:blip r:embed="rId2" cstate="print"/>
          <a:srcRect/>
          <a:stretch>
            <a:fillRect/>
          </a:stretch>
        </p:blipFill>
        <p:spPr bwMode="auto">
          <a:xfrm>
            <a:off x="6981825" y="0"/>
            <a:ext cx="2162175" cy="2047875"/>
          </a:xfrm>
          <a:prstGeom prst="rect">
            <a:avLst/>
          </a:prstGeom>
          <a:noFill/>
          <a:ln w="9525">
            <a:noFill/>
            <a:miter lim="800000"/>
            <a:headEnd/>
            <a:tailEnd/>
          </a:ln>
        </p:spPr>
      </p:pic>
      <p:sp>
        <p:nvSpPr>
          <p:cNvPr id="5" name="TextBox 4"/>
          <p:cNvSpPr txBox="1"/>
          <p:nvPr/>
        </p:nvSpPr>
        <p:spPr>
          <a:xfrm>
            <a:off x="1259632" y="1412776"/>
            <a:ext cx="6048672" cy="2677656"/>
          </a:xfrm>
          <a:prstGeom prst="rect">
            <a:avLst/>
          </a:prstGeom>
          <a:noFill/>
        </p:spPr>
        <p:txBody>
          <a:bodyPr wrap="square" rtlCol="0">
            <a:spAutoFit/>
          </a:bodyPr>
          <a:lstStyle/>
          <a:p>
            <a:pPr algn="ctr"/>
            <a:r>
              <a:rPr lang="sv-SE" sz="1400" dirty="0" smtClean="0">
                <a:latin typeface="+mn-lt"/>
              </a:rPr>
              <a:t>Vår Cupgeneral Thomas </a:t>
            </a:r>
            <a:r>
              <a:rPr lang="sv-SE" sz="1400" dirty="0" err="1" smtClean="0">
                <a:latin typeface="+mn-lt"/>
              </a:rPr>
              <a:t>Rahm</a:t>
            </a:r>
            <a:r>
              <a:rPr lang="sv-SE" sz="1400" dirty="0" smtClean="0">
                <a:latin typeface="+mn-lt"/>
              </a:rPr>
              <a:t> kommer hålla samman oss i detta!</a:t>
            </a:r>
          </a:p>
          <a:p>
            <a:pPr algn="ctr"/>
            <a:endParaRPr lang="sv-SE" sz="1400" dirty="0" smtClean="0">
              <a:latin typeface="+mn-lt"/>
            </a:endParaRPr>
          </a:p>
          <a:p>
            <a:pPr algn="ctr"/>
            <a:r>
              <a:rPr lang="sv-SE" sz="1400" dirty="0" smtClean="0">
                <a:latin typeface="+mn-lt"/>
              </a:rPr>
              <a:t>Anmäl ert intresse till Thomas, </a:t>
            </a:r>
            <a:r>
              <a:rPr lang="sv-SE" sz="1400" dirty="0" err="1" smtClean="0">
                <a:latin typeface="+mn-lt"/>
                <a:hlinkClick r:id="rId3"/>
              </a:rPr>
              <a:t>thomas.rahm@ssf.se</a:t>
            </a:r>
            <a:endParaRPr lang="sv-SE" sz="1400" dirty="0" smtClean="0">
              <a:latin typeface="+mn-lt"/>
            </a:endParaRPr>
          </a:p>
          <a:p>
            <a:pPr algn="ctr"/>
            <a:endParaRPr lang="sv-SE" sz="1400" dirty="0" smtClean="0">
              <a:latin typeface="+mn-lt"/>
            </a:endParaRPr>
          </a:p>
          <a:p>
            <a:pPr algn="ctr"/>
            <a:r>
              <a:rPr lang="sv-SE" sz="1400" dirty="0" smtClean="0">
                <a:latin typeface="+mn-lt"/>
              </a:rPr>
              <a:t>Kallelse till nytt möte enbart gällande Lerumspucken kommer</a:t>
            </a:r>
          </a:p>
          <a:p>
            <a:pPr algn="ctr"/>
            <a:endParaRPr lang="sv-SE" sz="1400" dirty="0" smtClean="0">
              <a:latin typeface="+mn-lt"/>
            </a:endParaRPr>
          </a:p>
          <a:p>
            <a:pPr eaLnBrk="1" hangingPunct="1"/>
            <a:r>
              <a:rPr lang="sv-SE" sz="1400" dirty="0" smtClean="0">
                <a:latin typeface="+mn-lt"/>
              </a:rPr>
              <a:t>Har man möjlighet att ställa upp med 2 stycken från familjen så underlättar det. Hela eller delar av dagen.</a:t>
            </a:r>
          </a:p>
          <a:p>
            <a:pPr eaLnBrk="1" hangingPunct="1"/>
            <a:r>
              <a:rPr lang="sv-SE" sz="1400" dirty="0" smtClean="0">
                <a:latin typeface="+mn-lt"/>
              </a:rPr>
              <a:t>Extra personal som kan hjälpa till – mor/far föräldrar, storasyskon.</a:t>
            </a:r>
          </a:p>
          <a:p>
            <a:pPr eaLnBrk="1" hangingPunct="1"/>
            <a:endParaRPr lang="sv-SE" sz="1400" dirty="0" smtClean="0">
              <a:latin typeface="+mn-lt"/>
            </a:endParaRPr>
          </a:p>
          <a:p>
            <a:pPr algn="ctr" eaLnBrk="1" hangingPunct="1"/>
            <a:r>
              <a:rPr lang="sv-SE" sz="1400" dirty="0" smtClean="0">
                <a:latin typeface="+mn-lt"/>
              </a:rPr>
              <a:t>Anmäl ert intresse i god tid!</a:t>
            </a:r>
          </a:p>
          <a:p>
            <a:pPr algn="ctr"/>
            <a:endParaRPr lang="sv-SE" sz="14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a:xfrm>
            <a:off x="457200" y="2857500"/>
            <a:ext cx="8229600" cy="1143000"/>
          </a:xfrm>
        </p:spPr>
        <p:txBody>
          <a:bodyPr/>
          <a:lstStyle/>
          <a:p>
            <a:pPr eaLnBrk="1" hangingPunct="1"/>
            <a:r>
              <a:rPr lang="sv-SE" dirty="0" smtClean="0"/>
              <a:t>Övrigt</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tshållare för innehåll 2"/>
          <p:cNvSpPr>
            <a:spLocks noGrp="1"/>
          </p:cNvSpPr>
          <p:nvPr>
            <p:ph idx="1"/>
          </p:nvPr>
        </p:nvSpPr>
        <p:spPr>
          <a:xfrm>
            <a:off x="457200" y="692150"/>
            <a:ext cx="8229600" cy="5434013"/>
          </a:xfrm>
        </p:spPr>
        <p:txBody>
          <a:bodyPr/>
          <a:lstStyle/>
          <a:p>
            <a:pPr eaLnBrk="1" hangingPunct="1"/>
            <a:endParaRPr lang="sv-SE" sz="3600" dirty="0" smtClean="0"/>
          </a:p>
          <a:p>
            <a:pPr eaLnBrk="1" hangingPunct="1">
              <a:buFont typeface="Arial" charset="0"/>
              <a:buNone/>
            </a:pPr>
            <a:r>
              <a:rPr lang="sv-SE" sz="3600" dirty="0" smtClean="0"/>
              <a:t>				</a:t>
            </a:r>
            <a:r>
              <a:rPr lang="sv-SE" sz="4400" dirty="0" smtClean="0"/>
              <a:t>Lerums U9</a:t>
            </a:r>
          </a:p>
          <a:p>
            <a:pPr eaLnBrk="1" hangingPunct="1">
              <a:buFont typeface="Arial" charset="0"/>
              <a:buNone/>
            </a:pPr>
            <a:r>
              <a:rPr lang="sv-SE" sz="3600" dirty="0" smtClean="0"/>
              <a:t>		</a:t>
            </a:r>
          </a:p>
          <a:p>
            <a:pPr eaLnBrk="1" hangingPunct="1">
              <a:buFont typeface="Arial" charset="0"/>
              <a:buNone/>
            </a:pPr>
            <a:r>
              <a:rPr lang="sv-SE" sz="3600" dirty="0" smtClean="0"/>
              <a:t>		Tillsammans gör vi detta möjligt!</a:t>
            </a:r>
          </a:p>
        </p:txBody>
      </p:sp>
      <p:pic>
        <p:nvPicPr>
          <p:cNvPr id="32771" name="Picture 2" descr="C:\Users\Patrik\AppData\Local\Microsoft\Windows\Temporary Internet Files\Content.IE5\YGUC76ED\MC900282498[1].wmf"/>
          <p:cNvPicPr>
            <a:picLocks noChangeAspect="1" noChangeArrowheads="1"/>
          </p:cNvPicPr>
          <p:nvPr/>
        </p:nvPicPr>
        <p:blipFill>
          <a:blip r:embed="rId2" cstate="print"/>
          <a:srcRect/>
          <a:stretch>
            <a:fillRect/>
          </a:stretch>
        </p:blipFill>
        <p:spPr bwMode="auto">
          <a:xfrm>
            <a:off x="2916238" y="3789363"/>
            <a:ext cx="3095625" cy="1700212"/>
          </a:xfrm>
          <a:prstGeom prst="rect">
            <a:avLst/>
          </a:prstGeom>
          <a:noFill/>
          <a:ln w="9525">
            <a:noFill/>
            <a:miter lim="800000"/>
            <a:headEnd/>
            <a:tailEnd/>
          </a:ln>
        </p:spPr>
      </p:pic>
      <p:pic>
        <p:nvPicPr>
          <p:cNvPr id="32772"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Team 05 / U9</a:t>
            </a:r>
            <a:br>
              <a:rPr lang="sv-SE" dirty="0" smtClean="0"/>
            </a:br>
            <a:r>
              <a:rPr lang="sv-SE" dirty="0" smtClean="0"/>
              <a:t>Organisation</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1448544" y="1844824"/>
            <a:ext cx="2736304" cy="3168352"/>
          </a:xfrm>
        </p:spPr>
        <p:txBody>
          <a:bodyPr/>
          <a:lstStyle/>
          <a:p>
            <a:pPr eaLnBrk="1" hangingPunct="1"/>
            <a:r>
              <a:rPr lang="sv-SE" sz="1400" dirty="0" smtClean="0"/>
              <a:t>Lagledare</a:t>
            </a:r>
            <a:endParaRPr lang="sv-SE" sz="1000" dirty="0" smtClean="0"/>
          </a:p>
          <a:p>
            <a:pPr lvl="1" eaLnBrk="1" hangingPunct="1"/>
            <a:r>
              <a:rPr lang="sv-SE" sz="1400" dirty="0" smtClean="0"/>
              <a:t>Christian Andersson</a:t>
            </a:r>
          </a:p>
          <a:p>
            <a:pPr lvl="1" eaLnBrk="1" hangingPunct="1"/>
            <a:r>
              <a:rPr lang="sv-SE" sz="1400" dirty="0" smtClean="0"/>
              <a:t>Stephan </a:t>
            </a:r>
            <a:r>
              <a:rPr lang="sv-SE" sz="1400" dirty="0" err="1" smtClean="0"/>
              <a:t>Edwinsson</a:t>
            </a:r>
            <a:endParaRPr lang="sv-SE" sz="1400" dirty="0" smtClean="0"/>
          </a:p>
          <a:p>
            <a:pPr lvl="1" eaLnBrk="1" hangingPunct="1">
              <a:buNone/>
            </a:pPr>
            <a:endParaRPr lang="sv-SE" sz="1400" dirty="0" smtClean="0"/>
          </a:p>
          <a:p>
            <a:pPr eaLnBrk="1" hangingPunct="1"/>
            <a:r>
              <a:rPr lang="sv-SE" sz="1400" dirty="0" smtClean="0"/>
              <a:t>Tränare</a:t>
            </a:r>
          </a:p>
          <a:p>
            <a:pPr lvl="1" eaLnBrk="1" hangingPunct="1"/>
            <a:r>
              <a:rPr lang="sv-SE" sz="1400" dirty="0" smtClean="0"/>
              <a:t>Lars Carlbom </a:t>
            </a:r>
          </a:p>
          <a:p>
            <a:pPr lvl="1" eaLnBrk="1" hangingPunct="1"/>
            <a:r>
              <a:rPr lang="sv-SE" sz="1400" dirty="0" smtClean="0"/>
              <a:t>Mathias Rhodin </a:t>
            </a:r>
          </a:p>
          <a:p>
            <a:pPr lvl="1" eaLnBrk="1" hangingPunct="1"/>
            <a:r>
              <a:rPr lang="sv-SE" sz="1400" dirty="0" smtClean="0"/>
              <a:t>Pierre Falk</a:t>
            </a:r>
          </a:p>
          <a:p>
            <a:pPr lvl="1" eaLnBrk="1" hangingPunct="1"/>
            <a:r>
              <a:rPr lang="sv-SE" sz="1400" dirty="0" smtClean="0"/>
              <a:t>Henrik Stenberg </a:t>
            </a:r>
          </a:p>
          <a:p>
            <a:pPr lvl="1" eaLnBrk="1" hangingPunct="1"/>
            <a:r>
              <a:rPr lang="sv-SE" sz="1400" dirty="0" smtClean="0"/>
              <a:t>Janne Andersson</a:t>
            </a:r>
          </a:p>
          <a:p>
            <a:pPr lvl="1" eaLnBrk="1" hangingPunct="1"/>
            <a:r>
              <a:rPr lang="sv-SE" sz="1400" dirty="0" smtClean="0"/>
              <a:t>Patrik Stomberg</a:t>
            </a:r>
          </a:p>
          <a:p>
            <a:pPr lvl="1" eaLnBrk="1" hangingPunct="1"/>
            <a:endParaRPr lang="sv-SE" sz="1400" dirty="0" smtClean="0"/>
          </a:p>
          <a:p>
            <a:pPr eaLnBrk="1" hangingPunct="1"/>
            <a:r>
              <a:rPr lang="sv-SE" sz="1400" dirty="0" smtClean="0"/>
              <a:t>Materialförvaltare</a:t>
            </a:r>
          </a:p>
          <a:p>
            <a:pPr lvl="1" eaLnBrk="1" hangingPunct="1"/>
            <a:r>
              <a:rPr lang="sv-SE" sz="1400" dirty="0" smtClean="0"/>
              <a:t>Johnny Pernervik </a:t>
            </a:r>
          </a:p>
          <a:p>
            <a:pPr lvl="1" eaLnBrk="1" hangingPunct="1"/>
            <a:r>
              <a:rPr lang="sv-SE" sz="1400" dirty="0" smtClean="0"/>
              <a:t>Erik Strömberg </a:t>
            </a:r>
          </a:p>
          <a:p>
            <a:pPr lvl="1" eaLnBrk="1" hangingPunct="1"/>
            <a:r>
              <a:rPr lang="sv-SE" sz="1400" dirty="0" smtClean="0"/>
              <a:t>Anders </a:t>
            </a:r>
            <a:r>
              <a:rPr lang="sv-SE" sz="1400" dirty="0" err="1" smtClean="0"/>
              <a:t>W-Robertsson</a:t>
            </a:r>
            <a:endParaRPr lang="sv-SE" sz="1400" dirty="0" smtClean="0"/>
          </a:p>
        </p:txBody>
      </p:sp>
      <p:sp>
        <p:nvSpPr>
          <p:cNvPr id="5" name="Platshållare för innehåll 2"/>
          <p:cNvSpPr txBox="1">
            <a:spLocks/>
          </p:cNvSpPr>
          <p:nvPr/>
        </p:nvSpPr>
        <p:spPr bwMode="auto">
          <a:xfrm>
            <a:off x="5292080" y="1844824"/>
            <a:ext cx="3069232" cy="31683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Ekonomi</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Henrik Stenberg</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Helena Stenberg</a:t>
            </a: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Sekretariatsansvarig</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Lennart Forsberg</a:t>
            </a: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Sargansvarig</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Bo Alexandersson</a:t>
            </a: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Cupgeneral</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Thomas </a:t>
            </a:r>
            <a:r>
              <a:rPr kumimoji="0" lang="sv-SE" sz="1400" b="0" i="0" u="none" strike="noStrike" kern="1200" cap="none" spc="0" normalizeH="0" baseline="0" noProof="0" dirty="0" err="1" smtClean="0">
                <a:ln>
                  <a:noFill/>
                </a:ln>
                <a:solidFill>
                  <a:schemeClr val="tx1"/>
                </a:solidFill>
                <a:effectLst/>
                <a:uLnTx/>
                <a:uFillTx/>
                <a:latin typeface="+mn-lt"/>
                <a:ea typeface="+mn-ea"/>
                <a:cs typeface="+mn-cs"/>
              </a:rPr>
              <a:t>Rahm</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Caféansvarig</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Malin Nilsson</a:t>
            </a: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rgbClr val="FF0000"/>
                </a:solidFill>
                <a:effectLst/>
                <a:uLnTx/>
                <a:uFillTx/>
                <a:latin typeface="+mn-lt"/>
                <a:ea typeface="+mn-ea"/>
                <a:cs typeface="+mn-cs"/>
              </a:rPr>
              <a:t>Marknadsansvarig</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rgbClr val="FF0000"/>
                </a:solidFill>
                <a:effectLst/>
                <a:uLnTx/>
                <a:uFillTx/>
                <a:latin typeface="+mn-lt"/>
                <a:ea typeface="+mn-ea"/>
                <a:cs typeface="+mn-cs"/>
              </a:rPr>
              <a:t>Vakant </a:t>
            </a:r>
            <a:r>
              <a:rPr kumimoji="0" lang="sv-SE" sz="1400" b="0" i="0" u="none" strike="noStrike" kern="1200" cap="none" spc="0" normalizeH="0" baseline="0" noProof="0" dirty="0" smtClean="0">
                <a:ln>
                  <a:noFill/>
                </a:ln>
                <a:solidFill>
                  <a:srgbClr val="FF0000"/>
                </a:solidFill>
                <a:effectLst/>
                <a:uLnTx/>
                <a:uFillTx/>
                <a:latin typeface="+mn-lt"/>
                <a:ea typeface="+mn-ea"/>
                <a:cs typeface="+mn-cs"/>
              </a:rPr>
              <a:t>, Måste tillsättas</a:t>
            </a:r>
            <a:endParaRPr kumimoji="0" lang="sv-SE" sz="14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Mål med säsongen</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2195736" y="1700808"/>
            <a:ext cx="4762872" cy="676672"/>
          </a:xfrm>
        </p:spPr>
        <p:txBody>
          <a:bodyPr/>
          <a:lstStyle/>
          <a:p>
            <a:pPr eaLnBrk="1" hangingPunct="1"/>
            <a:r>
              <a:rPr lang="sv-SE" sz="1400" dirty="0" smtClean="0"/>
              <a:t>Alla skall ha roligt med nya och gamla kompisar</a:t>
            </a:r>
          </a:p>
          <a:p>
            <a:pPr eaLnBrk="1" hangingPunct="1"/>
            <a:r>
              <a:rPr lang="sv-SE" sz="1400" dirty="0" smtClean="0"/>
              <a:t>Utvecklas som spelare och individ</a:t>
            </a:r>
          </a:p>
          <a:p>
            <a:pPr eaLnBrk="1" hangingPunct="1">
              <a:buNone/>
            </a:pPr>
            <a:endParaRPr lang="sv-SE" sz="1400" dirty="0" smtClean="0"/>
          </a:p>
        </p:txBody>
      </p:sp>
      <p:pic>
        <p:nvPicPr>
          <p:cNvPr id="20482" name="Picture 2" descr="http://img.laget.se/3481623_large.jpg"/>
          <p:cNvPicPr>
            <a:picLocks noChangeAspect="1" noChangeArrowheads="1"/>
          </p:cNvPicPr>
          <p:nvPr/>
        </p:nvPicPr>
        <p:blipFill>
          <a:blip r:embed="rId4" cstate="print"/>
          <a:srcRect/>
          <a:stretch>
            <a:fillRect/>
          </a:stretch>
        </p:blipFill>
        <p:spPr bwMode="auto">
          <a:xfrm>
            <a:off x="1979712" y="2492896"/>
            <a:ext cx="5184576" cy="389419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karlstad.se/apps/symfoni/karlstad/karlstad_mm.nsf/lupGraphics/Siluett%20hockeyspelare.jpg/$file/Siluett%20hockeyspelare.jpg"/>
          <p:cNvPicPr>
            <a:picLocks noChangeAspect="1" noChangeArrowheads="1"/>
          </p:cNvPicPr>
          <p:nvPr/>
        </p:nvPicPr>
        <p:blipFill>
          <a:blip r:embed="rId3" cstate="print"/>
          <a:srcRect/>
          <a:stretch>
            <a:fillRect/>
          </a:stretch>
        </p:blipFill>
        <p:spPr bwMode="auto">
          <a:xfrm>
            <a:off x="6588224" y="3284984"/>
            <a:ext cx="1704975" cy="2371725"/>
          </a:xfrm>
          <a:prstGeom prst="rect">
            <a:avLst/>
          </a:prstGeom>
          <a:noFill/>
          <a:ln w="9525">
            <a:noFill/>
            <a:miter lim="800000"/>
            <a:headEnd/>
            <a:tailEnd/>
          </a:ln>
        </p:spPr>
      </p:pic>
      <p:sp>
        <p:nvSpPr>
          <p:cNvPr id="3074" name="Rubrik 1"/>
          <p:cNvSpPr>
            <a:spLocks noGrp="1"/>
          </p:cNvSpPr>
          <p:nvPr>
            <p:ph type="title"/>
          </p:nvPr>
        </p:nvSpPr>
        <p:spPr>
          <a:xfrm>
            <a:off x="971600" y="260648"/>
            <a:ext cx="6053844" cy="1143000"/>
          </a:xfrm>
        </p:spPr>
        <p:txBody>
          <a:bodyPr/>
          <a:lstStyle/>
          <a:p>
            <a:pPr eaLnBrk="1" hangingPunct="1"/>
            <a:r>
              <a:rPr lang="sv-SE" dirty="0" smtClean="0"/>
              <a:t>Träningar/Matcher/Cuper</a:t>
            </a:r>
          </a:p>
        </p:txBody>
      </p:sp>
      <p:pic>
        <p:nvPicPr>
          <p:cNvPr id="3076" name="Picture 4"/>
          <p:cNvPicPr>
            <a:picLocks noChangeAspect="1" noChangeArrowheads="1"/>
          </p:cNvPicPr>
          <p:nvPr/>
        </p:nvPicPr>
        <p:blipFill>
          <a:blip r:embed="rId4" cstate="print"/>
          <a:srcRect/>
          <a:stretch>
            <a:fillRect/>
          </a:stretch>
        </p:blipFill>
        <p:spPr bwMode="auto">
          <a:xfrm>
            <a:off x="6981825" y="0"/>
            <a:ext cx="2162175" cy="2047875"/>
          </a:xfrm>
          <a:prstGeom prst="rect">
            <a:avLst/>
          </a:prstGeom>
          <a:noFill/>
          <a:ln w="9525">
            <a:noFill/>
            <a:miter lim="800000"/>
            <a:headEnd/>
            <a:tailEnd/>
          </a:ln>
        </p:spPr>
      </p:pic>
      <p:sp>
        <p:nvSpPr>
          <p:cNvPr id="5" name="Platshållare för innehåll 2"/>
          <p:cNvSpPr txBox="1">
            <a:spLocks/>
          </p:cNvSpPr>
          <p:nvPr/>
        </p:nvSpPr>
        <p:spPr bwMode="auto">
          <a:xfrm>
            <a:off x="1979712" y="2420888"/>
            <a:ext cx="5112568" cy="28697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Font typeface="Arial" charset="0"/>
              <a:buChar char="•"/>
              <a:defRPr/>
            </a:pPr>
            <a:r>
              <a:rPr lang="sv-SE" sz="1400" dirty="0" smtClean="0">
                <a:latin typeface="+mn-lt"/>
              </a:rPr>
              <a:t>Alla ska få vara med, alla med alla i så god utsträckning som det är möjligt!!!</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Träningar i</a:t>
            </a:r>
            <a:r>
              <a:rPr kumimoji="0" lang="sv-SE" sz="1400" b="0" i="0" u="none" strike="noStrike" kern="1200" cap="none" spc="0" normalizeH="0" noProof="0" dirty="0" smtClean="0">
                <a:ln>
                  <a:noFill/>
                </a:ln>
                <a:solidFill>
                  <a:schemeClr val="tx1"/>
                </a:solidFill>
                <a:effectLst/>
                <a:uLnTx/>
                <a:uFillTx/>
                <a:latin typeface="+mn-lt"/>
                <a:ea typeface="+mn-ea"/>
                <a:cs typeface="+mn-cs"/>
              </a:rPr>
              <a:t> fullgång</a:t>
            </a:r>
          </a:p>
          <a:p>
            <a:pPr marL="800100" lvl="1" indent="-342900">
              <a:spcBef>
                <a:spcPct val="20000"/>
              </a:spcBef>
              <a:buFont typeface="Arial" charset="0"/>
              <a:buChar char="•"/>
              <a:defRPr/>
            </a:pPr>
            <a:r>
              <a:rPr lang="sv-SE" sz="1400" baseline="0" dirty="0" smtClean="0">
                <a:latin typeface="+mn-lt"/>
                <a:cs typeface="+mn-cs"/>
              </a:rPr>
              <a:t>U9 träningar</a:t>
            </a:r>
          </a:p>
          <a:p>
            <a:pPr marL="800100" lvl="1" indent="-342900">
              <a:spcBef>
                <a:spcPct val="20000"/>
              </a:spcBef>
              <a:buFont typeface="Arial" charset="0"/>
              <a:buChar char="•"/>
              <a:defRPr/>
            </a:pPr>
            <a:r>
              <a:rPr kumimoji="0" lang="sv-SE" sz="1400" b="0" i="0" u="none" strike="noStrike" kern="1200" cap="none" spc="0" normalizeH="0" noProof="0" dirty="0" smtClean="0">
                <a:ln>
                  <a:noFill/>
                </a:ln>
                <a:solidFill>
                  <a:schemeClr val="tx1"/>
                </a:solidFill>
                <a:effectLst/>
                <a:uLnTx/>
                <a:uFillTx/>
                <a:latin typeface="+mn-lt"/>
                <a:ea typeface="+mn-ea"/>
                <a:cs typeface="+mn-cs"/>
              </a:rPr>
              <a:t>Hockeyskolan träningar</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charset="0"/>
              <a:buChar char="•"/>
              <a:defRPr/>
            </a:pPr>
            <a:r>
              <a:rPr lang="sv-SE" sz="1400" dirty="0" smtClean="0">
                <a:latin typeface="+mn-lt"/>
              </a:rPr>
              <a:t>Serie (poolspel) – Återkommer med tider (troligtvis Söndagar)</a:t>
            </a:r>
          </a:p>
          <a:p>
            <a:pPr marL="800100" lvl="1" indent="-342900">
              <a:spcBef>
                <a:spcPct val="20000"/>
              </a:spcBef>
              <a:buFont typeface="Arial" charset="0"/>
              <a:buChar char="•"/>
              <a:defRPr/>
            </a:pPr>
            <a:r>
              <a:rPr lang="sv-SE" sz="1400" dirty="0" err="1" smtClean="0">
                <a:latin typeface="+mn-lt"/>
              </a:rPr>
              <a:t>D-pojk</a:t>
            </a:r>
            <a:r>
              <a:rPr lang="sv-SE" sz="1400" dirty="0" smtClean="0">
                <a:latin typeface="+mn-lt"/>
              </a:rPr>
              <a:t> = 05/04 (&amp; 06)</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LHL – 4st omg.,</a:t>
            </a:r>
            <a:r>
              <a:rPr kumimoji="0" lang="sv-SE" sz="1400" b="0" i="0" u="none" strike="noStrike" kern="1200" cap="none" spc="0" normalizeH="0" noProof="0" dirty="0" smtClean="0">
                <a:ln>
                  <a:noFill/>
                </a:ln>
                <a:solidFill>
                  <a:schemeClr val="tx1"/>
                </a:solidFill>
                <a:effectLst/>
                <a:uLnTx/>
                <a:uFillTx/>
                <a:latin typeface="+mn-lt"/>
                <a:ea typeface="+mn-ea"/>
                <a:cs typeface="+mn-cs"/>
              </a:rPr>
              <a:t> 1st Final omg.</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Mellan 2 till 4 Cuper – Vilka/När/Var?</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sv-SE" sz="1400" b="0" i="0" u="none" strike="noStrike" kern="1200" cap="none" spc="0" normalizeH="0" baseline="0" noProof="0" dirty="0" smtClean="0">
                <a:ln>
                  <a:noFill/>
                </a:ln>
                <a:solidFill>
                  <a:schemeClr val="tx1"/>
                </a:solidFill>
                <a:effectLst/>
                <a:uLnTx/>
                <a:uFillTx/>
                <a:latin typeface="+mn-lt"/>
                <a:ea typeface="+mn-ea"/>
                <a:cs typeface="+mn-cs"/>
              </a:rPr>
              <a:t>Spelare som tränar upp eller</a:t>
            </a:r>
            <a:r>
              <a:rPr kumimoji="0" lang="sv-SE" sz="1400" b="0" i="0" u="none" strike="noStrike" kern="1200" cap="none" spc="0" normalizeH="0" noProof="0" dirty="0" smtClean="0">
                <a:ln>
                  <a:noFill/>
                </a:ln>
                <a:solidFill>
                  <a:schemeClr val="tx1"/>
                </a:solidFill>
                <a:effectLst/>
                <a:uLnTx/>
                <a:uFillTx/>
                <a:latin typeface="+mn-lt"/>
                <a:ea typeface="+mn-ea"/>
                <a:cs typeface="+mn-cs"/>
              </a:rPr>
              <a:t> ner </a:t>
            </a:r>
            <a:r>
              <a:rPr kumimoji="0" lang="sv-SE" sz="1400" b="0" i="0" u="none" strike="noStrike" kern="1200" cap="none" spc="0" normalizeH="0" noProof="0" dirty="0" smtClean="0">
                <a:ln>
                  <a:noFill/>
                </a:ln>
                <a:solidFill>
                  <a:schemeClr val="tx1"/>
                </a:solidFill>
                <a:effectLst/>
                <a:uLnTx/>
                <a:uFillTx/>
                <a:latin typeface="+mn-lt"/>
                <a:ea typeface="+mn-ea"/>
                <a:cs typeface="+mn-cs"/>
              </a:rPr>
              <a:t>mellan </a:t>
            </a:r>
            <a:r>
              <a:rPr lang="sv-SE" sz="1400" dirty="0" smtClean="0">
                <a:latin typeface="+mn-lt"/>
                <a:cs typeface="+mn-cs"/>
              </a:rPr>
              <a:t>å</a:t>
            </a:r>
            <a:r>
              <a:rPr lang="sv-SE" sz="1400" baseline="0" dirty="0" smtClean="0">
                <a:latin typeface="+mn-lt"/>
                <a:cs typeface="+mn-cs"/>
              </a:rPr>
              <a:t>rskullarna</a:t>
            </a:r>
            <a:r>
              <a:rPr lang="sv-SE" sz="1400" dirty="0" smtClean="0">
                <a:latin typeface="+mn-lt"/>
                <a:cs typeface="+mn-cs"/>
              </a:rPr>
              <a:t> </a:t>
            </a:r>
            <a:r>
              <a:rPr lang="sv-SE" sz="1400" dirty="0" smtClean="0">
                <a:latin typeface="+mn-lt"/>
                <a:cs typeface="+mn-cs"/>
              </a:rPr>
              <a:t>beslutas i samförstånd mellan tränarna för respektive lag</a:t>
            </a:r>
            <a:endParaRPr kumimoji="0" lang="sv-SE"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LHL 13/14</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395536" y="1196752"/>
            <a:ext cx="8229600" cy="5112568"/>
          </a:xfrm>
        </p:spPr>
        <p:txBody>
          <a:bodyPr/>
          <a:lstStyle/>
          <a:p>
            <a:pPr eaLnBrk="1" hangingPunct="1">
              <a:buNone/>
            </a:pPr>
            <a:r>
              <a:rPr lang="sv-SE" sz="1400" dirty="0" smtClean="0"/>
              <a:t>	</a:t>
            </a:r>
          </a:p>
          <a:p>
            <a:pPr eaLnBrk="1" hangingPunct="1">
              <a:buNone/>
            </a:pPr>
            <a:r>
              <a:rPr lang="sv-SE" sz="1400" dirty="0" smtClean="0"/>
              <a:t>	</a:t>
            </a:r>
            <a:r>
              <a:rPr lang="sv-SE" sz="1400" b="1" dirty="0" smtClean="0"/>
              <a:t>Klubbar: Hisingen, Lerum och Frölunda.</a:t>
            </a:r>
            <a:endParaRPr lang="sv-SE" sz="1400" dirty="0" smtClean="0"/>
          </a:p>
          <a:p>
            <a:pPr eaLnBrk="1" hangingPunct="1"/>
            <a:r>
              <a:rPr lang="sv-SE" sz="1400" dirty="0" smtClean="0"/>
              <a:t>Antal lag: 8st lag i årets LHL. 4st lag spelar vid varje speltillfälle.</a:t>
            </a:r>
          </a:p>
          <a:p>
            <a:r>
              <a:rPr lang="sv-SE" sz="1400" dirty="0" smtClean="0"/>
              <a:t>Speltillfällen: totalt 5 omgångar.  Omg. 1-4 = 3h istid per tillfälle, omgång 5 = 4h</a:t>
            </a:r>
          </a:p>
          <a:p>
            <a:pPr lvl="1"/>
            <a:r>
              <a:rPr lang="sv-SE" sz="1400" dirty="0" smtClean="0"/>
              <a:t>Speldag: Lördagar (krock med LBK+FHC hockeyskolan, men på söndagar är det u9 poolspel)</a:t>
            </a:r>
          </a:p>
          <a:p>
            <a:pPr lvl="1"/>
            <a:r>
              <a:rPr lang="sv-SE" sz="1400" dirty="0" smtClean="0"/>
              <a:t>Omgång 1, nov, plats Lerum</a:t>
            </a:r>
          </a:p>
          <a:p>
            <a:pPr lvl="1"/>
            <a:r>
              <a:rPr lang="sv-SE" sz="1400" dirty="0" smtClean="0"/>
              <a:t>Omgång 2, dec, plats Tuve</a:t>
            </a:r>
          </a:p>
          <a:p>
            <a:pPr lvl="1"/>
            <a:r>
              <a:rPr lang="sv-SE" sz="1400" dirty="0" smtClean="0"/>
              <a:t>Omgång 3, jan, plats Lerum</a:t>
            </a:r>
          </a:p>
          <a:p>
            <a:pPr lvl="1"/>
            <a:r>
              <a:rPr lang="sv-SE" sz="1400" dirty="0" smtClean="0"/>
              <a:t>Omgång 4, feb , plats Tuve </a:t>
            </a:r>
          </a:p>
          <a:p>
            <a:pPr lvl="1"/>
            <a:r>
              <a:rPr lang="sv-SE" sz="1400" dirty="0" smtClean="0"/>
              <a:t>Omgång 5 (final, alla lag), mars, plats Frölundaborg, spel på lilla + stora isen</a:t>
            </a:r>
          </a:p>
          <a:p>
            <a:r>
              <a:rPr lang="sv-SE" sz="1400" dirty="0" smtClean="0"/>
              <a:t>Antal barn är svårbedömd,  men ca 120 st.  </a:t>
            </a:r>
          </a:p>
          <a:p>
            <a:r>
              <a:rPr lang="sv-SE" sz="1400" dirty="0" smtClean="0"/>
              <a:t>Speltid/match:  2 x 13,5 minuter </a:t>
            </a:r>
          </a:p>
          <a:p>
            <a:r>
              <a:rPr lang="sv-SE" sz="1400" dirty="0" smtClean="0"/>
              <a:t>Nivåer: likt tidigare, A-B-C  indelning av spelarna</a:t>
            </a:r>
          </a:p>
          <a:p>
            <a:r>
              <a:rPr lang="sv-SE" sz="1400" dirty="0" smtClean="0"/>
              <a:t>Åldrar: 05/06 </a:t>
            </a:r>
          </a:p>
          <a:p>
            <a:pPr eaLnBrk="1" hangingPunct="1">
              <a:buNone/>
            </a:pPr>
            <a:endParaRPr lang="sv-SE" sz="1400" dirty="0" smtClean="0"/>
          </a:p>
          <a:p>
            <a:pPr eaLnBrk="1" hangingPunct="1">
              <a:buNone/>
            </a:pPr>
            <a:r>
              <a:rPr lang="sv-SE" sz="1400" b="1" dirty="0" smtClean="0"/>
              <a:t>	Roller</a:t>
            </a:r>
            <a:endParaRPr lang="sv-SE" sz="1400" dirty="0" smtClean="0"/>
          </a:p>
          <a:p>
            <a:r>
              <a:rPr lang="sv-SE" sz="1400" dirty="0" smtClean="0"/>
              <a:t>LHL-REKTOR, vakant,  förslag att det är ett rullande schema där varje klubb står för rektorskapet var 3e år.</a:t>
            </a:r>
          </a:p>
          <a:p>
            <a:pPr lvl="0"/>
            <a:r>
              <a:rPr lang="sv-SE" sz="1400" dirty="0" err="1" smtClean="0"/>
              <a:t>LHL-Spindlar</a:t>
            </a:r>
            <a:r>
              <a:rPr lang="sv-SE" sz="1400" dirty="0" smtClean="0"/>
              <a:t>, 1st per </a:t>
            </a:r>
            <a:r>
              <a:rPr lang="sv-SE" sz="1400" dirty="0" smtClean="0"/>
              <a:t>förening</a:t>
            </a:r>
            <a:endParaRPr lang="sv-SE" sz="1400" dirty="0" smtClean="0"/>
          </a:p>
          <a:p>
            <a:pPr lvl="0"/>
            <a:r>
              <a:rPr lang="sv-SE" sz="1400" dirty="0" err="1" smtClean="0"/>
              <a:t>LHL-Lagledare</a:t>
            </a:r>
            <a:r>
              <a:rPr lang="sv-SE" sz="1400" dirty="0" smtClean="0"/>
              <a:t>, 8st per förening ( dvs. 1st </a:t>
            </a:r>
            <a:r>
              <a:rPr lang="sv-SE" sz="1400" dirty="0" err="1" smtClean="0"/>
              <a:t>LHL-Lagledare</a:t>
            </a:r>
            <a:r>
              <a:rPr lang="sv-SE" sz="1400" dirty="0" smtClean="0"/>
              <a:t> från varje förening per </a:t>
            </a:r>
            <a:r>
              <a:rPr lang="sv-SE" sz="1400" dirty="0" err="1" smtClean="0"/>
              <a:t>LHL-lag</a:t>
            </a:r>
            <a:r>
              <a:rPr lang="sv-SE" sz="1400" dirty="0" smtClean="0"/>
              <a:t>, lika tidigare) </a:t>
            </a:r>
            <a:endParaRPr lang="sv-SE" sz="1400" dirty="0" smtClean="0"/>
          </a:p>
          <a:p>
            <a:pPr lvl="0"/>
            <a:endParaRPr lang="sv-SE" sz="1400" dirty="0" smtClean="0"/>
          </a:p>
          <a:p>
            <a:pPr lvl="0"/>
            <a:r>
              <a:rPr lang="sv-SE" sz="1400" dirty="0" smtClean="0">
                <a:solidFill>
                  <a:srgbClr val="FF0000"/>
                </a:solidFill>
              </a:rPr>
              <a:t>Lerum måste tillsätta </a:t>
            </a:r>
            <a:r>
              <a:rPr lang="sv-SE" sz="1400" dirty="0" err="1" smtClean="0">
                <a:solidFill>
                  <a:srgbClr val="FF0000"/>
                </a:solidFill>
              </a:rPr>
              <a:t>LHL-Spindel</a:t>
            </a:r>
            <a:r>
              <a:rPr lang="sv-SE" sz="1400" dirty="0" smtClean="0">
                <a:solidFill>
                  <a:srgbClr val="FF0000"/>
                </a:solidFill>
              </a:rPr>
              <a:t> samt </a:t>
            </a:r>
            <a:r>
              <a:rPr lang="sv-SE" sz="1400" dirty="0" err="1" smtClean="0">
                <a:solidFill>
                  <a:srgbClr val="FF0000"/>
                </a:solidFill>
              </a:rPr>
              <a:t>LHL-Lagledare</a:t>
            </a:r>
            <a:endParaRPr lang="sv-SE" sz="1400" dirty="0" smtClean="0">
              <a:solidFill>
                <a:srgbClr val="FF0000"/>
              </a:solidFill>
            </a:endParaRPr>
          </a:p>
          <a:p>
            <a:pPr eaLnBrk="1" hangingPunct="1"/>
            <a:endParaRPr lang="sv-SE" sz="1400" dirty="0" smtClean="0"/>
          </a:p>
          <a:p>
            <a:pPr lvl="1" eaLnBrk="1" hangingPunct="1">
              <a:buNone/>
            </a:pPr>
            <a:endParaRPr lang="sv-SE"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Lagsidan Team 05</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457200" y="1600200"/>
            <a:ext cx="8229600" cy="4525963"/>
          </a:xfrm>
        </p:spPr>
        <p:txBody>
          <a:bodyPr/>
          <a:lstStyle/>
          <a:p>
            <a:pPr algn="ctr" eaLnBrk="1" hangingPunct="1">
              <a:buNone/>
            </a:pPr>
            <a:r>
              <a:rPr lang="sv-SE" sz="2400" dirty="0" smtClean="0">
                <a:hlinkClick r:id="rId4"/>
              </a:rPr>
              <a:t>www.laget.se/LBKTeam05</a:t>
            </a:r>
            <a:endParaRPr lang="sv-SE" sz="2400" dirty="0" smtClean="0"/>
          </a:p>
          <a:p>
            <a:pPr eaLnBrk="1" hangingPunct="1">
              <a:buNone/>
            </a:pPr>
            <a:endParaRPr lang="sv-SE" sz="1100" dirty="0" smtClean="0"/>
          </a:p>
          <a:p>
            <a:pPr eaLnBrk="1" hangingPunct="1"/>
            <a:endParaRPr lang="sv-SE" sz="1100" dirty="0" smtClean="0"/>
          </a:p>
          <a:p>
            <a:pPr eaLnBrk="1" hangingPunct="1"/>
            <a:r>
              <a:rPr lang="sv-SE" sz="1400" dirty="0" smtClean="0"/>
              <a:t>Titta in på lagsida med jämna mellanrum och gärna ofta då uppdateringar av tränings- och matchtider </a:t>
            </a:r>
            <a:r>
              <a:rPr lang="sv-SE" sz="1400" dirty="0" smtClean="0"/>
              <a:t>mm. </a:t>
            </a:r>
            <a:r>
              <a:rPr lang="sv-SE" sz="1400" dirty="0" smtClean="0"/>
              <a:t>presenteras i detta forum.</a:t>
            </a:r>
          </a:p>
          <a:p>
            <a:pPr eaLnBrk="1" hangingPunct="1">
              <a:buNone/>
            </a:pPr>
            <a:endParaRPr lang="sv-SE" sz="1400" dirty="0" smtClean="0"/>
          </a:p>
          <a:p>
            <a:pPr eaLnBrk="1" hangingPunct="1"/>
            <a:r>
              <a:rPr lang="sv-SE" sz="1400" dirty="0" smtClean="0"/>
              <a:t>Viktigt information läggs upp under ”Nyheter”</a:t>
            </a:r>
          </a:p>
          <a:p>
            <a:pPr eaLnBrk="1" hangingPunct="1">
              <a:buNone/>
            </a:pPr>
            <a:endParaRPr lang="sv-SE" sz="1400" dirty="0" smtClean="0"/>
          </a:p>
          <a:p>
            <a:pPr eaLnBrk="1" hangingPunct="1"/>
            <a:r>
              <a:rPr lang="sv-SE" sz="1400" dirty="0" smtClean="0"/>
              <a:t>Tränings-, matchtider och  aktiviteter presenteras </a:t>
            </a:r>
            <a:r>
              <a:rPr lang="sv-SE" sz="1400" dirty="0" smtClean="0"/>
              <a:t>i ”Kalendern”</a:t>
            </a:r>
          </a:p>
          <a:p>
            <a:pPr eaLnBrk="1" hangingPunct="1"/>
            <a:endParaRPr lang="sv-SE" sz="1400" dirty="0" smtClean="0"/>
          </a:p>
          <a:p>
            <a:pPr eaLnBrk="1" hangingPunct="1"/>
            <a:r>
              <a:rPr lang="sv-SE" sz="1400" dirty="0" smtClean="0"/>
              <a:t>Anmälan till match och andra ev. aktiviteter sker via hemsidan</a:t>
            </a:r>
          </a:p>
          <a:p>
            <a:pPr eaLnBrk="1" hangingPunct="1"/>
            <a:endParaRPr lang="sv-SE" sz="1400" dirty="0" smtClean="0"/>
          </a:p>
          <a:p>
            <a:pPr eaLnBrk="1" hangingPunct="1"/>
            <a:r>
              <a:rPr lang="sv-SE" sz="1400" dirty="0" smtClean="0"/>
              <a:t>Information, scheman mm. </a:t>
            </a:r>
            <a:r>
              <a:rPr lang="sv-SE" sz="1400" dirty="0" smtClean="0"/>
              <a:t>om Cafétider och </a:t>
            </a:r>
            <a:r>
              <a:rPr lang="sv-SE" sz="1400" dirty="0" smtClean="0"/>
              <a:t>Hockeyskolan mm. </a:t>
            </a:r>
            <a:r>
              <a:rPr lang="sv-SE" sz="1400" dirty="0" smtClean="0"/>
              <a:t>hittas under ”Dokument”</a:t>
            </a:r>
          </a:p>
          <a:p>
            <a:pPr eaLnBrk="1" hangingPunct="1"/>
            <a:endParaRPr lang="sv-SE" sz="1400" dirty="0" smtClean="0"/>
          </a:p>
          <a:p>
            <a:pPr eaLnBrk="1" hangingPunct="1"/>
            <a:r>
              <a:rPr lang="sv-SE" sz="1400" dirty="0" smtClean="0"/>
              <a:t>Utskick via </a:t>
            </a:r>
            <a:r>
              <a:rPr lang="sv-SE" sz="1400" dirty="0" err="1" smtClean="0"/>
              <a:t>mail</a:t>
            </a:r>
            <a:r>
              <a:rPr lang="sv-SE" sz="1400" dirty="0" smtClean="0"/>
              <a:t> kommer ske när information behöver förmedlas</a:t>
            </a:r>
          </a:p>
          <a:p>
            <a:pPr eaLnBrk="1" hangingPunct="1"/>
            <a:endParaRPr lang="sv-SE" sz="1400" dirty="0" smtClean="0"/>
          </a:p>
          <a:p>
            <a:pPr eaLnBrk="1" hangingPunct="1"/>
            <a:r>
              <a:rPr lang="sv-SE" sz="1400" dirty="0" smtClean="0"/>
              <a:t>Vid frågor, ändringar av </a:t>
            </a:r>
            <a:r>
              <a:rPr lang="sv-SE" sz="1400" dirty="0" err="1" smtClean="0"/>
              <a:t>kont.uppg</a:t>
            </a:r>
            <a:r>
              <a:rPr lang="sv-SE" sz="1400" dirty="0" smtClean="0"/>
              <a:t>., </a:t>
            </a:r>
            <a:r>
              <a:rPr lang="sv-SE" sz="1400" dirty="0" smtClean="0"/>
              <a:t>mm</a:t>
            </a:r>
            <a:r>
              <a:rPr lang="sv-SE" sz="1400" dirty="0" smtClean="0"/>
              <a:t>.</a:t>
            </a:r>
            <a:r>
              <a:rPr lang="sv-SE" sz="1400" dirty="0" smtClean="0"/>
              <a:t> </a:t>
            </a:r>
            <a:r>
              <a:rPr lang="sv-SE" sz="1400" dirty="0" err="1" smtClean="0"/>
              <a:t>mailar</a:t>
            </a:r>
            <a:r>
              <a:rPr lang="sv-SE" sz="1400" dirty="0" smtClean="0"/>
              <a:t> ni detta till </a:t>
            </a:r>
            <a:r>
              <a:rPr lang="sv-SE" sz="1400" dirty="0" err="1" smtClean="0">
                <a:hlinkClick r:id="rId5"/>
              </a:rPr>
              <a:t>christian.h.andersson@telia.com</a:t>
            </a:r>
            <a:endParaRPr lang="sv-SE" sz="1400" dirty="0" smtClean="0"/>
          </a:p>
          <a:p>
            <a:pPr eaLnBrk="1" hangingPunct="1"/>
            <a:endParaRPr lang="sv-SE" sz="1100" dirty="0" smtClean="0"/>
          </a:p>
          <a:p>
            <a:pPr eaLnBrk="1" hangingPunct="1">
              <a:buNone/>
            </a:pPr>
            <a:endParaRPr lang="sv-SE" sz="11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Ansvarsområden</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395536" y="1772816"/>
            <a:ext cx="8229600" cy="4525963"/>
          </a:xfrm>
        </p:spPr>
        <p:txBody>
          <a:bodyPr/>
          <a:lstStyle/>
          <a:p>
            <a:pPr eaLnBrk="1" hangingPunct="1">
              <a:buNone/>
            </a:pPr>
            <a:r>
              <a:rPr lang="sv-SE" sz="1400" dirty="0" smtClean="0"/>
              <a:t>	</a:t>
            </a:r>
          </a:p>
          <a:p>
            <a:pPr eaLnBrk="1" hangingPunct="1">
              <a:buNone/>
            </a:pPr>
            <a:r>
              <a:rPr lang="sv-SE" sz="1400" dirty="0" smtClean="0"/>
              <a:t>	Vi har alla föräldrar och ledare ett ansvar att se till samt skapa förutsättningar för att få killarna att trivas och ha roligt när vi träffas!</a:t>
            </a:r>
          </a:p>
          <a:p>
            <a:pPr eaLnBrk="1" hangingPunct="1">
              <a:buNone/>
            </a:pPr>
            <a:endParaRPr lang="sv-SE" sz="1400" dirty="0" smtClean="0"/>
          </a:p>
          <a:p>
            <a:pPr eaLnBrk="1" hangingPunct="1"/>
            <a:r>
              <a:rPr lang="sv-SE" sz="1400" dirty="0" smtClean="0"/>
              <a:t>Lagledare</a:t>
            </a:r>
          </a:p>
          <a:p>
            <a:pPr lvl="1" eaLnBrk="1" hangingPunct="1"/>
            <a:r>
              <a:rPr lang="sv-SE" sz="1000" dirty="0" smtClean="0"/>
              <a:t>Förmedla information om träningar, matcher och aktiviteter mm.</a:t>
            </a:r>
          </a:p>
          <a:p>
            <a:pPr lvl="1" eaLnBrk="1" hangingPunct="1"/>
            <a:r>
              <a:rPr lang="sv-SE" sz="1000" dirty="0" smtClean="0"/>
              <a:t>Filter mellan </a:t>
            </a:r>
            <a:r>
              <a:rPr lang="sv-SE" sz="1000" dirty="0" smtClean="0"/>
              <a:t>LBK - Tränare </a:t>
            </a:r>
            <a:r>
              <a:rPr lang="sv-SE" sz="1000" dirty="0" smtClean="0"/>
              <a:t>- </a:t>
            </a:r>
            <a:r>
              <a:rPr lang="sv-SE" sz="1000" dirty="0" smtClean="0"/>
              <a:t>Föräldrar</a:t>
            </a:r>
            <a:endParaRPr lang="sv-SE" sz="1000" dirty="0" smtClean="0"/>
          </a:p>
          <a:p>
            <a:pPr lvl="1" eaLnBrk="1" hangingPunct="1"/>
            <a:r>
              <a:rPr lang="sv-SE" sz="1000" dirty="0" smtClean="0"/>
              <a:t>Kontakt med </a:t>
            </a:r>
            <a:r>
              <a:rPr lang="sv-SE" sz="1000" dirty="0" smtClean="0"/>
              <a:t>motståndarlag</a:t>
            </a:r>
            <a:endParaRPr lang="sv-SE" sz="1000" dirty="0" smtClean="0"/>
          </a:p>
          <a:p>
            <a:pPr lvl="1" eaLnBrk="1" hangingPunct="1"/>
            <a:endParaRPr lang="sv-SE" sz="1000" dirty="0" smtClean="0"/>
          </a:p>
          <a:p>
            <a:pPr eaLnBrk="1" hangingPunct="1"/>
            <a:r>
              <a:rPr lang="sv-SE" sz="1400" dirty="0" smtClean="0"/>
              <a:t>Tränare</a:t>
            </a:r>
          </a:p>
          <a:p>
            <a:pPr lvl="1" eaLnBrk="1" hangingPunct="1"/>
            <a:r>
              <a:rPr lang="sv-SE" sz="1000" dirty="0" smtClean="0"/>
              <a:t>Hålla i </a:t>
            </a:r>
            <a:r>
              <a:rPr lang="sv-SE" sz="1000" dirty="0" smtClean="0"/>
              <a:t>träningar/matcher</a:t>
            </a:r>
            <a:endParaRPr lang="sv-SE" sz="1000" dirty="0" smtClean="0"/>
          </a:p>
          <a:p>
            <a:pPr lvl="1" eaLnBrk="1" hangingPunct="1"/>
            <a:r>
              <a:rPr lang="sv-SE" sz="1000" dirty="0" smtClean="0"/>
              <a:t>Laguttagningar vid matcher/cuper</a:t>
            </a:r>
          </a:p>
          <a:p>
            <a:pPr lvl="1" eaLnBrk="1" hangingPunct="1"/>
            <a:r>
              <a:rPr lang="sv-SE" sz="1000" dirty="0" smtClean="0"/>
              <a:t>Diskussion med tränare i andra lag vid </a:t>
            </a:r>
            <a:r>
              <a:rPr lang="sv-SE" sz="1000" dirty="0" smtClean="0"/>
              <a:t>träningar/matcher </a:t>
            </a:r>
            <a:r>
              <a:rPr lang="sv-SE" sz="1000" dirty="0" smtClean="0"/>
              <a:t>för killar upp eller ner i årskullarna</a:t>
            </a:r>
          </a:p>
          <a:p>
            <a:pPr eaLnBrk="1" hangingPunct="1"/>
            <a:endParaRPr lang="sv-SE" sz="1400" dirty="0" smtClean="0"/>
          </a:p>
          <a:p>
            <a:pPr eaLnBrk="1" hangingPunct="1"/>
            <a:r>
              <a:rPr lang="sv-SE" sz="1400" dirty="0" smtClean="0"/>
              <a:t>Materialförvaltare</a:t>
            </a:r>
          </a:p>
          <a:p>
            <a:pPr lvl="1" eaLnBrk="1" hangingPunct="1"/>
            <a:r>
              <a:rPr lang="sv-SE" sz="1000" dirty="0" smtClean="0"/>
              <a:t>Hjälpa tränarna och killarna med tröjor, utrustning och materiel mm.</a:t>
            </a:r>
          </a:p>
          <a:p>
            <a:pPr lvl="1" eaLnBrk="1" hangingPunct="1"/>
            <a:r>
              <a:rPr lang="sv-SE" sz="1000" dirty="0" smtClean="0"/>
              <a:t>Ansvarar för förrådet</a:t>
            </a:r>
          </a:p>
          <a:p>
            <a:pPr lvl="1" eaLnBrk="1" hangingPunct="1"/>
            <a:endParaRPr lang="sv-SE" sz="1000" dirty="0" smtClean="0"/>
          </a:p>
          <a:p>
            <a:pPr eaLnBrk="1" hangingPunct="1"/>
            <a:r>
              <a:rPr lang="sv-SE" sz="1400" dirty="0" smtClean="0"/>
              <a:t>Cupgeneral, </a:t>
            </a:r>
            <a:r>
              <a:rPr lang="sv-SE" sz="1400" dirty="0" smtClean="0"/>
              <a:t>Ekonomi, </a:t>
            </a:r>
            <a:r>
              <a:rPr lang="sv-SE" sz="1400" dirty="0" err="1" smtClean="0"/>
              <a:t>Caféansv</a:t>
            </a:r>
            <a:r>
              <a:rPr lang="sv-SE" sz="1400" dirty="0" smtClean="0"/>
              <a:t>.,</a:t>
            </a:r>
            <a:r>
              <a:rPr lang="sv-SE" sz="1400" dirty="0" smtClean="0"/>
              <a:t> </a:t>
            </a:r>
            <a:r>
              <a:rPr lang="sv-SE" sz="1400" dirty="0" err="1" smtClean="0"/>
              <a:t>Marknadsansv</a:t>
            </a:r>
            <a:r>
              <a:rPr lang="sv-SE" sz="1400" dirty="0" smtClean="0"/>
              <a:t>., </a:t>
            </a:r>
            <a:r>
              <a:rPr lang="sv-SE" sz="1400" dirty="0" err="1" smtClean="0"/>
              <a:t>Sargansv</a:t>
            </a:r>
            <a:r>
              <a:rPr lang="sv-SE" sz="1400" dirty="0" smtClean="0"/>
              <a:t>. &amp;</a:t>
            </a:r>
            <a:r>
              <a:rPr lang="sv-SE" sz="1400" dirty="0" smtClean="0"/>
              <a:t> </a:t>
            </a:r>
            <a:r>
              <a:rPr lang="sv-SE" sz="1400" dirty="0" err="1" smtClean="0"/>
              <a:t>Seketariat</a:t>
            </a:r>
            <a:r>
              <a:rPr lang="sv-SE" sz="1400" dirty="0" err="1" smtClean="0"/>
              <a:t>ansv</a:t>
            </a:r>
            <a:r>
              <a:rPr lang="sv-SE" sz="1400" dirty="0" smtClean="0"/>
              <a:t>.</a:t>
            </a:r>
            <a:endParaRPr lang="sv-SE" sz="1400" dirty="0" smtClean="0"/>
          </a:p>
          <a:p>
            <a:pPr lvl="1" eaLnBrk="1" hangingPunct="1"/>
            <a:r>
              <a:rPr lang="sv-SE" sz="1000" dirty="0" smtClean="0"/>
              <a:t>Planering </a:t>
            </a:r>
          </a:p>
          <a:p>
            <a:pPr lvl="1" eaLnBrk="1" hangingPunct="1"/>
            <a:r>
              <a:rPr lang="sv-SE" sz="1000" dirty="0" smtClean="0"/>
              <a:t>Schemaläggning </a:t>
            </a:r>
            <a:endParaRPr lang="sv-SE" sz="1000" dirty="0" smtClean="0"/>
          </a:p>
          <a:p>
            <a:pPr lvl="1" eaLnBrk="1" hangingPunct="1"/>
            <a:r>
              <a:rPr lang="sv-SE" sz="1000" dirty="0" smtClean="0"/>
              <a:t>Uppföljning</a:t>
            </a:r>
          </a:p>
          <a:p>
            <a:pPr lvl="1" eaLnBrk="1" hangingPunct="1"/>
            <a:endParaRPr lang="sv-SE" sz="1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pPr eaLnBrk="1" hangingPunct="1"/>
            <a:r>
              <a:rPr lang="sv-SE" dirty="0" smtClean="0"/>
              <a:t>Utrustning</a:t>
            </a:r>
          </a:p>
        </p:txBody>
      </p:sp>
      <p:pic>
        <p:nvPicPr>
          <p:cNvPr id="3076" name="Picture 4"/>
          <p:cNvPicPr>
            <a:picLocks noChangeAspect="1" noChangeArrowheads="1"/>
          </p:cNvPicPr>
          <p:nvPr/>
        </p:nvPicPr>
        <p:blipFill>
          <a:blip r:embed="rId3" cstate="print"/>
          <a:srcRect/>
          <a:stretch>
            <a:fillRect/>
          </a:stretch>
        </p:blipFill>
        <p:spPr bwMode="auto">
          <a:xfrm>
            <a:off x="6981825" y="0"/>
            <a:ext cx="2162175" cy="2047875"/>
          </a:xfrm>
          <a:prstGeom prst="rect">
            <a:avLst/>
          </a:prstGeom>
          <a:noFill/>
          <a:ln w="9525">
            <a:noFill/>
            <a:miter lim="800000"/>
            <a:headEnd/>
            <a:tailEnd/>
          </a:ln>
        </p:spPr>
      </p:pic>
      <p:sp>
        <p:nvSpPr>
          <p:cNvPr id="6" name="Platshållare för innehåll 2"/>
          <p:cNvSpPr>
            <a:spLocks noGrp="1"/>
          </p:cNvSpPr>
          <p:nvPr>
            <p:ph idx="1"/>
          </p:nvPr>
        </p:nvSpPr>
        <p:spPr>
          <a:xfrm>
            <a:off x="1187624" y="2132856"/>
            <a:ext cx="6696744" cy="2016224"/>
          </a:xfrm>
        </p:spPr>
        <p:txBody>
          <a:bodyPr/>
          <a:lstStyle/>
          <a:p>
            <a:pPr eaLnBrk="1" hangingPunct="1">
              <a:buNone/>
            </a:pPr>
            <a:r>
              <a:rPr lang="sv-SE" sz="1400" dirty="0" smtClean="0"/>
              <a:t>Vid köp av ny utrustning av föräldrar, ledare eller spelare gäller färgerna nedan för LBK.</a:t>
            </a:r>
          </a:p>
          <a:p>
            <a:pPr eaLnBrk="1" hangingPunct="1">
              <a:buNone/>
            </a:pPr>
            <a:r>
              <a:rPr lang="sv-SE" sz="1400" dirty="0" smtClean="0"/>
              <a:t>Helst av de märken vi har avtal med, Reebok och CCM.</a:t>
            </a:r>
          </a:p>
          <a:p>
            <a:pPr eaLnBrk="1" hangingPunct="1"/>
            <a:endParaRPr lang="sv-SE" sz="1400" dirty="0" smtClean="0"/>
          </a:p>
          <a:p>
            <a:pPr eaLnBrk="1" hangingPunct="1"/>
            <a:r>
              <a:rPr lang="sv-SE" sz="1400" dirty="0" smtClean="0"/>
              <a:t>Blå hjälm</a:t>
            </a:r>
          </a:p>
          <a:p>
            <a:pPr eaLnBrk="1" hangingPunct="1"/>
            <a:r>
              <a:rPr lang="sv-SE" sz="1400" dirty="0" smtClean="0"/>
              <a:t>Blå byxor</a:t>
            </a:r>
          </a:p>
          <a:p>
            <a:pPr eaLnBrk="1" hangingPunct="1"/>
            <a:r>
              <a:rPr lang="sv-SE" sz="1400" dirty="0" smtClean="0"/>
              <a:t>Blå handskar</a:t>
            </a:r>
          </a:p>
          <a:p>
            <a:pPr eaLnBrk="1" hangingPunct="1"/>
            <a:r>
              <a:rPr lang="sv-SE" sz="1400" dirty="0" smtClean="0"/>
              <a:t>Röda damasker</a:t>
            </a:r>
          </a:p>
          <a:p>
            <a:pPr eaLnBrk="1" hangingPunct="1"/>
            <a:endParaRPr lang="sv-SE" sz="1400" dirty="0" smtClean="0"/>
          </a:p>
          <a:p>
            <a:pPr eaLnBrk="1" hangingPunct="1"/>
            <a:r>
              <a:rPr lang="sv-SE" sz="1400" dirty="0" smtClean="0"/>
              <a:t>Overaller?</a:t>
            </a:r>
          </a:p>
          <a:p>
            <a:pPr eaLnBrk="1" hangingPunct="1"/>
            <a:endParaRPr lang="sv-SE" sz="1400" dirty="0" smtClean="0"/>
          </a:p>
          <a:p>
            <a:pPr eaLnBrk="1" hangingPunct="1"/>
            <a:r>
              <a:rPr lang="sv-SE" sz="1400" dirty="0" smtClean="0"/>
              <a:t>Förvaringsbackar?</a:t>
            </a:r>
          </a:p>
          <a:p>
            <a:pPr eaLnBrk="1" hangingPunct="1"/>
            <a:endParaRPr lang="sv-SE" sz="1400" dirty="0" smtClean="0"/>
          </a:p>
          <a:p>
            <a:pPr eaLnBrk="1" hangingPunct="1">
              <a:buNone/>
            </a:pPr>
            <a:r>
              <a:rPr lang="sv-SE" sz="1400" dirty="0" smtClean="0"/>
              <a:t>Har ni frågor kring utrustning i övrigt är ni välkomna att fråga</a:t>
            </a:r>
          </a:p>
          <a:p>
            <a:pPr eaLnBrk="1" hangingPunct="1">
              <a:buNone/>
            </a:pPr>
            <a:r>
              <a:rPr lang="sv-SE" sz="1400" dirty="0" smtClean="0"/>
              <a:t>någon av tränarna, </a:t>
            </a:r>
            <a:r>
              <a:rPr lang="sv-SE" sz="1400" dirty="0" err="1" smtClean="0"/>
              <a:t>mtrl.förv</a:t>
            </a:r>
            <a:r>
              <a:rPr lang="sv-SE" sz="1400" dirty="0" smtClean="0"/>
              <a:t>. och lagledarna!</a:t>
            </a:r>
          </a:p>
        </p:txBody>
      </p:sp>
      <p:pic>
        <p:nvPicPr>
          <p:cNvPr id="25606" name="Picture 6" descr="http://cdn.laget.se/3187733.jpg">
            <a:hlinkClick r:id="rId4"/>
          </p:cNvPr>
          <p:cNvPicPr>
            <a:picLocks noChangeAspect="1" noChangeArrowheads="1"/>
          </p:cNvPicPr>
          <p:nvPr/>
        </p:nvPicPr>
        <p:blipFill>
          <a:blip r:embed="rId5" cstate="print"/>
          <a:srcRect/>
          <a:stretch>
            <a:fillRect/>
          </a:stretch>
        </p:blipFill>
        <p:spPr bwMode="auto">
          <a:xfrm>
            <a:off x="6372200" y="4365104"/>
            <a:ext cx="2032345" cy="1749972"/>
          </a:xfrm>
          <a:prstGeom prst="rect">
            <a:avLst/>
          </a:prstGeom>
          <a:noFill/>
        </p:spPr>
      </p:pic>
      <p:pic>
        <p:nvPicPr>
          <p:cNvPr id="25602" name="Picture 2" descr="http://europe.ccmhockey.com/uploads/pics/jogging_basic.png"/>
          <p:cNvPicPr>
            <a:picLocks noChangeAspect="1" noChangeArrowheads="1"/>
          </p:cNvPicPr>
          <p:nvPr/>
        </p:nvPicPr>
        <p:blipFill>
          <a:blip r:embed="rId6" cstate="print"/>
          <a:srcRect/>
          <a:stretch>
            <a:fillRect/>
          </a:stretch>
        </p:blipFill>
        <p:spPr bwMode="auto">
          <a:xfrm>
            <a:off x="3563888" y="2780927"/>
            <a:ext cx="2376264" cy="231685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1458</Words>
  <Application>Microsoft Office PowerPoint</Application>
  <PresentationFormat>On-screen Show (4:3)</PresentationFormat>
  <Paragraphs>739</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Office-tema</vt:lpstr>
      <vt:lpstr>Slide 1</vt:lpstr>
      <vt:lpstr>Agenda</vt:lpstr>
      <vt:lpstr>Team 05 / U9 Organisation</vt:lpstr>
      <vt:lpstr>Mål med säsongen</vt:lpstr>
      <vt:lpstr>Träningar/Matcher/Cuper</vt:lpstr>
      <vt:lpstr>LHL 13/14</vt:lpstr>
      <vt:lpstr>Lagsidan Team 05</vt:lpstr>
      <vt:lpstr>Ansvarsområden</vt:lpstr>
      <vt:lpstr>Utrustning</vt:lpstr>
      <vt:lpstr>Förråd</vt:lpstr>
      <vt:lpstr>Trivselregler</vt:lpstr>
      <vt:lpstr>Trivselregler</vt:lpstr>
      <vt:lpstr>Medlemsavgifter 2013/2014</vt:lpstr>
      <vt:lpstr>Caféet</vt:lpstr>
      <vt:lpstr>Caféet Öppetider</vt:lpstr>
      <vt:lpstr>Caféet</vt:lpstr>
      <vt:lpstr>Hockeyskolan / LekIS</vt:lpstr>
      <vt:lpstr>Vår egna Cup Lerumspucken</vt:lpstr>
      <vt:lpstr>     Lerumspucken U9 2014</vt:lpstr>
      <vt:lpstr>        Stationer att bemanna</vt:lpstr>
      <vt:lpstr>Övrigt</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dc:title>
  <dc:creator>Patrik</dc:creator>
  <cp:lastModifiedBy>sechrand</cp:lastModifiedBy>
  <cp:revision>148</cp:revision>
  <dcterms:created xsi:type="dcterms:W3CDTF">2010-08-10T14:23:23Z</dcterms:created>
  <dcterms:modified xsi:type="dcterms:W3CDTF">2013-09-08T22:42:29Z</dcterms:modified>
</cp:coreProperties>
</file>