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4" r:id="rId6"/>
    <p:sldId id="266" r:id="rId7"/>
    <p:sldId id="267" r:id="rId8"/>
    <p:sldId id="272" r:id="rId9"/>
    <p:sldId id="271" r:id="rId10"/>
    <p:sldId id="269" r:id="rId11"/>
    <p:sldId id="270" r:id="rId12"/>
    <p:sldId id="265"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547AE-AA15-4543-9D76-F5430186EA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5469EB-8545-408B-8097-387705571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82199A-B82A-445F-B0B2-99A30B6FA48B}"/>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37495E60-7BB0-4A23-ABD1-E19717423C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270D-EDDB-4BE7-BE50-7DFDF5AC4C19}"/>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6142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784C-C4B2-4F65-93D8-2E175570B0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8D8875-ABE1-470B-816C-A3AE5C76729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9E04C-1753-450C-9E85-45984E4458C0}"/>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1E93E608-F50C-468D-A2E9-A2C73AF44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F8995-804B-43B7-88D0-42CE4974D5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1846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9F42B9-BDE9-4363-8D2E-75585E28C8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21496F-BFA2-4750-9763-C7F1AF48FA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B0B018-23B8-4AB0-95DF-150BEFA258AE}"/>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D523474B-64B7-4D22-87B8-9AA7F5C607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BA5EFB-32C1-4BC2-942F-1296961EF245}"/>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748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70117-06EE-4E08-8088-9DF76B6692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07FC95-6DA3-45E4-8D6D-DBA65AFD04A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CF333E-325E-4724-B983-767B5F9DEAD0}"/>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8B5301C0-839C-4E9C-9319-C73054B06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36E88F-5E74-4139-BE6A-0133A645A8DC}"/>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027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F7825-13B0-4B15-B194-BAA8CDB6B2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DABC2D-CC1F-4DCF-B6AF-BAF2EDA72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8BCD33-E7DB-420E-AA27-91BDDD10A347}"/>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99121992-AD31-4A1E-9785-0491CB4BEA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CCFE2-4972-4150-AE71-18B3864AC3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114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1D16E-98D1-4CDA-B7A1-3F62561B7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94FF28-EF31-48A0-86E6-131321D568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778D60-3E48-45DE-885E-F5C00699CD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887CE4-DC42-4E57-92C5-A2D47D2CD951}"/>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6" name="Platshållare för sidfot 5">
            <a:extLst>
              <a:ext uri="{FF2B5EF4-FFF2-40B4-BE49-F238E27FC236}">
                <a16:creationId xmlns:a16="http://schemas.microsoft.com/office/drawing/2014/main" id="{817B88F5-785D-4765-91D3-0AEC36631A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8A7C4F-1557-4695-873C-7DE01C4340CA}"/>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4775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850C2-ED84-4155-941B-39AAEBADE5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22BCDD-EDEB-4BEA-9B2F-0A9AEEF51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F930AF5-4988-4507-ABD6-7634EE2B1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CF34F9-5A6B-426F-8C2F-03A2D793C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311FDF-3FC6-4152-9B66-2486D932745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6820E5-99CF-46E1-88D2-099EA840CF1D}"/>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8" name="Platshållare för sidfot 7">
            <a:extLst>
              <a:ext uri="{FF2B5EF4-FFF2-40B4-BE49-F238E27FC236}">
                <a16:creationId xmlns:a16="http://schemas.microsoft.com/office/drawing/2014/main" id="{CEE375CD-E64D-4F48-83CB-681C63EE69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BC50ABD-A6A7-4233-9DD3-556D543B1B1E}"/>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5046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4B039-C94B-4AC9-AB43-D2920F9FA7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4B86126-4C94-49E8-AC15-912D8B9C106B}"/>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4" name="Platshållare för sidfot 3">
            <a:extLst>
              <a:ext uri="{FF2B5EF4-FFF2-40B4-BE49-F238E27FC236}">
                <a16:creationId xmlns:a16="http://schemas.microsoft.com/office/drawing/2014/main" id="{777B309A-80A8-4DDE-8AA9-094B8F917C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39D638-E777-4F5A-9CBF-333030E99F12}"/>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843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2058C-6CD4-4E80-9E26-730C0C93144A}"/>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3" name="Platshållare för sidfot 2">
            <a:extLst>
              <a:ext uri="{FF2B5EF4-FFF2-40B4-BE49-F238E27FC236}">
                <a16:creationId xmlns:a16="http://schemas.microsoft.com/office/drawing/2014/main" id="{96C7C365-2631-4C5E-B59D-7F7449EBE2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CD60AC-58FF-4EF6-BDF6-98D39D317F7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9021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EC94-B048-4643-9D65-CC8F35FB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AE397B-5479-490C-99DF-4C92A0AFF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071699B-B51A-4619-BD68-54E65CC4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A0002D-90FD-4A3D-86FA-A0ECCD571B17}"/>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6" name="Platshållare för sidfot 5">
            <a:extLst>
              <a:ext uri="{FF2B5EF4-FFF2-40B4-BE49-F238E27FC236}">
                <a16:creationId xmlns:a16="http://schemas.microsoft.com/office/drawing/2014/main" id="{C2783797-CBCF-4AD7-A88A-C6B60BBC2F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FE52E5-8F6A-49E4-A713-6624DD449AEB}"/>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511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FC9DA-1AD6-4027-8BF5-E43C16F34E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28B7D05-6308-483C-8A21-586F79DC5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26A4994-8566-44FD-A8F4-22726AAC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1F292B-A403-4573-A8B4-D485DF99D45B}"/>
              </a:ext>
            </a:extLst>
          </p:cNvPr>
          <p:cNvSpPr>
            <a:spLocks noGrp="1"/>
          </p:cNvSpPr>
          <p:nvPr>
            <p:ph type="dt" sz="half" idx="10"/>
          </p:nvPr>
        </p:nvSpPr>
        <p:spPr/>
        <p:txBody>
          <a:bodyPr/>
          <a:lstStyle/>
          <a:p>
            <a:fld id="{051B8566-FF72-4BE6-AA19-0E7EE3FC9884}" type="datetimeFigureOut">
              <a:rPr lang="sv-SE" smtClean="0"/>
              <a:t>2024-03-13</a:t>
            </a:fld>
            <a:endParaRPr lang="sv-SE"/>
          </a:p>
        </p:txBody>
      </p:sp>
      <p:sp>
        <p:nvSpPr>
          <p:cNvPr id="6" name="Platshållare för sidfot 5">
            <a:extLst>
              <a:ext uri="{FF2B5EF4-FFF2-40B4-BE49-F238E27FC236}">
                <a16:creationId xmlns:a16="http://schemas.microsoft.com/office/drawing/2014/main" id="{7D953F1B-9132-4FB2-8F61-77CB43E8C6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4DB80B-D24C-486F-9DAA-BB99109F71C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89544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2E16B-6EF5-4024-A33A-253AA996C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908390-5B2B-4C74-BEF4-889BBE66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135AB-0FAC-40A0-A065-CC421F0B3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8566-FF72-4BE6-AA19-0E7EE3FC9884}" type="datetimeFigureOut">
              <a:rPr lang="sv-SE" smtClean="0"/>
              <a:t>2024-03-13</a:t>
            </a:fld>
            <a:endParaRPr lang="sv-SE"/>
          </a:p>
        </p:txBody>
      </p:sp>
      <p:sp>
        <p:nvSpPr>
          <p:cNvPr id="5" name="Platshållare för sidfot 4">
            <a:extLst>
              <a:ext uri="{FF2B5EF4-FFF2-40B4-BE49-F238E27FC236}">
                <a16:creationId xmlns:a16="http://schemas.microsoft.com/office/drawing/2014/main" id="{968D89CB-A353-4503-B7D0-BB7CE01D7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230F94-60CE-4063-BF85-7D1ABFBEB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5F3D-84D5-4617-A8AE-167C376E0DF1}" type="slidenum">
              <a:rPr lang="sv-SE" smtClean="0"/>
              <a:t>‹#›</a:t>
            </a:fld>
            <a:endParaRPr lang="sv-SE"/>
          </a:p>
        </p:txBody>
      </p:sp>
    </p:spTree>
    <p:extLst>
      <p:ext uri="{BB962C8B-B14F-4D97-AF65-F5344CB8AC3E}">
        <p14:creationId xmlns:p14="http://schemas.microsoft.com/office/powerpoint/2010/main" val="12298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dium.se/foreninga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mailto:pianilzen@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F29A26-B3EB-4C05-993D-26D259E2BE3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95DB22B-128C-49F2-ABF6-024274E68169}"/>
              </a:ext>
            </a:extLst>
          </p:cNvPr>
          <p:cNvSpPr>
            <a:spLocks noGrp="1"/>
          </p:cNvSpPr>
          <p:nvPr>
            <p:ph type="ctrTitle"/>
          </p:nvPr>
        </p:nvSpPr>
        <p:spPr>
          <a:xfrm>
            <a:off x="477981" y="1122363"/>
            <a:ext cx="4663186" cy="3204134"/>
          </a:xfrm>
        </p:spPr>
        <p:txBody>
          <a:bodyPr anchor="b">
            <a:normAutofit/>
          </a:bodyPr>
          <a:lstStyle/>
          <a:p>
            <a:pPr algn="l"/>
            <a:r>
              <a:rPr lang="sv-SE" sz="4400" b="1" dirty="0">
                <a:latin typeface="Arial" panose="020B0604020202020204" pitchFamily="34" charset="0"/>
                <a:cs typeface="Arial" panose="020B0604020202020204" pitchFamily="34" charset="0"/>
              </a:rPr>
              <a:t>Kubikenborgs IF P12</a:t>
            </a:r>
          </a:p>
        </p:txBody>
      </p:sp>
      <p:sp>
        <p:nvSpPr>
          <p:cNvPr id="3" name="Underrubrik 2">
            <a:extLst>
              <a:ext uri="{FF2B5EF4-FFF2-40B4-BE49-F238E27FC236}">
                <a16:creationId xmlns:a16="http://schemas.microsoft.com/office/drawing/2014/main" id="{F0695577-3D7F-4026-B72C-31A38E3C9007}"/>
              </a:ext>
            </a:extLst>
          </p:cNvPr>
          <p:cNvSpPr>
            <a:spLocks noGrp="1"/>
          </p:cNvSpPr>
          <p:nvPr>
            <p:ph type="subTitle" idx="1"/>
          </p:nvPr>
        </p:nvSpPr>
        <p:spPr>
          <a:xfrm>
            <a:off x="477980" y="4872922"/>
            <a:ext cx="4023359" cy="1208141"/>
          </a:xfrm>
        </p:spPr>
        <p:txBody>
          <a:bodyPr>
            <a:normAutofit/>
          </a:bodyPr>
          <a:lstStyle/>
          <a:p>
            <a:pPr algn="l"/>
            <a:r>
              <a:rPr lang="sv-SE" sz="2000" dirty="0">
                <a:latin typeface="Arial" panose="020B0604020202020204" pitchFamily="34" charset="0"/>
                <a:cs typeface="Arial" panose="020B0604020202020204" pitchFamily="34" charset="0"/>
              </a:rPr>
              <a:t>Föräldramöte 2024-03-13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föräldrar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859339"/>
            <a:ext cx="10607180" cy="433965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Närvaro!! </a:t>
            </a:r>
            <a:r>
              <a:rPr lang="sv-SE" sz="1600" dirty="0">
                <a:latin typeface="Arial" panose="020B0604020202020204" pitchFamily="34" charset="0"/>
                <a:cs typeface="Arial" panose="020B0604020202020204" pitchFamily="34" charset="0"/>
              </a:rPr>
              <a:t>Svara på kallelser till träningar och matcher!</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koll på SportAdmin och se till att hålla er uppdaterade.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hjälpa till vid lag- och föreningsaktiviteter: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Hemmamatcher och sammandrag (bakning, fikaförsäljning, matchvärdar m.m.)</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Städdagar (Kubendagen)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Bollkallar och ev. kiosk under A-lagets hemmamatcher</a:t>
            </a:r>
          </a:p>
          <a:p>
            <a:pPr marL="1200150" lvl="2"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Mid Nordic Cup 2-4 Augusti – Kuben är ny medarrangör. 8 timmar arbete.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Bingolottoförsäljning utanför systembolaget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sälja Ravelli (4 paket eller friköp), Restaurangchansen (2 häften) samt Sportlotten (5st)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delta på föreningsmöten man kallas till.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Ansvara för att avgifter betalas i tid. Detta är viktigt för att alla försäkringar ska gälla.</a:t>
            </a:r>
          </a:p>
        </p:txBody>
      </p:sp>
    </p:spTree>
    <p:extLst>
      <p:ext uri="{BB962C8B-B14F-4D97-AF65-F5344CB8AC3E}">
        <p14:creationId xmlns:p14="http://schemas.microsoft.com/office/powerpoint/2010/main" val="183557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spelare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7004"/>
            <a:ext cx="1060718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Kom i tid.</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ordning på era saker.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Visa engagemang genom att lyssna, fokusera och göra sitt bästa.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Gör ert yttersta för att bidra till en positiv och rolig lärandemiljö.</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Respektera varandra. </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Uppmuntra medspelare.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klagar inte på kompisarna.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försöker håller oss positiva även i motgång. Vi spelar för att utvecklas, inte för att vara bäst.</a:t>
            </a:r>
          </a:p>
          <a:p>
            <a:pPr lvl="2">
              <a:spcAft>
                <a:spcPts val="1200"/>
              </a:spcAft>
            </a:pPr>
            <a:endParaRPr lang="sv-SE" sz="1600" dirty="0">
              <a:latin typeface="Arial" panose="020B0604020202020204" pitchFamily="34" charset="0"/>
              <a:cs typeface="Arial" panose="020B0604020202020204" pitchFamily="34" charset="0"/>
            </a:endParaRPr>
          </a:p>
          <a:p>
            <a:pPr lvl="1">
              <a:spcAft>
                <a:spcPts val="1200"/>
              </a:spcAft>
            </a:pPr>
            <a:r>
              <a:rPr lang="sv-SE" sz="1600" b="1" dirty="0">
                <a:latin typeface="Arial" panose="020B0604020202020204" pitchFamily="34" charset="0"/>
                <a:cs typeface="Arial" panose="020B0604020202020204" pitchFamily="34" charset="0"/>
              </a:rPr>
              <a:t>Prata med era barn om detta!</a:t>
            </a:r>
          </a:p>
        </p:txBody>
      </p:sp>
    </p:spTree>
    <p:extLst>
      <p:ext uri="{BB962C8B-B14F-4D97-AF65-F5344CB8AC3E}">
        <p14:creationId xmlns:p14="http://schemas.microsoft.com/office/powerpoint/2010/main" val="114977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Beställning av kläder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5679347" cy="1538883"/>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hlinkClick r:id="rId3"/>
              </a:rPr>
              <a:t>https://www.stadium.se/foreningar</a:t>
            </a:r>
            <a:endParaRPr lang="sv-SE" sz="1600" dirty="0">
              <a:latin typeface="Arial" panose="020B0604020202020204" pitchFamily="34" charset="0"/>
              <a:cs typeface="Arial" panose="020B0604020202020204" pitchFamily="34" charset="0"/>
            </a:endParaRP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Sök efter ”Kubikenborgs IF fotboll”</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finns hela sortimentet, utom strumpor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Strumpor beställs via lagledare</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035" y="2055812"/>
            <a:ext cx="5022345" cy="3402596"/>
          </a:xfrm>
          <a:prstGeom prst="rect">
            <a:avLst/>
          </a:prstGeom>
        </p:spPr>
      </p:pic>
    </p:spTree>
    <p:extLst>
      <p:ext uri="{BB962C8B-B14F-4D97-AF65-F5344CB8AC3E}">
        <p14:creationId xmlns:p14="http://schemas.microsoft.com/office/powerpoint/2010/main" val="195567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Spelarkännedom</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10393960" cy="2339102"/>
          </a:xfrm>
          <a:prstGeom prst="rect">
            <a:avLst/>
          </a:prstGeom>
          <a:noFill/>
        </p:spPr>
        <p:txBody>
          <a:bodyPr wrap="square" rtlCol="0">
            <a:spAutoFit/>
          </a:bodyPr>
          <a:lstStyle/>
          <a:p>
            <a:pPr lvl="1">
              <a:spcAft>
                <a:spcPts val="1200"/>
              </a:spcAft>
            </a:pPr>
            <a:r>
              <a:rPr lang="sv-SE" sz="1600" b="1" dirty="0">
                <a:latin typeface="Arial" panose="020B0604020202020204" pitchFamily="34" charset="0"/>
                <a:cs typeface="Arial" panose="020B0604020202020204" pitchFamily="34" charset="0"/>
              </a:rPr>
              <a:t>Uppdatera ledare/tränare med aktuell kännedom om ert barn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Allergier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Sjukdomar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Diagnoser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Hemmaförhållanden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Övrig ”bra-att-känna-till-information”</a:t>
            </a:r>
          </a:p>
        </p:txBody>
      </p:sp>
      <p:sp>
        <p:nvSpPr>
          <p:cNvPr id="9" name="textruta 8">
            <a:extLst>
              <a:ext uri="{FF2B5EF4-FFF2-40B4-BE49-F238E27FC236}">
                <a16:creationId xmlns:a16="http://schemas.microsoft.com/office/drawing/2014/main" id="{96635D6F-9BE1-4042-B58E-6E151A5B8E0A}"/>
              </a:ext>
            </a:extLst>
          </p:cNvPr>
          <p:cNvSpPr txBox="1"/>
          <p:nvPr/>
        </p:nvSpPr>
        <p:spPr>
          <a:xfrm>
            <a:off x="746620" y="4603066"/>
            <a:ext cx="10393960" cy="338554"/>
          </a:xfrm>
          <a:prstGeom prst="rect">
            <a:avLst/>
          </a:prstGeom>
          <a:noFill/>
        </p:spPr>
        <p:txBody>
          <a:bodyPr wrap="square" rtlCol="0">
            <a:spAutoFit/>
          </a:bodyPr>
          <a:lstStyle/>
          <a:p>
            <a:pPr lvl="1">
              <a:spcAft>
                <a:spcPts val="1200"/>
              </a:spcAft>
            </a:pPr>
            <a:r>
              <a:rPr lang="sv-SE" sz="1600" dirty="0">
                <a:latin typeface="Arial" panose="020B0604020202020204" pitchFamily="34" charset="0"/>
                <a:cs typeface="Arial" panose="020B0604020202020204" pitchFamily="34" charset="0"/>
              </a:rPr>
              <a:t>Mejla eller skicka SMS till Pia på </a:t>
            </a:r>
            <a:r>
              <a:rPr lang="sv-SE" sz="1600" dirty="0">
                <a:latin typeface="Arial" panose="020B0604020202020204" pitchFamily="34" charset="0"/>
                <a:cs typeface="Arial" panose="020B0604020202020204" pitchFamily="34" charset="0"/>
                <a:hlinkClick r:id="rId3"/>
              </a:rPr>
              <a:t>pianilzen@gmail.com</a:t>
            </a:r>
            <a:r>
              <a:rPr lang="sv-SE" sz="1600" dirty="0">
                <a:latin typeface="Arial" panose="020B0604020202020204" pitchFamily="34" charset="0"/>
                <a:cs typeface="Arial" panose="020B0604020202020204" pitchFamily="34" charset="0"/>
              </a:rPr>
              <a:t> eller </a:t>
            </a:r>
            <a:r>
              <a:rPr lang="sv-SE" sz="1600" dirty="0">
                <a:solidFill>
                  <a:srgbClr val="0070C0"/>
                </a:solidFill>
                <a:latin typeface="Arial" panose="020B0604020202020204" pitchFamily="34" charset="0"/>
                <a:cs typeface="Arial" panose="020B0604020202020204" pitchFamily="34" charset="0"/>
              </a:rPr>
              <a:t>070-304 32 21</a:t>
            </a:r>
          </a:p>
        </p:txBody>
      </p:sp>
    </p:spTree>
    <p:extLst>
      <p:ext uri="{BB962C8B-B14F-4D97-AF65-F5344CB8AC3E}">
        <p14:creationId xmlns:p14="http://schemas.microsoft.com/office/powerpoint/2010/main" val="16125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48E3D75-54E0-49B9-B277-484CBD79D6F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32"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A486E25-C3C2-45DF-B22C-F2FC98138AEF}"/>
              </a:ext>
            </a:extLst>
          </p:cNvPr>
          <p:cNvSpPr>
            <a:spLocks noGrp="1"/>
          </p:cNvSpPr>
          <p:nvPr>
            <p:ph type="title"/>
          </p:nvPr>
        </p:nvSpPr>
        <p:spPr>
          <a:xfrm>
            <a:off x="371094" y="1161288"/>
            <a:ext cx="3438144" cy="1124712"/>
          </a:xfrm>
        </p:spPr>
        <p:txBody>
          <a:bodyPr anchor="b">
            <a:normAutofit/>
          </a:bodyPr>
          <a:lstStyle/>
          <a:p>
            <a:r>
              <a:rPr lang="sv-SE" sz="2800" dirty="0"/>
              <a:t>Agenda</a:t>
            </a:r>
          </a:p>
        </p:txBody>
      </p:sp>
      <p:sp>
        <p:nvSpPr>
          <p:cNvPr id="3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9CD9B92-FEF6-45E0-A5E8-9F585585054A}"/>
              </a:ext>
            </a:extLst>
          </p:cNvPr>
          <p:cNvSpPr>
            <a:spLocks noGrp="1"/>
          </p:cNvSpPr>
          <p:nvPr>
            <p:ph idx="1"/>
          </p:nvPr>
        </p:nvSpPr>
        <p:spPr>
          <a:xfrm>
            <a:off x="371094" y="2718054"/>
            <a:ext cx="3438906" cy="3386866"/>
          </a:xfrm>
        </p:spPr>
        <p:txBody>
          <a:bodyPr anchor="t">
            <a:normAutofit/>
          </a:bodyPr>
          <a:lstStyle/>
          <a:p>
            <a:r>
              <a:rPr lang="sv-SE" sz="1700" dirty="0"/>
              <a:t>Roller samt spelartruppen</a:t>
            </a:r>
          </a:p>
          <a:p>
            <a:r>
              <a:rPr lang="sv-SE" sz="1700" dirty="0"/>
              <a:t>Avgifter 2024</a:t>
            </a:r>
          </a:p>
          <a:p>
            <a:r>
              <a:rPr lang="sv-SE" sz="1700" dirty="0"/>
              <a:t>Laget.se</a:t>
            </a:r>
          </a:p>
          <a:p>
            <a:r>
              <a:rPr lang="sv-SE" sz="1700" dirty="0"/>
              <a:t>Aktuellt</a:t>
            </a:r>
          </a:p>
          <a:p>
            <a:r>
              <a:rPr lang="sv-SE" sz="1700" dirty="0"/>
              <a:t>Ekonomi</a:t>
            </a:r>
          </a:p>
          <a:p>
            <a:r>
              <a:rPr lang="sv-SE" sz="1700" dirty="0"/>
              <a:t>Förväntningar på föräldrar och spelare</a:t>
            </a:r>
          </a:p>
          <a:p>
            <a:r>
              <a:rPr lang="sv-SE" sz="1700" dirty="0"/>
              <a:t>Beställning av kläder</a:t>
            </a:r>
          </a:p>
          <a:p>
            <a:r>
              <a:rPr lang="sv-SE" sz="1700" dirty="0"/>
              <a:t>Spelarkännedom</a:t>
            </a:r>
          </a:p>
          <a:p>
            <a:endParaRPr lang="sv-SE" sz="1700" dirty="0"/>
          </a:p>
        </p:txBody>
      </p:sp>
    </p:spTree>
    <p:extLst>
      <p:ext uri="{BB962C8B-B14F-4D97-AF65-F5344CB8AC3E}">
        <p14:creationId xmlns:p14="http://schemas.microsoft.com/office/powerpoint/2010/main" val="13347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8A537-0B9B-44D4-9298-1D24C24D0F46}"/>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Roller samt spelartruppen</a:t>
            </a:r>
          </a:p>
        </p:txBody>
      </p:sp>
      <p:sp>
        <p:nvSpPr>
          <p:cNvPr id="3" name="Platshållare för innehåll 2">
            <a:extLst>
              <a:ext uri="{FF2B5EF4-FFF2-40B4-BE49-F238E27FC236}">
                <a16:creationId xmlns:a16="http://schemas.microsoft.com/office/drawing/2014/main" id="{3805DAD2-7E63-4C50-B143-7B24F9A9D98E}"/>
              </a:ext>
            </a:extLst>
          </p:cNvPr>
          <p:cNvSpPr>
            <a:spLocks noGrp="1"/>
          </p:cNvSpPr>
          <p:nvPr>
            <p:ph sz="half" idx="1"/>
          </p:nvPr>
        </p:nvSpPr>
        <p:spPr>
          <a:xfrm>
            <a:off x="838200" y="1825625"/>
            <a:ext cx="5181600" cy="2259814"/>
          </a:xfrm>
        </p:spPr>
        <p:txBody>
          <a:bodyPr>
            <a:normAutofit/>
          </a:bodyPr>
          <a:lstStyle/>
          <a:p>
            <a:r>
              <a:rPr lang="sv-SE" sz="2400" dirty="0"/>
              <a:t>Tränare</a:t>
            </a:r>
          </a:p>
          <a:p>
            <a:pPr lvl="1"/>
            <a:r>
              <a:rPr lang="sv-SE" sz="2000" dirty="0"/>
              <a:t>Lars-Göran Swenson</a:t>
            </a:r>
          </a:p>
          <a:p>
            <a:pPr lvl="1"/>
            <a:r>
              <a:rPr lang="sv-SE" sz="2000" dirty="0"/>
              <a:t>Pia Nilzén</a:t>
            </a:r>
          </a:p>
          <a:p>
            <a:pPr lvl="1"/>
            <a:r>
              <a:rPr lang="sv-SE" sz="2000" dirty="0"/>
              <a:t>Zia Nourozi</a:t>
            </a:r>
          </a:p>
          <a:p>
            <a:pPr lvl="1"/>
            <a:r>
              <a:rPr lang="sv-SE" sz="2000" dirty="0"/>
              <a:t>Malin Nygren</a:t>
            </a:r>
          </a:p>
          <a:p>
            <a:pPr lvl="1"/>
            <a:r>
              <a:rPr lang="sv-SE" sz="2000" dirty="0"/>
              <a:t>Dick Frykman</a:t>
            </a:r>
          </a:p>
        </p:txBody>
      </p:sp>
      <p:sp>
        <p:nvSpPr>
          <p:cNvPr id="4" name="Platshållare för innehåll 3">
            <a:extLst>
              <a:ext uri="{FF2B5EF4-FFF2-40B4-BE49-F238E27FC236}">
                <a16:creationId xmlns:a16="http://schemas.microsoft.com/office/drawing/2014/main" id="{BAA64DCE-CDB1-45C7-BA9C-212E5E2FC207}"/>
              </a:ext>
            </a:extLst>
          </p:cNvPr>
          <p:cNvSpPr>
            <a:spLocks noGrp="1"/>
          </p:cNvSpPr>
          <p:nvPr>
            <p:ph sz="half" idx="2"/>
          </p:nvPr>
        </p:nvSpPr>
        <p:spPr>
          <a:xfrm>
            <a:off x="6172200" y="1825625"/>
            <a:ext cx="5181600" cy="2259814"/>
          </a:xfrm>
        </p:spPr>
        <p:txBody>
          <a:bodyPr>
            <a:normAutofit/>
          </a:bodyPr>
          <a:lstStyle/>
          <a:p>
            <a:r>
              <a:rPr lang="sv-SE" sz="2400" dirty="0"/>
              <a:t>Lagledare</a:t>
            </a:r>
          </a:p>
          <a:p>
            <a:pPr lvl="1"/>
            <a:r>
              <a:rPr lang="sv-SE" sz="2000" dirty="0"/>
              <a:t>Joakim Falkdahl</a:t>
            </a:r>
          </a:p>
          <a:p>
            <a:pPr lvl="1"/>
            <a:r>
              <a:rPr lang="sv-SE" sz="2000" dirty="0"/>
              <a:t>Michael Mutanen</a:t>
            </a:r>
          </a:p>
        </p:txBody>
      </p:sp>
      <p:pic>
        <p:nvPicPr>
          <p:cNvPr id="5" name="Bildobjekt 4">
            <a:extLst>
              <a:ext uri="{FF2B5EF4-FFF2-40B4-BE49-F238E27FC236}">
                <a16:creationId xmlns:a16="http://schemas.microsoft.com/office/drawing/2014/main" id="{8A45F5C0-1961-4DEE-93B8-0523B5C9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7" name="Platshållare för innehåll 2">
            <a:extLst>
              <a:ext uri="{FF2B5EF4-FFF2-40B4-BE49-F238E27FC236}">
                <a16:creationId xmlns:a16="http://schemas.microsoft.com/office/drawing/2014/main" id="{4171C085-3D78-4B2B-9E16-7375813B7423}"/>
              </a:ext>
            </a:extLst>
          </p:cNvPr>
          <p:cNvSpPr txBox="1">
            <a:spLocks/>
          </p:cNvSpPr>
          <p:nvPr/>
        </p:nvSpPr>
        <p:spPr>
          <a:xfrm>
            <a:off x="838200" y="4369791"/>
            <a:ext cx="5257800" cy="17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Spelare</a:t>
            </a:r>
          </a:p>
          <a:p>
            <a:pPr lvl="1"/>
            <a:r>
              <a:rPr lang="sv-SE" sz="2000" dirty="0"/>
              <a:t>I dagsläget är vi 34 spelare i laget, med ytterligare någon på väg in.</a:t>
            </a:r>
          </a:p>
        </p:txBody>
      </p:sp>
    </p:spTree>
    <p:extLst>
      <p:ext uri="{BB962C8B-B14F-4D97-AF65-F5344CB8AC3E}">
        <p14:creationId xmlns:p14="http://schemas.microsoft.com/office/powerpoint/2010/main" val="20655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Avgifter 2023</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1820411"/>
            <a:ext cx="10515600" cy="1484851"/>
          </a:xfrm>
        </p:spPr>
        <p:txBody>
          <a:bodyPr/>
          <a:lstStyle/>
          <a:p>
            <a:pPr marL="0" indent="0">
              <a:buNone/>
            </a:pPr>
            <a:r>
              <a:rPr lang="sv-SE" dirty="0"/>
              <a:t>Åldersgrupp		Födda		Medlemsavgift	Träningsavgift	</a:t>
            </a:r>
          </a:p>
          <a:p>
            <a:pPr marL="0" indent="0">
              <a:buNone/>
            </a:pPr>
            <a:r>
              <a:rPr lang="sv-SE" dirty="0"/>
              <a:t>P12 </a:t>
            </a:r>
            <a:r>
              <a:rPr lang="sv-SE" dirty="0">
                <a:solidFill>
                  <a:srgbClr val="00B050"/>
                </a:solidFill>
              </a:rPr>
              <a:t>(nytt namn!)</a:t>
            </a:r>
            <a:r>
              <a:rPr lang="sv-SE" dirty="0"/>
              <a:t>	2012		300kr			1600kr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3305262"/>
            <a:ext cx="10607180" cy="2708434"/>
          </a:xfrm>
          <a:prstGeom prst="rect">
            <a:avLst/>
          </a:prstGeom>
          <a:noFill/>
        </p:spPr>
        <p:txBody>
          <a:bodyPr wrap="square" rtlCol="0">
            <a:spAutoFit/>
          </a:bodyPr>
          <a:lstStyle/>
          <a:p>
            <a:pPr rtl="0">
              <a:spcBef>
                <a:spcPts val="0"/>
              </a:spcBef>
              <a:spcAft>
                <a:spcPts val="0"/>
              </a:spcAft>
            </a:pPr>
            <a:r>
              <a:rPr lang="sv-SE" sz="1600" i="0" u="none" strike="noStrike" dirty="0">
                <a:solidFill>
                  <a:srgbClr val="000000"/>
                </a:solidFill>
                <a:effectLst/>
                <a:latin typeface="Arial" panose="020B0604020202020204" pitchFamily="34" charset="0"/>
              </a:rPr>
              <a:t>Medlems- och träningsavgifterna används till hyra av planer, inköp av material, anmälningsavgifter till seriespel, etc.</a:t>
            </a:r>
            <a:endParaRPr lang="sv-SE" sz="1600" dirty="0">
              <a:effectLst/>
            </a:endParaRPr>
          </a:p>
          <a:p>
            <a:pPr rtl="0">
              <a:spcBef>
                <a:spcPts val="0"/>
              </a:spcBef>
              <a:spcAft>
                <a:spcPts val="1200"/>
              </a:spcAft>
            </a:pPr>
            <a:endParaRPr lang="sv-SE" sz="1600" dirty="0"/>
          </a:p>
          <a:p>
            <a:pPr rtl="0">
              <a:spcBef>
                <a:spcPts val="0"/>
              </a:spcBef>
              <a:spcAft>
                <a:spcPts val="1200"/>
              </a:spcAft>
            </a:pPr>
            <a:br>
              <a:rPr lang="sv-SE" sz="1600" dirty="0"/>
            </a:br>
            <a:r>
              <a:rPr lang="sv-SE" sz="1600" b="1" i="0" u="none" strike="noStrike" dirty="0">
                <a:solidFill>
                  <a:srgbClr val="000000"/>
                </a:solidFill>
                <a:effectLst/>
                <a:latin typeface="Arial" panose="020B0604020202020204" pitchFamily="34" charset="0"/>
              </a:rPr>
              <a:t>Bidrag till medlems- och träningsavgifter</a:t>
            </a:r>
            <a:endParaRPr lang="sv-SE" sz="1600" b="0" dirty="0">
              <a:effectLst/>
            </a:endParaRPr>
          </a:p>
          <a:p>
            <a:pPr rtl="0">
              <a:spcBef>
                <a:spcPts val="0"/>
              </a:spcBef>
              <a:spcAft>
                <a:spcPts val="1200"/>
              </a:spcAft>
            </a:pPr>
            <a:r>
              <a:rPr lang="sv-SE" sz="1600" i="0" u="none" strike="noStrike" dirty="0">
                <a:solidFill>
                  <a:srgbClr val="000000"/>
                </a:solidFill>
                <a:effectLst/>
                <a:latin typeface="Arial" panose="020B0604020202020204" pitchFamily="34" charset="0"/>
              </a:rPr>
              <a:t>Det finns möjlighet att söka bidrag till medlems- och träningsavgifter. Man kan söka bidrag bland annat via:</a:t>
            </a:r>
            <a:endParaRPr lang="sv-SE" sz="1600" dirty="0">
              <a:effectLst/>
            </a:endParaRPr>
          </a:p>
          <a:p>
            <a:pPr rtl="0" fontAlgn="base">
              <a:spcBef>
                <a:spcPts val="0"/>
              </a:spcBef>
              <a:spcAft>
                <a:spcPts val="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Svenska kyrkan - Barnens guldkant (barnensguldkant.se)</a:t>
            </a:r>
          </a:p>
          <a:p>
            <a:pPr rtl="0" fontAlgn="base">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Majblommekommittén (majblomman.se)</a:t>
            </a:r>
          </a:p>
          <a:p>
            <a:endParaRPr lang="sv-SE" dirty="0"/>
          </a:p>
        </p:txBody>
      </p:sp>
    </p:spTree>
    <p:extLst>
      <p:ext uri="{BB962C8B-B14F-4D97-AF65-F5344CB8AC3E}">
        <p14:creationId xmlns:p14="http://schemas.microsoft.com/office/powerpoint/2010/main" val="137164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Lagets hemsida på laget.se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662730" y="1908802"/>
            <a:ext cx="614913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Byts ut mot SportAdmin!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Får alla kallelser till aktiviteter? </a:t>
            </a:r>
            <a:r>
              <a:rPr lang="sv-SE" sz="1600" b="1" dirty="0">
                <a:latin typeface="Arial" panose="020B0604020202020204" pitchFamily="34" charset="0"/>
                <a:cs typeface="Arial" panose="020B0604020202020204" pitchFamily="34" charset="0"/>
              </a:rPr>
              <a:t>Viktigt!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Kalender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Alla matchtider avser starttider!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Samling är vanligtvis 45 minuter tidigare.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Nyhetsflöde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(och i kallelserna) presenteras viktig information.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Kontaktuppgifter, se över era egna.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SMS-grupp</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Enkelt och snabbt sätt att nå ut till alla.</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971" y="1908802"/>
            <a:ext cx="4182829" cy="3686961"/>
          </a:xfrm>
          <a:prstGeom prst="rect">
            <a:avLst/>
          </a:prstGeom>
        </p:spPr>
      </p:pic>
    </p:spTree>
    <p:extLst>
      <p:ext uri="{BB962C8B-B14F-4D97-AF65-F5344CB8AC3E}">
        <p14:creationId xmlns:p14="http://schemas.microsoft.com/office/powerpoint/2010/main" val="374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Aktuellt</a:t>
            </a:r>
            <a:endParaRPr lang="sv-SE" sz="3600" b="1"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Vad händer i laget just nu?</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Vårsäsongen drar snart igång!</a:t>
            </a:r>
            <a:r>
              <a:rPr lang="sv-SE" sz="1600" dirty="0">
                <a:solidFill>
                  <a:srgbClr val="000000"/>
                </a:solidFill>
                <a:latin typeface="Arial" panose="020B0604020202020204" pitchFamily="34" charset="0"/>
                <a:cs typeface="Arial" panose="020B0604020202020204" pitchFamily="34" charset="0"/>
              </a:rPr>
              <a:t> Vi har dock inte fått några träningstider ännu.</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koll på SportAdmin (eller laget.se)</a:t>
            </a:r>
          </a:p>
        </p:txBody>
      </p:sp>
      <p:sp>
        <p:nvSpPr>
          <p:cNvPr id="7" name="textruta 6">
            <a:extLst>
              <a:ext uri="{FF2B5EF4-FFF2-40B4-BE49-F238E27FC236}">
                <a16:creationId xmlns:a16="http://schemas.microsoft.com/office/drawing/2014/main" id="{BA5FFF35-4F8E-43EF-959A-CDEF3699FB65}"/>
              </a:ext>
            </a:extLst>
          </p:cNvPr>
          <p:cNvSpPr txBox="1"/>
          <p:nvPr/>
        </p:nvSpPr>
        <p:spPr>
          <a:xfrm>
            <a:off x="792410" y="3076663"/>
            <a:ext cx="10607180" cy="3000821"/>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Cuper</a:t>
            </a:r>
            <a:endParaRPr lang="sv-SE" sz="1600" b="1" dirty="0">
              <a:effectLst/>
              <a:latin typeface="Arial" panose="020B0604020202020204" pitchFamily="34" charset="0"/>
              <a:cs typeface="Arial" panose="020B0604020202020204" pitchFamily="34" charset="0"/>
            </a:endParaRPr>
          </a:p>
          <a:p>
            <a:pPr marL="228600" rtl="0">
              <a:spcBef>
                <a:spcPts val="0"/>
              </a:spcBef>
              <a:spcAft>
                <a:spcPts val="1200"/>
              </a:spcAft>
            </a:pPr>
            <a:r>
              <a:rPr lang="sv-SE" sz="1600" i="0" u="none" strike="noStrike" dirty="0">
                <a:solidFill>
                  <a:srgbClr val="000000"/>
                </a:solidFill>
                <a:effectLst/>
                <a:latin typeface="Arial" panose="020B0604020202020204" pitchFamily="34" charset="0"/>
                <a:cs typeface="Arial" panose="020B0604020202020204" pitchFamily="34" charset="0"/>
              </a:rPr>
              <a:t>Vi </a:t>
            </a:r>
            <a:r>
              <a:rPr lang="sv-SE" sz="1600" dirty="0">
                <a:solidFill>
                  <a:srgbClr val="000000"/>
                </a:solidFill>
                <a:latin typeface="Arial" panose="020B0604020202020204" pitchFamily="34" charset="0"/>
                <a:cs typeface="Arial" panose="020B0604020202020204" pitchFamily="34" charset="0"/>
              </a:rPr>
              <a:t>har redan hunnit spela Sund Cup i Nordichallen. Swisha cupavgift 200kr ni som var med men inte betalat.</a:t>
            </a:r>
          </a:p>
          <a:p>
            <a:pPr marL="228600" rtl="0">
              <a:spcBef>
                <a:spcPts val="0"/>
              </a:spcBef>
              <a:spcAft>
                <a:spcPts val="1200"/>
              </a:spcAft>
            </a:pPr>
            <a:endParaRPr lang="sv-SE" sz="700" i="0" u="none" strike="noStrike" dirty="0">
              <a:solidFill>
                <a:srgbClr val="000000"/>
              </a:solidFill>
              <a:effectLst/>
              <a:latin typeface="Arial" panose="020B0604020202020204" pitchFamily="34" charset="0"/>
              <a:cs typeface="Arial" panose="020B0604020202020204" pitchFamily="34" charset="0"/>
            </a:endParaRPr>
          </a:p>
          <a:p>
            <a:pPr marL="228600" rtl="0">
              <a:spcBef>
                <a:spcPts val="0"/>
              </a:spcBef>
              <a:spcAft>
                <a:spcPts val="1200"/>
              </a:spcAft>
            </a:pPr>
            <a:r>
              <a:rPr lang="sv-SE" sz="1600" i="0" u="none" strike="noStrike" dirty="0">
                <a:solidFill>
                  <a:srgbClr val="000000"/>
                </a:solidFill>
                <a:effectLst/>
                <a:latin typeface="Arial" panose="020B0604020202020204" pitchFamily="34" charset="0"/>
                <a:cs typeface="Arial" panose="020B0604020202020204" pitchFamily="34" charset="0"/>
              </a:rPr>
              <a:t>Vi är </a:t>
            </a:r>
            <a:r>
              <a:rPr lang="sv-SE" sz="1600" dirty="0">
                <a:solidFill>
                  <a:srgbClr val="000000"/>
                </a:solidFill>
                <a:latin typeface="Arial" panose="020B0604020202020204" pitchFamily="34" charset="0"/>
                <a:cs typeface="Arial" panose="020B0604020202020204" pitchFamily="34" charset="0"/>
              </a:rPr>
              <a:t>anmälda till följande cuper:</a:t>
            </a:r>
            <a:endParaRPr lang="sv-SE" sz="1600" i="0" u="none" strike="noStrike" dirty="0">
              <a:solidFill>
                <a:srgbClr val="000000"/>
              </a:solidFill>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Selånger </a:t>
            </a:r>
            <a:r>
              <a:rPr lang="sv-SE" sz="1600" dirty="0" err="1">
                <a:solidFill>
                  <a:srgbClr val="000000"/>
                </a:solidFill>
                <a:latin typeface="Arial" panose="020B0604020202020204" pitchFamily="34" charset="0"/>
                <a:cs typeface="Arial" panose="020B0604020202020204" pitchFamily="34" charset="0"/>
              </a:rPr>
              <a:t>Vårcup</a:t>
            </a:r>
            <a:r>
              <a:rPr lang="sv-SE" sz="1600" dirty="0">
                <a:solidFill>
                  <a:srgbClr val="000000"/>
                </a:solidFill>
                <a:latin typeface="Arial" panose="020B0604020202020204" pitchFamily="34" charset="0"/>
                <a:cs typeface="Arial" panose="020B0604020202020204" pitchFamily="34" charset="0"/>
              </a:rPr>
              <a:t> 26-28 April.</a:t>
            </a: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Lilla VM i </a:t>
            </a:r>
            <a:r>
              <a:rPr lang="sv-SE" sz="1600" dirty="0" err="1">
                <a:solidFill>
                  <a:srgbClr val="000000"/>
                </a:solidFill>
                <a:latin typeface="Arial" panose="020B0604020202020204" pitchFamily="34" charset="0"/>
                <a:cs typeface="Arial" panose="020B0604020202020204" pitchFamily="34" charset="0"/>
              </a:rPr>
              <a:t>Matfors</a:t>
            </a:r>
            <a:r>
              <a:rPr lang="sv-SE" sz="1600" dirty="0">
                <a:solidFill>
                  <a:srgbClr val="000000"/>
                </a:solidFill>
                <a:latin typeface="Arial" panose="020B0604020202020204" pitchFamily="34" charset="0"/>
                <a:cs typeface="Arial" panose="020B0604020202020204" pitchFamily="34" charset="0"/>
              </a:rPr>
              <a:t> 28-30 Juni.</a:t>
            </a: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Ume</a:t>
            </a:r>
            <a:r>
              <a:rPr lang="sv-SE" sz="1600" dirty="0">
                <a:solidFill>
                  <a:srgbClr val="000000"/>
                </a:solidFill>
                <a:latin typeface="Arial" panose="020B0604020202020204" pitchFamily="34" charset="0"/>
                <a:cs typeface="Arial" panose="020B0604020202020204" pitchFamily="34" charset="0"/>
              </a:rPr>
              <a:t>å Fotbollsfestival 25-28 Juli.</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Mid Nordic Cup i Fagervik 2-4 Augusti.</a:t>
            </a:r>
            <a:endParaRPr lang="sv-SE" sz="16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3785652"/>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Lagkassan</a:t>
            </a:r>
            <a:endParaRPr lang="sv-SE" sz="1600" b="1" dirty="0">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Vi har idag ca 35 000 kr i lagkassan.</a:t>
            </a:r>
            <a:endParaRPr lang="sv-SE" sz="1600" b="1"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Fikaförsäljning på hemmamatcher ger oss lite pengar som täcker domaravgifter m.m.</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Ravelli, Restaurangchansen, Sportlotten och Bingolotter</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Här går en del av intäkterna till föreningen till inköp av nya bollar, matchtröjor, hyra av planer, upprustning av idrottsplatsen med planerna och allt runt omkring etc. En del går även direkt till vår egen lagkassa.</a:t>
            </a:r>
          </a:p>
          <a:p>
            <a:pPr marL="7429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Ravelli börjar säljas i April, minst 4st paket per spelare</a:t>
            </a:r>
            <a:r>
              <a:rPr lang="sv-SE" sz="1600" dirty="0">
                <a:solidFill>
                  <a:srgbClr val="000000"/>
                </a:solidFill>
                <a:latin typeface="Arial" panose="020B0604020202020204" pitchFamily="34" charset="0"/>
                <a:cs typeface="Arial" panose="020B0604020202020204" pitchFamily="34" charset="0"/>
              </a:rPr>
              <a:t>. Vinst 54kr/paket. Friköp möjligt för 400 kr.</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Försäljning av Sportlotten i slutet av Mars, minst 5st lotter per spelare. Betalas via faktura.</a:t>
            </a:r>
          </a:p>
          <a:p>
            <a:pPr marL="7429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Restaurangchansen kommer säljas i sommar, minst 2st digitala ”häften” per spelare.</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Frivillig försäljning av Bingolotter till uppesittarkvällen 23/12 samt julkalendrar.</a:t>
            </a:r>
            <a:endParaRPr lang="sv-SE" sz="16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6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4995994" cy="3139321"/>
          </a:xfrm>
          <a:prstGeom prst="rect">
            <a:avLst/>
          </a:prstGeom>
          <a:noFill/>
        </p:spPr>
        <p:txBody>
          <a:bodyPr wrap="square" rtlCol="0">
            <a:spAutoFit/>
          </a:bodyPr>
          <a:lstStyle/>
          <a:p>
            <a:pPr rtl="0">
              <a:spcBef>
                <a:spcPts val="0"/>
              </a:spcBef>
              <a:spcAft>
                <a:spcPts val="1200"/>
              </a:spcAft>
            </a:pPr>
            <a:r>
              <a:rPr lang="sv-SE" sz="1600" b="1" dirty="0">
                <a:solidFill>
                  <a:srgbClr val="000000"/>
                </a:solidFill>
                <a:latin typeface="Arial" panose="020B0604020202020204" pitchFamily="34" charset="0"/>
                <a:cs typeface="Arial" panose="020B0604020202020204" pitchFamily="34" charset="0"/>
              </a:rPr>
              <a:t>Estimerad kostnad säsong 2024:</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Cuper 67 000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Säsongsavslutning 2 000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Domaravgifter 4 000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Övrigt typ förbr.material m.m. 2 000 kr</a:t>
            </a:r>
          </a:p>
          <a:p>
            <a:pPr rtl="0">
              <a:spcBef>
                <a:spcPts val="0"/>
              </a:spcBef>
              <a:spcAft>
                <a:spcPts val="1200"/>
              </a:spcAft>
            </a:pPr>
            <a:endParaRPr lang="sv-SE" sz="1600" dirty="0">
              <a:solidFill>
                <a:srgbClr val="000000"/>
              </a:solidFill>
              <a:latin typeface="Arial" panose="020B0604020202020204" pitchFamily="34" charset="0"/>
              <a:cs typeface="Arial" panose="020B0604020202020204" pitchFamily="34" charset="0"/>
            </a:endParaRPr>
          </a:p>
          <a:p>
            <a:pPr rtl="0">
              <a:spcBef>
                <a:spcPts val="0"/>
              </a:spcBef>
              <a:spcAft>
                <a:spcPts val="1200"/>
              </a:spcAft>
            </a:pPr>
            <a:endParaRPr lang="sv-SE" sz="1600" dirty="0">
              <a:solidFill>
                <a:srgbClr val="000000"/>
              </a:solidFill>
              <a:latin typeface="Arial" panose="020B0604020202020204" pitchFamily="34" charset="0"/>
              <a:cs typeface="Arial" panose="020B0604020202020204" pitchFamily="34" charset="0"/>
            </a:endParaRPr>
          </a:p>
          <a:p>
            <a:pPr rtl="0">
              <a:spcBef>
                <a:spcPts val="0"/>
              </a:spcBef>
              <a:spcAft>
                <a:spcPts val="1200"/>
              </a:spcAft>
            </a:pPr>
            <a:r>
              <a:rPr lang="sv-SE" sz="1600" dirty="0">
                <a:solidFill>
                  <a:srgbClr val="000000"/>
                </a:solidFill>
                <a:latin typeface="Arial" panose="020B0604020202020204" pitchFamily="34" charset="0"/>
                <a:cs typeface="Arial" panose="020B0604020202020204" pitchFamily="34" charset="0"/>
              </a:rPr>
              <a:t>Cirka </a:t>
            </a:r>
            <a:r>
              <a:rPr lang="sv-SE" sz="1600" b="1" dirty="0">
                <a:solidFill>
                  <a:srgbClr val="000000"/>
                </a:solidFill>
                <a:latin typeface="Arial" panose="020B0604020202020204" pitchFamily="34" charset="0"/>
                <a:cs typeface="Arial" panose="020B0604020202020204" pitchFamily="34" charset="0"/>
              </a:rPr>
              <a:t>75 000 kr</a:t>
            </a:r>
          </a:p>
        </p:txBody>
      </p:sp>
      <p:sp>
        <p:nvSpPr>
          <p:cNvPr id="3" name="textruta 2">
            <a:extLst>
              <a:ext uri="{FF2B5EF4-FFF2-40B4-BE49-F238E27FC236}">
                <a16:creationId xmlns:a16="http://schemas.microsoft.com/office/drawing/2014/main" id="{5C734E41-A7C8-94EE-7073-D4B056D98481}"/>
              </a:ext>
            </a:extLst>
          </p:cNvPr>
          <p:cNvSpPr txBox="1"/>
          <p:nvPr/>
        </p:nvSpPr>
        <p:spPr>
          <a:xfrm>
            <a:off x="6403598" y="1757282"/>
            <a:ext cx="4895326" cy="3939540"/>
          </a:xfrm>
          <a:prstGeom prst="rect">
            <a:avLst/>
          </a:prstGeom>
          <a:noFill/>
        </p:spPr>
        <p:txBody>
          <a:bodyPr wrap="square" rtlCol="0">
            <a:spAutoFit/>
          </a:bodyPr>
          <a:lstStyle/>
          <a:p>
            <a:pPr rtl="0">
              <a:spcBef>
                <a:spcPts val="0"/>
              </a:spcBef>
              <a:spcAft>
                <a:spcPts val="1200"/>
              </a:spcAft>
            </a:pPr>
            <a:r>
              <a:rPr lang="sv-SE" sz="1600" b="1" dirty="0">
                <a:solidFill>
                  <a:srgbClr val="000000"/>
                </a:solidFill>
                <a:latin typeface="Arial" panose="020B0604020202020204" pitchFamily="34" charset="0"/>
                <a:cs typeface="Arial" panose="020B0604020202020204" pitchFamily="34" charset="0"/>
              </a:rPr>
              <a:t>Intäkter säsong 2023:</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Cupavgifter 16 000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Fikaförsäljning 4 000 kr</a:t>
            </a:r>
          </a:p>
          <a:p>
            <a:pPr marL="285750" indent="-285750" rtl="0">
              <a:spcBef>
                <a:spcPts val="0"/>
              </a:spcBef>
              <a:spcAft>
                <a:spcPts val="1200"/>
              </a:spcAft>
              <a:buFont typeface="Arial" panose="020B0604020202020204" pitchFamily="34" charset="0"/>
              <a:buChar char="•"/>
            </a:pPr>
            <a:r>
              <a:rPr lang="sv-SE" sz="1600" dirty="0" err="1">
                <a:solidFill>
                  <a:srgbClr val="000000"/>
                </a:solidFill>
                <a:latin typeface="Arial" panose="020B0604020202020204" pitchFamily="34" charset="0"/>
                <a:cs typeface="Arial" panose="020B0604020202020204" pitchFamily="34" charset="0"/>
              </a:rPr>
              <a:t>Newbody</a:t>
            </a:r>
            <a:r>
              <a:rPr lang="sv-SE" sz="1600" dirty="0">
                <a:solidFill>
                  <a:srgbClr val="000000"/>
                </a:solidFill>
                <a:latin typeface="Arial" panose="020B0604020202020204" pitchFamily="34" charset="0"/>
                <a:cs typeface="Arial" panose="020B0604020202020204" pitchFamily="34" charset="0"/>
              </a:rPr>
              <a:t> 4 000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Restaurangchansen 150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Sportlotten 350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SCA Norrplant 23 000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Stella Event 12 000 kr</a:t>
            </a:r>
          </a:p>
          <a:p>
            <a:pPr marL="285750" indent="-285750" rtl="0">
              <a:spcBef>
                <a:spcPts val="0"/>
              </a:spcBef>
              <a:spcAft>
                <a:spcPts val="1200"/>
              </a:spcAft>
              <a:buFont typeface="Arial" panose="020B0604020202020204" pitchFamily="34" charset="0"/>
              <a:buChar char="•"/>
            </a:pPr>
            <a:endParaRPr lang="sv-SE" sz="1600"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b="1" dirty="0">
                <a:solidFill>
                  <a:srgbClr val="000000"/>
                </a:solidFill>
                <a:latin typeface="Arial" panose="020B0604020202020204" pitchFamily="34" charset="0"/>
                <a:cs typeface="Arial" panose="020B0604020202020204" pitchFamily="34" charset="0"/>
              </a:rPr>
              <a:t>59 500 kr</a:t>
            </a:r>
          </a:p>
        </p:txBody>
      </p:sp>
    </p:spTree>
    <p:extLst>
      <p:ext uri="{BB962C8B-B14F-4D97-AF65-F5344CB8AC3E}">
        <p14:creationId xmlns:p14="http://schemas.microsoft.com/office/powerpoint/2010/main" val="120644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4995994" cy="738664"/>
          </a:xfrm>
          <a:prstGeom prst="rect">
            <a:avLst/>
          </a:prstGeom>
          <a:noFill/>
        </p:spPr>
        <p:txBody>
          <a:bodyPr wrap="square" rtlCol="0">
            <a:spAutoFit/>
          </a:bodyPr>
          <a:lstStyle/>
          <a:p>
            <a:pPr rtl="0">
              <a:spcBef>
                <a:spcPts val="0"/>
              </a:spcBef>
              <a:spcAft>
                <a:spcPts val="1200"/>
              </a:spcAft>
            </a:pPr>
            <a:r>
              <a:rPr lang="sv-SE" sz="1600" b="1" dirty="0">
                <a:solidFill>
                  <a:srgbClr val="000000"/>
                </a:solidFill>
                <a:latin typeface="Arial" panose="020B0604020202020204" pitchFamily="34" charset="0"/>
                <a:cs typeface="Arial" panose="020B0604020202020204" pitchFamily="34" charset="0"/>
              </a:rPr>
              <a:t>Estimerad kostnad spelare per säsong:</a:t>
            </a:r>
            <a:endParaRPr lang="sv-SE" sz="1600" dirty="0">
              <a:solidFill>
                <a:srgbClr val="000000"/>
              </a:solidFill>
              <a:latin typeface="Arial" panose="020B0604020202020204" pitchFamily="34" charset="0"/>
              <a:cs typeface="Arial" panose="020B0604020202020204" pitchFamily="34" charset="0"/>
            </a:endParaRPr>
          </a:p>
          <a:p>
            <a:pPr rtl="0">
              <a:spcBef>
                <a:spcPts val="0"/>
              </a:spcBef>
              <a:spcAft>
                <a:spcPts val="1200"/>
              </a:spcAft>
            </a:pPr>
            <a:r>
              <a:rPr lang="sv-SE" sz="1600" dirty="0">
                <a:solidFill>
                  <a:srgbClr val="000000"/>
                </a:solidFill>
                <a:latin typeface="Arial" panose="020B0604020202020204" pitchFamily="34" charset="0"/>
                <a:cs typeface="Arial" panose="020B0604020202020204" pitchFamily="34" charset="0"/>
              </a:rPr>
              <a:t>Cirka </a:t>
            </a:r>
            <a:r>
              <a:rPr lang="sv-SE" sz="1600" b="1" dirty="0">
                <a:solidFill>
                  <a:srgbClr val="000000"/>
                </a:solidFill>
                <a:latin typeface="Arial" panose="020B0604020202020204" pitchFamily="34" charset="0"/>
                <a:cs typeface="Arial" panose="020B0604020202020204" pitchFamily="34" charset="0"/>
              </a:rPr>
              <a:t>3 000 kr</a:t>
            </a:r>
          </a:p>
        </p:txBody>
      </p:sp>
      <p:sp>
        <p:nvSpPr>
          <p:cNvPr id="5" name="textruta 4">
            <a:extLst>
              <a:ext uri="{FF2B5EF4-FFF2-40B4-BE49-F238E27FC236}">
                <a16:creationId xmlns:a16="http://schemas.microsoft.com/office/drawing/2014/main" id="{5FE83CC7-74A9-FB8F-8C8B-0666B83198BC}"/>
              </a:ext>
            </a:extLst>
          </p:cNvPr>
          <p:cNvSpPr txBox="1"/>
          <p:nvPr/>
        </p:nvSpPr>
        <p:spPr>
          <a:xfrm>
            <a:off x="6403598" y="1757282"/>
            <a:ext cx="4895326" cy="3139321"/>
          </a:xfrm>
          <a:prstGeom prst="rect">
            <a:avLst/>
          </a:prstGeom>
          <a:noFill/>
        </p:spPr>
        <p:txBody>
          <a:bodyPr wrap="square" rtlCol="0">
            <a:spAutoFit/>
          </a:bodyPr>
          <a:lstStyle/>
          <a:p>
            <a:pPr rtl="0">
              <a:spcBef>
                <a:spcPts val="0"/>
              </a:spcBef>
              <a:spcAft>
                <a:spcPts val="1200"/>
              </a:spcAft>
            </a:pPr>
            <a:r>
              <a:rPr lang="sv-SE" sz="1600" b="1" dirty="0">
                <a:solidFill>
                  <a:srgbClr val="000000"/>
                </a:solidFill>
                <a:latin typeface="Arial" panose="020B0604020202020204" pitchFamily="34" charset="0"/>
                <a:cs typeface="Arial" panose="020B0604020202020204" pitchFamily="34" charset="0"/>
              </a:rPr>
              <a:t>Intäkter spelare per säsong (exempel):</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Cupavgifter 1 300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Ravelli (6st extra paket) 324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Restaurangchansen (1st extra) 150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Sportlotten (5st extra) 125 kr</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SCA Norrplant 1 320 kr (12 timmar)</a:t>
            </a:r>
          </a:p>
          <a:p>
            <a:pPr rtl="0">
              <a:spcBef>
                <a:spcPts val="0"/>
              </a:spcBef>
              <a:spcAft>
                <a:spcPts val="1200"/>
              </a:spcAft>
            </a:pPr>
            <a:endParaRPr lang="sv-SE" sz="1600"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Cirka </a:t>
            </a:r>
            <a:r>
              <a:rPr lang="sv-SE" sz="1600" b="1" dirty="0">
                <a:solidFill>
                  <a:srgbClr val="000000"/>
                </a:solidFill>
                <a:latin typeface="Arial" panose="020B0604020202020204" pitchFamily="34" charset="0"/>
                <a:cs typeface="Arial" panose="020B0604020202020204" pitchFamily="34" charset="0"/>
              </a:rPr>
              <a:t>3 219 kr</a:t>
            </a:r>
          </a:p>
        </p:txBody>
      </p:sp>
    </p:spTree>
    <p:extLst>
      <p:ext uri="{BB962C8B-B14F-4D97-AF65-F5344CB8AC3E}">
        <p14:creationId xmlns:p14="http://schemas.microsoft.com/office/powerpoint/2010/main" val="18786147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6367</TotalTime>
  <Words>826</Words>
  <Application>Microsoft Office PowerPoint</Application>
  <PresentationFormat>Bredbild</PresentationFormat>
  <Paragraphs>131</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Kubikenborgs IF P12</vt:lpstr>
      <vt:lpstr>Agenda</vt:lpstr>
      <vt:lpstr>Roller samt spelartruppen</vt:lpstr>
      <vt:lpstr>Avgifter 2023</vt:lpstr>
      <vt:lpstr>Lagets hemsida på laget.se</vt:lpstr>
      <vt:lpstr>Aktuellt</vt:lpstr>
      <vt:lpstr>Ekonomi</vt:lpstr>
      <vt:lpstr>Ekonomi</vt:lpstr>
      <vt:lpstr>Ekonomi</vt:lpstr>
      <vt:lpstr>Förväntningar på föräldrar</vt:lpstr>
      <vt:lpstr>Förväntningar på spelare</vt:lpstr>
      <vt:lpstr>Beställning av kläder</vt:lpstr>
      <vt:lpstr>Spelarkännedom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Kubikenborgs IF P-12</dc:title>
  <dc:creator>Falkdahl, Joakim</dc:creator>
  <cp:lastModifiedBy>Joakim Falkdahl</cp:lastModifiedBy>
  <cp:revision>66</cp:revision>
  <dcterms:created xsi:type="dcterms:W3CDTF">2021-08-16T10:21:38Z</dcterms:created>
  <dcterms:modified xsi:type="dcterms:W3CDTF">2024-03-13T18:59:37Z</dcterms:modified>
</cp:coreProperties>
</file>