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0" r:id="rId2"/>
  </p:sldMasterIdLst>
  <p:notesMasterIdLst>
    <p:notesMasterId r:id="rId51"/>
  </p:notesMasterIdLst>
  <p:sldIdLst>
    <p:sldId id="307" r:id="rId3"/>
    <p:sldId id="304" r:id="rId4"/>
    <p:sldId id="305" r:id="rId5"/>
    <p:sldId id="306" r:id="rId6"/>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2" roundtripDataSignature="AMtx7mjKAFDc5n/+RcLNLuVOpDV0H3OFZ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customschemas.google.com/relationships/presentationmetadata" Target="meta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notesMaster" Target="notesMasters/notesMaster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4" name="Google Shape;94;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041665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6" name="Google Shape;166;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74" name="Google Shape;174;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82" name="Google Shape;182;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88" name="Google Shape;188;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97" name="Google Shape;197;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06" name="Google Shape;206;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0" name="Google Shape;220;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8" name="Google Shape;228;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36" name="Google Shape;236;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44" name="Google Shape;244;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381000" y="685800"/>
            <a:ext cx="6096000" cy="3429000"/>
          </a:xfrm>
        </p:spPr>
      </p:sp>
      <p:sp>
        <p:nvSpPr>
          <p:cNvPr id="3" name="Platshållare för anteckningar 2"/>
          <p:cNvSpPr>
            <a:spLocks noGrp="1"/>
          </p:cNvSpPr>
          <p:nvPr>
            <p:ph type="body" idx="1"/>
          </p:nvPr>
        </p:nvSpPr>
        <p:spPr/>
        <p:txBody>
          <a:bodyPr/>
          <a:lstStyle/>
          <a:p>
            <a:endParaRPr lang="sv-SE" dirty="0"/>
          </a:p>
        </p:txBody>
      </p:sp>
    </p:spTree>
    <p:extLst>
      <p:ext uri="{BB962C8B-B14F-4D97-AF65-F5344CB8AC3E}">
        <p14:creationId xmlns:p14="http://schemas.microsoft.com/office/powerpoint/2010/main" val="24537492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52" name="Google Shape;252;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g17220a4296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8" name="Google Shape;258;g17220a4296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p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64" name="Google Shape;264;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Google Shape;272;p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73" name="Google Shape;273;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p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82" name="Google Shape;282;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p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96" name="Google Shape;296;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8" name="Google Shape;308;p2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09" name="Google Shape;309;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p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17" name="Google Shape;317;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
        <p:cNvGrpSpPr/>
        <p:nvPr/>
      </p:nvGrpSpPr>
      <p:grpSpPr>
        <a:xfrm>
          <a:off x="0" y="0"/>
          <a:ext cx="0" cy="0"/>
          <a:chOff x="0" y="0"/>
          <a:chExt cx="0" cy="0"/>
        </a:xfrm>
      </p:grpSpPr>
      <p:sp>
        <p:nvSpPr>
          <p:cNvPr id="329" name="Google Shape;329;p2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30" name="Google Shape;330;p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
        <p:cNvGrpSpPr/>
        <p:nvPr/>
      </p:nvGrpSpPr>
      <p:grpSpPr>
        <a:xfrm>
          <a:off x="0" y="0"/>
          <a:ext cx="0" cy="0"/>
          <a:chOff x="0" y="0"/>
          <a:chExt cx="0" cy="0"/>
        </a:xfrm>
      </p:grpSpPr>
      <p:sp>
        <p:nvSpPr>
          <p:cNvPr id="337" name="Google Shape;337;p2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38" name="Google Shape;338;p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4" name="Google Shape;94;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3" name="Google Shape;343;g17220a42965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4" name="Google Shape;344;g17220a42965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Google Shape;349;p2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50" name="Google Shape;350;p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7"/>
        <p:cNvGrpSpPr/>
        <p:nvPr/>
      </p:nvGrpSpPr>
      <p:grpSpPr>
        <a:xfrm>
          <a:off x="0" y="0"/>
          <a:ext cx="0" cy="0"/>
          <a:chOff x="0" y="0"/>
          <a:chExt cx="0" cy="0"/>
        </a:xfrm>
      </p:grpSpPr>
      <p:sp>
        <p:nvSpPr>
          <p:cNvPr id="358" name="Google Shape;358;p2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59" name="Google Shape;359;p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6"/>
        <p:cNvGrpSpPr/>
        <p:nvPr/>
      </p:nvGrpSpPr>
      <p:grpSpPr>
        <a:xfrm>
          <a:off x="0" y="0"/>
          <a:ext cx="0" cy="0"/>
          <a:chOff x="0" y="0"/>
          <a:chExt cx="0" cy="0"/>
        </a:xfrm>
      </p:grpSpPr>
      <p:sp>
        <p:nvSpPr>
          <p:cNvPr id="367" name="Google Shape;367;p2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68" name="Google Shape;368;p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Google Shape;381;p3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82" name="Google Shape;382;p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3"/>
        <p:cNvGrpSpPr/>
        <p:nvPr/>
      </p:nvGrpSpPr>
      <p:grpSpPr>
        <a:xfrm>
          <a:off x="0" y="0"/>
          <a:ext cx="0" cy="0"/>
          <a:chOff x="0" y="0"/>
          <a:chExt cx="0" cy="0"/>
        </a:xfrm>
      </p:grpSpPr>
      <p:sp>
        <p:nvSpPr>
          <p:cNvPr id="394" name="Google Shape;394;p3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95" name="Google Shape;395;p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1"/>
        <p:cNvGrpSpPr/>
        <p:nvPr/>
      </p:nvGrpSpPr>
      <p:grpSpPr>
        <a:xfrm>
          <a:off x="0" y="0"/>
          <a:ext cx="0" cy="0"/>
          <a:chOff x="0" y="0"/>
          <a:chExt cx="0" cy="0"/>
        </a:xfrm>
      </p:grpSpPr>
      <p:sp>
        <p:nvSpPr>
          <p:cNvPr id="402" name="Google Shape;402;p3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03" name="Google Shape;403;p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p:cNvGrpSpPr/>
        <p:nvPr/>
      </p:nvGrpSpPr>
      <p:grpSpPr>
        <a:xfrm>
          <a:off x="0" y="0"/>
          <a:ext cx="0" cy="0"/>
          <a:chOff x="0" y="0"/>
          <a:chExt cx="0" cy="0"/>
        </a:xfrm>
      </p:grpSpPr>
      <p:sp>
        <p:nvSpPr>
          <p:cNvPr id="415" name="Google Shape;415;p3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16" name="Google Shape;416;p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2"/>
        <p:cNvGrpSpPr/>
        <p:nvPr/>
      </p:nvGrpSpPr>
      <p:grpSpPr>
        <a:xfrm>
          <a:off x="0" y="0"/>
          <a:ext cx="0" cy="0"/>
          <a:chOff x="0" y="0"/>
          <a:chExt cx="0" cy="0"/>
        </a:xfrm>
      </p:grpSpPr>
      <p:sp>
        <p:nvSpPr>
          <p:cNvPr id="423" name="Google Shape;423;p3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24" name="Google Shape;424;p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8"/>
        <p:cNvGrpSpPr/>
        <p:nvPr/>
      </p:nvGrpSpPr>
      <p:grpSpPr>
        <a:xfrm>
          <a:off x="0" y="0"/>
          <a:ext cx="0" cy="0"/>
          <a:chOff x="0" y="0"/>
          <a:chExt cx="0" cy="0"/>
        </a:xfrm>
      </p:grpSpPr>
      <p:sp>
        <p:nvSpPr>
          <p:cNvPr id="429" name="Google Shape;429;p3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30" name="Google Shape;430;p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4" name="Google Shape;104;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7"/>
        <p:cNvGrpSpPr/>
        <p:nvPr/>
      </p:nvGrpSpPr>
      <p:grpSpPr>
        <a:xfrm>
          <a:off x="0" y="0"/>
          <a:ext cx="0" cy="0"/>
          <a:chOff x="0" y="0"/>
          <a:chExt cx="0" cy="0"/>
        </a:xfrm>
      </p:grpSpPr>
      <p:sp>
        <p:nvSpPr>
          <p:cNvPr id="438" name="Google Shape;438;p3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39" name="Google Shape;439;p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6"/>
        <p:cNvGrpSpPr/>
        <p:nvPr/>
      </p:nvGrpSpPr>
      <p:grpSpPr>
        <a:xfrm>
          <a:off x="0" y="0"/>
          <a:ext cx="0" cy="0"/>
          <a:chOff x="0" y="0"/>
          <a:chExt cx="0" cy="0"/>
        </a:xfrm>
      </p:grpSpPr>
      <p:sp>
        <p:nvSpPr>
          <p:cNvPr id="447" name="Google Shape;447;p3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48" name="Google Shape;448;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Google Shape;461;p3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62" name="Google Shape;462;p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3"/>
        <p:cNvGrpSpPr/>
        <p:nvPr/>
      </p:nvGrpSpPr>
      <p:grpSpPr>
        <a:xfrm>
          <a:off x="0" y="0"/>
          <a:ext cx="0" cy="0"/>
          <a:chOff x="0" y="0"/>
          <a:chExt cx="0" cy="0"/>
        </a:xfrm>
      </p:grpSpPr>
      <p:sp>
        <p:nvSpPr>
          <p:cNvPr id="474" name="Google Shape;474;p3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75" name="Google Shape;475;p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1"/>
        <p:cNvGrpSpPr/>
        <p:nvPr/>
      </p:nvGrpSpPr>
      <p:grpSpPr>
        <a:xfrm>
          <a:off x="0" y="0"/>
          <a:ext cx="0" cy="0"/>
          <a:chOff x="0" y="0"/>
          <a:chExt cx="0" cy="0"/>
        </a:xfrm>
      </p:grpSpPr>
      <p:sp>
        <p:nvSpPr>
          <p:cNvPr id="482" name="Google Shape;482;p4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83" name="Google Shape;483;p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4"/>
        <p:cNvGrpSpPr/>
        <p:nvPr/>
      </p:nvGrpSpPr>
      <p:grpSpPr>
        <a:xfrm>
          <a:off x="0" y="0"/>
          <a:ext cx="0" cy="0"/>
          <a:chOff x="0" y="0"/>
          <a:chExt cx="0" cy="0"/>
        </a:xfrm>
      </p:grpSpPr>
      <p:sp>
        <p:nvSpPr>
          <p:cNvPr id="495" name="Google Shape;495;p4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96" name="Google Shape;496;p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2"/>
        <p:cNvGrpSpPr/>
        <p:nvPr/>
      </p:nvGrpSpPr>
      <p:grpSpPr>
        <a:xfrm>
          <a:off x="0" y="0"/>
          <a:ext cx="0" cy="0"/>
          <a:chOff x="0" y="0"/>
          <a:chExt cx="0" cy="0"/>
        </a:xfrm>
      </p:grpSpPr>
      <p:sp>
        <p:nvSpPr>
          <p:cNvPr id="503" name="Google Shape;503;p4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504" name="Google Shape;504;p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8" name="Google Shape;11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7" name="Google Shape;127;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6" name="Google Shape;136;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0" name="Google Shape;150;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8" name="Google Shape;158;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Rubrikbild" type="title">
  <p:cSld name="TITLE">
    <p:spTree>
      <p:nvGrpSpPr>
        <p:cNvPr id="1" name="Shape 11"/>
        <p:cNvGrpSpPr/>
        <p:nvPr/>
      </p:nvGrpSpPr>
      <p:grpSpPr>
        <a:xfrm>
          <a:off x="0" y="0"/>
          <a:ext cx="0" cy="0"/>
          <a:chOff x="0" y="0"/>
          <a:chExt cx="0" cy="0"/>
        </a:xfrm>
      </p:grpSpPr>
      <p:sp>
        <p:nvSpPr>
          <p:cNvPr id="12" name="Google Shape;12;p44"/>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44"/>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Lodrät rubrik och text" type="vertTitleAndTx">
  <p:cSld name="VERTICAL_TITLE_AND_VERTICAL_TEXT">
    <p:spTree>
      <p:nvGrpSpPr>
        <p:cNvPr id="1" name="Shape 74"/>
        <p:cNvGrpSpPr/>
        <p:nvPr/>
      </p:nvGrpSpPr>
      <p:grpSpPr>
        <a:xfrm>
          <a:off x="0" y="0"/>
          <a:ext cx="0" cy="0"/>
          <a:chOff x="0" y="0"/>
          <a:chExt cx="0" cy="0"/>
        </a:xfrm>
      </p:grpSpPr>
      <p:sp>
        <p:nvSpPr>
          <p:cNvPr id="75" name="Google Shape;75;p56"/>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56"/>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5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5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5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12/11/2023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5864364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Rubrik och innehåll" type="obj">
  <p:cSld name="OBJECT">
    <p:spTree>
      <p:nvGrpSpPr>
        <p:cNvPr id="1" name="Shape 86"/>
        <p:cNvGrpSpPr/>
        <p:nvPr/>
      </p:nvGrpSpPr>
      <p:grpSpPr>
        <a:xfrm>
          <a:off x="0" y="0"/>
          <a:ext cx="0" cy="0"/>
          <a:chOff x="0" y="0"/>
          <a:chExt cx="0" cy="0"/>
        </a:xfrm>
      </p:grpSpPr>
      <p:sp>
        <p:nvSpPr>
          <p:cNvPr id="87" name="Google Shape;87;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8" name="Google Shape;88;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89" name="Google Shape;89;p4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0" name="Google Shape;90;p4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1" name="Google Shape;91;p4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Rubrik och innehåll" type="obj">
  <p:cSld name="OBJECT">
    <p:spTree>
      <p:nvGrpSpPr>
        <p:cNvPr id="1" name="Shape 17"/>
        <p:cNvGrpSpPr/>
        <p:nvPr/>
      </p:nvGrpSpPr>
      <p:grpSpPr>
        <a:xfrm>
          <a:off x="0" y="0"/>
          <a:ext cx="0" cy="0"/>
          <a:chOff x="0" y="0"/>
          <a:chExt cx="0" cy="0"/>
        </a:xfrm>
      </p:grpSpPr>
      <p:sp>
        <p:nvSpPr>
          <p:cNvPr id="18" name="Google Shape;18;p4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4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Avsnittsrubrik" type="secHead">
  <p:cSld name="SECTION_HEADER">
    <p:spTree>
      <p:nvGrpSpPr>
        <p:cNvPr id="1" name="Shape 23"/>
        <p:cNvGrpSpPr/>
        <p:nvPr/>
      </p:nvGrpSpPr>
      <p:grpSpPr>
        <a:xfrm>
          <a:off x="0" y="0"/>
          <a:ext cx="0" cy="0"/>
          <a:chOff x="0" y="0"/>
          <a:chExt cx="0" cy="0"/>
        </a:xfrm>
      </p:grpSpPr>
      <p:sp>
        <p:nvSpPr>
          <p:cNvPr id="24" name="Google Shape;24;p48"/>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48"/>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4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4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4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vå delar" type="twoObj">
  <p:cSld name="TWO_OBJECTS">
    <p:spTree>
      <p:nvGrpSpPr>
        <p:cNvPr id="1" name="Shape 29"/>
        <p:cNvGrpSpPr/>
        <p:nvPr/>
      </p:nvGrpSpPr>
      <p:grpSpPr>
        <a:xfrm>
          <a:off x="0" y="0"/>
          <a:ext cx="0" cy="0"/>
          <a:chOff x="0" y="0"/>
          <a:chExt cx="0" cy="0"/>
        </a:xfrm>
      </p:grpSpPr>
      <p:sp>
        <p:nvSpPr>
          <p:cNvPr id="30" name="Google Shape;30;p4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49"/>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49"/>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4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4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Jämförelse" type="twoTxTwoObj">
  <p:cSld name="TWO_OBJECTS_WITH_TEXT">
    <p:spTree>
      <p:nvGrpSpPr>
        <p:cNvPr id="1" name="Shape 36"/>
        <p:cNvGrpSpPr/>
        <p:nvPr/>
      </p:nvGrpSpPr>
      <p:grpSpPr>
        <a:xfrm>
          <a:off x="0" y="0"/>
          <a:ext cx="0" cy="0"/>
          <a:chOff x="0" y="0"/>
          <a:chExt cx="0" cy="0"/>
        </a:xfrm>
      </p:grpSpPr>
      <p:sp>
        <p:nvSpPr>
          <p:cNvPr id="37" name="Google Shape;37;p50"/>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50"/>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50"/>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50"/>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50"/>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5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5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5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Endast rubrik" type="titleOnly">
  <p:cSld name="TITLE_ONLY">
    <p:spTree>
      <p:nvGrpSpPr>
        <p:cNvPr id="1" name="Shape 45"/>
        <p:cNvGrpSpPr/>
        <p:nvPr/>
      </p:nvGrpSpPr>
      <p:grpSpPr>
        <a:xfrm>
          <a:off x="0" y="0"/>
          <a:ext cx="0" cy="0"/>
          <a:chOff x="0" y="0"/>
          <a:chExt cx="0" cy="0"/>
        </a:xfrm>
      </p:grpSpPr>
      <p:sp>
        <p:nvSpPr>
          <p:cNvPr id="46" name="Google Shape;46;p5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5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5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5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ext med bildtext" type="objTx">
  <p:cSld name="OBJECT_WITH_CAPTION_TEXT">
    <p:spTree>
      <p:nvGrpSpPr>
        <p:cNvPr id="1" name="Shape 54"/>
        <p:cNvGrpSpPr/>
        <p:nvPr/>
      </p:nvGrpSpPr>
      <p:grpSpPr>
        <a:xfrm>
          <a:off x="0" y="0"/>
          <a:ext cx="0" cy="0"/>
          <a:chOff x="0" y="0"/>
          <a:chExt cx="0" cy="0"/>
        </a:xfrm>
      </p:grpSpPr>
      <p:sp>
        <p:nvSpPr>
          <p:cNvPr id="55" name="Google Shape;55;p5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53"/>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53"/>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5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5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5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ld med bildtext" type="picTx">
  <p:cSld name="PICTURE_WITH_CAPTION_TEXT">
    <p:spTree>
      <p:nvGrpSpPr>
        <p:cNvPr id="1" name="Shape 61"/>
        <p:cNvGrpSpPr/>
        <p:nvPr/>
      </p:nvGrpSpPr>
      <p:grpSpPr>
        <a:xfrm>
          <a:off x="0" y="0"/>
          <a:ext cx="0" cy="0"/>
          <a:chOff x="0" y="0"/>
          <a:chExt cx="0" cy="0"/>
        </a:xfrm>
      </p:grpSpPr>
      <p:sp>
        <p:nvSpPr>
          <p:cNvPr id="62" name="Google Shape;62;p5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54"/>
          <p:cNvSpPr>
            <a:spLocks noGrp="1"/>
          </p:cNvSpPr>
          <p:nvPr>
            <p:ph type="pic" idx="2"/>
          </p:nvPr>
        </p:nvSpPr>
        <p:spPr>
          <a:xfrm>
            <a:off x="5183188" y="987425"/>
            <a:ext cx="6172200" cy="4873625"/>
          </a:xfrm>
          <a:prstGeom prst="rect">
            <a:avLst/>
          </a:prstGeom>
          <a:noFill/>
          <a:ln>
            <a:noFill/>
          </a:ln>
        </p:spPr>
      </p:sp>
      <p:sp>
        <p:nvSpPr>
          <p:cNvPr id="64" name="Google Shape;64;p54"/>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5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5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5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Rubrik och lodrät text" type="vertTx">
  <p:cSld name="VERTICAL_TEXT">
    <p:spTree>
      <p:nvGrpSpPr>
        <p:cNvPr id="1" name="Shape 68"/>
        <p:cNvGrpSpPr/>
        <p:nvPr/>
      </p:nvGrpSpPr>
      <p:grpSpPr>
        <a:xfrm>
          <a:off x="0" y="0"/>
          <a:ext cx="0" cy="0"/>
          <a:chOff x="0" y="0"/>
          <a:chExt cx="0" cy="0"/>
        </a:xfrm>
      </p:grpSpPr>
      <p:sp>
        <p:nvSpPr>
          <p:cNvPr id="69" name="Google Shape;69;p5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55"/>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5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5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5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4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4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4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4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4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 id="2147483663"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80"/>
        <p:cNvGrpSpPr/>
        <p:nvPr/>
      </p:nvGrpSpPr>
      <p:grpSpPr>
        <a:xfrm>
          <a:off x="0" y="0"/>
          <a:ext cx="0" cy="0"/>
          <a:chOff x="0" y="0"/>
          <a:chExt cx="0" cy="0"/>
        </a:xfrm>
      </p:grpSpPr>
      <p:sp>
        <p:nvSpPr>
          <p:cNvPr id="81" name="Google Shape;81;p4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4400"/>
              <a:buFont typeface="Calibri"/>
              <a:buNone/>
              <a:defRPr sz="4400" b="0" i="0" u="none" strike="noStrike" cap="none">
                <a:solidFill>
                  <a:schemeClr val="lt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82" name="Google Shape;82;p4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9pPr>
          </a:lstStyle>
          <a:p>
            <a:endParaRPr/>
          </a:p>
        </p:txBody>
      </p:sp>
      <p:sp>
        <p:nvSpPr>
          <p:cNvPr id="83" name="Google Shape;83;p4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lt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9pPr>
          </a:lstStyle>
          <a:p>
            <a:endParaRPr/>
          </a:p>
        </p:txBody>
      </p:sp>
      <p:sp>
        <p:nvSpPr>
          <p:cNvPr id="84" name="Google Shape;84;p4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chemeClr val="lt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9pPr>
          </a:lstStyle>
          <a:p>
            <a:endParaRPr/>
          </a:p>
        </p:txBody>
      </p:sp>
      <p:sp>
        <p:nvSpPr>
          <p:cNvPr id="85" name="Google Shape;85;p4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sv-SE"/>
              <a:t>‹#›</a:t>
            </a:fld>
            <a:endParaRPr/>
          </a:p>
        </p:txBody>
      </p:sp>
    </p:spTree>
  </p:cSld>
  <p:clrMap bg1="lt1" tx1="dk1" bg2="dk2" tx2="lt2" accent1="accent1" accent2="accent2" accent3="accent3" accent4="accent4" accent5="accent5" accent6="accent6" hlink="hlink" folHlink="folHlink"/>
  <p:sldLayoutIdLst>
    <p:sldLayoutId id="2147483661"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11.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9.xml"/><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40.xml"/><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
          <p:cNvSpPr/>
          <p:nvPr/>
        </p:nvSpPr>
        <p:spPr>
          <a:xfrm>
            <a:off x="-7975" y="0"/>
            <a:ext cx="12192000" cy="6858000"/>
          </a:xfrm>
          <a:prstGeom prst="rect">
            <a:avLst/>
          </a:prstGeom>
          <a:solidFill>
            <a:srgbClr val="3F3F3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97" name="Google Shape;97;p1"/>
          <p:cNvSpPr txBox="1">
            <a:spLocks noGrp="1"/>
          </p:cNvSpPr>
          <p:nvPr>
            <p:ph type="ctrTitle"/>
          </p:nvPr>
        </p:nvSpPr>
        <p:spPr>
          <a:xfrm>
            <a:off x="6746626" y="1277731"/>
            <a:ext cx="5213309" cy="2889114"/>
          </a:xfrm>
          <a:prstGeom prst="rect">
            <a:avLst/>
          </a:prstGeom>
          <a:noFill/>
          <a:ln>
            <a:noFill/>
          </a:ln>
        </p:spPr>
        <p:txBody>
          <a:bodyPr spcFirstLastPara="1" wrap="square" lIns="91425" tIns="45700" rIns="91425" bIns="45700" anchor="b" anchorCtr="0">
            <a:normAutofit fontScale="90000"/>
          </a:bodyPr>
          <a:lstStyle/>
          <a:p>
            <a:pPr algn="l">
              <a:buClr>
                <a:schemeClr val="lt1"/>
              </a:buClr>
              <a:buSzPts val="3800"/>
            </a:pPr>
            <a:br>
              <a:rPr lang="sv-SE" sz="4400" dirty="0">
                <a:solidFill>
                  <a:srgbClr val="FF0000"/>
                </a:solidFill>
              </a:rPr>
            </a:br>
            <a:br>
              <a:rPr lang="sv-SE" sz="4400" dirty="0">
                <a:solidFill>
                  <a:srgbClr val="FF0000"/>
                </a:solidFill>
              </a:rPr>
            </a:br>
            <a:br>
              <a:rPr lang="sv-SE" sz="4400" dirty="0">
                <a:solidFill>
                  <a:srgbClr val="FF0000"/>
                </a:solidFill>
              </a:rPr>
            </a:br>
            <a:br>
              <a:rPr lang="sv-SE" sz="4400" dirty="0">
                <a:solidFill>
                  <a:srgbClr val="FF0000"/>
                </a:solidFill>
              </a:rPr>
            </a:br>
            <a:r>
              <a:rPr lang="sv-SE" sz="4400" dirty="0">
                <a:solidFill>
                  <a:srgbClr val="FF0000"/>
                </a:solidFill>
              </a:rPr>
              <a:t>Röd</a:t>
            </a:r>
            <a:r>
              <a:rPr lang="sv-SE" sz="4400" dirty="0">
                <a:solidFill>
                  <a:schemeClr val="lt1"/>
                </a:solidFill>
              </a:rPr>
              <a:t>vita tråden</a:t>
            </a:r>
            <a:br>
              <a:rPr lang="sv-SE" sz="4400" dirty="0">
                <a:solidFill>
                  <a:schemeClr val="lt1"/>
                </a:solidFill>
              </a:rPr>
            </a:br>
            <a:br>
              <a:rPr lang="sv-SE" sz="3800" dirty="0">
                <a:solidFill>
                  <a:schemeClr val="lt1"/>
                </a:solidFill>
              </a:rPr>
            </a:br>
            <a:r>
              <a:rPr lang="sv-SE" sz="3800" dirty="0">
                <a:solidFill>
                  <a:schemeClr val="lt1"/>
                </a:solidFill>
              </a:rPr>
              <a:t>Krokeks IF</a:t>
            </a:r>
            <a:br>
              <a:rPr lang="sv-SE" sz="3800" dirty="0">
                <a:solidFill>
                  <a:schemeClr val="lt1"/>
                </a:solidFill>
              </a:rPr>
            </a:br>
            <a:r>
              <a:rPr lang="sv-SE" sz="3800" dirty="0">
                <a:solidFill>
                  <a:schemeClr val="lt1"/>
                </a:solidFill>
              </a:rPr>
              <a:t>Värdegrund och samsyn</a:t>
            </a:r>
            <a:br>
              <a:rPr lang="sv-SE" sz="3800" dirty="0">
                <a:solidFill>
                  <a:schemeClr val="lt1"/>
                </a:solidFill>
              </a:rPr>
            </a:br>
            <a:endParaRPr dirty="0"/>
          </a:p>
        </p:txBody>
      </p:sp>
      <p:sp>
        <p:nvSpPr>
          <p:cNvPr id="98" name="Google Shape;98;p1"/>
          <p:cNvSpPr txBox="1">
            <a:spLocks noGrp="1"/>
          </p:cNvSpPr>
          <p:nvPr>
            <p:ph type="subTitle" idx="1"/>
          </p:nvPr>
        </p:nvSpPr>
        <p:spPr>
          <a:xfrm>
            <a:off x="6746627" y="4773051"/>
            <a:ext cx="4645250" cy="1147863"/>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FF0000"/>
              </a:buClr>
              <a:buSzPts val="2000"/>
              <a:buNone/>
            </a:pPr>
            <a:endParaRPr dirty="0"/>
          </a:p>
          <a:p>
            <a:pPr marL="0" lvl="0" indent="0" algn="l" rtl="0">
              <a:lnSpc>
                <a:spcPct val="90000"/>
              </a:lnSpc>
              <a:spcBef>
                <a:spcPts val="1000"/>
              </a:spcBef>
              <a:spcAft>
                <a:spcPts val="0"/>
              </a:spcAft>
              <a:buClr>
                <a:schemeClr val="dk1"/>
              </a:buClr>
              <a:buSzPts val="2000"/>
              <a:buNone/>
            </a:pPr>
            <a:endParaRPr sz="2000" dirty="0">
              <a:solidFill>
                <a:schemeClr val="lt1"/>
              </a:solidFill>
            </a:endParaRPr>
          </a:p>
        </p:txBody>
      </p:sp>
      <p:sp>
        <p:nvSpPr>
          <p:cNvPr id="99" name="Google Shape;99;p1"/>
          <p:cNvSpPr/>
          <p:nvPr/>
        </p:nvSpPr>
        <p:spPr>
          <a:xfrm flipH="1">
            <a:off x="3996" y="0"/>
            <a:ext cx="6111054" cy="6858000"/>
          </a:xfrm>
          <a:custGeom>
            <a:avLst/>
            <a:gdLst/>
            <a:ahLst/>
            <a:cxnLst/>
            <a:rect l="l" t="t" r="r" b="b"/>
            <a:pathLst>
              <a:path w="6172782" h="6858000" extrusionOk="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0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100" name="Google Shape;100;p1"/>
          <p:cNvSpPr/>
          <p:nvPr/>
        </p:nvSpPr>
        <p:spPr>
          <a:xfrm>
            <a:off x="7975" y="0"/>
            <a:ext cx="6009094" cy="6858000"/>
          </a:xfrm>
          <a:custGeom>
            <a:avLst/>
            <a:gdLst/>
            <a:ahLst/>
            <a:cxnLst/>
            <a:rect l="l" t="t" r="r" b="b"/>
            <a:pathLst>
              <a:path w="6024154" h="6858000" extrusionOk="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pic>
        <p:nvPicPr>
          <p:cNvPr id="101" name="Google Shape;101;p1" descr="En bild som visar tecken, ritning&#10;&#10;Automatiskt genererad beskrivning"/>
          <p:cNvPicPr preferRelativeResize="0"/>
          <p:nvPr/>
        </p:nvPicPr>
        <p:blipFill rotWithShape="1">
          <a:blip r:embed="rId3">
            <a:alphaModFix/>
          </a:blip>
          <a:srcRect/>
          <a:stretch/>
        </p:blipFill>
        <p:spPr>
          <a:xfrm>
            <a:off x="374225" y="671525"/>
            <a:ext cx="4093000" cy="4101526"/>
          </a:xfrm>
          <a:prstGeom prst="rect">
            <a:avLst/>
          </a:prstGeom>
          <a:noFill/>
          <a:ln>
            <a:noFill/>
          </a:ln>
        </p:spPr>
      </p:pic>
    </p:spTree>
    <p:extLst>
      <p:ext uri="{BB962C8B-B14F-4D97-AF65-F5344CB8AC3E}">
        <p14:creationId xmlns:p14="http://schemas.microsoft.com/office/powerpoint/2010/main" val="23617012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6"/>
          <p:cNvSpPr/>
          <p:nvPr/>
        </p:nvSpPr>
        <p:spPr>
          <a:xfrm>
            <a:off x="1986356" y="2294696"/>
            <a:ext cx="2533475" cy="633062"/>
          </a:xfrm>
          <a:prstGeom prst="rect">
            <a:avLst/>
          </a:prstGeom>
          <a:solidFill>
            <a:srgbClr val="414141"/>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dirty="0">
                <a:solidFill>
                  <a:schemeClr val="lt1"/>
                </a:solidFill>
                <a:latin typeface="Calibri"/>
                <a:ea typeface="Calibri"/>
                <a:cs typeface="Calibri"/>
                <a:sym typeface="Calibri"/>
              </a:rPr>
              <a:t>ANFALLSSPEL</a:t>
            </a:r>
            <a:endParaRPr sz="1400" b="0" i="0" u="none" strike="noStrike" cap="none" dirty="0">
              <a:solidFill>
                <a:srgbClr val="000000"/>
              </a:solidFill>
              <a:latin typeface="Arial"/>
              <a:ea typeface="Arial"/>
              <a:cs typeface="Arial"/>
              <a:sym typeface="Arial"/>
            </a:endParaRPr>
          </a:p>
        </p:txBody>
      </p:sp>
      <p:sp>
        <p:nvSpPr>
          <p:cNvPr id="153" name="Google Shape;153;p6"/>
          <p:cNvSpPr/>
          <p:nvPr/>
        </p:nvSpPr>
        <p:spPr>
          <a:xfrm>
            <a:off x="2277440" y="5016912"/>
            <a:ext cx="1694925" cy="633062"/>
          </a:xfrm>
          <a:prstGeom prst="rect">
            <a:avLst/>
          </a:prstGeom>
          <a:solidFill>
            <a:srgbClr val="414141"/>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Komma till avslut och göra mål </a:t>
            </a:r>
            <a:endParaRPr sz="1400" b="0" i="0" u="none" strike="noStrike" cap="none">
              <a:solidFill>
                <a:srgbClr val="000000"/>
              </a:solidFill>
              <a:latin typeface="Arial"/>
              <a:ea typeface="Arial"/>
              <a:cs typeface="Arial"/>
              <a:sym typeface="Arial"/>
            </a:endParaRPr>
          </a:p>
        </p:txBody>
      </p:sp>
      <p:sp>
        <p:nvSpPr>
          <p:cNvPr id="154" name="Google Shape;154;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dirty="0"/>
              <a:t>                              Anfallsspel 3v3</a:t>
            </a:r>
            <a:endParaRPr dirty="0"/>
          </a:p>
        </p:txBody>
      </p:sp>
      <p:sp>
        <p:nvSpPr>
          <p:cNvPr id="155" name="Google Shape;155;p6"/>
          <p:cNvSpPr txBox="1"/>
          <p:nvPr/>
        </p:nvSpPr>
        <p:spPr>
          <a:xfrm>
            <a:off x="838200" y="3162434"/>
            <a:ext cx="4758401" cy="369332"/>
          </a:xfrm>
          <a:prstGeom prst="rect">
            <a:avLst/>
          </a:prstGeom>
          <a:solidFill>
            <a:schemeClr val="lt1"/>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dirty="0">
                <a:solidFill>
                  <a:schemeClr val="dk1"/>
                </a:solidFill>
                <a:latin typeface="Calibri"/>
                <a:ea typeface="Calibri"/>
                <a:cs typeface="Calibri"/>
                <a:sym typeface="Calibri"/>
              </a:rPr>
              <a:t> Passera motståndaren med bollen</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b="1"/>
              <a:t>                    Anfallsspel - färdigheter</a:t>
            </a:r>
            <a:endParaRPr/>
          </a:p>
        </p:txBody>
      </p:sp>
      <p:sp>
        <p:nvSpPr>
          <p:cNvPr id="161" name="Google Shape;161;p7"/>
          <p:cNvSpPr txBox="1">
            <a:spLocks noGrp="1"/>
          </p:cNvSpPr>
          <p:nvPr>
            <p:ph type="body" idx="1"/>
          </p:nvPr>
        </p:nvSpPr>
        <p:spPr>
          <a:xfrm>
            <a:off x="1887983" y="1684768"/>
            <a:ext cx="2757256" cy="289729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800"/>
              <a:buNone/>
            </a:pPr>
            <a:r>
              <a:rPr lang="sv-SE" sz="1800" b="1">
                <a:solidFill>
                  <a:schemeClr val="dk1"/>
                </a:solidFill>
                <a:latin typeface="Calibri"/>
                <a:ea typeface="Calibri"/>
                <a:cs typeface="Calibri"/>
                <a:sym typeface="Calibri"/>
              </a:rPr>
              <a:t>Laget</a:t>
            </a:r>
            <a:endParaRPr sz="1800"/>
          </a:p>
          <a:p>
            <a:pPr marL="0" lvl="0" indent="0" algn="l" rtl="0">
              <a:lnSpc>
                <a:spcPct val="90000"/>
              </a:lnSpc>
              <a:spcBef>
                <a:spcPts val="1000"/>
              </a:spcBef>
              <a:spcAft>
                <a:spcPts val="0"/>
              </a:spcAft>
              <a:buClr>
                <a:schemeClr val="dk1"/>
              </a:buClr>
              <a:buSzPts val="1800"/>
              <a:buNone/>
            </a:pPr>
            <a:r>
              <a:rPr lang="sv-SE" sz="1800" b="1">
                <a:solidFill>
                  <a:schemeClr val="dk1"/>
                </a:solidFill>
                <a:latin typeface="Calibri"/>
                <a:ea typeface="Calibri"/>
                <a:cs typeface="Calibri"/>
                <a:sym typeface="Calibri"/>
              </a:rPr>
              <a:t>   </a:t>
            </a:r>
            <a:endParaRPr/>
          </a:p>
        </p:txBody>
      </p:sp>
      <p:sp>
        <p:nvSpPr>
          <p:cNvPr id="162" name="Google Shape;162;p7"/>
          <p:cNvSpPr txBox="1"/>
          <p:nvPr/>
        </p:nvSpPr>
        <p:spPr>
          <a:xfrm>
            <a:off x="4797639" y="1684769"/>
            <a:ext cx="2757256" cy="289729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800"/>
              <a:buFont typeface="Arial"/>
              <a:buNone/>
            </a:pPr>
            <a:r>
              <a:rPr lang="sv-SE" sz="1800" b="1" i="0" u="none" strike="noStrike" cap="none">
                <a:solidFill>
                  <a:schemeClr val="dk1"/>
                </a:solidFill>
                <a:latin typeface="Calibri"/>
                <a:ea typeface="Calibri"/>
                <a:cs typeface="Calibri"/>
                <a:sym typeface="Calibri"/>
              </a:rPr>
              <a:t>Spelaren</a:t>
            </a:r>
            <a:endParaRPr sz="18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Driva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Skjuta </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Vända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3" name="Google Shape;163;p7"/>
          <p:cNvSpPr txBox="1"/>
          <p:nvPr/>
        </p:nvSpPr>
        <p:spPr>
          <a:xfrm>
            <a:off x="7707295" y="1690688"/>
            <a:ext cx="2757256" cy="289729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 </a:t>
            </a:r>
            <a:r>
              <a:rPr lang="sv-SE" sz="1600" b="1" i="0" u="none" strike="noStrike" cap="none">
                <a:solidFill>
                  <a:schemeClr val="dk1"/>
                </a:solidFill>
                <a:latin typeface="Calibri"/>
                <a:ea typeface="Calibri"/>
                <a:cs typeface="Calibri"/>
                <a:sym typeface="Calibri"/>
              </a:rPr>
              <a:t>Målvakten (extra färdigheter)</a:t>
            </a:r>
            <a:endParaRPr sz="16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600"/>
              <a:buFont typeface="Arial"/>
              <a:buNone/>
            </a:pPr>
            <a:endParaRPr sz="1600" b="0" i="0" u="none" strike="noStrike" cap="non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8"/>
          <p:cNvSpPr/>
          <p:nvPr/>
        </p:nvSpPr>
        <p:spPr>
          <a:xfrm>
            <a:off x="7820462" y="2271713"/>
            <a:ext cx="253347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FÖRSVARSSPEL</a:t>
            </a:r>
            <a:endParaRPr sz="1400" b="0" i="0" u="none" strike="noStrike" cap="none">
              <a:solidFill>
                <a:srgbClr val="000000"/>
              </a:solidFill>
              <a:latin typeface="Arial"/>
              <a:ea typeface="Arial"/>
              <a:cs typeface="Arial"/>
              <a:sym typeface="Arial"/>
            </a:endParaRPr>
          </a:p>
        </p:txBody>
      </p:sp>
      <p:sp>
        <p:nvSpPr>
          <p:cNvPr id="169" name="Google Shape;169;p8"/>
          <p:cNvSpPr/>
          <p:nvPr/>
        </p:nvSpPr>
        <p:spPr>
          <a:xfrm>
            <a:off x="8239736" y="5076317"/>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Förhindra och </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rädda avslut</a:t>
            </a:r>
            <a:endParaRPr sz="1400" b="0" i="0" u="none" strike="noStrike" cap="none">
              <a:solidFill>
                <a:srgbClr val="000000"/>
              </a:solidFill>
              <a:latin typeface="Arial"/>
              <a:ea typeface="Arial"/>
              <a:cs typeface="Arial"/>
              <a:sym typeface="Arial"/>
            </a:endParaRPr>
          </a:p>
        </p:txBody>
      </p:sp>
      <p:sp>
        <p:nvSpPr>
          <p:cNvPr id="170" name="Google Shape;170;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b="1" dirty="0"/>
              <a:t>                              Försvarsspel 3v3</a:t>
            </a:r>
            <a:endParaRPr b="1" dirty="0"/>
          </a:p>
        </p:txBody>
      </p:sp>
      <p:sp>
        <p:nvSpPr>
          <p:cNvPr id="171" name="Google Shape;171;p8"/>
          <p:cNvSpPr txBox="1"/>
          <p:nvPr/>
        </p:nvSpPr>
        <p:spPr>
          <a:xfrm>
            <a:off x="6595399" y="3116468"/>
            <a:ext cx="4758401" cy="369332"/>
          </a:xfrm>
          <a:prstGeom prst="rect">
            <a:avLst/>
          </a:prstGeom>
          <a:solidFill>
            <a:schemeClr val="lt1"/>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dirty="0">
                <a:solidFill>
                  <a:schemeClr val="dk1"/>
                </a:solidFill>
                <a:latin typeface="Calibri"/>
                <a:ea typeface="Calibri"/>
                <a:cs typeface="Calibri"/>
                <a:sym typeface="Calibri"/>
              </a:rPr>
              <a:t> Ta bollen</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9"/>
          <p:cNvSpPr txBox="1">
            <a:spLocks noGrp="1"/>
          </p:cNvSpPr>
          <p:nvPr>
            <p:ph type="title"/>
          </p:nvPr>
        </p:nvSpPr>
        <p:spPr>
          <a:xfrm>
            <a:off x="838200" y="359205"/>
            <a:ext cx="10515600" cy="1325563"/>
          </a:xfrm>
          <a:prstGeom prst="rect">
            <a:avLst/>
          </a:prstGeom>
          <a:noFill/>
          <a:ln>
            <a:noFill/>
          </a:ln>
        </p:spPr>
        <p:txBody>
          <a:bodyPr spcFirstLastPara="1" wrap="square" lIns="91425" tIns="45700" rIns="91425" bIns="45700" anchor="ctr" anchorCtr="0">
            <a:normAutofit/>
          </a:bodyPr>
          <a:lstStyle/>
          <a:p>
            <a:pPr marL="0" lvl="0" indent="0" rtl="0">
              <a:lnSpc>
                <a:spcPct val="90000"/>
              </a:lnSpc>
              <a:spcBef>
                <a:spcPts val="0"/>
              </a:spcBef>
              <a:spcAft>
                <a:spcPts val="0"/>
              </a:spcAft>
              <a:buClr>
                <a:schemeClr val="dk1"/>
              </a:buClr>
              <a:buSzPts val="4400"/>
              <a:buFont typeface="Calibri"/>
              <a:buNone/>
            </a:pPr>
            <a:r>
              <a:rPr lang="sv-SE" b="1" dirty="0"/>
              <a:t>                    Försvarsspel – färdigheter 3v3</a:t>
            </a:r>
            <a:endParaRPr dirty="0"/>
          </a:p>
        </p:txBody>
      </p:sp>
      <p:sp>
        <p:nvSpPr>
          <p:cNvPr id="177" name="Google Shape;177;p9"/>
          <p:cNvSpPr txBox="1">
            <a:spLocks noGrp="1"/>
          </p:cNvSpPr>
          <p:nvPr>
            <p:ph type="body" idx="1"/>
          </p:nvPr>
        </p:nvSpPr>
        <p:spPr>
          <a:xfrm>
            <a:off x="1887983" y="1684768"/>
            <a:ext cx="2757256" cy="289729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800"/>
              <a:buNone/>
            </a:pPr>
            <a:r>
              <a:rPr lang="sv-SE" sz="1800" b="1">
                <a:solidFill>
                  <a:schemeClr val="dk1"/>
                </a:solidFill>
                <a:latin typeface="Calibri"/>
                <a:ea typeface="Calibri"/>
                <a:cs typeface="Calibri"/>
                <a:sym typeface="Calibri"/>
              </a:rPr>
              <a:t>Laget</a:t>
            </a:r>
            <a:endParaRPr sz="1800"/>
          </a:p>
          <a:p>
            <a:pPr marL="0" lvl="0" indent="0" algn="l" rtl="0">
              <a:lnSpc>
                <a:spcPct val="90000"/>
              </a:lnSpc>
              <a:spcBef>
                <a:spcPts val="1000"/>
              </a:spcBef>
              <a:spcAft>
                <a:spcPts val="0"/>
              </a:spcAft>
              <a:buClr>
                <a:schemeClr val="dk1"/>
              </a:buClr>
              <a:buSzPts val="1800"/>
              <a:buNone/>
            </a:pPr>
            <a:r>
              <a:rPr lang="sv-SE" sz="1800" b="1">
                <a:solidFill>
                  <a:schemeClr val="dk1"/>
                </a:solidFill>
                <a:latin typeface="Calibri"/>
                <a:ea typeface="Calibri"/>
                <a:cs typeface="Calibri"/>
                <a:sym typeface="Calibri"/>
              </a:rPr>
              <a:t>   </a:t>
            </a:r>
            <a:endParaRPr/>
          </a:p>
        </p:txBody>
      </p:sp>
      <p:sp>
        <p:nvSpPr>
          <p:cNvPr id="178" name="Google Shape;178;p9"/>
          <p:cNvSpPr txBox="1"/>
          <p:nvPr/>
        </p:nvSpPr>
        <p:spPr>
          <a:xfrm>
            <a:off x="4797639" y="1684769"/>
            <a:ext cx="2757256" cy="289729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800"/>
              <a:buFont typeface="Arial"/>
              <a:buNone/>
            </a:pPr>
            <a:r>
              <a:rPr lang="sv-SE" sz="1800" b="1" i="0" u="none" strike="noStrike" cap="none">
                <a:solidFill>
                  <a:schemeClr val="dk1"/>
                </a:solidFill>
                <a:latin typeface="Calibri"/>
                <a:ea typeface="Calibri"/>
                <a:cs typeface="Calibri"/>
                <a:sym typeface="Calibri"/>
              </a:rPr>
              <a:t>Spelaren</a:t>
            </a:r>
            <a:endParaRPr sz="18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Bryta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9" name="Google Shape;179;p9"/>
          <p:cNvSpPr txBox="1"/>
          <p:nvPr/>
        </p:nvSpPr>
        <p:spPr>
          <a:xfrm>
            <a:off x="7707295" y="1690688"/>
            <a:ext cx="2757256" cy="289729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 </a:t>
            </a:r>
            <a:r>
              <a:rPr lang="sv-SE" sz="1600" b="1" i="0" u="none" strike="noStrike" cap="none">
                <a:solidFill>
                  <a:schemeClr val="dk1"/>
                </a:solidFill>
                <a:latin typeface="Calibri"/>
                <a:ea typeface="Calibri"/>
                <a:cs typeface="Calibri"/>
                <a:sym typeface="Calibri"/>
              </a:rPr>
              <a:t>Målvakten (extra färdigheter)</a:t>
            </a:r>
            <a:endParaRPr sz="16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600"/>
              <a:buFont typeface="Arial"/>
              <a:buNone/>
            </a:pPr>
            <a:endParaRPr sz="1600" b="0" i="0" u="none" strike="noStrike" cap="none">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b="1"/>
              <a:t>                            Spelform 3-3</a:t>
            </a:r>
            <a:endParaRPr/>
          </a:p>
        </p:txBody>
      </p:sp>
      <p:sp>
        <p:nvSpPr>
          <p:cNvPr id="185" name="Google Shape;185;p1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fontScale="92500" lnSpcReduction="20000"/>
          </a:bodyPr>
          <a:lstStyle/>
          <a:p>
            <a:pPr marL="0" lvl="0" indent="0" algn="l" rtl="0">
              <a:lnSpc>
                <a:spcPct val="90000"/>
              </a:lnSpc>
              <a:spcBef>
                <a:spcPts val="0"/>
              </a:spcBef>
              <a:spcAft>
                <a:spcPts val="0"/>
              </a:spcAft>
              <a:buClr>
                <a:schemeClr val="dk1"/>
              </a:buClr>
              <a:buSzPct val="100000"/>
              <a:buNone/>
            </a:pPr>
            <a:r>
              <a:rPr lang="sv-SE" b="1" dirty="0" err="1"/>
              <a:t>Fotbollsfys</a:t>
            </a:r>
            <a:endParaRPr dirty="0"/>
          </a:p>
          <a:p>
            <a:pPr marL="228600" lvl="0" indent="-228600" algn="l" rtl="0">
              <a:lnSpc>
                <a:spcPct val="90000"/>
              </a:lnSpc>
              <a:spcBef>
                <a:spcPts val="1000"/>
              </a:spcBef>
              <a:spcAft>
                <a:spcPts val="0"/>
              </a:spcAft>
              <a:buClr>
                <a:schemeClr val="dk1"/>
              </a:buClr>
              <a:buSzPct val="100000"/>
              <a:buChar char="•"/>
            </a:pPr>
            <a:r>
              <a:rPr lang="sv-SE" dirty="0"/>
              <a:t>Koordinationsövningar med boll, stafetter och hinderbanor.</a:t>
            </a:r>
            <a:endParaRPr dirty="0"/>
          </a:p>
          <a:p>
            <a:pPr marL="228600" lvl="0" indent="-228600" algn="l" rtl="0">
              <a:lnSpc>
                <a:spcPct val="90000"/>
              </a:lnSpc>
              <a:spcBef>
                <a:spcPts val="1000"/>
              </a:spcBef>
              <a:spcAft>
                <a:spcPts val="0"/>
              </a:spcAft>
              <a:buClr>
                <a:schemeClr val="dk1"/>
              </a:buClr>
              <a:buSzPct val="100000"/>
              <a:buChar char="•"/>
            </a:pPr>
            <a:r>
              <a:rPr lang="sv-SE" dirty="0"/>
              <a:t>Rulla, kasta och fånga bollen.</a:t>
            </a:r>
            <a:endParaRPr dirty="0"/>
          </a:p>
          <a:p>
            <a:pPr marL="0" lvl="0" indent="0" algn="l" rtl="0">
              <a:lnSpc>
                <a:spcPct val="90000"/>
              </a:lnSpc>
              <a:spcBef>
                <a:spcPts val="1000"/>
              </a:spcBef>
              <a:spcAft>
                <a:spcPts val="0"/>
              </a:spcAft>
              <a:buClr>
                <a:schemeClr val="dk1"/>
              </a:buClr>
              <a:buSzPct val="100000"/>
              <a:buNone/>
            </a:pPr>
            <a:r>
              <a:rPr lang="sv-SE" dirty="0"/>
              <a:t> </a:t>
            </a:r>
            <a:endParaRPr dirty="0"/>
          </a:p>
          <a:p>
            <a:pPr marL="0" lvl="0" indent="0" algn="l" rtl="0">
              <a:lnSpc>
                <a:spcPct val="90000"/>
              </a:lnSpc>
              <a:spcBef>
                <a:spcPts val="1000"/>
              </a:spcBef>
              <a:spcAft>
                <a:spcPts val="0"/>
              </a:spcAft>
              <a:buClr>
                <a:schemeClr val="dk1"/>
              </a:buClr>
              <a:buSzPct val="100000"/>
              <a:buNone/>
            </a:pPr>
            <a:r>
              <a:rPr lang="sv-SE" b="1" dirty="0"/>
              <a:t>			</a:t>
            </a:r>
            <a:endParaRPr dirty="0"/>
          </a:p>
          <a:p>
            <a:pPr marL="0" lvl="0" indent="0" algn="l" rtl="0">
              <a:lnSpc>
                <a:spcPct val="90000"/>
              </a:lnSpc>
              <a:spcBef>
                <a:spcPts val="1000"/>
              </a:spcBef>
              <a:spcAft>
                <a:spcPts val="0"/>
              </a:spcAft>
              <a:buClr>
                <a:schemeClr val="dk1"/>
              </a:buClr>
              <a:buSzPct val="100000"/>
              <a:buNone/>
            </a:pPr>
            <a:r>
              <a:rPr lang="sv-SE" b="1" dirty="0"/>
              <a:t>Fotbollspsykologi/Beteenden</a:t>
            </a:r>
            <a:endParaRPr dirty="0"/>
          </a:p>
          <a:p>
            <a:pPr marL="228600" lvl="0" indent="-228600" algn="l" rtl="0">
              <a:lnSpc>
                <a:spcPct val="90000"/>
              </a:lnSpc>
              <a:spcBef>
                <a:spcPts val="1000"/>
              </a:spcBef>
              <a:spcAft>
                <a:spcPts val="0"/>
              </a:spcAft>
              <a:buClr>
                <a:schemeClr val="dk1"/>
              </a:buClr>
              <a:buSzPct val="100000"/>
              <a:buChar char="•"/>
            </a:pPr>
            <a:r>
              <a:rPr lang="sv-SE" dirty="0"/>
              <a:t>Långsiktig utveckling, ex att en spelare väljer en aktivitet på träning som hon/han tycker är rolig.</a:t>
            </a:r>
          </a:p>
          <a:p>
            <a:pPr marL="228600" lvl="0" indent="-228600" algn="l" rtl="0">
              <a:lnSpc>
                <a:spcPct val="90000"/>
              </a:lnSpc>
              <a:spcBef>
                <a:spcPts val="1000"/>
              </a:spcBef>
              <a:spcAft>
                <a:spcPts val="0"/>
              </a:spcAft>
              <a:buClr>
                <a:schemeClr val="dk1"/>
              </a:buClr>
              <a:buSzPct val="100000"/>
              <a:buChar char="•"/>
            </a:pPr>
            <a:r>
              <a:rPr lang="sv-SE" dirty="0"/>
              <a:t>Göra nästa aktion, ex att spelare tar tillbaka bollen när hon/han tappat den. </a:t>
            </a:r>
          </a:p>
          <a:p>
            <a:pPr marL="228600" lvl="0" indent="-228600" algn="l" rtl="0">
              <a:lnSpc>
                <a:spcPct val="90000"/>
              </a:lnSpc>
              <a:spcBef>
                <a:spcPts val="1000"/>
              </a:spcBef>
              <a:spcAft>
                <a:spcPts val="0"/>
              </a:spcAft>
              <a:buClr>
                <a:schemeClr val="dk1"/>
              </a:buClr>
              <a:buSzPct val="100000"/>
              <a:buChar char="•"/>
            </a:pPr>
            <a:r>
              <a:rPr lang="sv-SE" dirty="0"/>
              <a:t>Vara en schysst kompis, alla hälsar på alla innan träning</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414141"/>
        </a:solidFill>
        <a:effectLst/>
      </p:bgPr>
    </p:bg>
    <p:spTree>
      <p:nvGrpSpPr>
        <p:cNvPr id="1" name="Shape 189"/>
        <p:cNvGrpSpPr/>
        <p:nvPr/>
      </p:nvGrpSpPr>
      <p:grpSpPr>
        <a:xfrm>
          <a:off x="0" y="0"/>
          <a:ext cx="0" cy="0"/>
          <a:chOff x="0" y="0"/>
          <a:chExt cx="0" cy="0"/>
        </a:xfrm>
      </p:grpSpPr>
      <p:sp>
        <p:nvSpPr>
          <p:cNvPr id="190" name="Google Shape;190;p11"/>
          <p:cNvSpPr txBox="1">
            <a:spLocks noGrp="1"/>
          </p:cNvSpPr>
          <p:nvPr>
            <p:ph type="title"/>
          </p:nvPr>
        </p:nvSpPr>
        <p:spPr>
          <a:xfrm>
            <a:off x="6653600" y="1396289"/>
            <a:ext cx="5006336"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4000"/>
              <a:buFont typeface="Calibri"/>
              <a:buNone/>
            </a:pPr>
            <a:r>
              <a:rPr lang="sv-SE" sz="4000" dirty="0"/>
              <a:t>7-9 år</a:t>
            </a:r>
            <a:br>
              <a:rPr lang="sv-SE" sz="4000" dirty="0"/>
            </a:br>
            <a:r>
              <a:rPr lang="sv-SE" sz="4000" dirty="0"/>
              <a:t>Fotbollsglädje 5-5</a:t>
            </a:r>
            <a:br>
              <a:rPr lang="sv-SE" sz="4000" dirty="0"/>
            </a:br>
            <a:br>
              <a:rPr lang="sv-SE" sz="4000" dirty="0"/>
            </a:br>
            <a:r>
              <a:rPr lang="sv-SE" sz="4000" dirty="0"/>
              <a:t>Mål</a:t>
            </a:r>
            <a:br>
              <a:rPr lang="sv-SE" sz="4000" dirty="0"/>
            </a:br>
            <a:endParaRPr sz="4000" dirty="0"/>
          </a:p>
        </p:txBody>
      </p:sp>
      <p:sp>
        <p:nvSpPr>
          <p:cNvPr id="191" name="Google Shape;191;p11"/>
          <p:cNvSpPr/>
          <p:nvPr/>
        </p:nvSpPr>
        <p:spPr>
          <a:xfrm flipH="1">
            <a:off x="0" y="0"/>
            <a:ext cx="6172782" cy="6858000"/>
          </a:xfrm>
          <a:custGeom>
            <a:avLst/>
            <a:gdLst/>
            <a:ahLst/>
            <a:cxnLst/>
            <a:rect l="l" t="t" r="r" b="b"/>
            <a:pathLst>
              <a:path w="6172782" h="6858000" extrusionOk="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0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192" name="Google Shape;192;p11"/>
          <p:cNvSpPr/>
          <p:nvPr/>
        </p:nvSpPr>
        <p:spPr>
          <a:xfrm flipH="1">
            <a:off x="2079" y="0"/>
            <a:ext cx="6084396" cy="6858000"/>
          </a:xfrm>
          <a:custGeom>
            <a:avLst/>
            <a:gdLst/>
            <a:ahLst/>
            <a:cxnLst/>
            <a:rect l="l" t="t" r="r" b="b"/>
            <a:pathLst>
              <a:path w="6024154" h="6858000" extrusionOk="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pic>
        <p:nvPicPr>
          <p:cNvPr id="193" name="Google Shape;193;p11" descr="En bild som visar tecken, ritning&#10;&#10;Automatiskt genererad beskrivning"/>
          <p:cNvPicPr preferRelativeResize="0"/>
          <p:nvPr/>
        </p:nvPicPr>
        <p:blipFill rotWithShape="1">
          <a:blip r:embed="rId3">
            <a:alphaModFix/>
          </a:blip>
          <a:srcRect/>
          <a:stretch/>
        </p:blipFill>
        <p:spPr>
          <a:xfrm>
            <a:off x="364241" y="639181"/>
            <a:ext cx="4105275" cy="4113845"/>
          </a:xfrm>
          <a:prstGeom prst="rect">
            <a:avLst/>
          </a:prstGeom>
          <a:noFill/>
          <a:ln>
            <a:noFill/>
          </a:ln>
        </p:spPr>
      </p:pic>
      <p:sp>
        <p:nvSpPr>
          <p:cNvPr id="194" name="Google Shape;194;p11"/>
          <p:cNvSpPr txBox="1">
            <a:spLocks noGrp="1"/>
          </p:cNvSpPr>
          <p:nvPr>
            <p:ph type="body" idx="1"/>
          </p:nvPr>
        </p:nvSpPr>
        <p:spPr>
          <a:xfrm>
            <a:off x="6658044" y="2871982"/>
            <a:ext cx="5006336" cy="3181684"/>
          </a:xfrm>
          <a:prstGeom prst="rect">
            <a:avLst/>
          </a:prstGeom>
          <a:noFill/>
          <a:ln>
            <a:noFill/>
          </a:ln>
        </p:spPr>
        <p:txBody>
          <a:bodyPr spcFirstLastPara="1" wrap="square" lIns="91425" tIns="45700" rIns="91425" bIns="45700" anchor="t" anchorCtr="0">
            <a:normAutofit fontScale="92500" lnSpcReduction="10000"/>
          </a:bodyPr>
          <a:lstStyle/>
          <a:p>
            <a:pPr marL="228600" lvl="0" indent="-133350" algn="l" rtl="0">
              <a:lnSpc>
                <a:spcPct val="90000"/>
              </a:lnSpc>
              <a:spcBef>
                <a:spcPts val="0"/>
              </a:spcBef>
              <a:spcAft>
                <a:spcPts val="0"/>
              </a:spcAft>
              <a:buClr>
                <a:schemeClr val="lt1"/>
              </a:buClr>
              <a:buSzPct val="100000"/>
              <a:buNone/>
            </a:pPr>
            <a:endParaRPr sz="1500" dirty="0"/>
          </a:p>
          <a:p>
            <a:pPr marL="228600" lvl="0" indent="-221456" algn="l" rtl="0">
              <a:lnSpc>
                <a:spcPct val="90000"/>
              </a:lnSpc>
              <a:spcBef>
                <a:spcPts val="1000"/>
              </a:spcBef>
              <a:spcAft>
                <a:spcPts val="0"/>
              </a:spcAft>
              <a:buClr>
                <a:schemeClr val="lt1"/>
              </a:buClr>
              <a:buSzPct val="100000"/>
              <a:buChar char="•"/>
            </a:pPr>
            <a:r>
              <a:rPr lang="sv-SE" sz="1700" dirty="0">
                <a:solidFill>
                  <a:schemeClr val="bg1"/>
                </a:solidFill>
              </a:rPr>
              <a:t>Stimulera barnens intresse för fotboll genom en lekfull träning och lära dem grundläggande fotbollsteknik</a:t>
            </a:r>
          </a:p>
          <a:p>
            <a:pPr marL="228600" indent="-221456">
              <a:buSzPct val="100000"/>
            </a:pPr>
            <a:r>
              <a:rPr lang="sv-SE" sz="1700" dirty="0">
                <a:solidFill>
                  <a:schemeClr val="bg1"/>
                </a:solidFill>
              </a:rPr>
              <a:t>Lära barnen att ta hänsyn till varandra samt att respektera Krokeks IF värdegrundsbeteenden</a:t>
            </a:r>
          </a:p>
          <a:p>
            <a:pPr marL="228600" indent="-221456">
              <a:buSzPct val="100000"/>
            </a:pPr>
            <a:r>
              <a:rPr lang="sv-SE" sz="1700" dirty="0">
                <a:solidFill>
                  <a:schemeClr val="bg1"/>
                </a:solidFill>
              </a:rPr>
              <a:t>Respekt i fotboll bör gås igenom med barnen och föräldrarna</a:t>
            </a:r>
            <a:endParaRPr sz="1700" dirty="0">
              <a:solidFill>
                <a:schemeClr val="bg1"/>
              </a:solidFill>
            </a:endParaRPr>
          </a:p>
          <a:p>
            <a:pPr marL="228600" lvl="0" indent="-221456" algn="l" rtl="0">
              <a:lnSpc>
                <a:spcPct val="90000"/>
              </a:lnSpc>
              <a:spcBef>
                <a:spcPts val="1000"/>
              </a:spcBef>
              <a:spcAft>
                <a:spcPts val="0"/>
              </a:spcAft>
              <a:buClr>
                <a:schemeClr val="lt1"/>
              </a:buClr>
              <a:buSzPct val="100000"/>
              <a:buChar char="•"/>
            </a:pPr>
            <a:r>
              <a:rPr lang="sv-SE" sz="1700" dirty="0">
                <a:solidFill>
                  <a:schemeClr val="bg1"/>
                </a:solidFill>
              </a:rPr>
              <a:t>Betona vikten av samsyn med andra idrotter</a:t>
            </a:r>
            <a:endParaRPr sz="1700" dirty="0">
              <a:solidFill>
                <a:schemeClr val="bg1"/>
              </a:solidFill>
            </a:endParaRPr>
          </a:p>
          <a:p>
            <a:pPr marL="228600" lvl="0" indent="-221456" algn="l" rtl="0">
              <a:lnSpc>
                <a:spcPct val="90000"/>
              </a:lnSpc>
              <a:spcBef>
                <a:spcPts val="1000"/>
              </a:spcBef>
              <a:spcAft>
                <a:spcPts val="0"/>
              </a:spcAft>
              <a:buClr>
                <a:schemeClr val="lt1"/>
              </a:buClr>
              <a:buSzPct val="100000"/>
              <a:buChar char="•"/>
            </a:pPr>
            <a:r>
              <a:rPr lang="sv-SE" sz="1700" dirty="0">
                <a:solidFill>
                  <a:schemeClr val="bg1"/>
                </a:solidFill>
              </a:rPr>
              <a:t>Genomföra samarbete mellan årsgrupper tex låna upp eller ner spelare mellan lag. Träna ihop 1 gång per år</a:t>
            </a:r>
          </a:p>
          <a:p>
            <a:pPr marL="228600" lvl="0" indent="-221456" algn="l" rtl="0">
              <a:lnSpc>
                <a:spcPct val="90000"/>
              </a:lnSpc>
              <a:spcBef>
                <a:spcPts val="1000"/>
              </a:spcBef>
              <a:spcAft>
                <a:spcPts val="0"/>
              </a:spcAft>
              <a:buClr>
                <a:schemeClr val="lt1"/>
              </a:buClr>
              <a:buSzPct val="100000"/>
              <a:buChar char="•"/>
            </a:pPr>
            <a:r>
              <a:rPr lang="sv-SE" sz="1700" dirty="0">
                <a:solidFill>
                  <a:schemeClr val="bg1"/>
                </a:solidFill>
              </a:rPr>
              <a:t>Arbeta med grunderna för att lyckas med fotboll på lång sikt - koordination och motorik</a:t>
            </a:r>
            <a:endParaRPr sz="1700" dirty="0">
              <a:solidFill>
                <a:schemeClr val="bg1"/>
              </a:solidFill>
            </a:endParaRPr>
          </a:p>
          <a:p>
            <a:pPr marL="228600" lvl="0" indent="-133350" algn="l" rtl="0">
              <a:lnSpc>
                <a:spcPct val="90000"/>
              </a:lnSpc>
              <a:spcBef>
                <a:spcPts val="1000"/>
              </a:spcBef>
              <a:spcAft>
                <a:spcPts val="0"/>
              </a:spcAft>
              <a:buClr>
                <a:schemeClr val="lt1"/>
              </a:buClr>
              <a:buSzPct val="100000"/>
              <a:buNone/>
            </a:pPr>
            <a:endParaRPr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414141"/>
        </a:solidFill>
        <a:effectLst/>
      </p:bgPr>
    </p:bg>
    <p:spTree>
      <p:nvGrpSpPr>
        <p:cNvPr id="1" name="Shape 198"/>
        <p:cNvGrpSpPr/>
        <p:nvPr/>
      </p:nvGrpSpPr>
      <p:grpSpPr>
        <a:xfrm>
          <a:off x="0" y="0"/>
          <a:ext cx="0" cy="0"/>
          <a:chOff x="0" y="0"/>
          <a:chExt cx="0" cy="0"/>
        </a:xfrm>
      </p:grpSpPr>
      <p:sp>
        <p:nvSpPr>
          <p:cNvPr id="199" name="Google Shape;199;p12"/>
          <p:cNvSpPr/>
          <p:nvPr/>
        </p:nvSpPr>
        <p:spPr>
          <a:xfrm flipH="1">
            <a:off x="0" y="0"/>
            <a:ext cx="6172782" cy="6858000"/>
          </a:xfrm>
          <a:custGeom>
            <a:avLst/>
            <a:gdLst/>
            <a:ahLst/>
            <a:cxnLst/>
            <a:rect l="l" t="t" r="r" b="b"/>
            <a:pathLst>
              <a:path w="6172782" h="6858000" extrusionOk="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0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200" name="Google Shape;200;p12"/>
          <p:cNvSpPr/>
          <p:nvPr/>
        </p:nvSpPr>
        <p:spPr>
          <a:xfrm flipH="1">
            <a:off x="2079" y="0"/>
            <a:ext cx="6084396" cy="6858000"/>
          </a:xfrm>
          <a:custGeom>
            <a:avLst/>
            <a:gdLst/>
            <a:ahLst/>
            <a:cxnLst/>
            <a:rect l="l" t="t" r="r" b="b"/>
            <a:pathLst>
              <a:path w="6024154" h="6858000" extrusionOk="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pic>
        <p:nvPicPr>
          <p:cNvPr id="201" name="Google Shape;201;p12" descr="En bild som visar tecken, ritning&#10;&#10;Automatiskt genererad beskrivning"/>
          <p:cNvPicPr preferRelativeResize="0"/>
          <p:nvPr/>
        </p:nvPicPr>
        <p:blipFill rotWithShape="1">
          <a:blip r:embed="rId3">
            <a:alphaModFix/>
          </a:blip>
          <a:srcRect/>
          <a:stretch/>
        </p:blipFill>
        <p:spPr>
          <a:xfrm>
            <a:off x="364241" y="639181"/>
            <a:ext cx="4105275" cy="4113845"/>
          </a:xfrm>
          <a:prstGeom prst="rect">
            <a:avLst/>
          </a:prstGeom>
          <a:noFill/>
          <a:ln>
            <a:noFill/>
          </a:ln>
        </p:spPr>
      </p:pic>
      <p:sp>
        <p:nvSpPr>
          <p:cNvPr id="202" name="Google Shape;202;p12"/>
          <p:cNvSpPr txBox="1">
            <a:spLocks noGrp="1"/>
          </p:cNvSpPr>
          <p:nvPr>
            <p:ph type="body" idx="1"/>
          </p:nvPr>
        </p:nvSpPr>
        <p:spPr>
          <a:xfrm>
            <a:off x="6658044" y="2871982"/>
            <a:ext cx="5006336" cy="3181684"/>
          </a:xfrm>
          <a:prstGeom prst="rect">
            <a:avLst/>
          </a:prstGeom>
          <a:noFill/>
          <a:ln>
            <a:noFill/>
          </a:ln>
        </p:spPr>
        <p:txBody>
          <a:bodyPr spcFirstLastPara="1" wrap="square" lIns="91425" tIns="45700" rIns="91425" bIns="45700" anchor="t" anchorCtr="0">
            <a:normAutofit/>
          </a:bodyPr>
          <a:lstStyle/>
          <a:p>
            <a:pPr marL="228600" lvl="0" indent="-114300" algn="l" rtl="0">
              <a:lnSpc>
                <a:spcPct val="90000"/>
              </a:lnSpc>
              <a:spcBef>
                <a:spcPts val="0"/>
              </a:spcBef>
              <a:spcAft>
                <a:spcPts val="0"/>
              </a:spcAft>
              <a:buClr>
                <a:schemeClr val="lt1"/>
              </a:buClr>
              <a:buSzPts val="1800"/>
              <a:buNone/>
            </a:pPr>
            <a:endParaRPr sz="1800" dirty="0"/>
          </a:p>
          <a:p>
            <a:pPr marL="228600" lvl="0" indent="-228600" algn="l" rtl="0">
              <a:lnSpc>
                <a:spcPct val="90000"/>
              </a:lnSpc>
              <a:spcBef>
                <a:spcPts val="1000"/>
              </a:spcBef>
              <a:spcAft>
                <a:spcPts val="0"/>
              </a:spcAft>
              <a:buClr>
                <a:schemeClr val="lt1"/>
              </a:buClr>
              <a:buSzPts val="1800"/>
              <a:buChar char="•"/>
            </a:pPr>
            <a:r>
              <a:rPr lang="sv-SE" sz="1800" dirty="0"/>
              <a:t>Träning en till två gånger i veckan under utomhussäsongen</a:t>
            </a:r>
            <a:endParaRPr dirty="0"/>
          </a:p>
          <a:p>
            <a:pPr marL="228600" lvl="0" indent="-228600" algn="l" rtl="0">
              <a:lnSpc>
                <a:spcPct val="90000"/>
              </a:lnSpc>
              <a:spcBef>
                <a:spcPts val="1000"/>
              </a:spcBef>
              <a:spcAft>
                <a:spcPts val="0"/>
              </a:spcAft>
              <a:buClr>
                <a:schemeClr val="lt1"/>
              </a:buClr>
              <a:buSzPts val="1800"/>
              <a:buChar char="•"/>
            </a:pPr>
            <a:r>
              <a:rPr lang="sv-SE" sz="1800" dirty="0"/>
              <a:t>Teknik- och spelövningar. Högst fyra spelare i varje grupp/lag</a:t>
            </a:r>
            <a:endParaRPr dirty="0"/>
          </a:p>
          <a:p>
            <a:pPr marL="228600" lvl="0" indent="-228600" algn="l" rtl="0">
              <a:lnSpc>
                <a:spcPct val="90000"/>
              </a:lnSpc>
              <a:spcBef>
                <a:spcPts val="1000"/>
              </a:spcBef>
              <a:spcAft>
                <a:spcPts val="0"/>
              </a:spcAft>
              <a:buClr>
                <a:schemeClr val="lt1"/>
              </a:buClr>
              <a:buSzPts val="1800"/>
              <a:buChar char="•"/>
            </a:pPr>
            <a:r>
              <a:rPr lang="sv-SE" sz="1800" dirty="0"/>
              <a:t>Betoning på lek och teknik</a:t>
            </a:r>
            <a:endParaRPr dirty="0"/>
          </a:p>
          <a:p>
            <a:pPr marL="228600" lvl="0" indent="-228600" algn="l" rtl="0">
              <a:lnSpc>
                <a:spcPct val="90000"/>
              </a:lnSpc>
              <a:spcBef>
                <a:spcPts val="1000"/>
              </a:spcBef>
              <a:spcAft>
                <a:spcPts val="0"/>
              </a:spcAft>
              <a:buClr>
                <a:schemeClr val="lt1"/>
              </a:buClr>
              <a:buSzPts val="1800"/>
              <a:buChar char="•"/>
            </a:pPr>
            <a:r>
              <a:rPr lang="sv-SE" sz="1800" dirty="0"/>
              <a:t>Deltaga i sammandrag</a:t>
            </a:r>
            <a:r>
              <a:rPr lang="sv-SE" sz="1800" dirty="0">
                <a:solidFill>
                  <a:srgbClr val="FF0000"/>
                </a:solidFill>
              </a:rPr>
              <a:t> </a:t>
            </a:r>
            <a:r>
              <a:rPr lang="sv-SE" sz="1800" dirty="0">
                <a:solidFill>
                  <a:schemeClr val="bg1"/>
                </a:solidFill>
              </a:rPr>
              <a:t>och seriespel</a:t>
            </a:r>
            <a:endParaRPr dirty="0">
              <a:solidFill>
                <a:schemeClr val="bg1"/>
              </a:solidFill>
            </a:endParaRPr>
          </a:p>
          <a:p>
            <a:pPr marL="228600" lvl="0" indent="-114300" algn="l" rtl="0">
              <a:lnSpc>
                <a:spcPct val="90000"/>
              </a:lnSpc>
              <a:spcBef>
                <a:spcPts val="1000"/>
              </a:spcBef>
              <a:spcAft>
                <a:spcPts val="0"/>
              </a:spcAft>
              <a:buClr>
                <a:schemeClr val="lt1"/>
              </a:buClr>
              <a:buSzPts val="1800"/>
              <a:buNone/>
            </a:pPr>
            <a:endParaRPr sz="1800" dirty="0"/>
          </a:p>
        </p:txBody>
      </p:sp>
      <p:sp>
        <p:nvSpPr>
          <p:cNvPr id="203" name="Google Shape;203;p12"/>
          <p:cNvSpPr txBox="1">
            <a:spLocks noGrp="1"/>
          </p:cNvSpPr>
          <p:nvPr>
            <p:ph type="title"/>
          </p:nvPr>
        </p:nvSpPr>
        <p:spPr>
          <a:xfrm>
            <a:off x="6653600" y="1396289"/>
            <a:ext cx="5006336"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4000"/>
              <a:buFont typeface="Calibri"/>
              <a:buNone/>
            </a:pPr>
            <a:r>
              <a:rPr lang="sv-SE" sz="4000" dirty="0"/>
              <a:t>7-9 år</a:t>
            </a:r>
            <a:br>
              <a:rPr lang="sv-SE" sz="4000" dirty="0"/>
            </a:br>
            <a:r>
              <a:rPr lang="sv-SE" sz="4000" dirty="0"/>
              <a:t>Fotbollsglädje 5-5</a:t>
            </a:r>
            <a:br>
              <a:rPr lang="sv-SE" sz="4000" dirty="0"/>
            </a:br>
            <a:br>
              <a:rPr lang="sv-SE" sz="4000" dirty="0"/>
            </a:br>
            <a:r>
              <a:rPr lang="sv-SE" sz="4000" dirty="0"/>
              <a:t>Riktlinjer</a:t>
            </a:r>
            <a:br>
              <a:rPr lang="sv-SE" sz="4000" dirty="0"/>
            </a:br>
            <a:endParaRPr sz="4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13"/>
          <p:cNvSpPr/>
          <p:nvPr/>
        </p:nvSpPr>
        <p:spPr>
          <a:xfrm>
            <a:off x="2014931" y="2271713"/>
            <a:ext cx="253347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ANFALLSSPEL</a:t>
            </a:r>
            <a:endParaRPr sz="1400" b="0" i="0" u="none" strike="noStrike" cap="none">
              <a:solidFill>
                <a:srgbClr val="000000"/>
              </a:solidFill>
              <a:latin typeface="Arial"/>
              <a:ea typeface="Arial"/>
              <a:cs typeface="Arial"/>
              <a:sym typeface="Arial"/>
            </a:endParaRPr>
          </a:p>
        </p:txBody>
      </p:sp>
      <p:sp>
        <p:nvSpPr>
          <p:cNvPr id="209" name="Google Shape;209;p13"/>
          <p:cNvSpPr/>
          <p:nvPr/>
        </p:nvSpPr>
        <p:spPr>
          <a:xfrm>
            <a:off x="7820462" y="2271713"/>
            <a:ext cx="253347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FÖRSVARSSPEL</a:t>
            </a:r>
            <a:endParaRPr sz="1400" b="0" i="0" u="none" strike="noStrike" cap="none">
              <a:solidFill>
                <a:srgbClr val="000000"/>
              </a:solidFill>
              <a:latin typeface="Arial"/>
              <a:ea typeface="Arial"/>
              <a:cs typeface="Arial"/>
              <a:sym typeface="Arial"/>
            </a:endParaRPr>
          </a:p>
        </p:txBody>
      </p:sp>
      <p:sp>
        <p:nvSpPr>
          <p:cNvPr id="210" name="Google Shape;210;p13"/>
          <p:cNvSpPr/>
          <p:nvPr/>
        </p:nvSpPr>
        <p:spPr>
          <a:xfrm>
            <a:off x="4858973" y="2244678"/>
            <a:ext cx="2650921" cy="700174"/>
          </a:xfrm>
          <a:prstGeom prst="leftRightArrow">
            <a:avLst>
              <a:gd name="adj1" fmla="val 50000"/>
              <a:gd name="adj2" fmla="val 50000"/>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OMSTÄLLNING</a:t>
            </a:r>
            <a:endParaRPr sz="1400" b="0" i="0" u="none" strike="noStrike" cap="none">
              <a:solidFill>
                <a:srgbClr val="000000"/>
              </a:solidFill>
              <a:latin typeface="Arial"/>
              <a:ea typeface="Arial"/>
              <a:cs typeface="Arial"/>
              <a:sym typeface="Arial"/>
            </a:endParaRPr>
          </a:p>
        </p:txBody>
      </p:sp>
      <p:sp>
        <p:nvSpPr>
          <p:cNvPr id="211" name="Google Shape;211;p13"/>
          <p:cNvSpPr/>
          <p:nvPr/>
        </p:nvSpPr>
        <p:spPr>
          <a:xfrm>
            <a:off x="2306015" y="4993929"/>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Komma till avslut och göra mål </a:t>
            </a:r>
            <a:endParaRPr sz="1400" b="0" i="0" u="none" strike="noStrike" cap="none">
              <a:solidFill>
                <a:srgbClr val="000000"/>
              </a:solidFill>
              <a:latin typeface="Arial"/>
              <a:ea typeface="Arial"/>
              <a:cs typeface="Arial"/>
              <a:sym typeface="Arial"/>
            </a:endParaRPr>
          </a:p>
        </p:txBody>
      </p:sp>
      <p:sp>
        <p:nvSpPr>
          <p:cNvPr id="212" name="Google Shape;212;p13"/>
          <p:cNvSpPr/>
          <p:nvPr/>
        </p:nvSpPr>
        <p:spPr>
          <a:xfrm>
            <a:off x="8111546" y="5076317"/>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Förhindra och </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rädda avslut</a:t>
            </a:r>
            <a:endParaRPr sz="1400" b="0" i="0" u="none" strike="noStrike" cap="none">
              <a:solidFill>
                <a:srgbClr val="000000"/>
              </a:solidFill>
              <a:latin typeface="Arial"/>
              <a:ea typeface="Arial"/>
              <a:cs typeface="Arial"/>
              <a:sym typeface="Arial"/>
            </a:endParaRPr>
          </a:p>
        </p:txBody>
      </p:sp>
      <p:sp>
        <p:nvSpPr>
          <p:cNvPr id="213" name="Google Shape;213;p13"/>
          <p:cNvSpPr/>
          <p:nvPr/>
        </p:nvSpPr>
        <p:spPr>
          <a:xfrm>
            <a:off x="1440933"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Speluppbyggnad</a:t>
            </a:r>
            <a:endParaRPr sz="1400" b="0" i="0" u="none" strike="noStrike" cap="none">
              <a:solidFill>
                <a:srgbClr val="000000"/>
              </a:solidFill>
              <a:latin typeface="Arial"/>
              <a:ea typeface="Arial"/>
              <a:cs typeface="Arial"/>
              <a:sym typeface="Arial"/>
            </a:endParaRPr>
          </a:p>
        </p:txBody>
      </p:sp>
      <p:sp>
        <p:nvSpPr>
          <p:cNvPr id="214" name="Google Shape;214;p13"/>
          <p:cNvSpPr/>
          <p:nvPr/>
        </p:nvSpPr>
        <p:spPr>
          <a:xfrm>
            <a:off x="3387711"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Kontring</a:t>
            </a:r>
            <a:endParaRPr sz="1400" b="0" i="0" u="none" strike="noStrike" cap="none">
              <a:solidFill>
                <a:srgbClr val="000000"/>
              </a:solidFill>
              <a:latin typeface="Arial"/>
              <a:ea typeface="Arial"/>
              <a:cs typeface="Arial"/>
              <a:sym typeface="Arial"/>
            </a:endParaRPr>
          </a:p>
        </p:txBody>
      </p:sp>
      <p:sp>
        <p:nvSpPr>
          <p:cNvPr id="215" name="Google Shape;215;p13"/>
          <p:cNvSpPr/>
          <p:nvPr/>
        </p:nvSpPr>
        <p:spPr>
          <a:xfrm>
            <a:off x="7145090"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Återerövring av boll</a:t>
            </a:r>
            <a:endParaRPr sz="1400" b="0" i="0" u="none" strike="noStrike" cap="none">
              <a:solidFill>
                <a:srgbClr val="000000"/>
              </a:solidFill>
              <a:latin typeface="Arial"/>
              <a:ea typeface="Arial"/>
              <a:cs typeface="Arial"/>
              <a:sym typeface="Arial"/>
            </a:endParaRPr>
          </a:p>
        </p:txBody>
      </p:sp>
      <p:sp>
        <p:nvSpPr>
          <p:cNvPr id="216" name="Google Shape;216;p13"/>
          <p:cNvSpPr/>
          <p:nvPr/>
        </p:nvSpPr>
        <p:spPr>
          <a:xfrm>
            <a:off x="9091868"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Förhindra speluppbyggnad</a:t>
            </a:r>
            <a:endParaRPr sz="1400" b="0" i="0" u="none" strike="noStrike" cap="none">
              <a:solidFill>
                <a:srgbClr val="000000"/>
              </a:solidFill>
              <a:latin typeface="Arial"/>
              <a:ea typeface="Arial"/>
              <a:cs typeface="Arial"/>
              <a:sym typeface="Arial"/>
            </a:endParaRPr>
          </a:p>
        </p:txBody>
      </p:sp>
      <p:sp>
        <p:nvSpPr>
          <p:cNvPr id="217" name="Google Shape;217;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b="1" dirty="0"/>
              <a:t>                              Spelform 5-5</a:t>
            </a:r>
            <a:endParaRPr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14"/>
          <p:cNvSpPr/>
          <p:nvPr/>
        </p:nvSpPr>
        <p:spPr>
          <a:xfrm>
            <a:off x="1986356" y="2294696"/>
            <a:ext cx="253347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ANFALLSSPEL</a:t>
            </a:r>
            <a:endParaRPr sz="1400" b="0" i="0" u="none" strike="noStrike" cap="none">
              <a:solidFill>
                <a:srgbClr val="000000"/>
              </a:solidFill>
              <a:latin typeface="Arial"/>
              <a:ea typeface="Arial"/>
              <a:cs typeface="Arial"/>
              <a:sym typeface="Arial"/>
            </a:endParaRPr>
          </a:p>
        </p:txBody>
      </p:sp>
      <p:sp>
        <p:nvSpPr>
          <p:cNvPr id="223" name="Google Shape;223;p14"/>
          <p:cNvSpPr/>
          <p:nvPr/>
        </p:nvSpPr>
        <p:spPr>
          <a:xfrm>
            <a:off x="2277440" y="5016912"/>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Komma till avslut och göra mål </a:t>
            </a:r>
            <a:endParaRPr sz="1400" b="0" i="0" u="none" strike="noStrike" cap="none">
              <a:solidFill>
                <a:srgbClr val="000000"/>
              </a:solidFill>
              <a:latin typeface="Arial"/>
              <a:ea typeface="Arial"/>
              <a:cs typeface="Arial"/>
              <a:sym typeface="Arial"/>
            </a:endParaRPr>
          </a:p>
        </p:txBody>
      </p:sp>
      <p:sp>
        <p:nvSpPr>
          <p:cNvPr id="224" name="Google Shape;224;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b="1" dirty="0"/>
              <a:t>                              Anfallsspel 5v5</a:t>
            </a:r>
            <a:endParaRPr b="1" dirty="0"/>
          </a:p>
        </p:txBody>
      </p:sp>
      <p:sp>
        <p:nvSpPr>
          <p:cNvPr id="225" name="Google Shape;225;p14"/>
          <p:cNvSpPr txBox="1"/>
          <p:nvPr/>
        </p:nvSpPr>
        <p:spPr>
          <a:xfrm>
            <a:off x="838200" y="3059668"/>
            <a:ext cx="4758401" cy="369332"/>
          </a:xfrm>
          <a:prstGeom prst="rect">
            <a:avLst/>
          </a:prstGeom>
          <a:solidFill>
            <a:schemeClr val="lt1"/>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dk1"/>
                </a:solidFill>
                <a:latin typeface="Calibri"/>
                <a:ea typeface="Calibri"/>
                <a:cs typeface="Calibri"/>
                <a:sym typeface="Calibri"/>
              </a:rPr>
              <a:t> Passera motståndaren med bollen</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b="1" dirty="0"/>
              <a:t>                    Anfallsspel – färdigheter 5v5</a:t>
            </a:r>
            <a:endParaRPr dirty="0"/>
          </a:p>
        </p:txBody>
      </p:sp>
      <p:sp>
        <p:nvSpPr>
          <p:cNvPr id="231" name="Google Shape;231;p15"/>
          <p:cNvSpPr txBox="1">
            <a:spLocks noGrp="1"/>
          </p:cNvSpPr>
          <p:nvPr>
            <p:ph type="body" idx="1"/>
          </p:nvPr>
        </p:nvSpPr>
        <p:spPr>
          <a:xfrm>
            <a:off x="1887983" y="1684768"/>
            <a:ext cx="2757256" cy="289729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800"/>
              <a:buNone/>
            </a:pPr>
            <a:r>
              <a:rPr lang="sv-SE" sz="1800" b="1">
                <a:solidFill>
                  <a:schemeClr val="dk1"/>
                </a:solidFill>
                <a:latin typeface="Calibri"/>
                <a:ea typeface="Calibri"/>
                <a:cs typeface="Calibri"/>
                <a:sym typeface="Calibri"/>
              </a:rPr>
              <a:t>Laget</a:t>
            </a:r>
            <a:endParaRPr sz="1800"/>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Spelbarhet</a:t>
            </a:r>
            <a:endParaRPr/>
          </a:p>
        </p:txBody>
      </p:sp>
      <p:sp>
        <p:nvSpPr>
          <p:cNvPr id="232" name="Google Shape;232;p15"/>
          <p:cNvSpPr txBox="1"/>
          <p:nvPr/>
        </p:nvSpPr>
        <p:spPr>
          <a:xfrm>
            <a:off x="4797639" y="1684769"/>
            <a:ext cx="2757256" cy="289729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800"/>
              <a:buFont typeface="Arial"/>
              <a:buNone/>
            </a:pPr>
            <a:r>
              <a:rPr lang="sv-SE" sz="1800" b="1" i="0" u="none" strike="noStrike" cap="none">
                <a:solidFill>
                  <a:schemeClr val="dk1"/>
                </a:solidFill>
                <a:latin typeface="Calibri"/>
                <a:ea typeface="Calibri"/>
                <a:cs typeface="Calibri"/>
                <a:sym typeface="Calibri"/>
              </a:rPr>
              <a:t>Spelaren</a:t>
            </a:r>
            <a:endParaRPr sz="18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Driva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Skjuta </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Vända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Passa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Ta emot bollen</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Utmana, dribbla, finta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33" name="Google Shape;233;p15"/>
          <p:cNvSpPr txBox="1"/>
          <p:nvPr/>
        </p:nvSpPr>
        <p:spPr>
          <a:xfrm>
            <a:off x="7707295" y="1690688"/>
            <a:ext cx="2757256" cy="289729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 </a:t>
            </a:r>
            <a:r>
              <a:rPr lang="sv-SE" sz="1600" b="1" i="0" u="none" strike="noStrike" cap="none">
                <a:solidFill>
                  <a:schemeClr val="dk1"/>
                </a:solidFill>
                <a:latin typeface="Calibri"/>
                <a:ea typeface="Calibri"/>
                <a:cs typeface="Calibri"/>
                <a:sym typeface="Calibri"/>
              </a:rPr>
              <a:t>Målvakten (extra färdigheter)</a:t>
            </a:r>
            <a:endParaRPr sz="16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Rulla bollen</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Kasta bollen</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9D95B5DE-73A2-270A-5CB6-118F18D23241}"/>
              </a:ext>
            </a:extLst>
          </p:cNvPr>
          <p:cNvSpPr txBox="1"/>
          <p:nvPr/>
        </p:nvSpPr>
        <p:spPr>
          <a:xfrm>
            <a:off x="302055" y="2682693"/>
            <a:ext cx="4572000" cy="3580467"/>
          </a:xfrm>
          <a:prstGeom prst="rect">
            <a:avLst/>
          </a:prstGeom>
          <a:noFill/>
        </p:spPr>
        <p:txBody>
          <a:bodyPr wrap="square">
            <a:spAutoFit/>
          </a:bodyPr>
          <a:lstStyle/>
          <a:p>
            <a:pPr marL="184150" lvl="3" indent="-171450">
              <a:spcBef>
                <a:spcPts val="100"/>
              </a:spcBef>
              <a:buFont typeface="Arial" panose="020B0604020202020204" pitchFamily="34" charset="0"/>
              <a:buChar char="•"/>
              <a:tabLst>
                <a:tab pos="354965" algn="l"/>
              </a:tabLst>
            </a:pPr>
            <a:r>
              <a:rPr lang="sv-SE" sz="1000" dirty="0"/>
              <a:t>Vi</a:t>
            </a:r>
            <a:r>
              <a:rPr lang="sv-SE" sz="1000" spc="-15" dirty="0"/>
              <a:t> </a:t>
            </a:r>
            <a:r>
              <a:rPr lang="sv-SE" sz="1000" dirty="0"/>
              <a:t>skall</a:t>
            </a:r>
            <a:r>
              <a:rPr lang="sv-SE" sz="1000" spc="-20" dirty="0"/>
              <a:t> </a:t>
            </a:r>
            <a:r>
              <a:rPr lang="sv-SE" sz="1000" dirty="0"/>
              <a:t>vara</a:t>
            </a:r>
            <a:r>
              <a:rPr lang="sv-SE" sz="1000" spc="-5" dirty="0"/>
              <a:t> </a:t>
            </a:r>
            <a:r>
              <a:rPr lang="sv-SE" sz="1000" dirty="0"/>
              <a:t>en</a:t>
            </a:r>
            <a:r>
              <a:rPr lang="sv-SE" sz="1000" spc="-10" dirty="0"/>
              <a:t> </a:t>
            </a:r>
            <a:r>
              <a:rPr lang="sv-SE" sz="1000" dirty="0"/>
              <a:t>välkomnande</a:t>
            </a:r>
            <a:r>
              <a:rPr lang="sv-SE" sz="1000" spc="-40" dirty="0"/>
              <a:t> </a:t>
            </a:r>
            <a:r>
              <a:rPr lang="sv-SE" sz="1000" dirty="0"/>
              <a:t>och</a:t>
            </a:r>
            <a:r>
              <a:rPr lang="sv-SE" sz="1000" spc="-10" dirty="0"/>
              <a:t> </a:t>
            </a:r>
            <a:r>
              <a:rPr lang="sv-SE" sz="1000" dirty="0"/>
              <a:t>inkluderande</a:t>
            </a:r>
            <a:r>
              <a:rPr lang="sv-SE" sz="1000" spc="-35" dirty="0"/>
              <a:t> </a:t>
            </a:r>
            <a:r>
              <a:rPr lang="sv-SE" sz="1000" spc="-10" dirty="0"/>
              <a:t>förening.</a:t>
            </a:r>
            <a:endParaRPr lang="sv-SE" sz="1000" dirty="0"/>
          </a:p>
          <a:p>
            <a:pPr marL="184150" indent="-171450">
              <a:spcBef>
                <a:spcPts val="705"/>
              </a:spcBef>
              <a:buFont typeface="Arial" panose="020B0604020202020204" pitchFamily="34" charset="0"/>
              <a:buChar char="•"/>
              <a:tabLst>
                <a:tab pos="354965" algn="l"/>
              </a:tabLst>
            </a:pPr>
            <a:r>
              <a:rPr lang="sv-SE" sz="1000" dirty="0"/>
              <a:t>Vi</a:t>
            </a:r>
            <a:r>
              <a:rPr lang="sv-SE" sz="1000" spc="-5" dirty="0"/>
              <a:t> </a:t>
            </a:r>
            <a:r>
              <a:rPr lang="sv-SE" sz="1000" dirty="0"/>
              <a:t>vårdar,</a:t>
            </a:r>
            <a:r>
              <a:rPr lang="sv-SE" sz="1000" spc="5" dirty="0"/>
              <a:t> </a:t>
            </a:r>
            <a:r>
              <a:rPr lang="sv-SE" sz="1000" dirty="0"/>
              <a:t>förvaltar</a:t>
            </a:r>
            <a:r>
              <a:rPr lang="sv-SE" sz="1000" spc="-15" dirty="0"/>
              <a:t> </a:t>
            </a:r>
            <a:r>
              <a:rPr lang="sv-SE" sz="1000" dirty="0"/>
              <a:t>och</a:t>
            </a:r>
            <a:r>
              <a:rPr lang="sv-SE" sz="1000" spc="-5" dirty="0"/>
              <a:t> </a:t>
            </a:r>
            <a:r>
              <a:rPr lang="sv-SE" sz="1000" spc="-10" dirty="0"/>
              <a:t>vidareutvecklar</a:t>
            </a:r>
            <a:r>
              <a:rPr lang="sv-SE" sz="1000" spc="-25" dirty="0"/>
              <a:t> </a:t>
            </a:r>
            <a:r>
              <a:rPr lang="sv-SE" sz="1000" dirty="0"/>
              <a:t>vår</a:t>
            </a:r>
            <a:r>
              <a:rPr lang="sv-SE" sz="1000" spc="5" dirty="0"/>
              <a:t> </a:t>
            </a:r>
            <a:r>
              <a:rPr lang="sv-SE" sz="1000" dirty="0"/>
              <a:t>förening</a:t>
            </a:r>
            <a:r>
              <a:rPr lang="sv-SE" sz="1000" spc="-10" dirty="0"/>
              <a:t> tillsammans.</a:t>
            </a:r>
            <a:endParaRPr lang="sv-SE" sz="1000" dirty="0"/>
          </a:p>
          <a:p>
            <a:pPr marL="183515" marR="43180" indent="-171450">
              <a:spcBef>
                <a:spcPts val="700"/>
              </a:spcBef>
              <a:buFont typeface="Arial" panose="020B0604020202020204" pitchFamily="34" charset="0"/>
              <a:buChar char="•"/>
              <a:tabLst>
                <a:tab pos="354965" algn="l"/>
              </a:tabLst>
            </a:pPr>
            <a:r>
              <a:rPr lang="sv-SE" sz="1000" dirty="0"/>
              <a:t>Vi</a:t>
            </a:r>
            <a:r>
              <a:rPr lang="sv-SE" sz="1000" spc="-10" dirty="0"/>
              <a:t> </a:t>
            </a:r>
            <a:r>
              <a:rPr lang="sv-SE" sz="1000" dirty="0"/>
              <a:t>lär</a:t>
            </a:r>
            <a:r>
              <a:rPr lang="sv-SE" sz="1000" spc="5" dirty="0"/>
              <a:t> </a:t>
            </a:r>
            <a:r>
              <a:rPr lang="sv-SE" sz="1000" dirty="0"/>
              <a:t>barn</a:t>
            </a:r>
            <a:r>
              <a:rPr lang="sv-SE" sz="1000" spc="-20" dirty="0"/>
              <a:t> </a:t>
            </a:r>
            <a:r>
              <a:rPr lang="sv-SE" sz="1000" dirty="0"/>
              <a:t>och</a:t>
            </a:r>
            <a:r>
              <a:rPr lang="sv-SE" sz="1000" spc="-5" dirty="0"/>
              <a:t> </a:t>
            </a:r>
            <a:r>
              <a:rPr lang="sv-SE" sz="1000" dirty="0"/>
              <a:t>ungdomar</a:t>
            </a:r>
            <a:r>
              <a:rPr lang="sv-SE" sz="1000" spc="-35" dirty="0"/>
              <a:t> </a:t>
            </a:r>
            <a:r>
              <a:rPr lang="sv-SE" sz="1000" dirty="0"/>
              <a:t>att</a:t>
            </a:r>
            <a:r>
              <a:rPr lang="sv-SE" sz="1000" spc="5" dirty="0"/>
              <a:t> </a:t>
            </a:r>
            <a:r>
              <a:rPr lang="sv-SE" sz="1000" dirty="0"/>
              <a:t>gemenskap</a:t>
            </a:r>
            <a:r>
              <a:rPr lang="sv-SE" sz="1000" spc="-45" dirty="0"/>
              <a:t> </a:t>
            </a:r>
            <a:r>
              <a:rPr lang="sv-SE" sz="1000" dirty="0"/>
              <a:t>och</a:t>
            </a:r>
            <a:r>
              <a:rPr lang="sv-SE" sz="1000" spc="-5" dirty="0"/>
              <a:t> </a:t>
            </a:r>
            <a:r>
              <a:rPr lang="sv-SE" sz="1000" dirty="0"/>
              <a:t>social</a:t>
            </a:r>
            <a:r>
              <a:rPr lang="sv-SE" sz="1000" spc="-35" dirty="0"/>
              <a:t> </a:t>
            </a:r>
            <a:r>
              <a:rPr lang="sv-SE" sz="1000" dirty="0"/>
              <a:t>mångfald</a:t>
            </a:r>
            <a:r>
              <a:rPr lang="sv-SE" sz="1000" spc="-30" dirty="0"/>
              <a:t> </a:t>
            </a:r>
            <a:r>
              <a:rPr lang="sv-SE" sz="1000" dirty="0"/>
              <a:t>är</a:t>
            </a:r>
            <a:r>
              <a:rPr lang="sv-SE" sz="1000" spc="5" dirty="0"/>
              <a:t> </a:t>
            </a:r>
            <a:r>
              <a:rPr lang="sv-SE" sz="1000" spc="-25" dirty="0"/>
              <a:t>ett </a:t>
            </a:r>
            <a:r>
              <a:rPr lang="sv-SE" sz="1000" dirty="0"/>
              <a:t>sätt</a:t>
            </a:r>
            <a:r>
              <a:rPr lang="sv-SE" sz="1000" spc="-15" dirty="0"/>
              <a:t> </a:t>
            </a:r>
            <a:r>
              <a:rPr lang="sv-SE" sz="1000" dirty="0"/>
              <a:t>att</a:t>
            </a:r>
            <a:r>
              <a:rPr lang="sv-SE" sz="1000" spc="-10" dirty="0"/>
              <a:t> </a:t>
            </a:r>
            <a:r>
              <a:rPr lang="sv-SE" sz="1000" dirty="0"/>
              <a:t>utveckla</a:t>
            </a:r>
            <a:r>
              <a:rPr lang="sv-SE" sz="1000" spc="-20" dirty="0"/>
              <a:t> </a:t>
            </a:r>
            <a:r>
              <a:rPr lang="sv-SE" sz="1000" dirty="0"/>
              <a:t>varandra och</a:t>
            </a:r>
            <a:r>
              <a:rPr lang="sv-SE" sz="1000" spc="-10" dirty="0"/>
              <a:t> gruppen.</a:t>
            </a:r>
          </a:p>
          <a:p>
            <a:pPr marL="183515" marR="43180" indent="-171450">
              <a:spcBef>
                <a:spcPts val="700"/>
              </a:spcBef>
              <a:buFont typeface="Arial" panose="020B0604020202020204" pitchFamily="34" charset="0"/>
              <a:buChar char="•"/>
              <a:tabLst>
                <a:tab pos="354965" algn="l"/>
              </a:tabLst>
            </a:pPr>
            <a:r>
              <a:rPr lang="sv-SE" sz="1000" dirty="0"/>
              <a:t>Vi</a:t>
            </a:r>
            <a:r>
              <a:rPr lang="sv-SE" sz="1000" spc="-15" dirty="0"/>
              <a:t> </a:t>
            </a:r>
            <a:r>
              <a:rPr lang="sv-SE" sz="1000" dirty="0"/>
              <a:t>motarbetar</a:t>
            </a:r>
            <a:r>
              <a:rPr lang="sv-SE" sz="1000" spc="-30" dirty="0"/>
              <a:t> </a:t>
            </a:r>
            <a:r>
              <a:rPr lang="sv-SE" sz="1000" dirty="0"/>
              <a:t>diskriminering</a:t>
            </a:r>
            <a:r>
              <a:rPr lang="sv-SE" sz="1000" spc="-45" dirty="0"/>
              <a:t> </a:t>
            </a:r>
            <a:r>
              <a:rPr lang="sv-SE" sz="1000" dirty="0"/>
              <a:t>och</a:t>
            </a:r>
            <a:r>
              <a:rPr lang="sv-SE" sz="1000" spc="-15" dirty="0"/>
              <a:t> </a:t>
            </a:r>
            <a:r>
              <a:rPr lang="sv-SE" sz="1000" dirty="0"/>
              <a:t>alla</a:t>
            </a:r>
            <a:r>
              <a:rPr lang="sv-SE" sz="1000" spc="-20" dirty="0"/>
              <a:t> </a:t>
            </a:r>
            <a:r>
              <a:rPr lang="sv-SE" sz="1000" dirty="0"/>
              <a:t>i</a:t>
            </a:r>
            <a:r>
              <a:rPr lang="sv-SE" sz="1000" spc="-5" dirty="0"/>
              <a:t> </a:t>
            </a:r>
            <a:r>
              <a:rPr lang="sv-SE" sz="1000" dirty="0"/>
              <a:t>vår förening</a:t>
            </a:r>
            <a:r>
              <a:rPr lang="sv-SE" sz="1000" spc="-25" dirty="0"/>
              <a:t> </a:t>
            </a:r>
            <a:r>
              <a:rPr lang="sv-SE" sz="1000" dirty="0"/>
              <a:t>har</a:t>
            </a:r>
            <a:r>
              <a:rPr lang="sv-SE" sz="1000" spc="-10" dirty="0"/>
              <a:t> </a:t>
            </a:r>
            <a:r>
              <a:rPr lang="sv-SE" sz="1000" dirty="0"/>
              <a:t>rätt</a:t>
            </a:r>
            <a:r>
              <a:rPr lang="sv-SE" sz="1000" spc="-15" dirty="0"/>
              <a:t> </a:t>
            </a:r>
            <a:r>
              <a:rPr lang="sv-SE" sz="1000" dirty="0"/>
              <a:t>till</a:t>
            </a:r>
            <a:r>
              <a:rPr lang="sv-SE" sz="1000" spc="-10" dirty="0"/>
              <a:t> </a:t>
            </a:r>
            <a:r>
              <a:rPr lang="sv-SE" sz="1000" spc="-25" dirty="0"/>
              <a:t>en </a:t>
            </a:r>
            <a:r>
              <a:rPr lang="sv-SE" sz="1000" dirty="0"/>
              <a:t>åsikt</a:t>
            </a:r>
            <a:r>
              <a:rPr lang="sv-SE" sz="1000" spc="-20" dirty="0"/>
              <a:t> </a:t>
            </a:r>
            <a:r>
              <a:rPr lang="sv-SE" sz="1000" dirty="0"/>
              <a:t>och</a:t>
            </a:r>
            <a:r>
              <a:rPr lang="sv-SE" sz="1000" spc="-5" dirty="0"/>
              <a:t> </a:t>
            </a:r>
            <a:r>
              <a:rPr lang="sv-SE" sz="1000" dirty="0"/>
              <a:t>ska</a:t>
            </a:r>
            <a:r>
              <a:rPr lang="sv-SE" sz="1000" spc="-15" dirty="0"/>
              <a:t> </a:t>
            </a:r>
            <a:r>
              <a:rPr lang="sv-SE" sz="1000" dirty="0"/>
              <a:t>behandlas</a:t>
            </a:r>
            <a:r>
              <a:rPr lang="sv-SE" sz="1000" spc="-20" dirty="0"/>
              <a:t> lika.</a:t>
            </a:r>
          </a:p>
          <a:p>
            <a:pPr marL="183515" marR="43180" indent="-171450">
              <a:spcBef>
                <a:spcPts val="700"/>
              </a:spcBef>
              <a:buFont typeface="Arial" panose="020B0604020202020204" pitchFamily="34" charset="0"/>
              <a:buChar char="•"/>
              <a:tabLst>
                <a:tab pos="354965" algn="l"/>
              </a:tabLst>
            </a:pPr>
            <a:r>
              <a:rPr lang="sv-SE" sz="1000" dirty="0"/>
              <a:t>Vi</a:t>
            </a:r>
            <a:r>
              <a:rPr lang="sv-SE" sz="1000" spc="-15" dirty="0"/>
              <a:t> </a:t>
            </a:r>
            <a:r>
              <a:rPr lang="sv-SE" sz="1000" dirty="0"/>
              <a:t>är engagerade</a:t>
            </a:r>
            <a:r>
              <a:rPr lang="sv-SE" sz="1000" spc="-35" dirty="0"/>
              <a:t> </a:t>
            </a:r>
            <a:r>
              <a:rPr lang="sv-SE" sz="1000" dirty="0"/>
              <a:t>i</a:t>
            </a:r>
            <a:r>
              <a:rPr lang="sv-SE" sz="1000" spc="-10" dirty="0"/>
              <a:t> </a:t>
            </a:r>
            <a:r>
              <a:rPr lang="sv-SE" sz="1000" dirty="0"/>
              <a:t>alla</a:t>
            </a:r>
            <a:r>
              <a:rPr lang="sv-SE" sz="1000" spc="-10" dirty="0"/>
              <a:t> </a:t>
            </a:r>
            <a:r>
              <a:rPr lang="sv-SE" sz="1000" dirty="0"/>
              <a:t>barn</a:t>
            </a:r>
            <a:r>
              <a:rPr lang="sv-SE" sz="1000" spc="-10" dirty="0"/>
              <a:t> </a:t>
            </a:r>
            <a:r>
              <a:rPr lang="sv-SE" sz="1000" dirty="0"/>
              <a:t>och</a:t>
            </a:r>
            <a:r>
              <a:rPr lang="sv-SE" sz="1000" spc="-20" dirty="0"/>
              <a:t> </a:t>
            </a:r>
            <a:r>
              <a:rPr lang="sv-SE" sz="1000" dirty="0"/>
              <a:t>ungdomars</a:t>
            </a:r>
            <a:r>
              <a:rPr lang="sv-SE" sz="1000" spc="-30" dirty="0"/>
              <a:t> </a:t>
            </a:r>
            <a:r>
              <a:rPr lang="sv-SE" sz="1000" dirty="0"/>
              <a:t>utveckling.</a:t>
            </a:r>
            <a:r>
              <a:rPr lang="sv-SE" sz="1000" spc="-35" dirty="0"/>
              <a:t> </a:t>
            </a:r>
            <a:r>
              <a:rPr lang="sv-SE" sz="1000" dirty="0"/>
              <a:t>Vi står</a:t>
            </a:r>
            <a:r>
              <a:rPr lang="sv-SE" sz="1000" spc="-10" dirty="0"/>
              <a:t> </a:t>
            </a:r>
            <a:r>
              <a:rPr lang="sv-SE" sz="1000" spc="-25" dirty="0"/>
              <a:t>för </a:t>
            </a:r>
            <a:r>
              <a:rPr lang="sv-SE" sz="1000" dirty="0"/>
              <a:t>mångfald,</a:t>
            </a:r>
            <a:r>
              <a:rPr lang="sv-SE" sz="1000" spc="-40" dirty="0"/>
              <a:t> </a:t>
            </a:r>
            <a:r>
              <a:rPr lang="sv-SE" sz="1000" dirty="0"/>
              <a:t>jämställdhet,</a:t>
            </a:r>
            <a:r>
              <a:rPr lang="sv-SE" sz="1000" spc="-35" dirty="0"/>
              <a:t> </a:t>
            </a:r>
            <a:r>
              <a:rPr lang="sv-SE" sz="1000" dirty="0"/>
              <a:t>rättvisa</a:t>
            </a:r>
            <a:r>
              <a:rPr lang="sv-SE" sz="1000" spc="-25" dirty="0"/>
              <a:t> </a:t>
            </a:r>
            <a:r>
              <a:rPr lang="sv-SE" sz="1000" dirty="0"/>
              <a:t>och</a:t>
            </a:r>
            <a:r>
              <a:rPr lang="sv-SE" sz="1000" spc="-10" dirty="0"/>
              <a:t> trygghet.</a:t>
            </a:r>
          </a:p>
          <a:p>
            <a:pPr marL="183515" marR="43180" indent="-171450">
              <a:spcBef>
                <a:spcPts val="700"/>
              </a:spcBef>
              <a:buFont typeface="Arial" panose="020B0604020202020204" pitchFamily="34" charset="0"/>
              <a:buChar char="•"/>
              <a:tabLst>
                <a:tab pos="354965" algn="l"/>
              </a:tabLst>
            </a:pPr>
            <a:r>
              <a:rPr lang="sv-SE" sz="1000" dirty="0"/>
              <a:t>Spelaren</a:t>
            </a:r>
            <a:r>
              <a:rPr lang="sv-SE" sz="1000" spc="-35" dirty="0"/>
              <a:t> </a:t>
            </a:r>
            <a:r>
              <a:rPr lang="sv-SE" sz="1000" dirty="0"/>
              <a:t>ska</a:t>
            </a:r>
            <a:r>
              <a:rPr lang="sv-SE" sz="1000" spc="-30" dirty="0"/>
              <a:t> </a:t>
            </a:r>
            <a:r>
              <a:rPr lang="sv-SE" sz="1000" dirty="0"/>
              <a:t>få</a:t>
            </a:r>
            <a:r>
              <a:rPr lang="sv-SE" sz="1000" spc="-5" dirty="0"/>
              <a:t> </a:t>
            </a:r>
            <a:r>
              <a:rPr lang="sv-SE" sz="1000" dirty="0"/>
              <a:t>känna</a:t>
            </a:r>
            <a:r>
              <a:rPr lang="sv-SE" sz="1000" spc="-25" dirty="0"/>
              <a:t> </a:t>
            </a:r>
            <a:r>
              <a:rPr lang="sv-SE" sz="1000" dirty="0"/>
              <a:t>sig</a:t>
            </a:r>
            <a:r>
              <a:rPr lang="sv-SE" sz="1000" spc="-35" dirty="0"/>
              <a:t> </a:t>
            </a:r>
            <a:r>
              <a:rPr lang="sv-SE" sz="1000" dirty="0"/>
              <a:t>sedd,</a:t>
            </a:r>
            <a:r>
              <a:rPr lang="sv-SE" sz="1000" spc="-15" dirty="0"/>
              <a:t> </a:t>
            </a:r>
            <a:r>
              <a:rPr lang="sv-SE" sz="1000" dirty="0"/>
              <a:t>värdefull</a:t>
            </a:r>
            <a:r>
              <a:rPr lang="sv-SE" sz="1000" spc="-25" dirty="0"/>
              <a:t> </a:t>
            </a:r>
            <a:r>
              <a:rPr lang="sv-SE" sz="1000" dirty="0"/>
              <a:t>och</a:t>
            </a:r>
            <a:r>
              <a:rPr lang="sv-SE" sz="1000" spc="-30" dirty="0"/>
              <a:t> </a:t>
            </a:r>
            <a:r>
              <a:rPr lang="sv-SE" sz="1000" dirty="0"/>
              <a:t>som</a:t>
            </a:r>
            <a:r>
              <a:rPr lang="sv-SE" sz="1000" spc="-15" dirty="0"/>
              <a:t> </a:t>
            </a:r>
            <a:r>
              <a:rPr lang="sv-SE" sz="1000" dirty="0"/>
              <a:t>en</a:t>
            </a:r>
            <a:r>
              <a:rPr lang="sv-SE" sz="1000" spc="-15" dirty="0"/>
              <a:t> </a:t>
            </a:r>
            <a:r>
              <a:rPr lang="sv-SE" sz="1000" dirty="0"/>
              <a:t>viktig</a:t>
            </a:r>
            <a:r>
              <a:rPr lang="sv-SE" sz="1000" spc="-15" dirty="0"/>
              <a:t> </a:t>
            </a:r>
            <a:r>
              <a:rPr lang="sv-SE" sz="1000" dirty="0"/>
              <a:t>del</a:t>
            </a:r>
            <a:r>
              <a:rPr lang="sv-SE" sz="1000" spc="-15" dirty="0"/>
              <a:t> </a:t>
            </a:r>
            <a:r>
              <a:rPr lang="sv-SE" sz="1000" spc="-25" dirty="0"/>
              <a:t>av </a:t>
            </a:r>
            <a:r>
              <a:rPr lang="sv-SE" sz="1000" dirty="0"/>
              <a:t>en</a:t>
            </a:r>
            <a:r>
              <a:rPr lang="sv-SE" sz="1000" spc="-20" dirty="0"/>
              <a:t> </a:t>
            </a:r>
            <a:r>
              <a:rPr lang="sv-SE" sz="1000" spc="-10" dirty="0"/>
              <a:t>gemenskap.</a:t>
            </a:r>
          </a:p>
          <a:p>
            <a:pPr marL="183515" marR="43180" indent="-171450">
              <a:spcBef>
                <a:spcPts val="700"/>
              </a:spcBef>
              <a:buFont typeface="Arial" panose="020B0604020202020204" pitchFamily="34" charset="0"/>
              <a:buChar char="•"/>
              <a:tabLst>
                <a:tab pos="354965" algn="l"/>
              </a:tabLst>
            </a:pPr>
            <a:r>
              <a:rPr lang="sv-SE" sz="1000" dirty="0"/>
              <a:t>Då</a:t>
            </a:r>
            <a:r>
              <a:rPr lang="sv-SE" sz="1000" spc="-5" dirty="0"/>
              <a:t> </a:t>
            </a:r>
            <a:r>
              <a:rPr lang="sv-SE" sz="1000" dirty="0"/>
              <a:t>verksamheten</a:t>
            </a:r>
            <a:r>
              <a:rPr lang="sv-SE" sz="1000" spc="-50" dirty="0"/>
              <a:t> </a:t>
            </a:r>
            <a:r>
              <a:rPr lang="sv-SE" sz="1000" dirty="0"/>
              <a:t>bygger</a:t>
            </a:r>
            <a:r>
              <a:rPr lang="sv-SE" sz="1000" spc="-15" dirty="0"/>
              <a:t> </a:t>
            </a:r>
            <a:r>
              <a:rPr lang="sv-SE" sz="1000" dirty="0"/>
              <a:t>på</a:t>
            </a:r>
            <a:r>
              <a:rPr lang="sv-SE" sz="1000" spc="-15" dirty="0"/>
              <a:t> </a:t>
            </a:r>
            <a:r>
              <a:rPr lang="sv-SE" sz="1000" dirty="0"/>
              <a:t>ideella</a:t>
            </a:r>
            <a:r>
              <a:rPr lang="sv-SE" sz="1000" spc="-25" dirty="0"/>
              <a:t> </a:t>
            </a:r>
            <a:r>
              <a:rPr lang="sv-SE" sz="1000" dirty="0"/>
              <a:t>krafter</a:t>
            </a:r>
            <a:r>
              <a:rPr lang="sv-SE" sz="1000" spc="-30" dirty="0"/>
              <a:t> </a:t>
            </a:r>
            <a:r>
              <a:rPr lang="sv-SE" sz="1000" dirty="0"/>
              <a:t>förväntas</a:t>
            </a:r>
            <a:r>
              <a:rPr lang="sv-SE" sz="1000" spc="-10" dirty="0"/>
              <a:t> </a:t>
            </a:r>
            <a:r>
              <a:rPr lang="sv-SE" sz="1000" dirty="0"/>
              <a:t>det</a:t>
            </a:r>
            <a:r>
              <a:rPr lang="sv-SE" sz="1000" spc="-15" dirty="0"/>
              <a:t> </a:t>
            </a:r>
            <a:r>
              <a:rPr lang="sv-SE" sz="1000" dirty="0"/>
              <a:t>av</a:t>
            </a:r>
            <a:r>
              <a:rPr lang="sv-SE" sz="1000" spc="-15" dirty="0"/>
              <a:t> </a:t>
            </a:r>
            <a:r>
              <a:rPr lang="sv-SE" sz="1000" dirty="0"/>
              <a:t>alla</a:t>
            </a:r>
            <a:r>
              <a:rPr lang="sv-SE" sz="1000" spc="-25" dirty="0"/>
              <a:t> </a:t>
            </a:r>
            <a:r>
              <a:rPr lang="sv-SE" sz="1000" spc="-20" dirty="0"/>
              <a:t>runt </a:t>
            </a:r>
            <a:r>
              <a:rPr lang="sv-SE" sz="1000" dirty="0"/>
              <a:t>om</a:t>
            </a:r>
            <a:r>
              <a:rPr lang="sv-SE" sz="1000" spc="-10" dirty="0"/>
              <a:t> </a:t>
            </a:r>
            <a:r>
              <a:rPr lang="sv-SE" sz="1000" dirty="0"/>
              <a:t>i</a:t>
            </a:r>
            <a:r>
              <a:rPr lang="sv-SE" sz="1000" spc="-10" dirty="0"/>
              <a:t> </a:t>
            </a:r>
            <a:r>
              <a:rPr lang="sv-SE" sz="1000" dirty="0"/>
              <a:t>föreningen</a:t>
            </a:r>
            <a:r>
              <a:rPr lang="sv-SE" sz="1000" spc="-35" dirty="0"/>
              <a:t> </a:t>
            </a:r>
            <a:r>
              <a:rPr lang="sv-SE" sz="1000" dirty="0"/>
              <a:t>ska</a:t>
            </a:r>
            <a:r>
              <a:rPr lang="sv-SE" sz="1000" spc="-10" dirty="0"/>
              <a:t> </a:t>
            </a:r>
            <a:r>
              <a:rPr lang="sv-SE" sz="1000" dirty="0"/>
              <a:t>kunna</a:t>
            </a:r>
            <a:r>
              <a:rPr lang="sv-SE" sz="1000" spc="-25" dirty="0"/>
              <a:t> </a:t>
            </a:r>
            <a:r>
              <a:rPr lang="sv-SE" sz="1000" dirty="0"/>
              <a:t>hjälpa</a:t>
            </a:r>
            <a:r>
              <a:rPr lang="sv-SE" sz="1000" spc="-20" dirty="0"/>
              <a:t> </a:t>
            </a:r>
            <a:r>
              <a:rPr lang="sv-SE" sz="1000" dirty="0"/>
              <a:t>till</a:t>
            </a:r>
            <a:r>
              <a:rPr lang="sv-SE" sz="1000" spc="-10" dirty="0"/>
              <a:t> </a:t>
            </a:r>
            <a:r>
              <a:rPr lang="sv-SE" sz="1000" dirty="0"/>
              <a:t>där</a:t>
            </a:r>
            <a:r>
              <a:rPr lang="sv-SE" sz="1000" spc="-10" dirty="0"/>
              <a:t> </a:t>
            </a:r>
            <a:r>
              <a:rPr lang="sv-SE" sz="1000" dirty="0"/>
              <a:t>det</a:t>
            </a:r>
            <a:r>
              <a:rPr lang="sv-SE" sz="1000" spc="-15" dirty="0"/>
              <a:t> </a:t>
            </a:r>
            <a:r>
              <a:rPr lang="sv-SE" sz="1000" dirty="0"/>
              <a:t>behövs.</a:t>
            </a:r>
            <a:r>
              <a:rPr lang="sv-SE" sz="1000" spc="-25" dirty="0"/>
              <a:t> </a:t>
            </a:r>
            <a:r>
              <a:rPr lang="sv-SE" sz="1000" dirty="0"/>
              <a:t>Det är</a:t>
            </a:r>
            <a:r>
              <a:rPr lang="sv-SE" sz="1000" spc="-10" dirty="0"/>
              <a:t> </a:t>
            </a:r>
            <a:r>
              <a:rPr lang="sv-SE" sz="1000" spc="-20" dirty="0"/>
              <a:t>inte </a:t>
            </a:r>
            <a:r>
              <a:rPr lang="sv-SE" sz="1000" dirty="0"/>
              <a:t>någon</a:t>
            </a:r>
            <a:r>
              <a:rPr lang="sv-SE" sz="1000" spc="-20" dirty="0"/>
              <a:t> </a:t>
            </a:r>
            <a:r>
              <a:rPr lang="sv-SE" sz="1000" dirty="0"/>
              <a:t>annan</a:t>
            </a:r>
            <a:r>
              <a:rPr lang="sv-SE" sz="1000" spc="-20" dirty="0"/>
              <a:t> </a:t>
            </a:r>
            <a:r>
              <a:rPr lang="sv-SE" sz="1000" dirty="0"/>
              <a:t>som</a:t>
            </a:r>
            <a:r>
              <a:rPr lang="sv-SE" sz="1000" spc="-5" dirty="0"/>
              <a:t> </a:t>
            </a:r>
            <a:r>
              <a:rPr lang="sv-SE" sz="1000" dirty="0"/>
              <a:t>alltid</a:t>
            </a:r>
            <a:r>
              <a:rPr lang="sv-SE" sz="1000" spc="-20" dirty="0"/>
              <a:t> </a:t>
            </a:r>
            <a:r>
              <a:rPr lang="sv-SE" sz="1000" dirty="0"/>
              <a:t>ska</a:t>
            </a:r>
            <a:r>
              <a:rPr lang="sv-SE" sz="1000" spc="-20" dirty="0"/>
              <a:t> </a:t>
            </a:r>
            <a:r>
              <a:rPr lang="sv-SE" sz="1000" dirty="0"/>
              <a:t>göra</a:t>
            </a:r>
            <a:r>
              <a:rPr lang="sv-SE" sz="1000" spc="-10" dirty="0"/>
              <a:t> </a:t>
            </a:r>
            <a:r>
              <a:rPr lang="sv-SE" sz="1000" dirty="0"/>
              <a:t>allting.</a:t>
            </a:r>
            <a:r>
              <a:rPr lang="sv-SE" sz="1000" spc="-25" dirty="0"/>
              <a:t> </a:t>
            </a:r>
            <a:r>
              <a:rPr lang="sv-SE" sz="1000" dirty="0"/>
              <a:t>Vi</a:t>
            </a:r>
            <a:r>
              <a:rPr lang="sv-SE" sz="1000" spc="-10" dirty="0"/>
              <a:t> </a:t>
            </a:r>
            <a:r>
              <a:rPr lang="sv-SE" sz="1000" dirty="0"/>
              <a:t>som</a:t>
            </a:r>
            <a:r>
              <a:rPr lang="sv-SE" sz="1000" spc="-5" dirty="0"/>
              <a:t> </a:t>
            </a:r>
            <a:r>
              <a:rPr lang="sv-SE" sz="1000" dirty="0"/>
              <a:t>förening</a:t>
            </a:r>
            <a:r>
              <a:rPr lang="sv-SE" sz="1000" spc="-35" dirty="0"/>
              <a:t> </a:t>
            </a:r>
            <a:r>
              <a:rPr lang="sv-SE" sz="1000" spc="-10" dirty="0"/>
              <a:t>förväntar </a:t>
            </a:r>
            <a:r>
              <a:rPr lang="sv-SE" sz="1000" dirty="0"/>
              <a:t>oss</a:t>
            </a:r>
            <a:r>
              <a:rPr lang="sv-SE" sz="1000" spc="-20" dirty="0"/>
              <a:t> </a:t>
            </a:r>
            <a:r>
              <a:rPr lang="sv-SE" sz="1000" dirty="0"/>
              <a:t>ett positivt</a:t>
            </a:r>
            <a:r>
              <a:rPr lang="sv-SE" sz="1000" spc="-25" dirty="0"/>
              <a:t> </a:t>
            </a:r>
            <a:r>
              <a:rPr lang="sv-SE" sz="1000" dirty="0"/>
              <a:t>engagemang</a:t>
            </a:r>
            <a:r>
              <a:rPr lang="sv-SE" sz="1000" spc="-45" dirty="0"/>
              <a:t> </a:t>
            </a:r>
            <a:r>
              <a:rPr lang="sv-SE" sz="1000" dirty="0"/>
              <a:t>och</a:t>
            </a:r>
            <a:r>
              <a:rPr lang="sv-SE" sz="1000" spc="-5" dirty="0"/>
              <a:t> </a:t>
            </a:r>
            <a:r>
              <a:rPr lang="sv-SE" sz="1000" dirty="0"/>
              <a:t>en</a:t>
            </a:r>
            <a:r>
              <a:rPr lang="sv-SE" sz="1000" spc="-10" dirty="0"/>
              <a:t> </a:t>
            </a:r>
            <a:r>
              <a:rPr lang="sv-SE" sz="1000" dirty="0"/>
              <a:t>positiv</a:t>
            </a:r>
            <a:r>
              <a:rPr lang="sv-SE" sz="1000" spc="-30" dirty="0"/>
              <a:t> </a:t>
            </a:r>
            <a:r>
              <a:rPr lang="sv-SE" sz="1000" dirty="0"/>
              <a:t>delaktighet</a:t>
            </a:r>
            <a:r>
              <a:rPr lang="sv-SE" sz="1000" spc="-35" dirty="0"/>
              <a:t> </a:t>
            </a:r>
            <a:r>
              <a:rPr lang="sv-SE" sz="1000" dirty="0"/>
              <a:t>från</a:t>
            </a:r>
            <a:r>
              <a:rPr lang="sv-SE" sz="1000" spc="-5" dirty="0"/>
              <a:t> </a:t>
            </a:r>
            <a:r>
              <a:rPr lang="sv-SE" sz="1000" spc="-20" dirty="0"/>
              <a:t>alla </a:t>
            </a:r>
            <a:r>
              <a:rPr lang="sv-SE" sz="1000" dirty="0"/>
              <a:t>inblandade</a:t>
            </a:r>
            <a:r>
              <a:rPr lang="sv-SE" sz="1000" spc="-50" dirty="0"/>
              <a:t> </a:t>
            </a:r>
            <a:r>
              <a:rPr lang="sv-SE" sz="1000" dirty="0"/>
              <a:t>ledare</a:t>
            </a:r>
            <a:r>
              <a:rPr lang="sv-SE" sz="1000" spc="-10" dirty="0"/>
              <a:t> </a:t>
            </a:r>
            <a:r>
              <a:rPr lang="sv-SE" sz="1000" dirty="0"/>
              <a:t>och</a:t>
            </a:r>
            <a:r>
              <a:rPr lang="sv-SE" sz="1000" spc="-20" dirty="0"/>
              <a:t> </a:t>
            </a:r>
            <a:r>
              <a:rPr lang="sv-SE" sz="1000" spc="-10" dirty="0"/>
              <a:t>föräldrar.</a:t>
            </a:r>
          </a:p>
          <a:p>
            <a:pPr marL="183515" marR="43180" indent="-171450">
              <a:spcBef>
                <a:spcPts val="700"/>
              </a:spcBef>
              <a:buFont typeface="Arial" panose="020B0604020202020204" pitchFamily="34" charset="0"/>
              <a:buChar char="•"/>
              <a:tabLst>
                <a:tab pos="354965" algn="l"/>
              </a:tabLst>
            </a:pPr>
            <a:r>
              <a:rPr lang="sv-SE" sz="1000" dirty="0"/>
              <a:t>Vi</a:t>
            </a:r>
            <a:r>
              <a:rPr lang="sv-SE" sz="1000" spc="-15" dirty="0"/>
              <a:t> </a:t>
            </a:r>
            <a:r>
              <a:rPr lang="sv-SE" sz="1000" dirty="0"/>
              <a:t>är noga</a:t>
            </a:r>
            <a:r>
              <a:rPr lang="sv-SE" sz="1000" spc="-20" dirty="0"/>
              <a:t> </a:t>
            </a:r>
            <a:r>
              <a:rPr lang="sv-SE" sz="1000" dirty="0"/>
              <a:t>med</a:t>
            </a:r>
            <a:r>
              <a:rPr lang="sv-SE" sz="1000" spc="-10" dirty="0"/>
              <a:t> </a:t>
            </a:r>
            <a:r>
              <a:rPr lang="sv-SE" sz="1000" dirty="0"/>
              <a:t>allas</a:t>
            </a:r>
            <a:r>
              <a:rPr lang="sv-SE" sz="1000" spc="-25" dirty="0"/>
              <a:t> </a:t>
            </a:r>
            <a:r>
              <a:rPr lang="sv-SE" sz="1000" dirty="0"/>
              <a:t>skyldighet</a:t>
            </a:r>
            <a:r>
              <a:rPr lang="sv-SE" sz="1000" spc="-35" dirty="0"/>
              <a:t> </a:t>
            </a:r>
            <a:r>
              <a:rPr lang="sv-SE" sz="1000" dirty="0"/>
              <a:t>att vara</a:t>
            </a:r>
            <a:r>
              <a:rPr lang="sv-SE" sz="1000" spc="-10" dirty="0"/>
              <a:t> </a:t>
            </a:r>
            <a:r>
              <a:rPr lang="sv-SE" sz="1000" dirty="0"/>
              <a:t>en</a:t>
            </a:r>
            <a:r>
              <a:rPr lang="sv-SE" sz="1000" spc="-15" dirty="0"/>
              <a:t> </a:t>
            </a:r>
            <a:r>
              <a:rPr lang="sv-SE" sz="1000" dirty="0"/>
              <a:t>god</a:t>
            </a:r>
            <a:r>
              <a:rPr lang="sv-SE" sz="1000" spc="-10" dirty="0"/>
              <a:t> </a:t>
            </a:r>
            <a:r>
              <a:rPr lang="sv-SE" sz="1000" dirty="0"/>
              <a:t>vän och</a:t>
            </a:r>
            <a:r>
              <a:rPr lang="sv-SE" sz="1000" spc="-10" dirty="0"/>
              <a:t> kompis.</a:t>
            </a:r>
          </a:p>
          <a:p>
            <a:pPr marL="183515" marR="43180" indent="-171450">
              <a:spcBef>
                <a:spcPts val="700"/>
              </a:spcBef>
              <a:buFont typeface="Arial" panose="020B0604020202020204" pitchFamily="34" charset="0"/>
              <a:buChar char="•"/>
              <a:tabLst>
                <a:tab pos="354965" algn="l"/>
              </a:tabLst>
            </a:pPr>
            <a:r>
              <a:rPr lang="sv-SE" sz="1000" dirty="0"/>
              <a:t>Vi utvecklar</a:t>
            </a:r>
            <a:r>
              <a:rPr lang="sv-SE" sz="1000" spc="-10" dirty="0"/>
              <a:t> </a:t>
            </a:r>
            <a:r>
              <a:rPr lang="sv-SE" sz="1000" dirty="0"/>
              <a:t>en</a:t>
            </a:r>
            <a:r>
              <a:rPr lang="sv-SE" sz="1000" spc="5" dirty="0"/>
              <a:t> </a:t>
            </a:r>
            <a:r>
              <a:rPr lang="sv-SE" sz="1000" dirty="0"/>
              <a:t>stödjande</a:t>
            </a:r>
            <a:r>
              <a:rPr lang="sv-SE" sz="1000" spc="-25" dirty="0"/>
              <a:t> </a:t>
            </a:r>
            <a:r>
              <a:rPr lang="sv-SE" sz="1000" spc="-10" dirty="0"/>
              <a:t>ledarskapskultur</a:t>
            </a:r>
            <a:r>
              <a:rPr lang="sv-SE" sz="1000" spc="-25" dirty="0"/>
              <a:t> </a:t>
            </a:r>
            <a:r>
              <a:rPr lang="sv-SE" sz="1000" dirty="0"/>
              <a:t>och delar</a:t>
            </a:r>
            <a:r>
              <a:rPr lang="sv-SE" sz="1000" spc="-10" dirty="0"/>
              <a:t> </a:t>
            </a:r>
            <a:r>
              <a:rPr lang="sv-SE" sz="1000" dirty="0"/>
              <a:t>kunskap</a:t>
            </a:r>
            <a:r>
              <a:rPr lang="sv-SE" sz="1000" spc="-20" dirty="0"/>
              <a:t> </a:t>
            </a:r>
            <a:r>
              <a:rPr lang="sv-SE" sz="1000" spc="-25" dirty="0"/>
              <a:t>och </a:t>
            </a:r>
            <a:r>
              <a:rPr lang="sv-SE" sz="1000" dirty="0"/>
              <a:t>kompetens</a:t>
            </a:r>
            <a:r>
              <a:rPr lang="sv-SE" sz="1000" spc="-45" dirty="0"/>
              <a:t> </a:t>
            </a:r>
            <a:r>
              <a:rPr lang="sv-SE" sz="1000" dirty="0"/>
              <a:t>mellan</a:t>
            </a:r>
            <a:r>
              <a:rPr lang="sv-SE" sz="1000" spc="-20" dirty="0"/>
              <a:t> </a:t>
            </a:r>
            <a:r>
              <a:rPr lang="sv-SE" sz="1000" dirty="0"/>
              <a:t>tränare</a:t>
            </a:r>
            <a:r>
              <a:rPr lang="sv-SE" sz="1000" spc="-20" dirty="0"/>
              <a:t> </a:t>
            </a:r>
            <a:r>
              <a:rPr lang="sv-SE" sz="1000" dirty="0"/>
              <a:t>och</a:t>
            </a:r>
            <a:r>
              <a:rPr lang="sv-SE" sz="1000" spc="-10" dirty="0"/>
              <a:t> ledare.</a:t>
            </a:r>
            <a:endParaRPr lang="sv-SE" sz="1000" dirty="0"/>
          </a:p>
        </p:txBody>
      </p:sp>
      <p:sp>
        <p:nvSpPr>
          <p:cNvPr id="6" name="object 6">
            <a:extLst>
              <a:ext uri="{FF2B5EF4-FFF2-40B4-BE49-F238E27FC236}">
                <a16:creationId xmlns:a16="http://schemas.microsoft.com/office/drawing/2014/main" id="{4FB5F34B-C3B5-04C8-3A28-BD40D4239FD2}"/>
              </a:ext>
            </a:extLst>
          </p:cNvPr>
          <p:cNvSpPr txBox="1"/>
          <p:nvPr/>
        </p:nvSpPr>
        <p:spPr>
          <a:xfrm>
            <a:off x="435430" y="2391351"/>
            <a:ext cx="3429000" cy="228909"/>
          </a:xfrm>
          <a:prstGeom prst="rect">
            <a:avLst/>
          </a:prstGeom>
        </p:spPr>
        <p:txBody>
          <a:bodyPr vert="horz" wrap="square" lIns="0" tIns="13335" rIns="0" bIns="0" rtlCol="0">
            <a:spAutoFit/>
          </a:bodyPr>
          <a:lstStyle/>
          <a:p>
            <a:pPr marL="12700">
              <a:spcBef>
                <a:spcPts val="105"/>
              </a:spcBef>
            </a:pPr>
            <a:r>
              <a:rPr b="1" dirty="0"/>
              <a:t>…gemenskap</a:t>
            </a:r>
            <a:r>
              <a:rPr b="1" spc="-40" dirty="0"/>
              <a:t> </a:t>
            </a:r>
            <a:r>
              <a:rPr b="1" dirty="0"/>
              <a:t>och</a:t>
            </a:r>
            <a:r>
              <a:rPr b="1" spc="-35" dirty="0"/>
              <a:t> </a:t>
            </a:r>
            <a:r>
              <a:rPr b="1" spc="-10" dirty="0"/>
              <a:t>delaktighet</a:t>
            </a:r>
            <a:endParaRPr dirty="0"/>
          </a:p>
        </p:txBody>
      </p:sp>
      <p:sp>
        <p:nvSpPr>
          <p:cNvPr id="8" name="textruta 7">
            <a:extLst>
              <a:ext uri="{FF2B5EF4-FFF2-40B4-BE49-F238E27FC236}">
                <a16:creationId xmlns:a16="http://schemas.microsoft.com/office/drawing/2014/main" id="{44CD2529-D665-2B25-B3BF-664EEFD16DDE}"/>
              </a:ext>
            </a:extLst>
          </p:cNvPr>
          <p:cNvSpPr txBox="1"/>
          <p:nvPr/>
        </p:nvSpPr>
        <p:spPr>
          <a:xfrm>
            <a:off x="254146" y="1288427"/>
            <a:ext cx="4572000" cy="1041311"/>
          </a:xfrm>
          <a:prstGeom prst="rect">
            <a:avLst/>
          </a:prstGeom>
          <a:noFill/>
        </p:spPr>
        <p:txBody>
          <a:bodyPr wrap="square">
            <a:spAutoFit/>
          </a:bodyPr>
          <a:lstStyle/>
          <a:p>
            <a:pPr marL="354965" marR="5080" indent="-342900">
              <a:spcBef>
                <a:spcPts val="100"/>
              </a:spcBef>
              <a:buChar char="•"/>
              <a:tabLst>
                <a:tab pos="354965" algn="l"/>
              </a:tabLst>
            </a:pPr>
            <a:r>
              <a:rPr lang="sv-SE" sz="1000" dirty="0"/>
              <a:t>Vår</a:t>
            </a:r>
            <a:r>
              <a:rPr lang="sv-SE" sz="1000" spc="-15" dirty="0"/>
              <a:t> </a:t>
            </a:r>
            <a:r>
              <a:rPr lang="sv-SE" sz="1000" dirty="0"/>
              <a:t>verksamhet</a:t>
            </a:r>
            <a:r>
              <a:rPr lang="sv-SE" sz="1000" spc="-30" dirty="0"/>
              <a:t> </a:t>
            </a:r>
            <a:r>
              <a:rPr lang="sv-SE" sz="1000" dirty="0"/>
              <a:t>ska</a:t>
            </a:r>
            <a:r>
              <a:rPr lang="sv-SE" sz="1000" spc="-30" dirty="0"/>
              <a:t> </a:t>
            </a:r>
            <a:r>
              <a:rPr lang="sv-SE" sz="1000" dirty="0"/>
              <a:t>utövas</a:t>
            </a:r>
            <a:r>
              <a:rPr lang="sv-SE" sz="1000" spc="-5" dirty="0"/>
              <a:t> </a:t>
            </a:r>
            <a:r>
              <a:rPr lang="sv-SE" sz="1000" dirty="0"/>
              <a:t>i</a:t>
            </a:r>
            <a:r>
              <a:rPr lang="sv-SE" sz="1000" spc="-15" dirty="0"/>
              <a:t> </a:t>
            </a:r>
            <a:r>
              <a:rPr lang="sv-SE" sz="1000" dirty="0"/>
              <a:t>en</a:t>
            </a:r>
            <a:r>
              <a:rPr lang="sv-SE" sz="1000" spc="-5" dirty="0"/>
              <a:t> </a:t>
            </a:r>
            <a:r>
              <a:rPr lang="sv-SE" sz="1000" dirty="0"/>
              <a:t>positiv,</a:t>
            </a:r>
            <a:r>
              <a:rPr lang="sv-SE" sz="1000" spc="-30" dirty="0"/>
              <a:t> </a:t>
            </a:r>
            <a:r>
              <a:rPr lang="sv-SE" sz="1000" dirty="0"/>
              <a:t>stödjande</a:t>
            </a:r>
            <a:r>
              <a:rPr lang="sv-SE" sz="1000" spc="-35" dirty="0"/>
              <a:t> </a:t>
            </a:r>
            <a:r>
              <a:rPr lang="sv-SE" sz="1000" dirty="0"/>
              <a:t>och</a:t>
            </a:r>
            <a:r>
              <a:rPr lang="sv-SE" sz="1000" spc="-30" dirty="0"/>
              <a:t> </a:t>
            </a:r>
            <a:r>
              <a:rPr lang="sv-SE" sz="1000" dirty="0"/>
              <a:t>sund</a:t>
            </a:r>
            <a:r>
              <a:rPr lang="sv-SE" sz="1000" spc="-15" dirty="0"/>
              <a:t> </a:t>
            </a:r>
            <a:r>
              <a:rPr lang="sv-SE" sz="1000" dirty="0"/>
              <a:t>miljö</a:t>
            </a:r>
            <a:r>
              <a:rPr lang="sv-SE" sz="1000" spc="-25" dirty="0"/>
              <a:t> där </a:t>
            </a:r>
            <a:r>
              <a:rPr lang="sv-SE" sz="1000" dirty="0"/>
              <a:t>alla</a:t>
            </a:r>
            <a:r>
              <a:rPr lang="sv-SE" sz="1000" spc="-25" dirty="0"/>
              <a:t> </a:t>
            </a:r>
            <a:r>
              <a:rPr lang="sv-SE" sz="1000" dirty="0"/>
              <a:t>får möjlighet</a:t>
            </a:r>
            <a:r>
              <a:rPr lang="sv-SE" sz="1000" spc="-35" dirty="0"/>
              <a:t> </a:t>
            </a:r>
            <a:r>
              <a:rPr lang="sv-SE" sz="1000" dirty="0"/>
              <a:t>till</a:t>
            </a:r>
            <a:r>
              <a:rPr lang="sv-SE" sz="1000" spc="-20" dirty="0"/>
              <a:t> </a:t>
            </a:r>
            <a:r>
              <a:rPr lang="sv-SE" sz="1000" dirty="0"/>
              <a:t>ett</a:t>
            </a:r>
            <a:r>
              <a:rPr lang="sv-SE" sz="1000" spc="-10" dirty="0"/>
              <a:t> </a:t>
            </a:r>
            <a:r>
              <a:rPr lang="sv-SE" sz="1000" dirty="0"/>
              <a:t>livslångt</a:t>
            </a:r>
            <a:r>
              <a:rPr lang="sv-SE" sz="1000" spc="-25" dirty="0"/>
              <a:t> </a:t>
            </a:r>
            <a:r>
              <a:rPr lang="sv-SE" sz="1000" dirty="0"/>
              <a:t>intresse</a:t>
            </a:r>
            <a:r>
              <a:rPr lang="sv-SE" sz="1000" spc="-20" dirty="0"/>
              <a:t> </a:t>
            </a:r>
            <a:r>
              <a:rPr lang="sv-SE" sz="1000" dirty="0"/>
              <a:t>och</a:t>
            </a:r>
            <a:r>
              <a:rPr lang="sv-SE" sz="1000" spc="-20" dirty="0"/>
              <a:t> </a:t>
            </a:r>
            <a:r>
              <a:rPr lang="sv-SE" sz="1000" dirty="0"/>
              <a:t>praktiskt</a:t>
            </a:r>
            <a:r>
              <a:rPr lang="sv-SE" sz="1000" spc="-35" dirty="0"/>
              <a:t> </a:t>
            </a:r>
            <a:r>
              <a:rPr lang="sv-SE" sz="1000" dirty="0"/>
              <a:t>utövande</a:t>
            </a:r>
            <a:r>
              <a:rPr lang="sv-SE" sz="1000" spc="-20" dirty="0"/>
              <a:t> </a:t>
            </a:r>
            <a:r>
              <a:rPr lang="sv-SE" sz="1000" spc="-35" dirty="0"/>
              <a:t>av </a:t>
            </a:r>
            <a:r>
              <a:rPr lang="sv-SE" sz="1000" dirty="0"/>
              <a:t>idrott</a:t>
            </a:r>
            <a:r>
              <a:rPr lang="sv-SE" sz="1000" spc="-20" dirty="0"/>
              <a:t> </a:t>
            </a:r>
            <a:r>
              <a:rPr lang="sv-SE" sz="1000" dirty="0"/>
              <a:t>och</a:t>
            </a:r>
            <a:r>
              <a:rPr lang="sv-SE" sz="1000" spc="-10" dirty="0"/>
              <a:t> hälsa.</a:t>
            </a:r>
          </a:p>
          <a:p>
            <a:pPr marL="354965" marR="5080" indent="-342900">
              <a:spcBef>
                <a:spcPts val="100"/>
              </a:spcBef>
              <a:buChar char="•"/>
              <a:tabLst>
                <a:tab pos="354965" algn="l"/>
              </a:tabLst>
            </a:pPr>
            <a:endParaRPr lang="sv-SE" sz="1000" spc="-10" dirty="0"/>
          </a:p>
          <a:p>
            <a:pPr marL="354965" marR="5080" indent="-342900">
              <a:spcBef>
                <a:spcPts val="100"/>
              </a:spcBef>
              <a:buChar char="•"/>
              <a:tabLst>
                <a:tab pos="354965" algn="l"/>
              </a:tabLst>
            </a:pPr>
            <a:r>
              <a:rPr lang="sv-SE" sz="1000" dirty="0"/>
              <a:t>Praktiskt</a:t>
            </a:r>
            <a:r>
              <a:rPr lang="sv-SE" sz="1000" spc="-40" dirty="0"/>
              <a:t> </a:t>
            </a:r>
            <a:r>
              <a:rPr lang="sv-SE" sz="1000" dirty="0"/>
              <a:t>utövande</a:t>
            </a:r>
            <a:r>
              <a:rPr lang="sv-SE" sz="1000" spc="-25" dirty="0"/>
              <a:t> </a:t>
            </a:r>
            <a:r>
              <a:rPr lang="sv-SE" sz="1000" dirty="0"/>
              <a:t>av</a:t>
            </a:r>
            <a:r>
              <a:rPr lang="sv-SE" sz="1000" spc="-10" dirty="0"/>
              <a:t> </a:t>
            </a:r>
            <a:r>
              <a:rPr lang="sv-SE" sz="1000" dirty="0"/>
              <a:t>idrott</a:t>
            </a:r>
            <a:r>
              <a:rPr lang="sv-SE" sz="1000" spc="-15" dirty="0"/>
              <a:t> </a:t>
            </a:r>
            <a:r>
              <a:rPr lang="sv-SE" sz="1000" dirty="0"/>
              <a:t>inom</a:t>
            </a:r>
            <a:r>
              <a:rPr lang="sv-SE" sz="1000" spc="-20" dirty="0"/>
              <a:t> </a:t>
            </a:r>
            <a:r>
              <a:rPr lang="sv-SE" sz="1000" dirty="0"/>
              <a:t>vår</a:t>
            </a:r>
            <a:r>
              <a:rPr lang="sv-SE" sz="1000" spc="-5" dirty="0"/>
              <a:t> </a:t>
            </a:r>
            <a:r>
              <a:rPr lang="sv-SE" sz="1000" dirty="0"/>
              <a:t>förenings</a:t>
            </a:r>
            <a:r>
              <a:rPr lang="sv-SE" sz="1000" spc="-25" dirty="0"/>
              <a:t> </a:t>
            </a:r>
            <a:r>
              <a:rPr lang="sv-SE" sz="1000" dirty="0"/>
              <a:t>ramar</a:t>
            </a:r>
            <a:r>
              <a:rPr lang="sv-SE" sz="1000" spc="-25" dirty="0"/>
              <a:t> </a:t>
            </a:r>
            <a:r>
              <a:rPr lang="sv-SE" sz="1000" dirty="0"/>
              <a:t>ska</a:t>
            </a:r>
            <a:r>
              <a:rPr lang="sv-SE" sz="1000" spc="-15" dirty="0"/>
              <a:t> </a:t>
            </a:r>
            <a:r>
              <a:rPr lang="sv-SE" sz="1000" dirty="0"/>
              <a:t>vara</a:t>
            </a:r>
            <a:r>
              <a:rPr lang="sv-SE" sz="1000" spc="-10" dirty="0"/>
              <a:t> </a:t>
            </a:r>
            <a:r>
              <a:rPr lang="sv-SE" sz="1000" spc="-25" dirty="0"/>
              <a:t>en </a:t>
            </a:r>
            <a:r>
              <a:rPr lang="sv-SE" sz="1000" dirty="0"/>
              <a:t>stimulerande</a:t>
            </a:r>
            <a:r>
              <a:rPr lang="sv-SE" sz="1000" spc="-40" dirty="0"/>
              <a:t> </a:t>
            </a:r>
            <a:r>
              <a:rPr lang="sv-SE" sz="1000" dirty="0"/>
              <a:t>och</a:t>
            </a:r>
            <a:r>
              <a:rPr lang="sv-SE" sz="1000" spc="-15" dirty="0"/>
              <a:t> </a:t>
            </a:r>
            <a:r>
              <a:rPr lang="sv-SE" sz="1000" dirty="0"/>
              <a:t>glädjefylld</a:t>
            </a:r>
            <a:r>
              <a:rPr lang="sv-SE" sz="1000" spc="-35" dirty="0"/>
              <a:t> </a:t>
            </a:r>
            <a:r>
              <a:rPr lang="sv-SE" sz="1000" dirty="0"/>
              <a:t>aktivitet</a:t>
            </a:r>
            <a:r>
              <a:rPr lang="sv-SE" sz="1000" spc="-30" dirty="0"/>
              <a:t> </a:t>
            </a:r>
            <a:r>
              <a:rPr lang="sv-SE" sz="1000" dirty="0"/>
              <a:t>för</a:t>
            </a:r>
            <a:r>
              <a:rPr lang="sv-SE" sz="1000" spc="-15" dirty="0"/>
              <a:t> </a:t>
            </a:r>
            <a:r>
              <a:rPr lang="sv-SE" sz="1000" dirty="0"/>
              <a:t>alla</a:t>
            </a:r>
            <a:r>
              <a:rPr lang="sv-SE" sz="1000" spc="-10" dirty="0"/>
              <a:t> engagerade</a:t>
            </a:r>
            <a:endParaRPr lang="sv-SE" sz="1000" dirty="0"/>
          </a:p>
        </p:txBody>
      </p:sp>
      <p:sp>
        <p:nvSpPr>
          <p:cNvPr id="9" name="object 3">
            <a:extLst>
              <a:ext uri="{FF2B5EF4-FFF2-40B4-BE49-F238E27FC236}">
                <a16:creationId xmlns:a16="http://schemas.microsoft.com/office/drawing/2014/main" id="{14822F80-EC1A-19C5-67B9-440D823394B8}"/>
              </a:ext>
            </a:extLst>
          </p:cNvPr>
          <p:cNvSpPr txBox="1"/>
          <p:nvPr/>
        </p:nvSpPr>
        <p:spPr>
          <a:xfrm>
            <a:off x="503903" y="997905"/>
            <a:ext cx="8229600" cy="228909"/>
          </a:xfrm>
          <a:prstGeom prst="rect">
            <a:avLst/>
          </a:prstGeom>
        </p:spPr>
        <p:txBody>
          <a:bodyPr vert="horz" wrap="square" lIns="0" tIns="13335" rIns="0" bIns="0" rtlCol="0">
            <a:spAutoFit/>
          </a:bodyPr>
          <a:lstStyle/>
          <a:p>
            <a:pPr marL="12700">
              <a:spcBef>
                <a:spcPts val="105"/>
              </a:spcBef>
              <a:tabLst>
                <a:tab pos="4244975" algn="l"/>
              </a:tabLst>
            </a:pPr>
            <a:r>
              <a:rPr b="1" dirty="0"/>
              <a:t>…glädje,</a:t>
            </a:r>
            <a:r>
              <a:rPr b="1" spc="-40" dirty="0"/>
              <a:t> </a:t>
            </a:r>
            <a:r>
              <a:rPr b="1" dirty="0"/>
              <a:t>idrott</a:t>
            </a:r>
            <a:r>
              <a:rPr b="1" spc="-30" dirty="0"/>
              <a:t> </a:t>
            </a:r>
            <a:r>
              <a:rPr b="1" dirty="0"/>
              <a:t>och</a:t>
            </a:r>
            <a:r>
              <a:rPr b="1" spc="-15" dirty="0"/>
              <a:t> </a:t>
            </a:r>
            <a:r>
              <a:rPr b="1" spc="-20" dirty="0"/>
              <a:t>hälsa</a:t>
            </a:r>
            <a:r>
              <a:rPr b="1" dirty="0"/>
              <a:t>	</a:t>
            </a:r>
            <a:r>
              <a:rPr lang="sv-SE" b="1" dirty="0"/>
              <a:t>       </a:t>
            </a:r>
            <a:r>
              <a:rPr b="1" dirty="0"/>
              <a:t>…allas</a:t>
            </a:r>
            <a:r>
              <a:rPr b="1" spc="-55" dirty="0"/>
              <a:t> </a:t>
            </a:r>
            <a:r>
              <a:rPr b="1" dirty="0"/>
              <a:t>rätt</a:t>
            </a:r>
            <a:r>
              <a:rPr b="1" spc="-35" dirty="0"/>
              <a:t> </a:t>
            </a:r>
            <a:r>
              <a:rPr b="1" dirty="0"/>
              <a:t>att</a:t>
            </a:r>
            <a:r>
              <a:rPr b="1" spc="-30" dirty="0"/>
              <a:t> </a:t>
            </a:r>
            <a:r>
              <a:rPr b="1" dirty="0"/>
              <a:t>vara</a:t>
            </a:r>
            <a:r>
              <a:rPr b="1" spc="-5" dirty="0"/>
              <a:t> </a:t>
            </a:r>
            <a:r>
              <a:rPr b="1" spc="-25" dirty="0"/>
              <a:t>med</a:t>
            </a:r>
            <a:endParaRPr dirty="0"/>
          </a:p>
        </p:txBody>
      </p:sp>
      <p:sp>
        <p:nvSpPr>
          <p:cNvPr id="10" name="object 2">
            <a:extLst>
              <a:ext uri="{FF2B5EF4-FFF2-40B4-BE49-F238E27FC236}">
                <a16:creationId xmlns:a16="http://schemas.microsoft.com/office/drawing/2014/main" id="{33C2D48D-362A-07D0-5882-E97F49DC7C3B}"/>
              </a:ext>
            </a:extLst>
          </p:cNvPr>
          <p:cNvSpPr txBox="1">
            <a:spLocks/>
          </p:cNvSpPr>
          <p:nvPr/>
        </p:nvSpPr>
        <p:spPr>
          <a:xfrm>
            <a:off x="435430" y="118309"/>
            <a:ext cx="4670425" cy="750847"/>
          </a:xfrm>
          <a:prstGeom prst="rect">
            <a:avLst/>
          </a:prstGeom>
        </p:spPr>
        <p:txBody>
          <a:bodyPr vert="horz" wrap="square" lIns="0" tIns="12065" rIns="0" bIns="0" rtlCol="0">
            <a:spAutoFit/>
          </a:bodyPr>
          <a:lstStyle>
            <a:lvl1pPr>
              <a:defRPr>
                <a:latin typeface="+mj-lt"/>
                <a:ea typeface="+mj-ea"/>
                <a:cs typeface="+mj-cs"/>
              </a:defRPr>
            </a:lvl1pPr>
          </a:lstStyle>
          <a:p>
            <a:pPr marL="12700">
              <a:spcBef>
                <a:spcPts val="95"/>
              </a:spcBef>
            </a:pPr>
            <a:r>
              <a:rPr lang="sv-SE" sz="2400" b="1" dirty="0"/>
              <a:t>Våra</a:t>
            </a:r>
            <a:r>
              <a:rPr lang="sv-SE" sz="2400" b="1" spc="-45" dirty="0"/>
              <a:t> </a:t>
            </a:r>
            <a:r>
              <a:rPr lang="sv-SE" sz="2400" b="1" spc="-10" dirty="0"/>
              <a:t>värderingar/värdegrunder</a:t>
            </a:r>
          </a:p>
          <a:p>
            <a:pPr marL="12700">
              <a:spcBef>
                <a:spcPts val="5"/>
              </a:spcBef>
            </a:pPr>
            <a:r>
              <a:rPr lang="sv-SE" sz="2400" b="1" dirty="0">
                <a:solidFill>
                  <a:srgbClr val="FF0000"/>
                </a:solidFill>
              </a:rPr>
              <a:t>I</a:t>
            </a:r>
            <a:r>
              <a:rPr lang="sv-SE" sz="2400" b="1" spc="-45" dirty="0">
                <a:solidFill>
                  <a:srgbClr val="FF0000"/>
                </a:solidFill>
              </a:rPr>
              <a:t> </a:t>
            </a:r>
            <a:r>
              <a:rPr lang="sv-SE" sz="2400" b="1" dirty="0">
                <a:solidFill>
                  <a:srgbClr val="FF0000"/>
                </a:solidFill>
              </a:rPr>
              <a:t>Krokeks</a:t>
            </a:r>
            <a:r>
              <a:rPr lang="sv-SE" sz="2400" b="1" spc="-20" dirty="0">
                <a:solidFill>
                  <a:srgbClr val="FF0000"/>
                </a:solidFill>
              </a:rPr>
              <a:t> </a:t>
            </a:r>
            <a:r>
              <a:rPr lang="sv-SE" sz="2400" b="1" dirty="0">
                <a:solidFill>
                  <a:srgbClr val="FF0000"/>
                </a:solidFill>
              </a:rPr>
              <a:t>IF</a:t>
            </a:r>
            <a:r>
              <a:rPr lang="sv-SE" sz="2400" b="1" spc="-40" dirty="0">
                <a:solidFill>
                  <a:srgbClr val="FF0000"/>
                </a:solidFill>
              </a:rPr>
              <a:t> </a:t>
            </a:r>
            <a:r>
              <a:rPr lang="sv-SE" sz="2400" b="1" dirty="0">
                <a:solidFill>
                  <a:srgbClr val="FF0000"/>
                </a:solidFill>
              </a:rPr>
              <a:t>arbetar</a:t>
            </a:r>
            <a:r>
              <a:rPr lang="sv-SE" sz="2400" b="1" spc="-20" dirty="0">
                <a:solidFill>
                  <a:srgbClr val="FF0000"/>
                </a:solidFill>
              </a:rPr>
              <a:t> </a:t>
            </a:r>
            <a:r>
              <a:rPr lang="sv-SE" sz="2400" b="1" dirty="0">
                <a:solidFill>
                  <a:srgbClr val="FF0000"/>
                </a:solidFill>
              </a:rPr>
              <a:t>vi</a:t>
            </a:r>
            <a:r>
              <a:rPr lang="sv-SE" sz="2400" b="1" spc="-50" dirty="0">
                <a:solidFill>
                  <a:srgbClr val="FF0000"/>
                </a:solidFill>
              </a:rPr>
              <a:t> </a:t>
            </a:r>
            <a:r>
              <a:rPr lang="sv-SE" sz="2400" b="1" spc="-20" dirty="0">
                <a:solidFill>
                  <a:srgbClr val="FF0000"/>
                </a:solidFill>
              </a:rPr>
              <a:t>för…</a:t>
            </a:r>
          </a:p>
        </p:txBody>
      </p:sp>
      <p:sp>
        <p:nvSpPr>
          <p:cNvPr id="12" name="textruta 11">
            <a:extLst>
              <a:ext uri="{FF2B5EF4-FFF2-40B4-BE49-F238E27FC236}">
                <a16:creationId xmlns:a16="http://schemas.microsoft.com/office/drawing/2014/main" id="{E7AC48C6-E97A-4873-F327-E6AD67E5A45C}"/>
              </a:ext>
            </a:extLst>
          </p:cNvPr>
          <p:cNvSpPr txBox="1"/>
          <p:nvPr/>
        </p:nvSpPr>
        <p:spPr>
          <a:xfrm>
            <a:off x="5105855" y="1288427"/>
            <a:ext cx="4257368" cy="2785378"/>
          </a:xfrm>
          <a:prstGeom prst="rect">
            <a:avLst/>
          </a:prstGeom>
          <a:noFill/>
        </p:spPr>
        <p:txBody>
          <a:bodyPr wrap="square">
            <a:spAutoFit/>
          </a:bodyPr>
          <a:lstStyle/>
          <a:p>
            <a:pPr marL="355600" marR="146050" indent="-342900">
              <a:spcBef>
                <a:spcPts val="100"/>
              </a:spcBef>
              <a:buChar char="•"/>
              <a:tabLst>
                <a:tab pos="355600" algn="l"/>
              </a:tabLst>
            </a:pPr>
            <a:r>
              <a:rPr lang="sv-SE" sz="1000" dirty="0"/>
              <a:t>Vi</a:t>
            </a:r>
            <a:r>
              <a:rPr lang="sv-SE" sz="1000" spc="-10" dirty="0"/>
              <a:t> </a:t>
            </a:r>
            <a:r>
              <a:rPr lang="sv-SE" sz="1000" dirty="0"/>
              <a:t>tar vårt sociala</a:t>
            </a:r>
            <a:r>
              <a:rPr lang="sv-SE" sz="1000" spc="-35" dirty="0"/>
              <a:t> </a:t>
            </a:r>
            <a:r>
              <a:rPr lang="sv-SE" sz="1000" dirty="0"/>
              <a:t>ansvar</a:t>
            </a:r>
            <a:r>
              <a:rPr lang="sv-SE" sz="1000" spc="5" dirty="0"/>
              <a:t> </a:t>
            </a:r>
            <a:r>
              <a:rPr lang="sv-SE" sz="1000" dirty="0"/>
              <a:t>-</a:t>
            </a:r>
            <a:r>
              <a:rPr lang="sv-SE" sz="1000" spc="-10" dirty="0"/>
              <a:t> </a:t>
            </a:r>
            <a:r>
              <a:rPr lang="sv-SE" sz="1000" dirty="0"/>
              <a:t>alla</a:t>
            </a:r>
            <a:r>
              <a:rPr lang="sv-SE" sz="1000" spc="-10" dirty="0"/>
              <a:t> </a:t>
            </a:r>
            <a:r>
              <a:rPr lang="sv-SE" sz="1000" dirty="0"/>
              <a:t>kan</a:t>
            </a:r>
            <a:r>
              <a:rPr lang="sv-SE" sz="1000" spc="-10" dirty="0"/>
              <a:t> </a:t>
            </a:r>
            <a:r>
              <a:rPr lang="sv-SE" sz="1000" dirty="0"/>
              <a:t>och</a:t>
            </a:r>
            <a:r>
              <a:rPr lang="sv-SE" sz="1000" spc="-20" dirty="0"/>
              <a:t> </a:t>
            </a:r>
            <a:r>
              <a:rPr lang="sv-SE" sz="1000" dirty="0"/>
              <a:t>får vara</a:t>
            </a:r>
            <a:r>
              <a:rPr lang="sv-SE" sz="1000" spc="-10" dirty="0"/>
              <a:t> </a:t>
            </a:r>
            <a:r>
              <a:rPr lang="sv-SE" sz="1000" dirty="0"/>
              <a:t>med</a:t>
            </a:r>
            <a:r>
              <a:rPr lang="sv-SE" sz="1000" spc="-10" dirty="0"/>
              <a:t> </a:t>
            </a:r>
            <a:r>
              <a:rPr lang="sv-SE" sz="1000" dirty="0"/>
              <a:t>på</a:t>
            </a:r>
            <a:r>
              <a:rPr lang="sv-SE" sz="1000" spc="-10" dirty="0"/>
              <a:t> </a:t>
            </a:r>
            <a:r>
              <a:rPr lang="sv-SE" sz="1000" dirty="0"/>
              <a:t>samma</a:t>
            </a:r>
            <a:r>
              <a:rPr lang="sv-SE" sz="1000" spc="-15" dirty="0"/>
              <a:t> </a:t>
            </a:r>
            <a:r>
              <a:rPr lang="sv-SE" sz="1000" spc="-10" dirty="0"/>
              <a:t>villkor </a:t>
            </a:r>
            <a:r>
              <a:rPr lang="sv-SE" sz="1000" dirty="0"/>
              <a:t>oavsett</a:t>
            </a:r>
            <a:r>
              <a:rPr lang="sv-SE" sz="1000" spc="-25" dirty="0"/>
              <a:t> </a:t>
            </a:r>
            <a:r>
              <a:rPr lang="sv-SE" sz="1000" dirty="0"/>
              <a:t>kön,</a:t>
            </a:r>
            <a:r>
              <a:rPr lang="sv-SE" sz="1000" spc="-15" dirty="0"/>
              <a:t> </a:t>
            </a:r>
            <a:r>
              <a:rPr lang="sv-SE" sz="1000" dirty="0"/>
              <a:t>sexuell</a:t>
            </a:r>
            <a:r>
              <a:rPr lang="sv-SE" sz="1000" spc="-15" dirty="0"/>
              <a:t> </a:t>
            </a:r>
            <a:r>
              <a:rPr lang="sv-SE" sz="1000" dirty="0"/>
              <a:t>läggning,</a:t>
            </a:r>
            <a:r>
              <a:rPr lang="sv-SE" sz="1000" spc="-35" dirty="0"/>
              <a:t> </a:t>
            </a:r>
            <a:r>
              <a:rPr lang="sv-SE" sz="1000" dirty="0"/>
              <a:t>religion,</a:t>
            </a:r>
            <a:r>
              <a:rPr lang="sv-SE" sz="1000" spc="-30" dirty="0"/>
              <a:t> </a:t>
            </a:r>
            <a:r>
              <a:rPr lang="sv-SE" sz="1000" dirty="0"/>
              <a:t>etnicitet</a:t>
            </a:r>
            <a:r>
              <a:rPr lang="sv-SE" sz="1000" spc="-40" dirty="0"/>
              <a:t> </a:t>
            </a:r>
            <a:r>
              <a:rPr lang="sv-SE" sz="1000" dirty="0"/>
              <a:t>eller</a:t>
            </a:r>
            <a:r>
              <a:rPr lang="sv-SE" sz="1000" spc="-25" dirty="0"/>
              <a:t> </a:t>
            </a:r>
            <a:r>
              <a:rPr lang="sv-SE" sz="1000" spc="-10" dirty="0"/>
              <a:t>nationalitet.</a:t>
            </a:r>
          </a:p>
          <a:p>
            <a:pPr marL="355600" marR="146050" indent="-342900">
              <a:spcBef>
                <a:spcPts val="100"/>
              </a:spcBef>
              <a:buChar char="•"/>
              <a:tabLst>
                <a:tab pos="355600" algn="l"/>
              </a:tabLst>
            </a:pPr>
            <a:endParaRPr lang="sv-SE" sz="1000" dirty="0"/>
          </a:p>
          <a:p>
            <a:pPr marL="355600" marR="146050" indent="-342900">
              <a:spcBef>
                <a:spcPts val="100"/>
              </a:spcBef>
              <a:buChar char="•"/>
              <a:tabLst>
                <a:tab pos="355600" algn="l"/>
              </a:tabLst>
            </a:pPr>
            <a:r>
              <a:rPr lang="sv-SE" sz="1000" dirty="0"/>
              <a:t>Vi</a:t>
            </a:r>
            <a:r>
              <a:rPr lang="sv-SE" sz="1000" spc="-15" dirty="0"/>
              <a:t> </a:t>
            </a:r>
            <a:r>
              <a:rPr lang="sv-SE" sz="1000" dirty="0"/>
              <a:t>använder</a:t>
            </a:r>
            <a:r>
              <a:rPr lang="sv-SE" sz="1000" spc="-15" dirty="0"/>
              <a:t> </a:t>
            </a:r>
            <a:r>
              <a:rPr lang="sv-SE" sz="1000" dirty="0"/>
              <a:t>en</a:t>
            </a:r>
            <a:r>
              <a:rPr lang="sv-SE" sz="1000" spc="-15" dirty="0"/>
              <a:t> </a:t>
            </a:r>
            <a:r>
              <a:rPr lang="sv-SE" sz="1000" dirty="0"/>
              <a:t>gemensam</a:t>
            </a:r>
            <a:r>
              <a:rPr lang="sv-SE" sz="1000" spc="-35" dirty="0"/>
              <a:t> </a:t>
            </a:r>
            <a:r>
              <a:rPr lang="sv-SE" sz="1000" dirty="0"/>
              <a:t>träningsfilosofi</a:t>
            </a:r>
            <a:r>
              <a:rPr lang="sv-SE" sz="1000" spc="-35" dirty="0"/>
              <a:t> </a:t>
            </a:r>
            <a:r>
              <a:rPr lang="sv-SE" sz="1000" dirty="0"/>
              <a:t>men</a:t>
            </a:r>
            <a:r>
              <a:rPr lang="sv-SE" sz="1000" spc="-25" dirty="0"/>
              <a:t> </a:t>
            </a:r>
            <a:r>
              <a:rPr lang="sv-SE" sz="1000" dirty="0"/>
              <a:t>vi</a:t>
            </a:r>
            <a:r>
              <a:rPr lang="sv-SE" sz="1000" spc="-5" dirty="0"/>
              <a:t> </a:t>
            </a:r>
            <a:r>
              <a:rPr lang="sv-SE" sz="1000" dirty="0"/>
              <a:t>arbetar</a:t>
            </a:r>
            <a:r>
              <a:rPr lang="sv-SE" sz="1000" spc="-15" dirty="0"/>
              <a:t> </a:t>
            </a:r>
            <a:r>
              <a:rPr lang="sv-SE" sz="1000" dirty="0"/>
              <a:t>för</a:t>
            </a:r>
            <a:r>
              <a:rPr lang="sv-SE" sz="1000" spc="-15" dirty="0"/>
              <a:t> </a:t>
            </a:r>
            <a:r>
              <a:rPr lang="sv-SE" sz="1000" dirty="0"/>
              <a:t>att</a:t>
            </a:r>
            <a:r>
              <a:rPr lang="sv-SE" sz="1000" spc="-15" dirty="0"/>
              <a:t> </a:t>
            </a:r>
            <a:r>
              <a:rPr lang="sv-SE" sz="1000" dirty="0"/>
              <a:t>alla</a:t>
            </a:r>
            <a:r>
              <a:rPr lang="sv-SE" sz="1000" spc="-10" dirty="0"/>
              <a:t> </a:t>
            </a:r>
            <a:r>
              <a:rPr lang="sv-SE" sz="1000" spc="-25" dirty="0"/>
              <a:t>ska </a:t>
            </a:r>
            <a:r>
              <a:rPr lang="sv-SE" sz="1000" dirty="0"/>
              <a:t>få</a:t>
            </a:r>
            <a:r>
              <a:rPr lang="sv-SE" sz="1000" spc="-20" dirty="0"/>
              <a:t> </a:t>
            </a:r>
            <a:r>
              <a:rPr lang="sv-SE" sz="1000" dirty="0"/>
              <a:t>en</a:t>
            </a:r>
            <a:r>
              <a:rPr lang="sv-SE" sz="1000" spc="-10" dirty="0"/>
              <a:t> </a:t>
            </a:r>
            <a:r>
              <a:rPr lang="sv-SE" sz="1000" dirty="0"/>
              <a:t>personlig</a:t>
            </a:r>
            <a:r>
              <a:rPr lang="sv-SE" sz="1000" spc="-35" dirty="0"/>
              <a:t> </a:t>
            </a:r>
            <a:r>
              <a:rPr lang="sv-SE" sz="1000" dirty="0"/>
              <a:t>utveckling</a:t>
            </a:r>
            <a:r>
              <a:rPr lang="sv-SE" sz="1000" spc="-20" dirty="0"/>
              <a:t> </a:t>
            </a:r>
            <a:r>
              <a:rPr lang="sv-SE" sz="1000" dirty="0"/>
              <a:t>genom</a:t>
            </a:r>
            <a:r>
              <a:rPr lang="sv-SE" sz="1000" spc="-20" dirty="0"/>
              <a:t> </a:t>
            </a:r>
            <a:r>
              <a:rPr lang="sv-SE" sz="1000" dirty="0"/>
              <a:t>att</a:t>
            </a:r>
            <a:r>
              <a:rPr lang="sv-SE" sz="1000" spc="-10" dirty="0"/>
              <a:t> </a:t>
            </a:r>
            <a:r>
              <a:rPr lang="sv-SE" sz="1000" dirty="0"/>
              <a:t>utveckla</a:t>
            </a:r>
            <a:r>
              <a:rPr lang="sv-SE" sz="1000" spc="-20" dirty="0"/>
              <a:t> </a:t>
            </a:r>
            <a:r>
              <a:rPr lang="sv-SE" sz="1000" dirty="0"/>
              <a:t>sina</a:t>
            </a:r>
            <a:r>
              <a:rPr lang="sv-SE" sz="1000" spc="-20" dirty="0"/>
              <a:t> </a:t>
            </a:r>
            <a:r>
              <a:rPr lang="sv-SE" sz="1000" dirty="0"/>
              <a:t>egna</a:t>
            </a:r>
            <a:r>
              <a:rPr lang="sv-SE" sz="1000" spc="-10" dirty="0"/>
              <a:t> </a:t>
            </a:r>
            <a:r>
              <a:rPr lang="sv-SE" sz="1000" dirty="0"/>
              <a:t>färdigheter</a:t>
            </a:r>
            <a:r>
              <a:rPr lang="sv-SE" sz="1000" spc="-35" dirty="0"/>
              <a:t> </a:t>
            </a:r>
            <a:r>
              <a:rPr lang="sv-SE" sz="1000" spc="-25" dirty="0"/>
              <a:t>på </a:t>
            </a:r>
            <a:r>
              <a:rPr lang="sv-SE" sz="1000" dirty="0"/>
              <a:t>sin</a:t>
            </a:r>
            <a:r>
              <a:rPr lang="sv-SE" sz="1000" spc="-15" dirty="0"/>
              <a:t> </a:t>
            </a:r>
            <a:r>
              <a:rPr lang="sv-SE" sz="1000" dirty="0"/>
              <a:t>nivå</a:t>
            </a:r>
            <a:r>
              <a:rPr lang="sv-SE" sz="1000" spc="-10" dirty="0"/>
              <a:t> </a:t>
            </a:r>
            <a:r>
              <a:rPr lang="sv-SE" sz="1000" dirty="0"/>
              <a:t>genom</a:t>
            </a:r>
            <a:r>
              <a:rPr lang="sv-SE" sz="1000" spc="-20" dirty="0"/>
              <a:t> </a:t>
            </a:r>
            <a:r>
              <a:rPr lang="sv-SE" sz="1000" dirty="0"/>
              <a:t>nivåanpassad</a:t>
            </a:r>
            <a:r>
              <a:rPr lang="sv-SE" sz="1000" spc="-45" dirty="0"/>
              <a:t> </a:t>
            </a:r>
            <a:r>
              <a:rPr lang="sv-SE" sz="1000" spc="-10" dirty="0"/>
              <a:t>träning.</a:t>
            </a:r>
          </a:p>
          <a:p>
            <a:pPr marL="355600" marR="146050" indent="-342900">
              <a:spcBef>
                <a:spcPts val="100"/>
              </a:spcBef>
              <a:buChar char="•"/>
              <a:tabLst>
                <a:tab pos="355600" algn="l"/>
              </a:tabLst>
            </a:pPr>
            <a:endParaRPr lang="sv-SE" sz="1000" spc="-10" dirty="0"/>
          </a:p>
          <a:p>
            <a:pPr marL="355600" marR="146050" indent="-342900">
              <a:spcBef>
                <a:spcPts val="100"/>
              </a:spcBef>
              <a:buChar char="•"/>
              <a:tabLst>
                <a:tab pos="355600" algn="l"/>
              </a:tabLst>
            </a:pPr>
            <a:r>
              <a:rPr lang="sv-SE" sz="1000" dirty="0"/>
              <a:t>Verksamheten</a:t>
            </a:r>
            <a:r>
              <a:rPr lang="sv-SE" sz="1000" spc="-45" dirty="0"/>
              <a:t> </a:t>
            </a:r>
            <a:r>
              <a:rPr lang="sv-SE" sz="1000" dirty="0"/>
              <a:t>ska</a:t>
            </a:r>
            <a:r>
              <a:rPr lang="sv-SE" sz="1000" spc="-10" dirty="0"/>
              <a:t> </a:t>
            </a:r>
            <a:r>
              <a:rPr lang="sv-SE" sz="1000" dirty="0"/>
              <a:t>ta</a:t>
            </a:r>
            <a:r>
              <a:rPr lang="sv-SE" sz="1000" spc="-10" dirty="0"/>
              <a:t> </a:t>
            </a:r>
            <a:r>
              <a:rPr lang="sv-SE" sz="1000" dirty="0"/>
              <a:t>hänsyn</a:t>
            </a:r>
            <a:r>
              <a:rPr lang="sv-SE" sz="1000" spc="-20" dirty="0"/>
              <a:t> </a:t>
            </a:r>
            <a:r>
              <a:rPr lang="sv-SE" sz="1000" dirty="0"/>
              <a:t>till</a:t>
            </a:r>
            <a:r>
              <a:rPr lang="sv-SE" sz="1000" spc="-10" dirty="0"/>
              <a:t> </a:t>
            </a:r>
            <a:r>
              <a:rPr lang="sv-SE" sz="1000" dirty="0"/>
              <a:t>individens</a:t>
            </a:r>
            <a:r>
              <a:rPr lang="sv-SE" sz="1000" spc="-30" dirty="0"/>
              <a:t> </a:t>
            </a:r>
            <a:r>
              <a:rPr lang="sv-SE" sz="1000" dirty="0"/>
              <a:t>behov</a:t>
            </a:r>
            <a:r>
              <a:rPr lang="sv-SE" sz="1000" spc="-20" dirty="0"/>
              <a:t> </a:t>
            </a:r>
            <a:r>
              <a:rPr lang="sv-SE" sz="1000" dirty="0"/>
              <a:t>och</a:t>
            </a:r>
            <a:r>
              <a:rPr lang="sv-SE" sz="1000" spc="-10" dirty="0"/>
              <a:t> </a:t>
            </a:r>
            <a:r>
              <a:rPr lang="sv-SE" sz="1000" dirty="0"/>
              <a:t>ge</a:t>
            </a:r>
            <a:r>
              <a:rPr lang="sv-SE" sz="1000" spc="-10" dirty="0"/>
              <a:t> </a:t>
            </a:r>
            <a:r>
              <a:rPr lang="sv-SE" sz="1000" dirty="0"/>
              <a:t>möjlighet</a:t>
            </a:r>
            <a:r>
              <a:rPr lang="sv-SE" sz="1000" spc="-30" dirty="0"/>
              <a:t> </a:t>
            </a:r>
            <a:r>
              <a:rPr lang="sv-SE" sz="1000" spc="-20" dirty="0"/>
              <a:t>till </a:t>
            </a:r>
            <a:r>
              <a:rPr lang="sv-SE" sz="1000" dirty="0"/>
              <a:t>utveckling</a:t>
            </a:r>
            <a:r>
              <a:rPr lang="sv-SE" sz="1000" spc="-35" dirty="0"/>
              <a:t> </a:t>
            </a:r>
            <a:r>
              <a:rPr lang="sv-SE" sz="1000" dirty="0"/>
              <a:t>i</a:t>
            </a:r>
            <a:r>
              <a:rPr lang="sv-SE" sz="1000" spc="5" dirty="0"/>
              <a:t> </a:t>
            </a:r>
            <a:r>
              <a:rPr lang="sv-SE" sz="1000" dirty="0"/>
              <a:t>den</a:t>
            </a:r>
            <a:r>
              <a:rPr lang="sv-SE" sz="1000" spc="-20" dirty="0"/>
              <a:t> </a:t>
            </a:r>
            <a:r>
              <a:rPr lang="sv-SE" sz="1000" dirty="0"/>
              <a:t>takt</a:t>
            </a:r>
            <a:r>
              <a:rPr lang="sv-SE" sz="1000" spc="-5" dirty="0"/>
              <a:t> </a:t>
            </a:r>
            <a:r>
              <a:rPr lang="sv-SE" sz="1000" dirty="0"/>
              <a:t>som passar</a:t>
            </a:r>
            <a:r>
              <a:rPr lang="sv-SE" sz="1000" spc="-25" dirty="0"/>
              <a:t> </a:t>
            </a:r>
            <a:r>
              <a:rPr lang="sv-SE" sz="1000" dirty="0"/>
              <a:t>var</a:t>
            </a:r>
            <a:r>
              <a:rPr lang="sv-SE" sz="1000" spc="5" dirty="0"/>
              <a:t> </a:t>
            </a:r>
            <a:r>
              <a:rPr lang="sv-SE" sz="1000" dirty="0"/>
              <a:t>och</a:t>
            </a:r>
            <a:r>
              <a:rPr lang="sv-SE" sz="1000" spc="-15" dirty="0"/>
              <a:t> </a:t>
            </a:r>
            <a:r>
              <a:rPr lang="sv-SE" sz="1000" dirty="0"/>
              <a:t>ens</a:t>
            </a:r>
            <a:r>
              <a:rPr lang="sv-SE" sz="1000" spc="-5" dirty="0"/>
              <a:t> </a:t>
            </a:r>
            <a:r>
              <a:rPr lang="sv-SE" sz="1000" dirty="0"/>
              <a:t>fysiska,</a:t>
            </a:r>
            <a:r>
              <a:rPr lang="sv-SE" sz="1000" spc="-20" dirty="0"/>
              <a:t> </a:t>
            </a:r>
            <a:r>
              <a:rPr lang="sv-SE" sz="1000" dirty="0"/>
              <a:t>psykiska</a:t>
            </a:r>
            <a:r>
              <a:rPr lang="sv-SE" sz="1000" spc="-30" dirty="0"/>
              <a:t> </a:t>
            </a:r>
            <a:r>
              <a:rPr lang="sv-SE" sz="1000" spc="-25" dirty="0"/>
              <a:t>och </a:t>
            </a:r>
            <a:r>
              <a:rPr lang="sv-SE" sz="1000" dirty="0"/>
              <a:t>sociala</a:t>
            </a:r>
            <a:r>
              <a:rPr lang="sv-SE" sz="1000" spc="-45" dirty="0"/>
              <a:t> </a:t>
            </a:r>
            <a:r>
              <a:rPr lang="sv-SE" sz="1000" dirty="0"/>
              <a:t>förutsättningar,</a:t>
            </a:r>
            <a:r>
              <a:rPr lang="sv-SE" sz="1000" spc="-35" dirty="0"/>
              <a:t> </a:t>
            </a:r>
            <a:r>
              <a:rPr lang="sv-SE" sz="1000" dirty="0"/>
              <a:t>samt</a:t>
            </a:r>
            <a:r>
              <a:rPr lang="sv-SE" sz="1000" spc="-25" dirty="0"/>
              <a:t> </a:t>
            </a:r>
            <a:r>
              <a:rPr lang="sv-SE" sz="1000" dirty="0"/>
              <a:t>att</a:t>
            </a:r>
            <a:r>
              <a:rPr lang="sv-SE" sz="1000" spc="5" dirty="0"/>
              <a:t> </a:t>
            </a:r>
            <a:r>
              <a:rPr lang="sv-SE" sz="1000" dirty="0"/>
              <a:t>låta</a:t>
            </a:r>
            <a:r>
              <a:rPr lang="sv-SE" sz="1000" spc="-20" dirty="0"/>
              <a:t> </a:t>
            </a:r>
            <a:r>
              <a:rPr lang="sv-SE" sz="1000" dirty="0"/>
              <a:t>individen</a:t>
            </a:r>
            <a:r>
              <a:rPr lang="sv-SE" sz="1000" spc="-20" dirty="0"/>
              <a:t> </a:t>
            </a:r>
            <a:r>
              <a:rPr lang="sv-SE" sz="1000" dirty="0"/>
              <a:t>utvecklas</a:t>
            </a:r>
            <a:r>
              <a:rPr lang="sv-SE" sz="1000" spc="-25" dirty="0"/>
              <a:t> </a:t>
            </a:r>
            <a:r>
              <a:rPr lang="sv-SE" sz="1000" dirty="0"/>
              <a:t>i sin</a:t>
            </a:r>
            <a:r>
              <a:rPr lang="sv-SE" sz="1000" spc="-20" dirty="0"/>
              <a:t> </a:t>
            </a:r>
            <a:r>
              <a:rPr lang="sv-SE" sz="1000" dirty="0"/>
              <a:t>hemmiljö</a:t>
            </a:r>
            <a:r>
              <a:rPr lang="sv-SE" sz="1000" spc="-30" dirty="0"/>
              <a:t> </a:t>
            </a:r>
            <a:r>
              <a:rPr lang="sv-SE" sz="1000" spc="-25" dirty="0"/>
              <a:t>så </a:t>
            </a:r>
            <a:r>
              <a:rPr lang="sv-SE" sz="1000" dirty="0"/>
              <a:t>länge</a:t>
            </a:r>
            <a:r>
              <a:rPr lang="sv-SE" sz="1000" spc="-20" dirty="0"/>
              <a:t> </a:t>
            </a:r>
            <a:r>
              <a:rPr lang="sv-SE" sz="1000" dirty="0"/>
              <a:t>som </a:t>
            </a:r>
            <a:r>
              <a:rPr lang="sv-SE" sz="1000" spc="-10" dirty="0"/>
              <a:t>möjligt.</a:t>
            </a:r>
          </a:p>
          <a:p>
            <a:pPr marL="355600" marR="146050" indent="-342900">
              <a:spcBef>
                <a:spcPts val="100"/>
              </a:spcBef>
              <a:buChar char="•"/>
              <a:tabLst>
                <a:tab pos="355600" algn="l"/>
              </a:tabLst>
            </a:pPr>
            <a:endParaRPr lang="sv-SE" sz="1000" spc="-10" dirty="0"/>
          </a:p>
          <a:p>
            <a:pPr marL="355600" marR="146050" indent="-342900">
              <a:spcBef>
                <a:spcPts val="100"/>
              </a:spcBef>
              <a:buChar char="•"/>
              <a:tabLst>
                <a:tab pos="355600" algn="l"/>
              </a:tabLst>
            </a:pPr>
            <a:r>
              <a:rPr lang="sv-SE" sz="1000" dirty="0"/>
              <a:t>Inom</a:t>
            </a:r>
            <a:r>
              <a:rPr lang="sv-SE" sz="1000" spc="-5" dirty="0"/>
              <a:t> </a:t>
            </a:r>
            <a:r>
              <a:rPr lang="sv-SE" sz="1000" dirty="0"/>
              <a:t>vår</a:t>
            </a:r>
            <a:r>
              <a:rPr lang="sv-SE" sz="1000" spc="25" dirty="0"/>
              <a:t> </a:t>
            </a:r>
            <a:r>
              <a:rPr lang="sv-SE" sz="1000" dirty="0"/>
              <a:t>verksamhet</a:t>
            </a:r>
            <a:r>
              <a:rPr lang="sv-SE" sz="1000" spc="-10" dirty="0"/>
              <a:t> </a:t>
            </a:r>
            <a:r>
              <a:rPr lang="sv-SE" sz="1000" dirty="0"/>
              <a:t>ser</a:t>
            </a:r>
            <a:r>
              <a:rPr lang="sv-SE" sz="1000" spc="10" dirty="0"/>
              <a:t> </a:t>
            </a:r>
            <a:r>
              <a:rPr lang="sv-SE" sz="1000" dirty="0"/>
              <a:t>vi</a:t>
            </a:r>
            <a:r>
              <a:rPr lang="sv-SE" sz="1000" spc="20" dirty="0"/>
              <a:t> </a:t>
            </a:r>
            <a:r>
              <a:rPr lang="sv-SE" sz="1000" dirty="0"/>
              <a:t>matchen</a:t>
            </a:r>
            <a:r>
              <a:rPr lang="sv-SE" sz="1000" spc="-15" dirty="0"/>
              <a:t> </a:t>
            </a:r>
            <a:r>
              <a:rPr lang="sv-SE" sz="1000" dirty="0"/>
              <a:t>som</a:t>
            </a:r>
            <a:r>
              <a:rPr lang="sv-SE" sz="1000" spc="15" dirty="0"/>
              <a:t> </a:t>
            </a:r>
            <a:r>
              <a:rPr lang="sv-SE" sz="1000" dirty="0"/>
              <a:t>ett</a:t>
            </a:r>
            <a:r>
              <a:rPr lang="sv-SE" sz="1000" spc="10" dirty="0"/>
              <a:t> </a:t>
            </a:r>
            <a:r>
              <a:rPr lang="sv-SE" sz="1000" spc="-10" dirty="0"/>
              <a:t>utbildningstillfälle.</a:t>
            </a:r>
            <a:r>
              <a:rPr lang="sv-SE" sz="1000" spc="-25" dirty="0"/>
              <a:t> </a:t>
            </a:r>
            <a:r>
              <a:rPr lang="sv-SE" sz="1000" spc="-35" dirty="0"/>
              <a:t>Vi </a:t>
            </a:r>
            <a:r>
              <a:rPr lang="sv-SE" sz="1000" dirty="0"/>
              <a:t>motverkar</a:t>
            </a:r>
            <a:r>
              <a:rPr lang="sv-SE" sz="1000" spc="-30" dirty="0"/>
              <a:t> </a:t>
            </a:r>
            <a:r>
              <a:rPr lang="sv-SE" sz="1000" dirty="0"/>
              <a:t>tidiga</a:t>
            </a:r>
            <a:r>
              <a:rPr lang="sv-SE" sz="1000" spc="-25" dirty="0"/>
              <a:t> </a:t>
            </a:r>
            <a:r>
              <a:rPr lang="sv-SE" sz="1000" dirty="0"/>
              <a:t>värvningar,</a:t>
            </a:r>
            <a:r>
              <a:rPr lang="sv-SE" sz="1000" spc="-10" dirty="0"/>
              <a:t> </a:t>
            </a:r>
            <a:r>
              <a:rPr lang="sv-SE" sz="1000" dirty="0"/>
              <a:t>toppning</a:t>
            </a:r>
            <a:r>
              <a:rPr lang="sv-SE" sz="1000" spc="-40" dirty="0"/>
              <a:t> </a:t>
            </a:r>
            <a:r>
              <a:rPr lang="sv-SE" sz="1000" dirty="0"/>
              <a:t>och</a:t>
            </a:r>
            <a:r>
              <a:rPr lang="sv-SE" sz="1000" spc="-10" dirty="0"/>
              <a:t> </a:t>
            </a:r>
            <a:r>
              <a:rPr lang="sv-SE" sz="1000" dirty="0"/>
              <a:t>utslagning.</a:t>
            </a:r>
            <a:r>
              <a:rPr lang="sv-SE" sz="1000" spc="-50" dirty="0"/>
              <a:t> </a:t>
            </a:r>
            <a:r>
              <a:rPr lang="sv-SE" sz="1000" dirty="0"/>
              <a:t>Spelarna</a:t>
            </a:r>
            <a:r>
              <a:rPr lang="sv-SE" sz="1000" spc="-20" dirty="0"/>
              <a:t> </a:t>
            </a:r>
            <a:r>
              <a:rPr lang="sv-SE" sz="1000" spc="-25" dirty="0"/>
              <a:t>ska </a:t>
            </a:r>
            <a:r>
              <a:rPr lang="sv-SE" sz="1000" dirty="0"/>
              <a:t>erbjudas</a:t>
            </a:r>
            <a:r>
              <a:rPr lang="sv-SE" sz="1000" spc="-35" dirty="0"/>
              <a:t> </a:t>
            </a:r>
            <a:r>
              <a:rPr lang="sv-SE" sz="1000" dirty="0"/>
              <a:t>en</a:t>
            </a:r>
            <a:r>
              <a:rPr lang="sv-SE" sz="1000" spc="-10" dirty="0"/>
              <a:t> </a:t>
            </a:r>
            <a:r>
              <a:rPr lang="sv-SE" sz="1000" dirty="0"/>
              <a:t>allsidig</a:t>
            </a:r>
            <a:r>
              <a:rPr lang="sv-SE" sz="1000" spc="-40" dirty="0"/>
              <a:t> </a:t>
            </a:r>
            <a:r>
              <a:rPr lang="sv-SE" sz="1000" dirty="0"/>
              <a:t>träning</a:t>
            </a:r>
            <a:r>
              <a:rPr lang="sv-SE" sz="1000" spc="-20" dirty="0"/>
              <a:t> </a:t>
            </a:r>
            <a:r>
              <a:rPr lang="sv-SE" sz="1000" dirty="0"/>
              <a:t>och</a:t>
            </a:r>
            <a:r>
              <a:rPr lang="sv-SE" sz="1000" spc="-10" dirty="0"/>
              <a:t> </a:t>
            </a:r>
            <a:r>
              <a:rPr lang="sv-SE" sz="1000" dirty="0"/>
              <a:t>uppmuntras</a:t>
            </a:r>
            <a:r>
              <a:rPr lang="sv-SE" sz="1000" spc="-35" dirty="0"/>
              <a:t> </a:t>
            </a:r>
            <a:r>
              <a:rPr lang="sv-SE" sz="1000" dirty="0"/>
              <a:t>att</a:t>
            </a:r>
            <a:r>
              <a:rPr lang="sv-SE" sz="1000" spc="-10" dirty="0"/>
              <a:t> </a:t>
            </a:r>
            <a:r>
              <a:rPr lang="sv-SE" sz="1000" dirty="0"/>
              <a:t>delta</a:t>
            </a:r>
            <a:r>
              <a:rPr lang="sv-SE" sz="1000" spc="-25" dirty="0"/>
              <a:t> </a:t>
            </a:r>
            <a:r>
              <a:rPr lang="sv-SE" sz="1000" dirty="0"/>
              <a:t>i andra</a:t>
            </a:r>
            <a:r>
              <a:rPr lang="sv-SE" sz="1000" spc="-20" dirty="0"/>
              <a:t> </a:t>
            </a:r>
            <a:r>
              <a:rPr lang="sv-SE" sz="1000" spc="-10" dirty="0"/>
              <a:t>idrotter.</a:t>
            </a:r>
            <a:endParaRPr lang="sv-SE" sz="1000" dirty="0"/>
          </a:p>
        </p:txBody>
      </p:sp>
      <p:sp>
        <p:nvSpPr>
          <p:cNvPr id="13" name="object 17">
            <a:extLst>
              <a:ext uri="{FF2B5EF4-FFF2-40B4-BE49-F238E27FC236}">
                <a16:creationId xmlns:a16="http://schemas.microsoft.com/office/drawing/2014/main" id="{DB573604-24F2-5D23-7AC7-4CF2657A50BB}"/>
              </a:ext>
            </a:extLst>
          </p:cNvPr>
          <p:cNvSpPr txBox="1"/>
          <p:nvPr/>
        </p:nvSpPr>
        <p:spPr>
          <a:xfrm>
            <a:off x="5105855" y="4101591"/>
            <a:ext cx="1426845" cy="228268"/>
          </a:xfrm>
          <a:prstGeom prst="rect">
            <a:avLst/>
          </a:prstGeom>
        </p:spPr>
        <p:txBody>
          <a:bodyPr vert="horz" wrap="square" lIns="0" tIns="12700" rIns="0" bIns="0" rtlCol="0">
            <a:spAutoFit/>
          </a:bodyPr>
          <a:lstStyle/>
          <a:p>
            <a:pPr marL="12700">
              <a:spcBef>
                <a:spcPts val="100"/>
              </a:spcBef>
            </a:pPr>
            <a:r>
              <a:rPr b="1" dirty="0"/>
              <a:t>…rent</a:t>
            </a:r>
            <a:r>
              <a:rPr b="1" spc="-30" dirty="0"/>
              <a:t> </a:t>
            </a:r>
            <a:r>
              <a:rPr b="1" spc="-20" dirty="0"/>
              <a:t>spel</a:t>
            </a:r>
            <a:endParaRPr dirty="0"/>
          </a:p>
        </p:txBody>
      </p:sp>
      <p:sp>
        <p:nvSpPr>
          <p:cNvPr id="15" name="textruta 14">
            <a:extLst>
              <a:ext uri="{FF2B5EF4-FFF2-40B4-BE49-F238E27FC236}">
                <a16:creationId xmlns:a16="http://schemas.microsoft.com/office/drawing/2014/main" id="{6C8F1B55-46B3-5A91-9117-7F99A92F51BA}"/>
              </a:ext>
            </a:extLst>
          </p:cNvPr>
          <p:cNvSpPr txBox="1"/>
          <p:nvPr/>
        </p:nvSpPr>
        <p:spPr>
          <a:xfrm>
            <a:off x="5105855" y="4365135"/>
            <a:ext cx="4267200" cy="2169825"/>
          </a:xfrm>
          <a:prstGeom prst="rect">
            <a:avLst/>
          </a:prstGeom>
          <a:noFill/>
        </p:spPr>
        <p:txBody>
          <a:bodyPr wrap="square">
            <a:spAutoFit/>
          </a:bodyPr>
          <a:lstStyle/>
          <a:p>
            <a:pPr marL="355600" marR="5080" indent="-342900">
              <a:spcBef>
                <a:spcPts val="100"/>
              </a:spcBef>
              <a:buChar char="•"/>
              <a:tabLst>
                <a:tab pos="355600" algn="l"/>
              </a:tabLst>
            </a:pPr>
            <a:r>
              <a:rPr lang="sv-SE" sz="1000" dirty="0"/>
              <a:t>Våra</a:t>
            </a:r>
            <a:r>
              <a:rPr lang="sv-SE" sz="1000" spc="-15" dirty="0"/>
              <a:t> </a:t>
            </a:r>
            <a:r>
              <a:rPr lang="sv-SE" sz="1000" dirty="0"/>
              <a:t>ungdomar</a:t>
            </a:r>
            <a:r>
              <a:rPr lang="sv-SE" sz="1000" spc="-35" dirty="0"/>
              <a:t> </a:t>
            </a:r>
            <a:r>
              <a:rPr lang="sv-SE" sz="1000" dirty="0"/>
              <a:t>och</a:t>
            </a:r>
            <a:r>
              <a:rPr lang="sv-SE" sz="1000" spc="-15" dirty="0"/>
              <a:t> </a:t>
            </a:r>
            <a:r>
              <a:rPr lang="sv-SE" sz="1000" dirty="0"/>
              <a:t>ledare</a:t>
            </a:r>
            <a:r>
              <a:rPr lang="sv-SE" sz="1000" spc="-20" dirty="0"/>
              <a:t> </a:t>
            </a:r>
            <a:r>
              <a:rPr lang="sv-SE" sz="1000" dirty="0"/>
              <a:t>föregår</a:t>
            </a:r>
            <a:r>
              <a:rPr lang="sv-SE" sz="1000" spc="-15" dirty="0"/>
              <a:t> </a:t>
            </a:r>
            <a:r>
              <a:rPr lang="sv-SE" sz="1000" dirty="0"/>
              <a:t>som</a:t>
            </a:r>
            <a:r>
              <a:rPr lang="sv-SE" sz="1000" spc="-20" dirty="0"/>
              <a:t> </a:t>
            </a:r>
            <a:r>
              <a:rPr lang="sv-SE" sz="1000" dirty="0"/>
              <a:t>goda</a:t>
            </a:r>
            <a:r>
              <a:rPr lang="sv-SE" sz="1000" spc="-15" dirty="0"/>
              <a:t> </a:t>
            </a:r>
            <a:r>
              <a:rPr lang="sv-SE" sz="1000" dirty="0"/>
              <a:t>exempel</a:t>
            </a:r>
            <a:r>
              <a:rPr lang="sv-SE" sz="1000" spc="-10" dirty="0"/>
              <a:t> </a:t>
            </a:r>
            <a:r>
              <a:rPr lang="sv-SE" sz="1000" dirty="0"/>
              <a:t>både</a:t>
            </a:r>
            <a:r>
              <a:rPr lang="sv-SE" sz="1000" spc="-25" dirty="0"/>
              <a:t> </a:t>
            </a:r>
            <a:r>
              <a:rPr lang="sv-SE" sz="1000" dirty="0"/>
              <a:t>i </a:t>
            </a:r>
            <a:r>
              <a:rPr lang="sv-SE" sz="1000" spc="-10" dirty="0"/>
              <a:t>normal </a:t>
            </a:r>
            <a:r>
              <a:rPr lang="sv-SE" sz="1000" dirty="0"/>
              <a:t>träningsverksamhet</a:t>
            </a:r>
            <a:r>
              <a:rPr lang="sv-SE" sz="1000" spc="-40" dirty="0"/>
              <a:t> </a:t>
            </a:r>
            <a:r>
              <a:rPr lang="sv-SE" sz="1000" dirty="0"/>
              <a:t>och</a:t>
            </a:r>
            <a:r>
              <a:rPr lang="sv-SE" sz="1000" spc="-15" dirty="0"/>
              <a:t> </a:t>
            </a:r>
            <a:r>
              <a:rPr lang="sv-SE" sz="1000" dirty="0"/>
              <a:t>när</a:t>
            </a:r>
            <a:r>
              <a:rPr lang="sv-SE" sz="1000" spc="-10" dirty="0"/>
              <a:t> </a:t>
            </a:r>
            <a:r>
              <a:rPr lang="sv-SE" sz="1000" dirty="0"/>
              <a:t>vi</a:t>
            </a:r>
            <a:r>
              <a:rPr lang="sv-SE" sz="1000" spc="-5" dirty="0"/>
              <a:t> </a:t>
            </a:r>
            <a:r>
              <a:rPr lang="sv-SE" sz="1000" dirty="0"/>
              <a:t>är</a:t>
            </a:r>
            <a:r>
              <a:rPr lang="sv-SE" sz="1000" spc="-15" dirty="0"/>
              <a:t> </a:t>
            </a:r>
            <a:r>
              <a:rPr lang="sv-SE" sz="1000" dirty="0"/>
              <a:t>ute</a:t>
            </a:r>
            <a:r>
              <a:rPr lang="sv-SE" sz="1000" spc="-10" dirty="0"/>
              <a:t> </a:t>
            </a:r>
            <a:r>
              <a:rPr lang="sv-SE" sz="1000" dirty="0"/>
              <a:t>på</a:t>
            </a:r>
            <a:r>
              <a:rPr lang="sv-SE" sz="1000" spc="-5" dirty="0"/>
              <a:t> </a:t>
            </a:r>
            <a:r>
              <a:rPr lang="sv-SE" sz="1000" dirty="0"/>
              <a:t>matcher</a:t>
            </a:r>
            <a:r>
              <a:rPr lang="sv-SE" sz="1000" spc="-35" dirty="0"/>
              <a:t> </a:t>
            </a:r>
            <a:r>
              <a:rPr lang="sv-SE" sz="1000" dirty="0"/>
              <a:t>och</a:t>
            </a:r>
            <a:r>
              <a:rPr lang="sv-SE" sz="1000" spc="-15" dirty="0"/>
              <a:t> </a:t>
            </a:r>
            <a:r>
              <a:rPr lang="sv-SE" sz="1000" dirty="0"/>
              <a:t>turneringar</a:t>
            </a:r>
            <a:r>
              <a:rPr lang="sv-SE" sz="1000" spc="-35" dirty="0"/>
              <a:t> </a:t>
            </a:r>
            <a:r>
              <a:rPr lang="sv-SE" sz="1000" spc="-10" dirty="0"/>
              <a:t>genom </a:t>
            </a:r>
            <a:r>
              <a:rPr lang="sv-SE" sz="1000" dirty="0"/>
              <a:t>att</a:t>
            </a:r>
            <a:r>
              <a:rPr lang="sv-SE" sz="1000" spc="-15" dirty="0"/>
              <a:t> </a:t>
            </a:r>
            <a:r>
              <a:rPr lang="sv-SE" sz="1000" dirty="0"/>
              <a:t>alltid</a:t>
            </a:r>
            <a:r>
              <a:rPr lang="sv-SE" sz="1000" spc="-20" dirty="0"/>
              <a:t> </a:t>
            </a:r>
            <a:r>
              <a:rPr lang="sv-SE" sz="1000" dirty="0"/>
              <a:t>först</a:t>
            </a:r>
            <a:r>
              <a:rPr lang="sv-SE" sz="1000" spc="-10" dirty="0"/>
              <a:t> </a:t>
            </a:r>
            <a:r>
              <a:rPr lang="sv-SE" sz="1000" dirty="0"/>
              <a:t>och</a:t>
            </a:r>
            <a:r>
              <a:rPr lang="sv-SE" sz="1000" spc="-20" dirty="0"/>
              <a:t> </a:t>
            </a:r>
            <a:r>
              <a:rPr lang="sv-SE" sz="1000" dirty="0"/>
              <a:t>främst</a:t>
            </a:r>
            <a:r>
              <a:rPr lang="sv-SE" sz="1000" spc="-15" dirty="0"/>
              <a:t> </a:t>
            </a:r>
            <a:r>
              <a:rPr lang="sv-SE" sz="1000" dirty="0"/>
              <a:t>tänka</a:t>
            </a:r>
            <a:r>
              <a:rPr lang="sv-SE" sz="1000" spc="-20" dirty="0"/>
              <a:t> </a:t>
            </a:r>
            <a:r>
              <a:rPr lang="sv-SE" sz="1000" dirty="0"/>
              <a:t>på</a:t>
            </a:r>
            <a:r>
              <a:rPr lang="sv-SE" sz="1000" spc="-10" dirty="0"/>
              <a:t> </a:t>
            </a:r>
            <a:r>
              <a:rPr lang="sv-SE" sz="1000" dirty="0"/>
              <a:t>rent</a:t>
            </a:r>
            <a:r>
              <a:rPr lang="sv-SE" sz="1000" spc="-10" dirty="0"/>
              <a:t> </a:t>
            </a:r>
            <a:r>
              <a:rPr lang="sv-SE" sz="1000" dirty="0"/>
              <a:t>spel.</a:t>
            </a:r>
            <a:r>
              <a:rPr lang="sv-SE" sz="1000" spc="-30" dirty="0"/>
              <a:t> </a:t>
            </a:r>
            <a:r>
              <a:rPr lang="sv-SE" sz="1000" dirty="0"/>
              <a:t>Det är</a:t>
            </a:r>
            <a:r>
              <a:rPr lang="sv-SE" sz="1000" spc="-10" dirty="0"/>
              <a:t> </a:t>
            </a:r>
            <a:r>
              <a:rPr lang="sv-SE" sz="1000" dirty="0"/>
              <a:t>ok</a:t>
            </a:r>
            <a:r>
              <a:rPr lang="sv-SE" sz="1000" spc="-5" dirty="0"/>
              <a:t> </a:t>
            </a:r>
            <a:r>
              <a:rPr lang="sv-SE" sz="1000" dirty="0"/>
              <a:t>att</a:t>
            </a:r>
            <a:r>
              <a:rPr lang="sv-SE" sz="1000" spc="-15" dirty="0"/>
              <a:t> </a:t>
            </a:r>
            <a:r>
              <a:rPr lang="sv-SE" sz="1000" dirty="0"/>
              <a:t>vara tuff</a:t>
            </a:r>
            <a:r>
              <a:rPr lang="sv-SE" sz="1000" spc="-10" dirty="0"/>
              <a:t> </a:t>
            </a:r>
            <a:r>
              <a:rPr lang="sv-SE" sz="1000" dirty="0"/>
              <a:t>men</a:t>
            </a:r>
            <a:r>
              <a:rPr lang="sv-SE" sz="1000" spc="-10" dirty="0"/>
              <a:t> </a:t>
            </a:r>
            <a:r>
              <a:rPr lang="sv-SE" sz="1000" spc="-25" dirty="0"/>
              <a:t>du </a:t>
            </a:r>
            <a:r>
              <a:rPr lang="sv-SE" sz="1000" dirty="0"/>
              <a:t>ber</a:t>
            </a:r>
            <a:r>
              <a:rPr lang="sv-SE" sz="1000" spc="-10" dirty="0"/>
              <a:t> </a:t>
            </a:r>
            <a:r>
              <a:rPr lang="sv-SE" sz="1000" dirty="0"/>
              <a:t>om</a:t>
            </a:r>
            <a:r>
              <a:rPr lang="sv-SE" sz="1000" spc="-5" dirty="0"/>
              <a:t> </a:t>
            </a:r>
            <a:r>
              <a:rPr lang="sv-SE" sz="1000" dirty="0"/>
              <a:t>ursäkt</a:t>
            </a:r>
            <a:r>
              <a:rPr lang="sv-SE" sz="1000" spc="-25" dirty="0"/>
              <a:t> </a:t>
            </a:r>
            <a:r>
              <a:rPr lang="sv-SE" sz="1000" dirty="0"/>
              <a:t>om du</a:t>
            </a:r>
            <a:r>
              <a:rPr lang="sv-SE" sz="1000" spc="-10" dirty="0"/>
              <a:t> </a:t>
            </a:r>
            <a:r>
              <a:rPr lang="sv-SE" sz="1000" dirty="0"/>
              <a:t>råkar</a:t>
            </a:r>
            <a:r>
              <a:rPr lang="sv-SE" sz="1000" spc="-10" dirty="0"/>
              <a:t> </a:t>
            </a:r>
            <a:r>
              <a:rPr lang="sv-SE" sz="1000" dirty="0"/>
              <a:t>skada</a:t>
            </a:r>
            <a:r>
              <a:rPr lang="sv-SE" sz="1000" spc="-15" dirty="0"/>
              <a:t> </a:t>
            </a:r>
            <a:r>
              <a:rPr lang="sv-SE" sz="1000" dirty="0"/>
              <a:t>eller</a:t>
            </a:r>
            <a:r>
              <a:rPr lang="sv-SE" sz="1000" spc="-25" dirty="0"/>
              <a:t> </a:t>
            </a:r>
            <a:r>
              <a:rPr lang="sv-SE" sz="1000" dirty="0"/>
              <a:t>göra</a:t>
            </a:r>
            <a:r>
              <a:rPr lang="sv-SE" sz="1000" spc="-10" dirty="0"/>
              <a:t> </a:t>
            </a:r>
            <a:r>
              <a:rPr lang="sv-SE" sz="1000" dirty="0"/>
              <a:t>någon</a:t>
            </a:r>
            <a:r>
              <a:rPr lang="sv-SE" sz="1000" spc="-15" dirty="0"/>
              <a:t> </a:t>
            </a:r>
            <a:r>
              <a:rPr lang="sv-SE" sz="1000" spc="-10" dirty="0"/>
              <a:t>illa.</a:t>
            </a:r>
          </a:p>
          <a:p>
            <a:pPr marL="355600" marR="5080" indent="-342900">
              <a:spcBef>
                <a:spcPts val="100"/>
              </a:spcBef>
              <a:buChar char="•"/>
              <a:tabLst>
                <a:tab pos="355600" algn="l"/>
              </a:tabLst>
            </a:pPr>
            <a:endParaRPr lang="sv-SE" sz="1000" spc="-10" dirty="0"/>
          </a:p>
          <a:p>
            <a:pPr marL="355600" marR="5080" indent="-342900">
              <a:spcBef>
                <a:spcPts val="100"/>
              </a:spcBef>
              <a:buChar char="•"/>
              <a:tabLst>
                <a:tab pos="355600" algn="l"/>
              </a:tabLst>
            </a:pPr>
            <a:r>
              <a:rPr lang="sv-SE" sz="1000" dirty="0"/>
              <a:t>Vi</a:t>
            </a:r>
            <a:r>
              <a:rPr lang="sv-SE" sz="1000" spc="-15" dirty="0"/>
              <a:t> </a:t>
            </a:r>
            <a:r>
              <a:rPr lang="sv-SE" sz="1000" dirty="0"/>
              <a:t>(spelare,</a:t>
            </a:r>
            <a:r>
              <a:rPr lang="sv-SE" sz="1000" spc="-25" dirty="0"/>
              <a:t> </a:t>
            </a:r>
            <a:r>
              <a:rPr lang="sv-SE" sz="1000" dirty="0"/>
              <a:t>ledare</a:t>
            </a:r>
            <a:r>
              <a:rPr lang="sv-SE" sz="1000" spc="-25" dirty="0"/>
              <a:t> </a:t>
            </a:r>
            <a:r>
              <a:rPr lang="sv-SE" sz="1000" dirty="0"/>
              <a:t>och</a:t>
            </a:r>
            <a:r>
              <a:rPr lang="sv-SE" sz="1000" spc="-10" dirty="0"/>
              <a:t> </a:t>
            </a:r>
            <a:r>
              <a:rPr lang="sv-SE" sz="1000" dirty="0"/>
              <a:t>föräldrar)</a:t>
            </a:r>
            <a:r>
              <a:rPr lang="sv-SE" sz="1000" spc="-25" dirty="0"/>
              <a:t> </a:t>
            </a:r>
            <a:r>
              <a:rPr lang="sv-SE" sz="1000" dirty="0"/>
              <a:t>klagar</a:t>
            </a:r>
            <a:r>
              <a:rPr lang="sv-SE" sz="1000" spc="-30" dirty="0"/>
              <a:t> </a:t>
            </a:r>
            <a:r>
              <a:rPr lang="sv-SE" sz="1000" dirty="0"/>
              <a:t>aldrig</a:t>
            </a:r>
            <a:r>
              <a:rPr lang="sv-SE" sz="1000" spc="-20" dirty="0"/>
              <a:t> </a:t>
            </a:r>
            <a:r>
              <a:rPr lang="sv-SE" sz="1000" dirty="0"/>
              <a:t>på</a:t>
            </a:r>
            <a:r>
              <a:rPr lang="sv-SE" sz="1000" spc="-10" dirty="0"/>
              <a:t> </a:t>
            </a:r>
            <a:r>
              <a:rPr lang="sv-SE" sz="1000" dirty="0"/>
              <a:t>domare</a:t>
            </a:r>
            <a:r>
              <a:rPr lang="sv-SE" sz="1000" spc="-25" dirty="0"/>
              <a:t> </a:t>
            </a:r>
            <a:r>
              <a:rPr lang="sv-SE" sz="1000" dirty="0"/>
              <a:t>och</a:t>
            </a:r>
            <a:r>
              <a:rPr lang="sv-SE" sz="1000" spc="-10" dirty="0"/>
              <a:t> </a:t>
            </a:r>
            <a:r>
              <a:rPr lang="sv-SE" sz="1000" dirty="0"/>
              <a:t>visar</a:t>
            </a:r>
            <a:r>
              <a:rPr lang="sv-SE" sz="1000" spc="-10" dirty="0"/>
              <a:t> </a:t>
            </a:r>
            <a:r>
              <a:rPr lang="sv-SE" sz="1000" spc="-25" dirty="0"/>
              <a:t>ett </a:t>
            </a:r>
            <a:r>
              <a:rPr lang="sv-SE" sz="1000" dirty="0"/>
              <a:t>gott</a:t>
            </a:r>
            <a:r>
              <a:rPr lang="sv-SE" sz="1000" spc="-20" dirty="0"/>
              <a:t> </a:t>
            </a:r>
            <a:r>
              <a:rPr lang="sv-SE" sz="1000" dirty="0"/>
              <a:t>uppförande</a:t>
            </a:r>
            <a:r>
              <a:rPr lang="sv-SE" sz="1000" spc="-40" dirty="0"/>
              <a:t> </a:t>
            </a:r>
            <a:r>
              <a:rPr lang="sv-SE" sz="1000" dirty="0"/>
              <a:t>gentemot</a:t>
            </a:r>
            <a:r>
              <a:rPr lang="sv-SE" sz="1000" spc="-40" dirty="0"/>
              <a:t> </a:t>
            </a:r>
            <a:r>
              <a:rPr lang="sv-SE" sz="1000" dirty="0"/>
              <a:t>våra</a:t>
            </a:r>
            <a:r>
              <a:rPr lang="sv-SE" sz="1000" spc="-5" dirty="0"/>
              <a:t> </a:t>
            </a:r>
            <a:r>
              <a:rPr lang="sv-SE" sz="1000" spc="-10" dirty="0"/>
              <a:t>motståndare.</a:t>
            </a:r>
          </a:p>
          <a:p>
            <a:pPr marL="355600" marR="5080" indent="-342900">
              <a:spcBef>
                <a:spcPts val="100"/>
              </a:spcBef>
              <a:buChar char="•"/>
              <a:tabLst>
                <a:tab pos="355600" algn="l"/>
              </a:tabLst>
            </a:pPr>
            <a:endParaRPr lang="sv-SE" sz="1000" spc="-10" dirty="0"/>
          </a:p>
          <a:p>
            <a:pPr marL="355600" marR="5080" indent="-342900">
              <a:spcBef>
                <a:spcPts val="100"/>
              </a:spcBef>
              <a:buChar char="•"/>
              <a:tabLst>
                <a:tab pos="355600" algn="l"/>
              </a:tabLst>
            </a:pPr>
            <a:r>
              <a:rPr lang="sv-SE" sz="1000" dirty="0"/>
              <a:t>Vi</a:t>
            </a:r>
            <a:r>
              <a:rPr lang="sv-SE" sz="1000" spc="-20" dirty="0"/>
              <a:t> </a:t>
            </a:r>
            <a:r>
              <a:rPr lang="sv-SE" sz="1000" dirty="0"/>
              <a:t>har</a:t>
            </a:r>
            <a:r>
              <a:rPr lang="sv-SE" sz="1000" spc="-5" dirty="0"/>
              <a:t> </a:t>
            </a:r>
            <a:r>
              <a:rPr lang="sv-SE" sz="1000" dirty="0"/>
              <a:t>alltid</a:t>
            </a:r>
            <a:r>
              <a:rPr lang="sv-SE" sz="1000" spc="-35" dirty="0"/>
              <a:t> </a:t>
            </a:r>
            <a:r>
              <a:rPr lang="sv-SE" sz="1000" dirty="0"/>
              <a:t>ett</a:t>
            </a:r>
            <a:r>
              <a:rPr lang="sv-SE" sz="1000" spc="-15" dirty="0"/>
              <a:t> </a:t>
            </a:r>
            <a:r>
              <a:rPr lang="sv-SE" sz="1000" dirty="0"/>
              <a:t>vårdat</a:t>
            </a:r>
            <a:r>
              <a:rPr lang="sv-SE" sz="1000" spc="-15" dirty="0"/>
              <a:t> </a:t>
            </a:r>
            <a:r>
              <a:rPr lang="sv-SE" sz="1000" spc="-10" dirty="0"/>
              <a:t>språk.</a:t>
            </a:r>
          </a:p>
          <a:p>
            <a:pPr marL="355600" marR="5080" indent="-342900">
              <a:spcBef>
                <a:spcPts val="100"/>
              </a:spcBef>
              <a:buChar char="•"/>
              <a:tabLst>
                <a:tab pos="355600" algn="l"/>
              </a:tabLst>
            </a:pPr>
            <a:endParaRPr lang="sv-SE" sz="1000" spc="-10" dirty="0"/>
          </a:p>
          <a:p>
            <a:pPr marL="355600" marR="5080" indent="-342900">
              <a:spcBef>
                <a:spcPts val="100"/>
              </a:spcBef>
              <a:buChar char="•"/>
              <a:tabLst>
                <a:tab pos="355600" algn="l"/>
              </a:tabLst>
            </a:pPr>
            <a:r>
              <a:rPr lang="sv-SE" sz="1000" dirty="0"/>
              <a:t>Rent</a:t>
            </a:r>
            <a:r>
              <a:rPr lang="sv-SE" sz="1000" spc="-30" dirty="0"/>
              <a:t> </a:t>
            </a:r>
            <a:r>
              <a:rPr lang="sv-SE" sz="1000" dirty="0"/>
              <a:t>spel</a:t>
            </a:r>
            <a:r>
              <a:rPr lang="sv-SE" sz="1000" spc="-35" dirty="0"/>
              <a:t> </a:t>
            </a:r>
            <a:r>
              <a:rPr lang="sv-SE" sz="1000" dirty="0"/>
              <a:t>för</a:t>
            </a:r>
            <a:r>
              <a:rPr lang="sv-SE" sz="1000" spc="-15" dirty="0"/>
              <a:t> </a:t>
            </a:r>
            <a:r>
              <a:rPr lang="sv-SE" sz="1000" dirty="0"/>
              <a:t>oss</a:t>
            </a:r>
            <a:r>
              <a:rPr lang="sv-SE" sz="1000" spc="-35" dirty="0"/>
              <a:t> </a:t>
            </a:r>
            <a:r>
              <a:rPr lang="sv-SE" sz="1000" dirty="0"/>
              <a:t>innebär</a:t>
            </a:r>
            <a:r>
              <a:rPr lang="sv-SE" sz="1000" spc="-40" dirty="0"/>
              <a:t> </a:t>
            </a:r>
            <a:r>
              <a:rPr lang="sv-SE" sz="1000" dirty="0"/>
              <a:t>att</a:t>
            </a:r>
            <a:r>
              <a:rPr lang="sv-SE" sz="1000" spc="-25" dirty="0"/>
              <a:t> </a:t>
            </a:r>
            <a:r>
              <a:rPr lang="sv-SE" sz="1000" dirty="0"/>
              <a:t>vi</a:t>
            </a:r>
            <a:r>
              <a:rPr lang="sv-SE" sz="1000" spc="-15" dirty="0"/>
              <a:t> </a:t>
            </a:r>
            <a:r>
              <a:rPr lang="sv-SE" sz="1000" dirty="0"/>
              <a:t>är</a:t>
            </a:r>
            <a:r>
              <a:rPr lang="sv-SE" sz="1000" spc="-20" dirty="0"/>
              <a:t> </a:t>
            </a:r>
            <a:r>
              <a:rPr lang="sv-SE" sz="1000" dirty="0"/>
              <a:t>schyssta</a:t>
            </a:r>
            <a:r>
              <a:rPr lang="sv-SE" sz="1000" spc="-45" dirty="0"/>
              <a:t> </a:t>
            </a:r>
            <a:r>
              <a:rPr lang="sv-SE" sz="1000" dirty="0"/>
              <a:t>med</a:t>
            </a:r>
            <a:r>
              <a:rPr lang="sv-SE" sz="1000" spc="-25" dirty="0"/>
              <a:t> </a:t>
            </a:r>
            <a:r>
              <a:rPr lang="sv-SE" sz="1000" spc="-10" dirty="0"/>
              <a:t>varandra</a:t>
            </a:r>
            <a:r>
              <a:rPr lang="sv-SE" sz="1000" spc="-25" dirty="0"/>
              <a:t> </a:t>
            </a:r>
            <a:r>
              <a:rPr lang="sv-SE" sz="1000" dirty="0"/>
              <a:t>och</a:t>
            </a:r>
            <a:r>
              <a:rPr lang="sv-SE" sz="1000" spc="-35" dirty="0"/>
              <a:t> </a:t>
            </a:r>
            <a:r>
              <a:rPr lang="sv-SE" sz="1000" spc="-20" dirty="0"/>
              <a:t>goda </a:t>
            </a:r>
            <a:r>
              <a:rPr lang="sv-SE" sz="1000" spc="-10" dirty="0"/>
              <a:t>förebilder</a:t>
            </a:r>
            <a:r>
              <a:rPr lang="sv-SE" sz="1000" spc="-40" dirty="0"/>
              <a:t> </a:t>
            </a:r>
            <a:r>
              <a:rPr lang="sv-SE" sz="1000" dirty="0"/>
              <a:t>som</a:t>
            </a:r>
            <a:r>
              <a:rPr lang="sv-SE" sz="1000" spc="-5" dirty="0"/>
              <a:t> </a:t>
            </a:r>
            <a:r>
              <a:rPr lang="sv-SE" sz="1000" dirty="0"/>
              <a:t>kompisar</a:t>
            </a:r>
            <a:r>
              <a:rPr lang="sv-SE" sz="1000" spc="-35" dirty="0"/>
              <a:t> </a:t>
            </a:r>
            <a:r>
              <a:rPr lang="sv-SE" sz="1000" dirty="0"/>
              <a:t>och</a:t>
            </a:r>
            <a:r>
              <a:rPr lang="sv-SE" sz="1000" spc="-20" dirty="0"/>
              <a:t> </a:t>
            </a:r>
            <a:r>
              <a:rPr lang="sv-SE" sz="1000" spc="-10" dirty="0"/>
              <a:t>vänner.</a:t>
            </a:r>
            <a:endParaRPr lang="sv-SE" sz="1000" dirty="0"/>
          </a:p>
        </p:txBody>
      </p:sp>
      <p:pic>
        <p:nvPicPr>
          <p:cNvPr id="17" name="Google Shape;101;p1" descr="En bild som visar tecken, ritning&#10;&#10;Automatiskt genererad beskrivning">
            <a:extLst>
              <a:ext uri="{FF2B5EF4-FFF2-40B4-BE49-F238E27FC236}">
                <a16:creationId xmlns:a16="http://schemas.microsoft.com/office/drawing/2014/main" id="{74CEC73A-A231-0895-F866-7EA95989068D}"/>
              </a:ext>
            </a:extLst>
          </p:cNvPr>
          <p:cNvPicPr preferRelativeResize="0"/>
          <p:nvPr/>
        </p:nvPicPr>
        <p:blipFill rotWithShape="1">
          <a:blip r:embed="rId2">
            <a:alphaModFix/>
          </a:blip>
          <a:srcRect/>
          <a:stretch/>
        </p:blipFill>
        <p:spPr>
          <a:xfrm>
            <a:off x="9642932" y="493732"/>
            <a:ext cx="2121853" cy="2140573"/>
          </a:xfrm>
          <a:prstGeom prst="rect">
            <a:avLst/>
          </a:prstGeom>
          <a:noFill/>
          <a:ln>
            <a:noFill/>
          </a:ln>
        </p:spPr>
      </p:pic>
      <p:pic>
        <p:nvPicPr>
          <p:cNvPr id="4" name="Bildobjekt 3" descr="En bild som visar logotyp, symbol, emblem, Grafik&#10;&#10;Automatiskt genererad beskrivning">
            <a:extLst>
              <a:ext uri="{FF2B5EF4-FFF2-40B4-BE49-F238E27FC236}">
                <a16:creationId xmlns:a16="http://schemas.microsoft.com/office/drawing/2014/main" id="{AE6C6BD6-7726-0848-BDDA-B46FF8AAB880}"/>
              </a:ext>
            </a:extLst>
          </p:cNvPr>
          <p:cNvPicPr>
            <a:picLocks noChangeAspect="1"/>
          </p:cNvPicPr>
          <p:nvPr/>
        </p:nvPicPr>
        <p:blipFill>
          <a:blip r:embed="rId3"/>
          <a:stretch>
            <a:fillRect/>
          </a:stretch>
        </p:blipFill>
        <p:spPr>
          <a:xfrm>
            <a:off x="9341177" y="2925635"/>
            <a:ext cx="2725362" cy="721023"/>
          </a:xfrm>
          <a:prstGeom prst="rect">
            <a:avLst/>
          </a:prstGeom>
        </p:spPr>
      </p:pic>
    </p:spTree>
    <p:extLst>
      <p:ext uri="{BB962C8B-B14F-4D97-AF65-F5344CB8AC3E}">
        <p14:creationId xmlns:p14="http://schemas.microsoft.com/office/powerpoint/2010/main" val="2576580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16"/>
          <p:cNvSpPr/>
          <p:nvPr/>
        </p:nvSpPr>
        <p:spPr>
          <a:xfrm>
            <a:off x="7820462" y="2271713"/>
            <a:ext cx="253347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FÖRSVARSSPEL</a:t>
            </a:r>
            <a:endParaRPr sz="1400" b="0" i="0" u="none" strike="noStrike" cap="none">
              <a:solidFill>
                <a:srgbClr val="000000"/>
              </a:solidFill>
              <a:latin typeface="Arial"/>
              <a:ea typeface="Arial"/>
              <a:cs typeface="Arial"/>
              <a:sym typeface="Arial"/>
            </a:endParaRPr>
          </a:p>
        </p:txBody>
      </p:sp>
      <p:sp>
        <p:nvSpPr>
          <p:cNvPr id="239" name="Google Shape;239;p16"/>
          <p:cNvSpPr/>
          <p:nvPr/>
        </p:nvSpPr>
        <p:spPr>
          <a:xfrm>
            <a:off x="8239736" y="5076317"/>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Förhindra och </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rädda avslut</a:t>
            </a:r>
            <a:endParaRPr sz="1400" b="0" i="0" u="none" strike="noStrike" cap="none">
              <a:solidFill>
                <a:srgbClr val="000000"/>
              </a:solidFill>
              <a:latin typeface="Arial"/>
              <a:ea typeface="Arial"/>
              <a:cs typeface="Arial"/>
              <a:sym typeface="Arial"/>
            </a:endParaRPr>
          </a:p>
        </p:txBody>
      </p:sp>
      <p:sp>
        <p:nvSpPr>
          <p:cNvPr id="240" name="Google Shape;240;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sv-SE" b="1" dirty="0"/>
              <a:t>Försvarsspel 5v5</a:t>
            </a:r>
            <a:endParaRPr b="1" dirty="0"/>
          </a:p>
        </p:txBody>
      </p:sp>
      <p:sp>
        <p:nvSpPr>
          <p:cNvPr id="241" name="Google Shape;241;p16"/>
          <p:cNvSpPr txBox="1"/>
          <p:nvPr/>
        </p:nvSpPr>
        <p:spPr>
          <a:xfrm>
            <a:off x="6707997" y="3059668"/>
            <a:ext cx="4758401" cy="369332"/>
          </a:xfrm>
          <a:prstGeom prst="rect">
            <a:avLst/>
          </a:prstGeom>
          <a:solidFill>
            <a:schemeClr val="lt1"/>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dk1"/>
                </a:solidFill>
                <a:latin typeface="Calibri"/>
                <a:ea typeface="Calibri"/>
                <a:cs typeface="Calibri"/>
                <a:sym typeface="Calibri"/>
              </a:rPr>
              <a:t> Ta bollen</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b="1"/>
              <a:t>                    Försvarsspel - färdigheter</a:t>
            </a:r>
            <a:endParaRPr/>
          </a:p>
        </p:txBody>
      </p:sp>
      <p:sp>
        <p:nvSpPr>
          <p:cNvPr id="247" name="Google Shape;247;p17"/>
          <p:cNvSpPr txBox="1">
            <a:spLocks noGrp="1"/>
          </p:cNvSpPr>
          <p:nvPr>
            <p:ph type="body" idx="1"/>
          </p:nvPr>
        </p:nvSpPr>
        <p:spPr>
          <a:xfrm>
            <a:off x="1887983" y="1684768"/>
            <a:ext cx="2757256" cy="289729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800"/>
              <a:buNone/>
            </a:pPr>
            <a:r>
              <a:rPr lang="sv-SE" sz="1800" b="1">
                <a:solidFill>
                  <a:schemeClr val="dk1"/>
                </a:solidFill>
                <a:latin typeface="Calibri"/>
                <a:ea typeface="Calibri"/>
                <a:cs typeface="Calibri"/>
                <a:sym typeface="Calibri"/>
              </a:rPr>
              <a:t>Laget</a:t>
            </a:r>
            <a:endParaRPr sz="1800"/>
          </a:p>
          <a:p>
            <a:pPr marL="0" lvl="0" indent="0" algn="l" rtl="0">
              <a:lnSpc>
                <a:spcPct val="90000"/>
              </a:lnSpc>
              <a:spcBef>
                <a:spcPts val="1000"/>
              </a:spcBef>
              <a:spcAft>
                <a:spcPts val="0"/>
              </a:spcAft>
              <a:buClr>
                <a:schemeClr val="dk1"/>
              </a:buClr>
              <a:buSzPts val="1800"/>
              <a:buNone/>
            </a:pPr>
            <a:r>
              <a:rPr lang="sv-SE" sz="1800" b="1">
                <a:solidFill>
                  <a:schemeClr val="dk1"/>
                </a:solidFill>
                <a:latin typeface="Calibri"/>
                <a:ea typeface="Calibri"/>
                <a:cs typeface="Calibri"/>
                <a:sym typeface="Calibri"/>
              </a:rPr>
              <a:t>   </a:t>
            </a:r>
            <a:endParaRPr/>
          </a:p>
        </p:txBody>
      </p:sp>
      <p:sp>
        <p:nvSpPr>
          <p:cNvPr id="248" name="Google Shape;248;p17"/>
          <p:cNvSpPr txBox="1"/>
          <p:nvPr/>
        </p:nvSpPr>
        <p:spPr>
          <a:xfrm>
            <a:off x="4797639" y="1684769"/>
            <a:ext cx="2757256" cy="289729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800"/>
              <a:buFont typeface="Arial"/>
              <a:buNone/>
            </a:pPr>
            <a:r>
              <a:rPr lang="sv-SE" sz="1800" b="1" i="0" u="none" strike="noStrike" cap="none">
                <a:solidFill>
                  <a:schemeClr val="dk1"/>
                </a:solidFill>
                <a:latin typeface="Calibri"/>
                <a:ea typeface="Calibri"/>
                <a:cs typeface="Calibri"/>
                <a:sym typeface="Calibri"/>
              </a:rPr>
              <a:t>Spelaren</a:t>
            </a:r>
            <a:endParaRPr sz="18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Bryta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Pressa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49" name="Google Shape;249;p17"/>
          <p:cNvSpPr txBox="1"/>
          <p:nvPr/>
        </p:nvSpPr>
        <p:spPr>
          <a:xfrm>
            <a:off x="7707295" y="1690688"/>
            <a:ext cx="2757256" cy="289729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 </a:t>
            </a:r>
            <a:r>
              <a:rPr lang="sv-SE" sz="1600" b="1" i="0" u="none" strike="noStrike" cap="none">
                <a:solidFill>
                  <a:schemeClr val="dk1"/>
                </a:solidFill>
                <a:latin typeface="Calibri"/>
                <a:ea typeface="Calibri"/>
                <a:cs typeface="Calibri"/>
                <a:sym typeface="Calibri"/>
              </a:rPr>
              <a:t>Målvakten (extra färdigheter)</a:t>
            </a:r>
            <a:endParaRPr sz="16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Fånga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Kasta sig</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18"/>
          <p:cNvSpPr txBox="1">
            <a:spLocks noGrp="1"/>
          </p:cNvSpPr>
          <p:nvPr>
            <p:ph type="title"/>
          </p:nvPr>
        </p:nvSpPr>
        <p:spPr>
          <a:xfrm>
            <a:off x="838200" y="500062"/>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b="1" dirty="0"/>
              <a:t>                               Spelform 5-5</a:t>
            </a:r>
            <a:endParaRPr dirty="0"/>
          </a:p>
        </p:txBody>
      </p:sp>
      <p:sp>
        <p:nvSpPr>
          <p:cNvPr id="255" name="Google Shape;255;p1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fontScale="85000" lnSpcReduction="20000"/>
          </a:bodyPr>
          <a:lstStyle/>
          <a:p>
            <a:pPr marL="0" lvl="0" indent="0" algn="l" rtl="0">
              <a:lnSpc>
                <a:spcPct val="90000"/>
              </a:lnSpc>
              <a:spcBef>
                <a:spcPts val="0"/>
              </a:spcBef>
              <a:spcAft>
                <a:spcPts val="0"/>
              </a:spcAft>
              <a:buClr>
                <a:schemeClr val="dk1"/>
              </a:buClr>
              <a:buSzPct val="100000"/>
              <a:buNone/>
            </a:pPr>
            <a:r>
              <a:rPr lang="sv-SE" sz="2600" b="1" dirty="0" err="1"/>
              <a:t>Fotbollsfys</a:t>
            </a:r>
            <a:endParaRPr sz="2600" dirty="0"/>
          </a:p>
          <a:p>
            <a:pPr marL="228600" lvl="0" indent="-216217" algn="l" rtl="0">
              <a:lnSpc>
                <a:spcPct val="90000"/>
              </a:lnSpc>
              <a:spcBef>
                <a:spcPts val="1000"/>
              </a:spcBef>
              <a:spcAft>
                <a:spcPts val="0"/>
              </a:spcAft>
              <a:buClr>
                <a:schemeClr val="dk1"/>
              </a:buClr>
              <a:buSzPct val="100000"/>
              <a:buChar char="•"/>
            </a:pPr>
            <a:r>
              <a:rPr lang="sv-SE" sz="2600" dirty="0"/>
              <a:t>Koordinationsövningar med boll, stafetter och hinderbanor.</a:t>
            </a:r>
            <a:endParaRPr dirty="0"/>
          </a:p>
          <a:p>
            <a:pPr marL="0" lvl="0" indent="0" algn="l" rtl="0">
              <a:lnSpc>
                <a:spcPct val="90000"/>
              </a:lnSpc>
              <a:spcBef>
                <a:spcPts val="1000"/>
              </a:spcBef>
              <a:spcAft>
                <a:spcPts val="0"/>
              </a:spcAft>
              <a:buClr>
                <a:schemeClr val="dk1"/>
              </a:buClr>
              <a:buSzPct val="100000"/>
              <a:buNone/>
            </a:pPr>
            <a:r>
              <a:rPr lang="sv-SE" sz="2600" b="1" dirty="0"/>
              <a:t>   </a:t>
            </a:r>
            <a:endParaRPr dirty="0"/>
          </a:p>
          <a:p>
            <a:pPr marL="0" lvl="0" indent="0" algn="l" rtl="0">
              <a:lnSpc>
                <a:spcPct val="90000"/>
              </a:lnSpc>
              <a:spcBef>
                <a:spcPts val="1000"/>
              </a:spcBef>
              <a:spcAft>
                <a:spcPts val="0"/>
              </a:spcAft>
              <a:buClr>
                <a:schemeClr val="dk1"/>
              </a:buClr>
              <a:buSzPct val="100000"/>
              <a:buNone/>
            </a:pPr>
            <a:r>
              <a:rPr lang="sv-SE" sz="2600" b="1" dirty="0"/>
              <a:t>Fotbollspsykologi/Beteenden</a:t>
            </a:r>
            <a:endParaRPr sz="2600" dirty="0"/>
          </a:p>
          <a:p>
            <a:pPr marL="228600" lvl="0" indent="-216217" algn="l" rtl="0">
              <a:lnSpc>
                <a:spcPct val="90000"/>
              </a:lnSpc>
              <a:spcBef>
                <a:spcPts val="1000"/>
              </a:spcBef>
              <a:spcAft>
                <a:spcPts val="0"/>
              </a:spcAft>
              <a:buClr>
                <a:schemeClr val="dk1"/>
              </a:buClr>
              <a:buSzPct val="100000"/>
              <a:buChar char="•"/>
            </a:pPr>
            <a:r>
              <a:rPr lang="sv-SE" sz="2600" dirty="0"/>
              <a:t>Långsiktig utveckling, ex spelaren väljer en egen lösning i en övning (exempelvis skott med höger eller vänster fot). </a:t>
            </a:r>
            <a:r>
              <a:rPr lang="sv-SE" sz="2600" dirty="0">
                <a:solidFill>
                  <a:schemeClr val="tx1"/>
                </a:solidFill>
              </a:rPr>
              <a:t>Låt övningarna gå lite dåligt i början och vänta in spelarnas egna lösningar och beröm det du vill se mer av. Jobba med näst bästa fot</a:t>
            </a:r>
            <a:endParaRPr dirty="0">
              <a:solidFill>
                <a:schemeClr val="tx1"/>
              </a:solidFill>
            </a:endParaRPr>
          </a:p>
          <a:p>
            <a:pPr marL="228600" lvl="0" indent="-216217" algn="l" rtl="0">
              <a:lnSpc>
                <a:spcPct val="90000"/>
              </a:lnSpc>
              <a:spcBef>
                <a:spcPts val="1000"/>
              </a:spcBef>
              <a:spcAft>
                <a:spcPts val="0"/>
              </a:spcAft>
              <a:buClr>
                <a:schemeClr val="dk1"/>
              </a:buClr>
              <a:buSzPct val="100000"/>
              <a:buChar char="•"/>
            </a:pPr>
            <a:r>
              <a:rPr lang="sv-SE" sz="2600" dirty="0"/>
              <a:t>Göra nästa aktion, ex att spelaren vågar utmana igen när hon/han har tappat bollen. </a:t>
            </a:r>
            <a:r>
              <a:rPr lang="sv-SE" sz="2600" dirty="0">
                <a:solidFill>
                  <a:schemeClr val="tx1"/>
                </a:solidFill>
              </a:rPr>
              <a:t>Ledaren hjälper till att skapa en miljö där man får misslyckas genom att prata om nästa aktion. Tänk på övningsdesignen, uppfyller designen syftet med övningen. Uppmuntra försök och ansträngning</a:t>
            </a:r>
          </a:p>
          <a:p>
            <a:pPr marL="228600" lvl="0" indent="-216217" algn="l" rtl="0">
              <a:lnSpc>
                <a:spcPct val="90000"/>
              </a:lnSpc>
              <a:spcBef>
                <a:spcPts val="1000"/>
              </a:spcBef>
              <a:spcAft>
                <a:spcPts val="0"/>
              </a:spcAft>
              <a:buClr>
                <a:schemeClr val="dk1"/>
              </a:buClr>
              <a:buSzPct val="100000"/>
              <a:buChar char="•"/>
            </a:pPr>
            <a:r>
              <a:rPr lang="sv-SE" sz="2600" dirty="0"/>
              <a:t>Göra lagkamrater bättre, </a:t>
            </a:r>
            <a:r>
              <a:rPr lang="sv-SE" sz="2600" dirty="0" err="1"/>
              <a:t>t.ex</a:t>
            </a:r>
            <a:r>
              <a:rPr lang="sv-SE" sz="2600" dirty="0"/>
              <a:t>  att en spelare säger ”bra kämpat” och ”försök igen” till sina lagkamrater. Alla hälsar på alla innan träning</a:t>
            </a:r>
            <a:br>
              <a:rPr lang="sv-SE" sz="2600" dirty="0"/>
            </a:br>
            <a:endParaRPr sz="2600" dirty="0"/>
          </a:p>
          <a:p>
            <a:pPr marL="0" lvl="0" indent="0" algn="l" rtl="0">
              <a:lnSpc>
                <a:spcPct val="90000"/>
              </a:lnSpc>
              <a:spcBef>
                <a:spcPts val="1000"/>
              </a:spcBef>
              <a:spcAft>
                <a:spcPts val="0"/>
              </a:spcAft>
              <a:buClr>
                <a:schemeClr val="dk1"/>
              </a:buClr>
              <a:buSzPct val="100000"/>
              <a:buNone/>
            </a:pPr>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g17220a42965_0_0"/>
          <p:cNvSpPr txBox="1">
            <a:spLocks noGrp="1"/>
          </p:cNvSpPr>
          <p:nvPr>
            <p:ph type="title"/>
          </p:nvPr>
        </p:nvSpPr>
        <p:spPr>
          <a:xfrm>
            <a:off x="838200" y="499925"/>
            <a:ext cx="10515600" cy="13257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sv-SE" b="1" dirty="0">
                <a:solidFill>
                  <a:schemeClr val="tx1"/>
                </a:solidFill>
              </a:rPr>
              <a:t>Hur tränar vi?</a:t>
            </a:r>
            <a:endParaRPr b="1" dirty="0">
              <a:solidFill>
                <a:schemeClr val="tx1"/>
              </a:solidFill>
            </a:endParaRPr>
          </a:p>
        </p:txBody>
      </p:sp>
      <p:sp>
        <p:nvSpPr>
          <p:cNvPr id="261" name="Google Shape;261;g17220a42965_0_0"/>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a:bodyPr>
          <a:lstStyle/>
          <a:p>
            <a:pPr marL="431800">
              <a:buClrTx/>
              <a:buSzPts val="2200"/>
            </a:pPr>
            <a:r>
              <a:rPr lang="sv-SE" sz="2200" dirty="0">
                <a:solidFill>
                  <a:schemeClr val="tx1"/>
                </a:solidFill>
              </a:rPr>
              <a:t>8-9 år 1-2 träningar per vecka</a:t>
            </a:r>
          </a:p>
          <a:p>
            <a:pPr marL="431800">
              <a:buClrTx/>
              <a:buSzPts val="2200"/>
            </a:pPr>
            <a:r>
              <a:rPr lang="sv-SE" sz="2200" dirty="0">
                <a:solidFill>
                  <a:schemeClr val="tx1"/>
                </a:solidFill>
              </a:rPr>
              <a:t>Extra träningar med årskullen över eller under</a:t>
            </a:r>
          </a:p>
          <a:p>
            <a:pPr marL="431800">
              <a:buClrTx/>
              <a:buSzPts val="2200"/>
            </a:pPr>
            <a:r>
              <a:rPr lang="sv-SE" sz="2200" dirty="0">
                <a:solidFill>
                  <a:schemeClr val="tx1"/>
                </a:solidFill>
              </a:rPr>
              <a:t>Fokus på individuella egenskaper enligt färdigheterna i anfall och försvarsspel ovan.</a:t>
            </a:r>
          </a:p>
          <a:p>
            <a:pPr marL="431800">
              <a:buClrTx/>
              <a:buSzPts val="2200"/>
            </a:pPr>
            <a:r>
              <a:rPr lang="sv-SE" sz="2200" dirty="0">
                <a:solidFill>
                  <a:schemeClr val="tx1"/>
                </a:solidFill>
              </a:rPr>
              <a:t>Målbild att uppnå minst 400 bollkontakter under första delen av träningen.</a:t>
            </a:r>
          </a:p>
          <a:p>
            <a:pPr marL="431800">
              <a:buClrTx/>
              <a:buSzPts val="2200"/>
            </a:pPr>
            <a:r>
              <a:rPr lang="sv-SE" sz="2200" dirty="0">
                <a:solidFill>
                  <a:schemeClr val="tx1"/>
                </a:solidFill>
              </a:rPr>
              <a:t>Arbeta med koordinationsövningar som tex FIFA kids</a:t>
            </a:r>
          </a:p>
          <a:p>
            <a:pPr marL="88900" lvl="0" indent="0" algn="l" rtl="0">
              <a:spcBef>
                <a:spcPts val="1000"/>
              </a:spcBef>
              <a:spcAft>
                <a:spcPts val="0"/>
              </a:spcAft>
              <a:buClr>
                <a:srgbClr val="FF0000"/>
              </a:buClr>
              <a:buSzPts val="2200"/>
              <a:buNone/>
            </a:pPr>
            <a:endParaRPr lang="sv-SE" sz="2200" dirty="0">
              <a:solidFill>
                <a:schemeClr val="tx1"/>
              </a:solidFill>
            </a:endParaRPr>
          </a:p>
          <a:p>
            <a:pPr marL="88900" lvl="0" indent="0" algn="l" rtl="0">
              <a:spcBef>
                <a:spcPts val="1000"/>
              </a:spcBef>
              <a:spcAft>
                <a:spcPts val="0"/>
              </a:spcAft>
              <a:buClr>
                <a:srgbClr val="FF0000"/>
              </a:buClr>
              <a:buSzPts val="2200"/>
              <a:buNone/>
            </a:pPr>
            <a:endParaRPr lang="sv-SE" sz="2200" dirty="0">
              <a:solidFill>
                <a:schemeClr val="tx1"/>
              </a:solidFill>
            </a:endParaRPr>
          </a:p>
          <a:p>
            <a:pPr marL="88900" indent="0">
              <a:buClr>
                <a:srgbClr val="FF0000"/>
              </a:buClr>
              <a:buSzPts val="2200"/>
              <a:buNone/>
            </a:pPr>
            <a:endParaRPr sz="2200"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414141"/>
        </a:solidFill>
        <a:effectLst/>
      </p:bgPr>
    </p:bg>
    <p:spTree>
      <p:nvGrpSpPr>
        <p:cNvPr id="1" name="Shape 265"/>
        <p:cNvGrpSpPr/>
        <p:nvPr/>
      </p:nvGrpSpPr>
      <p:grpSpPr>
        <a:xfrm>
          <a:off x="0" y="0"/>
          <a:ext cx="0" cy="0"/>
          <a:chOff x="0" y="0"/>
          <a:chExt cx="0" cy="0"/>
        </a:xfrm>
      </p:grpSpPr>
      <p:sp>
        <p:nvSpPr>
          <p:cNvPr id="266" name="Google Shape;266;p19"/>
          <p:cNvSpPr txBox="1">
            <a:spLocks noGrp="1"/>
          </p:cNvSpPr>
          <p:nvPr>
            <p:ph type="title"/>
          </p:nvPr>
        </p:nvSpPr>
        <p:spPr>
          <a:xfrm>
            <a:off x="6653600" y="1396289"/>
            <a:ext cx="5006336"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4000"/>
              <a:buFont typeface="Calibri"/>
              <a:buNone/>
            </a:pPr>
            <a:r>
              <a:rPr lang="sv-SE" sz="4000" dirty="0"/>
              <a:t>10-12 år</a:t>
            </a:r>
            <a:br>
              <a:rPr lang="sv-SE" sz="4000" dirty="0"/>
            </a:br>
            <a:r>
              <a:rPr lang="sv-SE" sz="4000" dirty="0"/>
              <a:t>Lära för att träna 7-7</a:t>
            </a:r>
            <a:br>
              <a:rPr lang="sv-SE" sz="4000" dirty="0"/>
            </a:br>
            <a:br>
              <a:rPr lang="sv-SE" sz="4000" dirty="0"/>
            </a:br>
            <a:r>
              <a:rPr lang="sv-SE" sz="4000" dirty="0"/>
              <a:t>Mål</a:t>
            </a:r>
            <a:br>
              <a:rPr lang="sv-SE" sz="4000" dirty="0"/>
            </a:br>
            <a:endParaRPr sz="4000" dirty="0"/>
          </a:p>
        </p:txBody>
      </p:sp>
      <p:sp>
        <p:nvSpPr>
          <p:cNvPr id="267" name="Google Shape;267;p19"/>
          <p:cNvSpPr/>
          <p:nvPr/>
        </p:nvSpPr>
        <p:spPr>
          <a:xfrm flipH="1">
            <a:off x="-1714" y="0"/>
            <a:ext cx="6188214" cy="6858000"/>
          </a:xfrm>
          <a:custGeom>
            <a:avLst/>
            <a:gdLst/>
            <a:ahLst/>
            <a:cxnLst/>
            <a:rect l="l" t="t" r="r" b="b"/>
            <a:pathLst>
              <a:path w="6172782" h="6858000" extrusionOk="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0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268" name="Google Shape;268;p19"/>
          <p:cNvSpPr/>
          <p:nvPr/>
        </p:nvSpPr>
        <p:spPr>
          <a:xfrm flipH="1">
            <a:off x="1319" y="0"/>
            <a:ext cx="6099456" cy="6858000"/>
          </a:xfrm>
          <a:custGeom>
            <a:avLst/>
            <a:gdLst/>
            <a:ahLst/>
            <a:cxnLst/>
            <a:rect l="l" t="t" r="r" b="b"/>
            <a:pathLst>
              <a:path w="6024154" h="6858000" extrusionOk="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pic>
        <p:nvPicPr>
          <p:cNvPr id="269" name="Google Shape;269;p19" descr="En bild som visar tecken, ritning&#10;&#10;Automatiskt genererad beskrivning"/>
          <p:cNvPicPr preferRelativeResize="0"/>
          <p:nvPr/>
        </p:nvPicPr>
        <p:blipFill rotWithShape="1">
          <a:blip r:embed="rId3">
            <a:alphaModFix/>
          </a:blip>
          <a:srcRect/>
          <a:stretch/>
        </p:blipFill>
        <p:spPr>
          <a:xfrm>
            <a:off x="364241" y="639181"/>
            <a:ext cx="4105275" cy="4113845"/>
          </a:xfrm>
          <a:prstGeom prst="rect">
            <a:avLst/>
          </a:prstGeom>
          <a:noFill/>
          <a:ln>
            <a:noFill/>
          </a:ln>
        </p:spPr>
      </p:pic>
      <p:sp>
        <p:nvSpPr>
          <p:cNvPr id="270" name="Google Shape;270;p19"/>
          <p:cNvSpPr txBox="1">
            <a:spLocks noGrp="1"/>
          </p:cNvSpPr>
          <p:nvPr>
            <p:ph type="body" idx="1"/>
          </p:nvPr>
        </p:nvSpPr>
        <p:spPr>
          <a:xfrm>
            <a:off x="6658044" y="2871982"/>
            <a:ext cx="5006336" cy="3181684"/>
          </a:xfrm>
          <a:prstGeom prst="rect">
            <a:avLst/>
          </a:prstGeom>
          <a:noFill/>
          <a:ln>
            <a:noFill/>
          </a:ln>
        </p:spPr>
        <p:txBody>
          <a:bodyPr spcFirstLastPara="1" wrap="square" lIns="91425" tIns="45700" rIns="91425" bIns="45700" anchor="t" anchorCtr="0">
            <a:normAutofit lnSpcReduction="10000"/>
          </a:bodyPr>
          <a:lstStyle/>
          <a:p>
            <a:pPr marL="228600" lvl="0" indent="-220027" algn="l" rtl="0">
              <a:lnSpc>
                <a:spcPct val="90000"/>
              </a:lnSpc>
              <a:spcBef>
                <a:spcPts val="0"/>
              </a:spcBef>
              <a:spcAft>
                <a:spcPts val="0"/>
              </a:spcAft>
              <a:buClr>
                <a:schemeClr val="lt1"/>
              </a:buClr>
              <a:buSzPct val="100000"/>
              <a:buChar char="•"/>
            </a:pPr>
            <a:r>
              <a:rPr lang="sv-SE" sz="1900" dirty="0">
                <a:solidFill>
                  <a:schemeClr val="bg1"/>
                </a:solidFill>
              </a:rPr>
              <a:t>Bedriva en lekfull träning samt fortsätta att stimulera och utveckla spelarnas fotbollsteknik och spelförståelse i anfallsspel</a:t>
            </a:r>
            <a:endParaRPr sz="1900" dirty="0">
              <a:solidFill>
                <a:schemeClr val="bg1"/>
              </a:solidFill>
            </a:endParaRPr>
          </a:p>
          <a:p>
            <a:pPr marL="228600" lvl="0" indent="-228600" algn="l" rtl="0">
              <a:lnSpc>
                <a:spcPct val="90000"/>
              </a:lnSpc>
              <a:spcBef>
                <a:spcPts val="1000"/>
              </a:spcBef>
              <a:spcAft>
                <a:spcPts val="0"/>
              </a:spcAft>
              <a:buClr>
                <a:schemeClr val="lt1"/>
              </a:buClr>
              <a:buSzPts val="1800"/>
              <a:buChar char="•"/>
            </a:pPr>
            <a:r>
              <a:rPr lang="sv-SE" sz="1900" dirty="0">
                <a:solidFill>
                  <a:schemeClr val="bg1"/>
                </a:solidFill>
              </a:rPr>
              <a:t>Lära barnen att ta hänsyn till varandra samt att respektera Krokeks IF värdegrundsbeteenden</a:t>
            </a:r>
          </a:p>
          <a:p>
            <a:pPr marL="228600" lvl="0" indent="-220027" algn="l" rtl="0">
              <a:lnSpc>
                <a:spcPct val="90000"/>
              </a:lnSpc>
              <a:spcBef>
                <a:spcPts val="1000"/>
              </a:spcBef>
              <a:spcAft>
                <a:spcPts val="0"/>
              </a:spcAft>
              <a:buClr>
                <a:schemeClr val="lt1"/>
              </a:buClr>
              <a:buSzPct val="100000"/>
              <a:buChar char="•"/>
            </a:pPr>
            <a:r>
              <a:rPr lang="sv-SE" sz="1900" dirty="0">
                <a:solidFill>
                  <a:schemeClr val="bg1"/>
                </a:solidFill>
              </a:rPr>
              <a:t>Betona vikten av samsyn med andra idrotter</a:t>
            </a:r>
          </a:p>
          <a:p>
            <a:pPr marL="228600" indent="-220027">
              <a:buSzPct val="100000"/>
            </a:pPr>
            <a:r>
              <a:rPr lang="sv-SE" sz="1900" dirty="0">
                <a:solidFill>
                  <a:schemeClr val="bg1"/>
                </a:solidFill>
              </a:rPr>
              <a:t>Genomföra samarbete mellan årsgrupper tex låna upp eller ner spelare mellan lag. Träna ihop 1 gång per år</a:t>
            </a:r>
          </a:p>
          <a:p>
            <a:pPr marL="228600" indent="-220027">
              <a:buSzPct val="100000"/>
            </a:pPr>
            <a:r>
              <a:rPr lang="sv-SE" sz="1900" dirty="0">
                <a:solidFill>
                  <a:schemeClr val="bg1"/>
                </a:solidFill>
              </a:rPr>
              <a:t>Mer fokus på skadeförebyggande träning</a:t>
            </a:r>
            <a:endParaRPr sz="1900" dirty="0">
              <a:solidFill>
                <a:schemeClr val="bg1"/>
              </a:solidFill>
            </a:endParaRPr>
          </a:p>
          <a:p>
            <a:pPr marL="0" lvl="0" indent="0" algn="l" rtl="0">
              <a:lnSpc>
                <a:spcPct val="90000"/>
              </a:lnSpc>
              <a:spcBef>
                <a:spcPts val="1000"/>
              </a:spcBef>
              <a:spcAft>
                <a:spcPts val="0"/>
              </a:spcAft>
              <a:buClr>
                <a:schemeClr val="lt1"/>
              </a:buClr>
              <a:buSzPct val="100000"/>
              <a:buNone/>
            </a:pPr>
            <a:endParaRPr sz="1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414141"/>
        </a:solidFill>
        <a:effectLst/>
      </p:bgPr>
    </p:bg>
    <p:spTree>
      <p:nvGrpSpPr>
        <p:cNvPr id="1" name="Shape 274"/>
        <p:cNvGrpSpPr/>
        <p:nvPr/>
      </p:nvGrpSpPr>
      <p:grpSpPr>
        <a:xfrm>
          <a:off x="0" y="0"/>
          <a:ext cx="0" cy="0"/>
          <a:chOff x="0" y="0"/>
          <a:chExt cx="0" cy="0"/>
        </a:xfrm>
      </p:grpSpPr>
      <p:sp>
        <p:nvSpPr>
          <p:cNvPr id="275" name="Google Shape;275;p20"/>
          <p:cNvSpPr/>
          <p:nvPr/>
        </p:nvSpPr>
        <p:spPr>
          <a:xfrm flipH="1">
            <a:off x="-1714" y="0"/>
            <a:ext cx="6188214" cy="6858000"/>
          </a:xfrm>
          <a:custGeom>
            <a:avLst/>
            <a:gdLst/>
            <a:ahLst/>
            <a:cxnLst/>
            <a:rect l="l" t="t" r="r" b="b"/>
            <a:pathLst>
              <a:path w="6172782" h="6858000" extrusionOk="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0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276" name="Google Shape;276;p20"/>
          <p:cNvSpPr/>
          <p:nvPr/>
        </p:nvSpPr>
        <p:spPr>
          <a:xfrm flipH="1">
            <a:off x="1319" y="0"/>
            <a:ext cx="6099456" cy="6858000"/>
          </a:xfrm>
          <a:custGeom>
            <a:avLst/>
            <a:gdLst/>
            <a:ahLst/>
            <a:cxnLst/>
            <a:rect l="l" t="t" r="r" b="b"/>
            <a:pathLst>
              <a:path w="6024154" h="6858000" extrusionOk="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pic>
        <p:nvPicPr>
          <p:cNvPr id="277" name="Google Shape;277;p20" descr="En bild som visar tecken, ritning&#10;&#10;Automatiskt genererad beskrivning"/>
          <p:cNvPicPr preferRelativeResize="0"/>
          <p:nvPr/>
        </p:nvPicPr>
        <p:blipFill rotWithShape="1">
          <a:blip r:embed="rId3">
            <a:alphaModFix/>
          </a:blip>
          <a:srcRect/>
          <a:stretch/>
        </p:blipFill>
        <p:spPr>
          <a:xfrm>
            <a:off x="364241" y="639181"/>
            <a:ext cx="4105275" cy="4113845"/>
          </a:xfrm>
          <a:prstGeom prst="rect">
            <a:avLst/>
          </a:prstGeom>
          <a:noFill/>
          <a:ln>
            <a:noFill/>
          </a:ln>
        </p:spPr>
      </p:pic>
      <p:sp>
        <p:nvSpPr>
          <p:cNvPr id="278" name="Google Shape;278;p20"/>
          <p:cNvSpPr txBox="1">
            <a:spLocks noGrp="1"/>
          </p:cNvSpPr>
          <p:nvPr>
            <p:ph type="body" idx="1"/>
          </p:nvPr>
        </p:nvSpPr>
        <p:spPr>
          <a:xfrm>
            <a:off x="6658044" y="2871982"/>
            <a:ext cx="5006336" cy="3181684"/>
          </a:xfrm>
          <a:prstGeom prst="rect">
            <a:avLst/>
          </a:prstGeom>
          <a:noFill/>
          <a:ln>
            <a:noFill/>
          </a:ln>
        </p:spPr>
        <p:txBody>
          <a:bodyPr spcFirstLastPara="1" wrap="square" lIns="91425" tIns="45700" rIns="91425" bIns="45700" anchor="t" anchorCtr="0">
            <a:normAutofit fontScale="92500" lnSpcReduction="10000"/>
          </a:bodyPr>
          <a:lstStyle/>
          <a:p>
            <a:pPr marL="228600" lvl="0" indent="-228600" algn="l" rtl="0">
              <a:lnSpc>
                <a:spcPct val="90000"/>
              </a:lnSpc>
              <a:spcBef>
                <a:spcPts val="0"/>
              </a:spcBef>
              <a:spcAft>
                <a:spcPts val="0"/>
              </a:spcAft>
              <a:buClr>
                <a:schemeClr val="lt1"/>
              </a:buClr>
              <a:buSzPts val="1800"/>
              <a:buChar char="•"/>
            </a:pPr>
            <a:r>
              <a:rPr lang="sv-SE" sz="1900" dirty="0"/>
              <a:t>Träning två gånger i veckan under utomhussäsongen</a:t>
            </a:r>
            <a:endParaRPr sz="1900" dirty="0"/>
          </a:p>
          <a:p>
            <a:pPr marL="228600" lvl="0" indent="-228600" algn="l" rtl="0">
              <a:lnSpc>
                <a:spcPct val="90000"/>
              </a:lnSpc>
              <a:spcBef>
                <a:spcPts val="1000"/>
              </a:spcBef>
              <a:spcAft>
                <a:spcPts val="0"/>
              </a:spcAft>
              <a:buClr>
                <a:schemeClr val="lt1"/>
              </a:buClr>
              <a:buSzPts val="1800"/>
              <a:buChar char="•"/>
            </a:pPr>
            <a:r>
              <a:rPr lang="sv-SE" sz="1900" dirty="0"/>
              <a:t>Teknik- och spelövningar. Högst fem spelare i varje grupp/lag</a:t>
            </a:r>
            <a:endParaRPr sz="1900" dirty="0"/>
          </a:p>
          <a:p>
            <a:pPr marL="228600" lvl="0" indent="-228600" algn="l" rtl="0">
              <a:lnSpc>
                <a:spcPct val="90000"/>
              </a:lnSpc>
              <a:spcBef>
                <a:spcPts val="1000"/>
              </a:spcBef>
              <a:spcAft>
                <a:spcPts val="0"/>
              </a:spcAft>
              <a:buClr>
                <a:schemeClr val="lt1"/>
              </a:buClr>
              <a:buSzPts val="1800"/>
              <a:buChar char="•"/>
            </a:pPr>
            <a:r>
              <a:rPr lang="sv-SE" sz="1900" dirty="0"/>
              <a:t>Betoning på lek, teknik och anfallsspel</a:t>
            </a:r>
            <a:endParaRPr sz="1900" dirty="0"/>
          </a:p>
          <a:p>
            <a:pPr marL="228600" lvl="0" indent="-228600" algn="l" rtl="0">
              <a:lnSpc>
                <a:spcPct val="90000"/>
              </a:lnSpc>
              <a:spcBef>
                <a:spcPts val="1000"/>
              </a:spcBef>
              <a:spcAft>
                <a:spcPts val="0"/>
              </a:spcAft>
              <a:buClr>
                <a:schemeClr val="lt1"/>
              </a:buClr>
              <a:buSzPts val="1800"/>
              <a:buChar char="•"/>
            </a:pPr>
            <a:r>
              <a:rPr lang="sv-SE" sz="1900" dirty="0"/>
              <a:t>Deltaga i </a:t>
            </a:r>
            <a:r>
              <a:rPr lang="sv-SE" sz="1900" dirty="0" err="1"/>
              <a:t>ÖFF:s</a:t>
            </a:r>
            <a:r>
              <a:rPr lang="sv-SE" sz="1900" dirty="0"/>
              <a:t> 7-7 serier</a:t>
            </a:r>
            <a:endParaRPr sz="1900" dirty="0"/>
          </a:p>
          <a:p>
            <a:pPr marL="228600" lvl="0" indent="-228600" algn="l" rtl="0">
              <a:lnSpc>
                <a:spcPct val="90000"/>
              </a:lnSpc>
              <a:spcBef>
                <a:spcPts val="1000"/>
              </a:spcBef>
              <a:spcAft>
                <a:spcPts val="0"/>
              </a:spcAft>
              <a:buClr>
                <a:schemeClr val="lt1"/>
              </a:buClr>
              <a:buSzPts val="1800"/>
              <a:buChar char="•"/>
            </a:pPr>
            <a:r>
              <a:rPr lang="sv-SE" sz="1900" dirty="0"/>
              <a:t>Respekt i fotboll bör gås igenom med spelare och föräldrar</a:t>
            </a:r>
            <a:endParaRPr sz="1900" dirty="0"/>
          </a:p>
          <a:p>
            <a:pPr marL="228600" lvl="0" indent="-228600" algn="l" rtl="0">
              <a:lnSpc>
                <a:spcPct val="90000"/>
              </a:lnSpc>
              <a:spcBef>
                <a:spcPts val="1000"/>
              </a:spcBef>
              <a:spcAft>
                <a:spcPts val="0"/>
              </a:spcAft>
              <a:buClr>
                <a:schemeClr val="lt1"/>
              </a:buClr>
              <a:buSzPts val="1800"/>
              <a:buChar char="•"/>
            </a:pPr>
            <a:r>
              <a:rPr lang="sv-SE" sz="1900" dirty="0"/>
              <a:t>Erbjudas att bli föreningsdomare från 12 år</a:t>
            </a:r>
          </a:p>
          <a:p>
            <a:pPr marL="228600" lvl="0" indent="-228600" algn="l" rtl="0">
              <a:lnSpc>
                <a:spcPct val="90000"/>
              </a:lnSpc>
              <a:spcBef>
                <a:spcPts val="1000"/>
              </a:spcBef>
              <a:spcAft>
                <a:spcPts val="0"/>
              </a:spcAft>
              <a:buClr>
                <a:schemeClr val="lt1"/>
              </a:buClr>
              <a:buSzPts val="1800"/>
              <a:buChar char="•"/>
            </a:pPr>
            <a:r>
              <a:rPr lang="sv-SE" sz="1900" dirty="0"/>
              <a:t>Alla spelare går domarkurs vid 12 år</a:t>
            </a:r>
            <a:endParaRPr sz="1900" dirty="0"/>
          </a:p>
          <a:p>
            <a:pPr marL="0" lvl="0" indent="0" algn="l" rtl="0">
              <a:lnSpc>
                <a:spcPct val="90000"/>
              </a:lnSpc>
              <a:spcBef>
                <a:spcPts val="1000"/>
              </a:spcBef>
              <a:spcAft>
                <a:spcPts val="0"/>
              </a:spcAft>
              <a:buClr>
                <a:schemeClr val="lt1"/>
              </a:buClr>
              <a:buSzPts val="1800"/>
              <a:buNone/>
            </a:pPr>
            <a:endParaRPr sz="1800" dirty="0"/>
          </a:p>
        </p:txBody>
      </p:sp>
      <p:sp>
        <p:nvSpPr>
          <p:cNvPr id="279" name="Google Shape;279;p20"/>
          <p:cNvSpPr txBox="1">
            <a:spLocks noGrp="1"/>
          </p:cNvSpPr>
          <p:nvPr>
            <p:ph type="title"/>
          </p:nvPr>
        </p:nvSpPr>
        <p:spPr>
          <a:xfrm>
            <a:off x="6653600" y="1396289"/>
            <a:ext cx="5006336"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4000"/>
              <a:buFont typeface="Calibri"/>
              <a:buNone/>
            </a:pPr>
            <a:r>
              <a:rPr lang="sv-SE" sz="4000"/>
              <a:t>10-12 år</a:t>
            </a:r>
            <a:br>
              <a:rPr lang="sv-SE" sz="4000"/>
            </a:br>
            <a:r>
              <a:rPr lang="sv-SE" sz="4000"/>
              <a:t>Lära för att träna 7-7</a:t>
            </a:r>
            <a:br>
              <a:rPr lang="sv-SE" sz="4000"/>
            </a:br>
            <a:br>
              <a:rPr lang="sv-SE" sz="4000"/>
            </a:br>
            <a:r>
              <a:rPr lang="sv-SE" sz="4000"/>
              <a:t>Riktlinjer</a:t>
            </a:r>
            <a:br>
              <a:rPr lang="sv-SE" sz="4000"/>
            </a:br>
            <a:endParaRPr sz="40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21"/>
          <p:cNvSpPr/>
          <p:nvPr/>
        </p:nvSpPr>
        <p:spPr>
          <a:xfrm>
            <a:off x="2014931" y="2271713"/>
            <a:ext cx="253347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ANFALLSSPEL</a:t>
            </a:r>
            <a:endParaRPr sz="1400" b="0" i="0" u="none" strike="noStrike" cap="none">
              <a:solidFill>
                <a:srgbClr val="000000"/>
              </a:solidFill>
              <a:latin typeface="Arial"/>
              <a:ea typeface="Arial"/>
              <a:cs typeface="Arial"/>
              <a:sym typeface="Arial"/>
            </a:endParaRPr>
          </a:p>
        </p:txBody>
      </p:sp>
      <p:sp>
        <p:nvSpPr>
          <p:cNvPr id="285" name="Google Shape;285;p21"/>
          <p:cNvSpPr/>
          <p:nvPr/>
        </p:nvSpPr>
        <p:spPr>
          <a:xfrm>
            <a:off x="7820462" y="2271713"/>
            <a:ext cx="253347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FÖRSVARSSPEL</a:t>
            </a:r>
            <a:endParaRPr sz="1400" b="0" i="0" u="none" strike="noStrike" cap="none">
              <a:solidFill>
                <a:srgbClr val="000000"/>
              </a:solidFill>
              <a:latin typeface="Arial"/>
              <a:ea typeface="Arial"/>
              <a:cs typeface="Arial"/>
              <a:sym typeface="Arial"/>
            </a:endParaRPr>
          </a:p>
        </p:txBody>
      </p:sp>
      <p:sp>
        <p:nvSpPr>
          <p:cNvPr id="286" name="Google Shape;286;p21"/>
          <p:cNvSpPr/>
          <p:nvPr/>
        </p:nvSpPr>
        <p:spPr>
          <a:xfrm>
            <a:off x="4858973" y="2244678"/>
            <a:ext cx="2650921" cy="700174"/>
          </a:xfrm>
          <a:prstGeom prst="leftRightArrow">
            <a:avLst>
              <a:gd name="adj1" fmla="val 50000"/>
              <a:gd name="adj2" fmla="val 50000"/>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OMSTÄLLNING</a:t>
            </a:r>
            <a:endParaRPr sz="1400" b="0" i="0" u="none" strike="noStrike" cap="none">
              <a:solidFill>
                <a:srgbClr val="000000"/>
              </a:solidFill>
              <a:latin typeface="Arial"/>
              <a:ea typeface="Arial"/>
              <a:cs typeface="Arial"/>
              <a:sym typeface="Arial"/>
            </a:endParaRPr>
          </a:p>
        </p:txBody>
      </p:sp>
      <p:sp>
        <p:nvSpPr>
          <p:cNvPr id="287" name="Google Shape;287;p21"/>
          <p:cNvSpPr/>
          <p:nvPr/>
        </p:nvSpPr>
        <p:spPr>
          <a:xfrm>
            <a:off x="2306015" y="4993929"/>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Komma till avslut och göra mål </a:t>
            </a:r>
            <a:endParaRPr sz="1400" b="0" i="0" u="none" strike="noStrike" cap="none">
              <a:solidFill>
                <a:srgbClr val="000000"/>
              </a:solidFill>
              <a:latin typeface="Arial"/>
              <a:ea typeface="Arial"/>
              <a:cs typeface="Arial"/>
              <a:sym typeface="Arial"/>
            </a:endParaRPr>
          </a:p>
        </p:txBody>
      </p:sp>
      <p:sp>
        <p:nvSpPr>
          <p:cNvPr id="288" name="Google Shape;288;p21"/>
          <p:cNvSpPr/>
          <p:nvPr/>
        </p:nvSpPr>
        <p:spPr>
          <a:xfrm>
            <a:off x="8111546" y="5076317"/>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Förhindra och </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rädda avslut</a:t>
            </a:r>
            <a:endParaRPr sz="1400" b="0" i="0" u="none" strike="noStrike" cap="none">
              <a:solidFill>
                <a:srgbClr val="000000"/>
              </a:solidFill>
              <a:latin typeface="Arial"/>
              <a:ea typeface="Arial"/>
              <a:cs typeface="Arial"/>
              <a:sym typeface="Arial"/>
            </a:endParaRPr>
          </a:p>
        </p:txBody>
      </p:sp>
      <p:sp>
        <p:nvSpPr>
          <p:cNvPr id="289" name="Google Shape;289;p21"/>
          <p:cNvSpPr/>
          <p:nvPr/>
        </p:nvSpPr>
        <p:spPr>
          <a:xfrm>
            <a:off x="1440933"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Speluppbyggnad</a:t>
            </a:r>
            <a:endParaRPr sz="1400" b="0" i="0" u="none" strike="noStrike" cap="none">
              <a:solidFill>
                <a:srgbClr val="000000"/>
              </a:solidFill>
              <a:latin typeface="Arial"/>
              <a:ea typeface="Arial"/>
              <a:cs typeface="Arial"/>
              <a:sym typeface="Arial"/>
            </a:endParaRPr>
          </a:p>
        </p:txBody>
      </p:sp>
      <p:sp>
        <p:nvSpPr>
          <p:cNvPr id="290" name="Google Shape;290;p21"/>
          <p:cNvSpPr/>
          <p:nvPr/>
        </p:nvSpPr>
        <p:spPr>
          <a:xfrm>
            <a:off x="3387711"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Kontring</a:t>
            </a:r>
            <a:endParaRPr sz="1400" b="0" i="0" u="none" strike="noStrike" cap="none">
              <a:solidFill>
                <a:srgbClr val="000000"/>
              </a:solidFill>
              <a:latin typeface="Arial"/>
              <a:ea typeface="Arial"/>
              <a:cs typeface="Arial"/>
              <a:sym typeface="Arial"/>
            </a:endParaRPr>
          </a:p>
        </p:txBody>
      </p:sp>
      <p:sp>
        <p:nvSpPr>
          <p:cNvPr id="291" name="Google Shape;291;p21"/>
          <p:cNvSpPr/>
          <p:nvPr/>
        </p:nvSpPr>
        <p:spPr>
          <a:xfrm>
            <a:off x="7145090"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Återerövring av boll</a:t>
            </a:r>
            <a:endParaRPr sz="1400" b="0" i="0" u="none" strike="noStrike" cap="none">
              <a:solidFill>
                <a:srgbClr val="000000"/>
              </a:solidFill>
              <a:latin typeface="Arial"/>
              <a:ea typeface="Arial"/>
              <a:cs typeface="Arial"/>
              <a:sym typeface="Arial"/>
            </a:endParaRPr>
          </a:p>
        </p:txBody>
      </p:sp>
      <p:sp>
        <p:nvSpPr>
          <p:cNvPr id="292" name="Google Shape;292;p21"/>
          <p:cNvSpPr/>
          <p:nvPr/>
        </p:nvSpPr>
        <p:spPr>
          <a:xfrm>
            <a:off x="9091868"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Förhindra speluppbyggnad</a:t>
            </a:r>
            <a:endParaRPr sz="1400" b="0" i="0" u="none" strike="noStrike" cap="none">
              <a:solidFill>
                <a:srgbClr val="000000"/>
              </a:solidFill>
              <a:latin typeface="Arial"/>
              <a:ea typeface="Arial"/>
              <a:cs typeface="Arial"/>
              <a:sym typeface="Arial"/>
            </a:endParaRPr>
          </a:p>
        </p:txBody>
      </p:sp>
      <p:sp>
        <p:nvSpPr>
          <p:cNvPr id="293" name="Google Shape;293;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                              Spelform 7-7</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298" name="Google Shape;298;p22"/>
          <p:cNvSpPr/>
          <p:nvPr/>
        </p:nvSpPr>
        <p:spPr>
          <a:xfrm>
            <a:off x="2014931" y="2271713"/>
            <a:ext cx="253347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ANFALLSSPEL</a:t>
            </a:r>
            <a:endParaRPr sz="1400" b="0" i="0" u="none" strike="noStrike" cap="none">
              <a:solidFill>
                <a:srgbClr val="000000"/>
              </a:solidFill>
              <a:latin typeface="Arial"/>
              <a:ea typeface="Arial"/>
              <a:cs typeface="Arial"/>
              <a:sym typeface="Arial"/>
            </a:endParaRPr>
          </a:p>
        </p:txBody>
      </p:sp>
      <p:sp>
        <p:nvSpPr>
          <p:cNvPr id="299" name="Google Shape;299;p22"/>
          <p:cNvSpPr/>
          <p:nvPr/>
        </p:nvSpPr>
        <p:spPr>
          <a:xfrm>
            <a:off x="2306015" y="4993929"/>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Komma till avslut och göra mål </a:t>
            </a:r>
            <a:endParaRPr sz="1400" b="0" i="0" u="none" strike="noStrike" cap="none">
              <a:solidFill>
                <a:srgbClr val="000000"/>
              </a:solidFill>
              <a:latin typeface="Arial"/>
              <a:ea typeface="Arial"/>
              <a:cs typeface="Arial"/>
              <a:sym typeface="Arial"/>
            </a:endParaRPr>
          </a:p>
        </p:txBody>
      </p:sp>
      <p:sp>
        <p:nvSpPr>
          <p:cNvPr id="300" name="Google Shape;300;p22"/>
          <p:cNvSpPr/>
          <p:nvPr/>
        </p:nvSpPr>
        <p:spPr>
          <a:xfrm>
            <a:off x="1167468" y="370654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Speluppbyggnad</a:t>
            </a:r>
            <a:endParaRPr sz="1400" b="0" i="0" u="none" strike="noStrike" cap="none">
              <a:solidFill>
                <a:srgbClr val="000000"/>
              </a:solidFill>
              <a:latin typeface="Arial"/>
              <a:ea typeface="Arial"/>
              <a:cs typeface="Arial"/>
              <a:sym typeface="Arial"/>
            </a:endParaRPr>
          </a:p>
        </p:txBody>
      </p:sp>
      <p:sp>
        <p:nvSpPr>
          <p:cNvPr id="301" name="Google Shape;301;p22"/>
          <p:cNvSpPr/>
          <p:nvPr/>
        </p:nvSpPr>
        <p:spPr>
          <a:xfrm>
            <a:off x="3641959" y="370654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Kontring</a:t>
            </a:r>
            <a:endParaRPr sz="1400" b="0" i="0" u="none" strike="noStrike" cap="none">
              <a:solidFill>
                <a:srgbClr val="000000"/>
              </a:solidFill>
              <a:latin typeface="Arial"/>
              <a:ea typeface="Arial"/>
              <a:cs typeface="Arial"/>
              <a:sym typeface="Arial"/>
            </a:endParaRPr>
          </a:p>
        </p:txBody>
      </p:sp>
      <p:sp>
        <p:nvSpPr>
          <p:cNvPr id="302" name="Google Shape;302;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                              Anfallsspel</a:t>
            </a:r>
            <a:endParaRPr/>
          </a:p>
        </p:txBody>
      </p:sp>
      <p:sp>
        <p:nvSpPr>
          <p:cNvPr id="303" name="Google Shape;303;p22"/>
          <p:cNvSpPr txBox="1"/>
          <p:nvPr/>
        </p:nvSpPr>
        <p:spPr>
          <a:xfrm>
            <a:off x="902467" y="2965566"/>
            <a:ext cx="4758401" cy="276999"/>
          </a:xfrm>
          <a:prstGeom prst="rect">
            <a:avLst/>
          </a:prstGeom>
          <a:solidFill>
            <a:schemeClr val="lt1"/>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 Passera motståndare med bollen</a:t>
            </a:r>
            <a:endParaRPr sz="1400" b="0" i="0" u="none" strike="noStrike" cap="none">
              <a:solidFill>
                <a:srgbClr val="000000"/>
              </a:solidFill>
              <a:latin typeface="Arial"/>
              <a:ea typeface="Arial"/>
              <a:cs typeface="Arial"/>
              <a:sym typeface="Arial"/>
            </a:endParaRPr>
          </a:p>
        </p:txBody>
      </p:sp>
      <p:sp>
        <p:nvSpPr>
          <p:cNvPr id="304" name="Google Shape;304;p22"/>
          <p:cNvSpPr/>
          <p:nvPr/>
        </p:nvSpPr>
        <p:spPr>
          <a:xfrm>
            <a:off x="838200" y="4411285"/>
            <a:ext cx="2290734"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Uppfylla grundförutsättningarna* i anfallsspelet</a:t>
            </a:r>
            <a:endParaRPr sz="1400" b="0" i="0" u="none" strike="noStrike" cap="none">
              <a:solidFill>
                <a:srgbClr val="000000"/>
              </a:solidFill>
              <a:latin typeface="Arial"/>
              <a:ea typeface="Arial"/>
              <a:cs typeface="Arial"/>
              <a:sym typeface="Arial"/>
            </a:endParaRPr>
          </a:p>
        </p:txBody>
      </p:sp>
      <p:sp>
        <p:nvSpPr>
          <p:cNvPr id="305" name="Google Shape;305;p22"/>
          <p:cNvSpPr/>
          <p:nvPr/>
        </p:nvSpPr>
        <p:spPr>
          <a:xfrm>
            <a:off x="3549595" y="4405553"/>
            <a:ext cx="2111273"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Speldjup framåt och bakåt</a:t>
            </a:r>
            <a:endParaRPr sz="1400" b="0" i="0" u="none" strike="noStrike" cap="none">
              <a:solidFill>
                <a:srgbClr val="000000"/>
              </a:solidFill>
              <a:latin typeface="Arial"/>
              <a:ea typeface="Arial"/>
              <a:cs typeface="Arial"/>
              <a:sym typeface="Arial"/>
            </a:endParaRPr>
          </a:p>
        </p:txBody>
      </p:sp>
      <p:sp>
        <p:nvSpPr>
          <p:cNvPr id="306" name="Google Shape;306;p22"/>
          <p:cNvSpPr/>
          <p:nvPr/>
        </p:nvSpPr>
        <p:spPr>
          <a:xfrm>
            <a:off x="2014930" y="5709379"/>
            <a:ext cx="2467143" cy="46166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 De flesta avsluten i straffområdet</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sv-SE" sz="1200" b="1" i="0" u="none" strike="noStrike" cap="none">
                <a:solidFill>
                  <a:schemeClr val="dk1"/>
                </a:solidFill>
                <a:latin typeface="Calibri"/>
                <a:ea typeface="Calibri"/>
                <a:cs typeface="Calibri"/>
                <a:sym typeface="Calibri"/>
              </a:rPr>
              <a:t> </a:t>
            </a:r>
            <a:endParaRPr sz="1200" b="0" i="0" u="none" strike="noStrike" cap="none">
              <a:solidFill>
                <a:schemeClr val="dk1"/>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10"/>
        <p:cNvGrpSpPr/>
        <p:nvPr/>
      </p:nvGrpSpPr>
      <p:grpSpPr>
        <a:xfrm>
          <a:off x="0" y="0"/>
          <a:ext cx="0" cy="0"/>
          <a:chOff x="0" y="0"/>
          <a:chExt cx="0" cy="0"/>
        </a:xfrm>
      </p:grpSpPr>
      <p:sp>
        <p:nvSpPr>
          <p:cNvPr id="311" name="Google Shape;311;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b="1"/>
              <a:t>                    Anfallsspel - färdigheter</a:t>
            </a:r>
            <a:endParaRPr/>
          </a:p>
        </p:txBody>
      </p:sp>
      <p:sp>
        <p:nvSpPr>
          <p:cNvPr id="312" name="Google Shape;312;p23"/>
          <p:cNvSpPr txBox="1">
            <a:spLocks noGrp="1"/>
          </p:cNvSpPr>
          <p:nvPr>
            <p:ph type="body" idx="1"/>
          </p:nvPr>
        </p:nvSpPr>
        <p:spPr>
          <a:xfrm>
            <a:off x="1887983" y="1684768"/>
            <a:ext cx="2757256" cy="3782582"/>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800"/>
              <a:buNone/>
            </a:pPr>
            <a:r>
              <a:rPr lang="sv-SE" sz="1800" b="1">
                <a:solidFill>
                  <a:schemeClr val="dk1"/>
                </a:solidFill>
                <a:latin typeface="Calibri"/>
                <a:ea typeface="Calibri"/>
                <a:cs typeface="Calibri"/>
                <a:sym typeface="Calibri"/>
              </a:rPr>
              <a:t>Laget</a:t>
            </a:r>
            <a:endParaRPr sz="1800"/>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Spelbarhet*</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Spelavstånd* </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Spelbredd* </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Speldjup*</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Uppspel</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Uppflyttning</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Djupledsspel</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Väggspel</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Spelvändning</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	</a:t>
            </a:r>
            <a:endParaRPr/>
          </a:p>
        </p:txBody>
      </p:sp>
      <p:sp>
        <p:nvSpPr>
          <p:cNvPr id="313" name="Google Shape;313;p23"/>
          <p:cNvSpPr txBox="1"/>
          <p:nvPr/>
        </p:nvSpPr>
        <p:spPr>
          <a:xfrm>
            <a:off x="4797639" y="1684769"/>
            <a:ext cx="2757256" cy="3782581"/>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800"/>
              <a:buFont typeface="Arial"/>
              <a:buNone/>
            </a:pPr>
            <a:r>
              <a:rPr lang="sv-SE" sz="1800" b="1" i="0" u="none" strike="noStrike" cap="none">
                <a:solidFill>
                  <a:schemeClr val="dk1"/>
                </a:solidFill>
                <a:latin typeface="Calibri"/>
                <a:ea typeface="Calibri"/>
                <a:cs typeface="Calibri"/>
                <a:sym typeface="Calibri"/>
              </a:rPr>
              <a:t>Spelaren</a:t>
            </a:r>
            <a:endParaRPr sz="18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Driva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Skjuta </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Vända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Passa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Ta emot bollen</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Utmana, dribbla, finta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14" name="Google Shape;314;p23"/>
          <p:cNvSpPr txBox="1"/>
          <p:nvPr/>
        </p:nvSpPr>
        <p:spPr>
          <a:xfrm>
            <a:off x="7707295" y="1690688"/>
            <a:ext cx="2757256" cy="3776662"/>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 </a:t>
            </a:r>
            <a:r>
              <a:rPr lang="sv-SE" sz="1600" b="1" i="0" u="none" strike="noStrike" cap="none">
                <a:solidFill>
                  <a:schemeClr val="dk1"/>
                </a:solidFill>
                <a:latin typeface="Calibri"/>
                <a:ea typeface="Calibri"/>
                <a:cs typeface="Calibri"/>
                <a:sym typeface="Calibri"/>
              </a:rPr>
              <a:t>Målvakten (extra färdigheter)</a:t>
            </a:r>
            <a:endParaRPr sz="16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Rulla bollen</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Kasta bollen</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19" name="Google Shape;319;p24"/>
          <p:cNvSpPr/>
          <p:nvPr/>
        </p:nvSpPr>
        <p:spPr>
          <a:xfrm>
            <a:off x="7820462" y="2271713"/>
            <a:ext cx="253347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dirty="0">
                <a:solidFill>
                  <a:schemeClr val="lt1"/>
                </a:solidFill>
                <a:latin typeface="Calibri"/>
                <a:ea typeface="Calibri"/>
                <a:cs typeface="Calibri"/>
                <a:sym typeface="Calibri"/>
              </a:rPr>
              <a:t>FÖRSVARSSPEL</a:t>
            </a:r>
            <a:endParaRPr sz="1400" b="0" i="0" u="none" strike="noStrike" cap="none" dirty="0">
              <a:solidFill>
                <a:srgbClr val="000000"/>
              </a:solidFill>
              <a:latin typeface="Arial"/>
              <a:ea typeface="Arial"/>
              <a:cs typeface="Arial"/>
              <a:sym typeface="Arial"/>
            </a:endParaRPr>
          </a:p>
        </p:txBody>
      </p:sp>
      <p:sp>
        <p:nvSpPr>
          <p:cNvPr id="320" name="Google Shape;320;p24"/>
          <p:cNvSpPr/>
          <p:nvPr/>
        </p:nvSpPr>
        <p:spPr>
          <a:xfrm>
            <a:off x="8349671" y="5076317"/>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Förhindra och </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rädda avslut</a:t>
            </a:r>
            <a:endParaRPr sz="1400" b="0" i="0" u="none" strike="noStrike" cap="none">
              <a:solidFill>
                <a:srgbClr val="000000"/>
              </a:solidFill>
              <a:latin typeface="Arial"/>
              <a:ea typeface="Arial"/>
              <a:cs typeface="Arial"/>
              <a:sym typeface="Arial"/>
            </a:endParaRPr>
          </a:p>
        </p:txBody>
      </p:sp>
      <p:sp>
        <p:nvSpPr>
          <p:cNvPr id="321" name="Google Shape;321;p24"/>
          <p:cNvSpPr/>
          <p:nvPr/>
        </p:nvSpPr>
        <p:spPr>
          <a:xfrm>
            <a:off x="7364165"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Återerövring av boll</a:t>
            </a:r>
            <a:endParaRPr sz="1400" b="0" i="0" u="none" strike="noStrike" cap="none">
              <a:solidFill>
                <a:srgbClr val="000000"/>
              </a:solidFill>
              <a:latin typeface="Arial"/>
              <a:ea typeface="Arial"/>
              <a:cs typeface="Arial"/>
              <a:sym typeface="Arial"/>
            </a:endParaRPr>
          </a:p>
        </p:txBody>
      </p:sp>
      <p:sp>
        <p:nvSpPr>
          <p:cNvPr id="322" name="Google Shape;322;p24"/>
          <p:cNvSpPr/>
          <p:nvPr/>
        </p:nvSpPr>
        <p:spPr>
          <a:xfrm>
            <a:off x="9310943"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Förhindra speluppbyggnad</a:t>
            </a:r>
            <a:endParaRPr sz="1400" b="0" i="0" u="none" strike="noStrike" cap="none">
              <a:solidFill>
                <a:srgbClr val="000000"/>
              </a:solidFill>
              <a:latin typeface="Arial"/>
              <a:ea typeface="Arial"/>
              <a:cs typeface="Arial"/>
              <a:sym typeface="Arial"/>
            </a:endParaRPr>
          </a:p>
        </p:txBody>
      </p:sp>
      <p:sp>
        <p:nvSpPr>
          <p:cNvPr id="323" name="Google Shape;323;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sv-SE"/>
              <a:t>Försvarsspel</a:t>
            </a:r>
            <a:endParaRPr/>
          </a:p>
        </p:txBody>
      </p:sp>
      <p:sp>
        <p:nvSpPr>
          <p:cNvPr id="324" name="Google Shape;324;p24"/>
          <p:cNvSpPr/>
          <p:nvPr/>
        </p:nvSpPr>
        <p:spPr>
          <a:xfrm>
            <a:off x="8685847" y="2895716"/>
            <a:ext cx="977698"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sv-SE" sz="1200" b="0" i="0" u="none" strike="noStrike" cap="none" dirty="0">
                <a:solidFill>
                  <a:schemeClr val="dk1"/>
                </a:solidFill>
                <a:latin typeface="Calibri"/>
                <a:ea typeface="Calibri"/>
                <a:cs typeface="Calibri"/>
                <a:sym typeface="Calibri"/>
              </a:rPr>
              <a:t>Ta bollen</a:t>
            </a:r>
            <a:endParaRPr sz="1200" b="0" i="0" u="none" strike="noStrike" cap="none" dirty="0">
              <a:solidFill>
                <a:schemeClr val="dk1"/>
              </a:solidFill>
              <a:latin typeface="Calibri"/>
              <a:ea typeface="Calibri"/>
              <a:cs typeface="Calibri"/>
              <a:sym typeface="Calibri"/>
            </a:endParaRPr>
          </a:p>
        </p:txBody>
      </p:sp>
      <p:sp>
        <p:nvSpPr>
          <p:cNvPr id="325" name="Google Shape;325;p24"/>
          <p:cNvSpPr/>
          <p:nvPr/>
        </p:nvSpPr>
        <p:spPr>
          <a:xfrm>
            <a:off x="9197133" y="4318347"/>
            <a:ext cx="1955795" cy="27699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Samla laget i lagdelar</a:t>
            </a:r>
            <a:endParaRPr sz="1400" b="0" i="0" u="none" strike="noStrike" cap="none">
              <a:solidFill>
                <a:srgbClr val="000000"/>
              </a:solidFill>
              <a:latin typeface="Arial"/>
              <a:ea typeface="Arial"/>
              <a:cs typeface="Arial"/>
              <a:sym typeface="Arial"/>
            </a:endParaRPr>
          </a:p>
        </p:txBody>
      </p:sp>
      <p:sp>
        <p:nvSpPr>
          <p:cNvPr id="326" name="Google Shape;326;p24"/>
          <p:cNvSpPr/>
          <p:nvPr/>
        </p:nvSpPr>
        <p:spPr>
          <a:xfrm>
            <a:off x="8120812" y="5721114"/>
            <a:ext cx="2152641" cy="27699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Förhindra avslut i straffområdet</a:t>
            </a:r>
            <a:endParaRPr sz="1200" b="0" i="0" u="none" strike="noStrike" cap="none">
              <a:solidFill>
                <a:schemeClr val="dk1"/>
              </a:solidFill>
              <a:latin typeface="Calibri"/>
              <a:ea typeface="Calibri"/>
              <a:cs typeface="Calibri"/>
              <a:sym typeface="Calibri"/>
            </a:endParaRPr>
          </a:p>
        </p:txBody>
      </p:sp>
      <p:sp>
        <p:nvSpPr>
          <p:cNvPr id="327" name="Google Shape;327;p24"/>
          <p:cNvSpPr/>
          <p:nvPr/>
        </p:nvSpPr>
        <p:spPr>
          <a:xfrm>
            <a:off x="7335425" y="4343903"/>
            <a:ext cx="1752403"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Snabbt pressa bollhållare</a:t>
            </a:r>
            <a:endParaRPr sz="1200" b="0" i="0" u="none" strike="noStrike" cap="non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ruta 12">
            <a:extLst>
              <a:ext uri="{FF2B5EF4-FFF2-40B4-BE49-F238E27FC236}">
                <a16:creationId xmlns:a16="http://schemas.microsoft.com/office/drawing/2014/main" id="{5B0A5AC8-6C19-708D-E0C7-A8813CA8A472}"/>
              </a:ext>
            </a:extLst>
          </p:cNvPr>
          <p:cNvSpPr txBox="1"/>
          <p:nvPr/>
        </p:nvSpPr>
        <p:spPr>
          <a:xfrm>
            <a:off x="0" y="703012"/>
            <a:ext cx="12192000" cy="5891356"/>
          </a:xfrm>
          <a:prstGeom prst="rect">
            <a:avLst/>
          </a:prstGeom>
          <a:noFill/>
        </p:spPr>
        <p:txBody>
          <a:bodyPr wrap="square">
            <a:spAutoFit/>
          </a:bodyPr>
          <a:lstStyle/>
          <a:p>
            <a:pPr marL="518160">
              <a:spcBef>
                <a:spcPts val="280"/>
              </a:spcBef>
            </a:pPr>
            <a:r>
              <a:rPr lang="sv-SE" sz="1400" b="1" kern="0" spc="-10" dirty="0">
                <a:solidFill>
                  <a:srgbClr val="933634"/>
                </a:solidFill>
                <a:effectLst/>
                <a:latin typeface="Calibri" panose="020F0502020204030204" pitchFamily="34" charset="0"/>
                <a:ea typeface="Calibri" panose="020F0502020204030204" pitchFamily="34" charset="0"/>
              </a:rPr>
              <a:t>Bakgrund:</a:t>
            </a:r>
            <a:endParaRPr lang="sv-SE" sz="1400" b="1" kern="0" dirty="0">
              <a:effectLst/>
              <a:latin typeface="Calibri" panose="020F0502020204030204" pitchFamily="34" charset="0"/>
              <a:ea typeface="Calibri" panose="020F0502020204030204" pitchFamily="34" charset="0"/>
            </a:endParaRPr>
          </a:p>
          <a:p>
            <a:pPr>
              <a:spcBef>
                <a:spcPts val="40"/>
              </a:spcBef>
            </a:pPr>
            <a:r>
              <a:rPr lang="sv-SE" sz="1100" b="1" dirty="0">
                <a:effectLst/>
                <a:latin typeface="Calibri" panose="020F0502020204030204" pitchFamily="34" charset="0"/>
                <a:ea typeface="Calibri" panose="020F0502020204030204" pitchFamily="34" charset="0"/>
              </a:rPr>
              <a:t> </a:t>
            </a:r>
            <a:endParaRPr lang="sv-SE" sz="1400" dirty="0">
              <a:effectLst/>
              <a:latin typeface="Calibri" panose="020F0502020204030204" pitchFamily="34" charset="0"/>
              <a:ea typeface="Calibri" panose="020F0502020204030204" pitchFamily="34" charset="0"/>
            </a:endParaRPr>
          </a:p>
          <a:p>
            <a:pPr marL="518160" marR="513080">
              <a:lnSpc>
                <a:spcPct val="115000"/>
              </a:lnSpc>
              <a:spcBef>
                <a:spcPts val="5"/>
              </a:spcBef>
              <a:spcAft>
                <a:spcPts val="0"/>
              </a:spcAft>
            </a:pPr>
            <a:r>
              <a:rPr lang="sv-SE" sz="1400" dirty="0">
                <a:effectLst/>
                <a:latin typeface="Calibri" panose="020F0502020204030204" pitchFamily="34" charset="0"/>
                <a:ea typeface="Calibri" panose="020F0502020204030204" pitchFamily="34" charset="0"/>
              </a:rPr>
              <a:t>Barn</a:t>
            </a:r>
            <a:r>
              <a:rPr lang="sv-SE" sz="1400" spc="-2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och</a:t>
            </a:r>
            <a:r>
              <a:rPr lang="sv-SE" sz="1400" spc="-2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ungdomsidrott</a:t>
            </a:r>
            <a:r>
              <a:rPr lang="sv-SE" sz="1400" spc="-2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ska</a:t>
            </a:r>
            <a:r>
              <a:rPr lang="sv-SE" sz="1400" spc="-1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bedrivas</a:t>
            </a:r>
            <a:r>
              <a:rPr lang="sv-SE" sz="1400" spc="-2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utifrån</a:t>
            </a:r>
            <a:r>
              <a:rPr lang="sv-SE" sz="1400" spc="-2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barnens</a:t>
            </a:r>
            <a:r>
              <a:rPr lang="sv-SE" sz="1400" spc="-2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och</a:t>
            </a:r>
            <a:r>
              <a:rPr lang="sv-SE" sz="1400" spc="-2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ungdomarnas</a:t>
            </a:r>
            <a:r>
              <a:rPr lang="sv-SE" sz="1400" spc="-1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perspektiv.</a:t>
            </a:r>
            <a:r>
              <a:rPr lang="sv-SE" sz="1400" spc="-1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Utgångspunkten är idrottens värdegrund och dess riktlinjer för barn och ungdomsidrotten. Vi ska alltid sätta barnen och ungdomarna i centrum och arbeta för att de inte tvingas välja en idrott i tidig ålder.</a:t>
            </a:r>
          </a:p>
          <a:p>
            <a:pPr>
              <a:spcBef>
                <a:spcPts val="15"/>
              </a:spcBef>
            </a:pPr>
            <a:r>
              <a:rPr lang="sv-SE" sz="1000" dirty="0">
                <a:effectLst/>
                <a:latin typeface="Calibri" panose="020F0502020204030204" pitchFamily="34" charset="0"/>
                <a:ea typeface="Calibri" panose="020F0502020204030204" pitchFamily="34" charset="0"/>
              </a:rPr>
              <a:t> </a:t>
            </a:r>
            <a:endParaRPr lang="sv-SE" sz="1400" dirty="0">
              <a:effectLst/>
              <a:latin typeface="Calibri" panose="020F0502020204030204" pitchFamily="34" charset="0"/>
              <a:ea typeface="Calibri" panose="020F0502020204030204" pitchFamily="34" charset="0"/>
            </a:endParaRPr>
          </a:p>
          <a:p>
            <a:pPr marL="517525" marR="513080">
              <a:lnSpc>
                <a:spcPct val="115000"/>
              </a:lnSpc>
              <a:spcAft>
                <a:spcPts val="0"/>
              </a:spcAft>
            </a:pPr>
            <a:r>
              <a:rPr lang="sv-SE" sz="1400" dirty="0">
                <a:effectLst/>
                <a:latin typeface="Calibri" panose="020F0502020204030204" pitchFamily="34" charset="0"/>
                <a:ea typeface="Calibri" panose="020F0502020204030204" pitchFamily="34" charset="0"/>
              </a:rPr>
              <a:t>Vi har uppmärksammat att det finns föreningar som kan ha problem att få ihop lag. Ledare och föräldrar</a:t>
            </a:r>
            <a:r>
              <a:rPr lang="sv-SE" sz="1400" spc="-1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beskriver</a:t>
            </a:r>
            <a:r>
              <a:rPr lang="sv-SE" sz="1400" spc="-1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hur</a:t>
            </a:r>
            <a:r>
              <a:rPr lang="sv-SE" sz="1400" spc="-1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idrotterna</a:t>
            </a:r>
            <a:r>
              <a:rPr lang="sv-SE" sz="1400" spc="-2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konkurrerar</a:t>
            </a:r>
            <a:r>
              <a:rPr lang="sv-SE" sz="1400" spc="-2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om</a:t>
            </a:r>
            <a:r>
              <a:rPr lang="sv-SE" sz="1400" spc="-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spelare</a:t>
            </a:r>
            <a:r>
              <a:rPr lang="sv-SE" sz="1400" spc="-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i</a:t>
            </a:r>
            <a:r>
              <a:rPr lang="sv-SE" sz="1400" spc="-1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tidig</a:t>
            </a:r>
            <a:r>
              <a:rPr lang="sv-SE" sz="1400" spc="-1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ålder.</a:t>
            </a:r>
            <a:r>
              <a:rPr lang="sv-SE" sz="1400" spc="-1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Rädslan</a:t>
            </a:r>
            <a:r>
              <a:rPr lang="sv-SE" sz="1400" spc="-2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över</a:t>
            </a:r>
            <a:r>
              <a:rPr lang="sv-SE" sz="1400" spc="-1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att</a:t>
            </a:r>
            <a:r>
              <a:rPr lang="sv-SE" sz="1400" spc="-2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tappa</a:t>
            </a:r>
            <a:r>
              <a:rPr lang="sv-SE" sz="1400" spc="-1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träning och komma efter kan sätta en sådan press på barnen och ungdomarna att de har svårt att välja och därför slutar i en av idrotterna eller i värsta fall båda. Detta är beklagligt då det finns forskning som visar på att en allsidig och varierande träning minskar skaderisken och barnen/ungdomarna ges dessutom möjlighet att utvecklas i flera idrotter samtidigt.</a:t>
            </a:r>
          </a:p>
          <a:p>
            <a:pPr>
              <a:spcBef>
                <a:spcPts val="30"/>
              </a:spcBef>
            </a:pPr>
            <a:r>
              <a:rPr lang="sv-SE" sz="1000" dirty="0">
                <a:effectLst/>
                <a:latin typeface="Calibri" panose="020F0502020204030204" pitchFamily="34" charset="0"/>
                <a:ea typeface="Calibri" panose="020F0502020204030204" pitchFamily="34" charset="0"/>
              </a:rPr>
              <a:t> </a:t>
            </a:r>
            <a:endParaRPr lang="sv-SE" sz="1400" dirty="0">
              <a:effectLst/>
              <a:latin typeface="Calibri" panose="020F0502020204030204" pitchFamily="34" charset="0"/>
              <a:ea typeface="Calibri" panose="020F0502020204030204" pitchFamily="34" charset="0"/>
            </a:endParaRPr>
          </a:p>
          <a:p>
            <a:pPr marL="549275"/>
            <a:r>
              <a:rPr lang="sv-SE" sz="1400" dirty="0">
                <a:effectLst/>
                <a:latin typeface="Calibri" panose="020F0502020204030204" pitchFamily="34" charset="0"/>
                <a:ea typeface="Calibri" panose="020F0502020204030204" pitchFamily="34" charset="0"/>
              </a:rPr>
              <a:t>Det</a:t>
            </a:r>
            <a:r>
              <a:rPr lang="sv-SE" sz="1400" spc="-1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är</a:t>
            </a:r>
            <a:r>
              <a:rPr lang="sv-SE" sz="1400" spc="-1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ingen</a:t>
            </a:r>
            <a:r>
              <a:rPr lang="sv-SE" sz="1400" spc="-2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som</a:t>
            </a:r>
            <a:r>
              <a:rPr lang="sv-SE" sz="1400" spc="-2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vinner</a:t>
            </a:r>
            <a:r>
              <a:rPr lang="sv-SE" sz="1400" spc="-1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på</a:t>
            </a:r>
            <a:r>
              <a:rPr lang="sv-SE" sz="1400" spc="-1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det</a:t>
            </a:r>
            <a:r>
              <a:rPr lang="sv-SE" sz="1400" spc="-1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arbetssättet</a:t>
            </a:r>
            <a:r>
              <a:rPr lang="sv-SE" sz="1400" spc="-2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i</a:t>
            </a:r>
            <a:r>
              <a:rPr lang="sv-SE" sz="1400" spc="-10" dirty="0">
                <a:effectLst/>
                <a:latin typeface="Calibri" panose="020F0502020204030204" pitchFamily="34" charset="0"/>
                <a:ea typeface="Calibri" panose="020F0502020204030204" pitchFamily="34" charset="0"/>
              </a:rPr>
              <a:t> längden.</a:t>
            </a:r>
            <a:endParaRPr lang="sv-SE" sz="1400" dirty="0">
              <a:effectLst/>
              <a:latin typeface="Calibri" panose="020F0502020204030204" pitchFamily="34" charset="0"/>
              <a:ea typeface="Calibri" panose="020F0502020204030204" pitchFamily="34" charset="0"/>
            </a:endParaRPr>
          </a:p>
          <a:p>
            <a:pPr>
              <a:spcBef>
                <a:spcPts val="40"/>
              </a:spcBef>
            </a:pPr>
            <a:r>
              <a:rPr lang="sv-SE" sz="1100" dirty="0">
                <a:effectLst/>
                <a:latin typeface="Calibri" panose="020F0502020204030204" pitchFamily="34" charset="0"/>
                <a:ea typeface="Calibri" panose="020F0502020204030204" pitchFamily="34" charset="0"/>
              </a:rPr>
              <a:t> </a:t>
            </a:r>
            <a:endParaRPr lang="sv-SE" sz="1400" dirty="0">
              <a:effectLst/>
              <a:latin typeface="Calibri" panose="020F0502020204030204" pitchFamily="34" charset="0"/>
              <a:ea typeface="Calibri" panose="020F0502020204030204" pitchFamily="34" charset="0"/>
            </a:endParaRPr>
          </a:p>
          <a:p>
            <a:pPr marL="516890" marR="513080">
              <a:lnSpc>
                <a:spcPct val="115000"/>
              </a:lnSpc>
              <a:spcAft>
                <a:spcPts val="0"/>
              </a:spcAft>
            </a:pPr>
            <a:r>
              <a:rPr lang="sv-SE" sz="1400" dirty="0">
                <a:effectLst/>
                <a:latin typeface="Calibri" panose="020F0502020204030204" pitchFamily="34" charset="0"/>
                <a:ea typeface="Calibri" panose="020F0502020204030204" pitchFamily="34" charset="0"/>
              </a:rPr>
              <a:t>Vi har ett gemensamt ansvar för att barn och ungdomar upp till 15 år ska kunna hålla på med fler idrotter</a:t>
            </a:r>
            <a:r>
              <a:rPr lang="sv-SE" sz="1400" spc="-1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samtidigt.</a:t>
            </a:r>
            <a:r>
              <a:rPr lang="sv-SE" sz="1400" spc="-1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Vi</a:t>
            </a:r>
            <a:r>
              <a:rPr lang="sv-SE" sz="1400" spc="-1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ska</a:t>
            </a:r>
            <a:r>
              <a:rPr lang="sv-SE" sz="1400" spc="-1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i</a:t>
            </a:r>
            <a:r>
              <a:rPr lang="sv-SE" sz="1400" spc="-2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största</a:t>
            </a:r>
            <a:r>
              <a:rPr lang="sv-SE" sz="1400" spc="-2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möjligaste</a:t>
            </a:r>
            <a:r>
              <a:rPr lang="sv-SE" sz="1400" spc="-2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mån</a:t>
            </a:r>
            <a:r>
              <a:rPr lang="sv-SE" sz="1400" spc="-2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organisera</a:t>
            </a:r>
            <a:r>
              <a:rPr lang="sv-SE" sz="1400" spc="-1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våra</a:t>
            </a:r>
            <a:r>
              <a:rPr lang="sv-SE" sz="1400" spc="-1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aktiviteter</a:t>
            </a:r>
            <a:r>
              <a:rPr lang="sv-SE" sz="1400" spc="-2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så</a:t>
            </a:r>
            <a:r>
              <a:rPr lang="sv-SE" sz="1400" spc="-1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att</a:t>
            </a:r>
            <a:r>
              <a:rPr lang="sv-SE" sz="1400" spc="-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barn</a:t>
            </a:r>
            <a:r>
              <a:rPr lang="sv-SE" sz="1400" spc="-1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inte</a:t>
            </a:r>
            <a:r>
              <a:rPr lang="sv-SE" sz="1400" spc="-2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tvingas att välja aktivitet. Därför har vi i Östergötlands Fotbollförbund, Östergötlands Innebandyförbund, Östergötlands Ishockeyförbund, Mellansvenska Handbollförbundet, Bandyförbundet Distrikt Mellansverige,</a:t>
            </a:r>
            <a:r>
              <a:rPr lang="sv-SE" sz="1400" spc="-2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Östergötlands</a:t>
            </a:r>
            <a:r>
              <a:rPr lang="sv-SE" sz="1400" spc="-1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Skidförbund</a:t>
            </a:r>
            <a:r>
              <a:rPr lang="sv-SE" sz="1400" spc="-2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och</a:t>
            </a:r>
            <a:r>
              <a:rPr lang="sv-SE" sz="1400" spc="-2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Östsvenska</a:t>
            </a:r>
            <a:r>
              <a:rPr lang="sv-SE" sz="1400" spc="-1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Basketdistriktförbundet</a:t>
            </a:r>
            <a:r>
              <a:rPr lang="sv-SE" sz="1400" spc="-10"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kommit</a:t>
            </a:r>
            <a:r>
              <a:rPr lang="sv-SE" sz="1400" spc="-25" dirty="0">
                <a:effectLst/>
                <a:latin typeface="Calibri" panose="020F0502020204030204" pitchFamily="34" charset="0"/>
                <a:ea typeface="Calibri" panose="020F0502020204030204" pitchFamily="34" charset="0"/>
              </a:rPr>
              <a:t> </a:t>
            </a:r>
            <a:r>
              <a:rPr lang="sv-SE" sz="1400" dirty="0">
                <a:effectLst/>
                <a:latin typeface="Calibri" panose="020F0502020204030204" pitchFamily="34" charset="0"/>
                <a:ea typeface="Calibri" panose="020F0502020204030204" pitchFamily="34" charset="0"/>
              </a:rPr>
              <a:t>överens om att följa dessa riktlinjer.</a:t>
            </a:r>
          </a:p>
          <a:p>
            <a:pPr>
              <a:spcBef>
                <a:spcPts val="15"/>
              </a:spcBef>
            </a:pPr>
            <a:r>
              <a:rPr lang="sv-SE" sz="1000" dirty="0">
                <a:effectLst/>
                <a:latin typeface="Calibri" panose="020F0502020204030204" pitchFamily="34" charset="0"/>
                <a:ea typeface="Calibri" panose="020F0502020204030204" pitchFamily="34" charset="0"/>
              </a:rPr>
              <a:t> </a:t>
            </a:r>
            <a:endParaRPr lang="sv-SE" sz="1400" dirty="0">
              <a:effectLst/>
              <a:latin typeface="Calibri" panose="020F0502020204030204" pitchFamily="34" charset="0"/>
              <a:ea typeface="Calibri" panose="020F0502020204030204" pitchFamily="34" charset="0"/>
            </a:endParaRPr>
          </a:p>
          <a:p>
            <a:pPr marL="516890">
              <a:spcBef>
                <a:spcPts val="5"/>
              </a:spcBef>
            </a:pPr>
            <a:r>
              <a:rPr lang="sv-SE" sz="1400" b="1" kern="0" spc="-10" dirty="0">
                <a:solidFill>
                  <a:srgbClr val="933634"/>
                </a:solidFill>
                <a:effectLst/>
                <a:latin typeface="Calibri" panose="020F0502020204030204" pitchFamily="34" charset="0"/>
                <a:ea typeface="Calibri" panose="020F0502020204030204" pitchFamily="34" charset="0"/>
              </a:rPr>
              <a:t>Högsäsonger</a:t>
            </a:r>
            <a:endParaRPr lang="sv-SE" sz="1400" b="1" kern="0" dirty="0">
              <a:effectLst/>
              <a:latin typeface="Calibri" panose="020F0502020204030204" pitchFamily="34" charset="0"/>
              <a:ea typeface="Calibri" panose="020F0502020204030204" pitchFamily="34" charset="0"/>
            </a:endParaRPr>
          </a:p>
          <a:p>
            <a:pPr>
              <a:spcBef>
                <a:spcPts val="55"/>
              </a:spcBef>
            </a:pPr>
            <a:r>
              <a:rPr lang="sv-SE" sz="1100" b="1" dirty="0">
                <a:effectLst/>
                <a:latin typeface="Calibri" panose="020F0502020204030204" pitchFamily="34" charset="0"/>
                <a:ea typeface="Calibri" panose="020F0502020204030204" pitchFamily="34" charset="0"/>
              </a:rPr>
              <a:t> </a:t>
            </a:r>
            <a:endParaRPr lang="sv-SE" sz="1400" dirty="0">
              <a:effectLst/>
              <a:latin typeface="Calibri" panose="020F0502020204030204" pitchFamily="34" charset="0"/>
              <a:ea typeface="Calibri" panose="020F0502020204030204" pitchFamily="34" charset="0"/>
            </a:endParaRPr>
          </a:p>
          <a:p>
            <a:pPr marL="518160" algn="just">
              <a:tabLst>
                <a:tab pos="1345565" algn="l"/>
              </a:tabLst>
            </a:pPr>
            <a:r>
              <a:rPr lang="sv-SE" spc="-10" dirty="0">
                <a:effectLst/>
                <a:latin typeface="Calibri" panose="020F0502020204030204" pitchFamily="34" charset="0"/>
                <a:ea typeface="Calibri" panose="020F0502020204030204" pitchFamily="34" charset="0"/>
              </a:rPr>
              <a:t>Fotboll</a:t>
            </a:r>
            <a:r>
              <a:rPr lang="sv-SE" dirty="0">
                <a:effectLst/>
                <a:latin typeface="Calibri" panose="020F0502020204030204" pitchFamily="34" charset="0"/>
                <a:ea typeface="Calibri" panose="020F0502020204030204" pitchFamily="34" charset="0"/>
              </a:rPr>
              <a:t>	april</a:t>
            </a:r>
            <a:r>
              <a:rPr lang="sv-SE" spc="-30" dirty="0">
                <a:effectLst/>
                <a:latin typeface="Calibri" panose="020F0502020204030204" pitchFamily="34" charset="0"/>
                <a:ea typeface="Calibri" panose="020F0502020204030204" pitchFamily="34" charset="0"/>
              </a:rPr>
              <a:t> </a:t>
            </a:r>
            <a:r>
              <a:rPr lang="sv-SE" dirty="0">
                <a:effectLst/>
                <a:latin typeface="Calibri" panose="020F0502020204030204" pitchFamily="34" charset="0"/>
                <a:ea typeface="Calibri" panose="020F0502020204030204" pitchFamily="34" charset="0"/>
              </a:rPr>
              <a:t>–</a:t>
            </a:r>
            <a:r>
              <a:rPr lang="sv-SE" spc="-35" dirty="0">
                <a:effectLst/>
                <a:latin typeface="Calibri" panose="020F0502020204030204" pitchFamily="34" charset="0"/>
                <a:ea typeface="Calibri" panose="020F0502020204030204" pitchFamily="34" charset="0"/>
              </a:rPr>
              <a:t> </a:t>
            </a:r>
            <a:r>
              <a:rPr lang="sv-SE" dirty="0">
                <a:effectLst/>
                <a:latin typeface="Calibri" panose="020F0502020204030204" pitchFamily="34" charset="0"/>
                <a:ea typeface="Calibri" panose="020F0502020204030204" pitchFamily="34" charset="0"/>
              </a:rPr>
              <a:t>september</a:t>
            </a:r>
            <a:r>
              <a:rPr lang="sv-SE" spc="-20" dirty="0">
                <a:effectLst/>
                <a:latin typeface="Calibri" panose="020F0502020204030204" pitchFamily="34" charset="0"/>
                <a:ea typeface="Calibri" panose="020F0502020204030204" pitchFamily="34" charset="0"/>
              </a:rPr>
              <a:t> </a:t>
            </a:r>
            <a:r>
              <a:rPr lang="sv-SE" dirty="0">
                <a:effectLst/>
                <a:latin typeface="Calibri" panose="020F0502020204030204" pitchFamily="34" charset="0"/>
                <a:ea typeface="Calibri" panose="020F0502020204030204" pitchFamily="34" charset="0"/>
              </a:rPr>
              <a:t>(vecka</a:t>
            </a:r>
            <a:r>
              <a:rPr lang="sv-SE" spc="-30" dirty="0">
                <a:effectLst/>
                <a:latin typeface="Calibri" panose="020F0502020204030204" pitchFamily="34" charset="0"/>
                <a:ea typeface="Calibri" panose="020F0502020204030204" pitchFamily="34" charset="0"/>
              </a:rPr>
              <a:t> </a:t>
            </a:r>
            <a:r>
              <a:rPr lang="sv-SE" spc="-25" dirty="0">
                <a:effectLst/>
                <a:latin typeface="Calibri" panose="020F0502020204030204" pitchFamily="34" charset="0"/>
                <a:ea typeface="Calibri" panose="020F0502020204030204" pitchFamily="34" charset="0"/>
              </a:rPr>
              <a:t>39)</a:t>
            </a:r>
            <a:endParaRPr lang="sv-SE" sz="1800" dirty="0">
              <a:effectLst/>
              <a:latin typeface="Calibri" panose="020F0502020204030204" pitchFamily="34" charset="0"/>
              <a:ea typeface="Calibri" panose="020F0502020204030204" pitchFamily="34" charset="0"/>
            </a:endParaRPr>
          </a:p>
          <a:p>
            <a:pPr marL="518160" marR="4654550" algn="just">
              <a:spcBef>
                <a:spcPts val="5"/>
              </a:spcBef>
              <a:spcAft>
                <a:spcPts val="0"/>
              </a:spcAft>
              <a:tabLst>
                <a:tab pos="1345565" algn="l"/>
              </a:tabLst>
            </a:pPr>
            <a:r>
              <a:rPr lang="sv-SE" spc="-10" dirty="0" err="1">
                <a:effectLst/>
                <a:latin typeface="Calibri" panose="020F0502020204030204" pitchFamily="34" charset="0"/>
                <a:ea typeface="Calibri" panose="020F0502020204030204" pitchFamily="34" charset="0"/>
              </a:rPr>
              <a:t>Futsal</a:t>
            </a:r>
            <a:r>
              <a:rPr lang="sv-SE" dirty="0">
                <a:effectLst/>
                <a:latin typeface="Calibri" panose="020F0502020204030204" pitchFamily="34" charset="0"/>
                <a:ea typeface="Calibri" panose="020F0502020204030204" pitchFamily="34" charset="0"/>
              </a:rPr>
              <a:t>	oktober</a:t>
            </a:r>
            <a:r>
              <a:rPr lang="sv-SE" spc="-60" dirty="0">
                <a:effectLst/>
                <a:latin typeface="Calibri" panose="020F0502020204030204" pitchFamily="34" charset="0"/>
                <a:ea typeface="Calibri" panose="020F0502020204030204" pitchFamily="34" charset="0"/>
              </a:rPr>
              <a:t> </a:t>
            </a:r>
            <a:r>
              <a:rPr lang="sv-SE" dirty="0">
                <a:effectLst/>
                <a:latin typeface="Calibri" panose="020F0502020204030204" pitchFamily="34" charset="0"/>
                <a:ea typeface="Calibri" panose="020F0502020204030204" pitchFamily="34" charset="0"/>
              </a:rPr>
              <a:t>–</a:t>
            </a:r>
            <a:r>
              <a:rPr lang="sv-SE" spc="-55" dirty="0">
                <a:effectLst/>
                <a:latin typeface="Calibri" panose="020F0502020204030204" pitchFamily="34" charset="0"/>
                <a:ea typeface="Calibri" panose="020F0502020204030204" pitchFamily="34" charset="0"/>
              </a:rPr>
              <a:t> </a:t>
            </a:r>
            <a:r>
              <a:rPr lang="sv-SE" dirty="0">
                <a:effectLst/>
                <a:latin typeface="Calibri" panose="020F0502020204030204" pitchFamily="34" charset="0"/>
                <a:ea typeface="Calibri" panose="020F0502020204030204" pitchFamily="34" charset="0"/>
              </a:rPr>
              <a:t>mars</a:t>
            </a:r>
          </a:p>
          <a:p>
            <a:pPr marL="518160" marR="4654550" algn="just">
              <a:spcBef>
                <a:spcPts val="5"/>
              </a:spcBef>
              <a:spcAft>
                <a:spcPts val="0"/>
              </a:spcAft>
              <a:tabLst>
                <a:tab pos="1345565" algn="l"/>
              </a:tabLst>
            </a:pPr>
            <a:r>
              <a:rPr lang="sv-SE" dirty="0">
                <a:effectLst/>
                <a:latin typeface="Calibri" panose="020F0502020204030204" pitchFamily="34" charset="0"/>
                <a:ea typeface="Calibri" panose="020F0502020204030204" pitchFamily="34" charset="0"/>
              </a:rPr>
              <a:t>Innebandy</a:t>
            </a:r>
            <a:r>
              <a:rPr lang="sv-SE" spc="200" dirty="0">
                <a:effectLst/>
                <a:latin typeface="Calibri" panose="020F0502020204030204" pitchFamily="34" charset="0"/>
                <a:ea typeface="Calibri" panose="020F0502020204030204" pitchFamily="34" charset="0"/>
              </a:rPr>
              <a:t> </a:t>
            </a:r>
            <a:r>
              <a:rPr lang="sv-SE" dirty="0">
                <a:effectLst/>
                <a:latin typeface="Calibri" panose="020F0502020204030204" pitchFamily="34" charset="0"/>
                <a:ea typeface="Calibri" panose="020F0502020204030204" pitchFamily="34" charset="0"/>
              </a:rPr>
              <a:t>oktober</a:t>
            </a:r>
            <a:r>
              <a:rPr lang="sv-SE" spc="-15" dirty="0">
                <a:effectLst/>
                <a:latin typeface="Calibri" panose="020F0502020204030204" pitchFamily="34" charset="0"/>
                <a:ea typeface="Calibri" panose="020F0502020204030204" pitchFamily="34" charset="0"/>
              </a:rPr>
              <a:t> </a:t>
            </a:r>
            <a:r>
              <a:rPr lang="sv-SE" dirty="0">
                <a:effectLst/>
                <a:latin typeface="Calibri" panose="020F0502020204030204" pitchFamily="34" charset="0"/>
                <a:ea typeface="Calibri" panose="020F0502020204030204" pitchFamily="34" charset="0"/>
              </a:rPr>
              <a:t>–</a:t>
            </a:r>
            <a:r>
              <a:rPr lang="sv-SE" spc="-20" dirty="0">
                <a:effectLst/>
                <a:latin typeface="Calibri" panose="020F0502020204030204" pitchFamily="34" charset="0"/>
                <a:ea typeface="Calibri" panose="020F0502020204030204" pitchFamily="34" charset="0"/>
              </a:rPr>
              <a:t> </a:t>
            </a:r>
            <a:r>
              <a:rPr lang="sv-SE" dirty="0">
                <a:effectLst/>
                <a:latin typeface="Calibri" panose="020F0502020204030204" pitchFamily="34" charset="0"/>
                <a:ea typeface="Calibri" panose="020F0502020204030204" pitchFamily="34" charset="0"/>
              </a:rPr>
              <a:t>mars</a:t>
            </a:r>
          </a:p>
          <a:p>
            <a:pPr marL="518160" marR="4654550" algn="just">
              <a:spcBef>
                <a:spcPts val="5"/>
              </a:spcBef>
              <a:spcAft>
                <a:spcPts val="0"/>
              </a:spcAft>
              <a:tabLst>
                <a:tab pos="1345565" algn="l"/>
              </a:tabLst>
            </a:pPr>
            <a:r>
              <a:rPr lang="sv-SE" spc="-10" dirty="0">
                <a:effectLst/>
                <a:latin typeface="Calibri" panose="020F0502020204030204" pitchFamily="34" charset="0"/>
                <a:ea typeface="Calibri" panose="020F0502020204030204" pitchFamily="34" charset="0"/>
              </a:rPr>
              <a:t>Ishockey</a:t>
            </a:r>
            <a:r>
              <a:rPr lang="sv-SE" dirty="0">
                <a:effectLst/>
                <a:latin typeface="Calibri" panose="020F0502020204030204" pitchFamily="34" charset="0"/>
                <a:ea typeface="Calibri" panose="020F0502020204030204" pitchFamily="34" charset="0"/>
              </a:rPr>
              <a:t>	oktober</a:t>
            </a:r>
            <a:r>
              <a:rPr lang="sv-SE" spc="-25" dirty="0">
                <a:effectLst/>
                <a:latin typeface="Calibri" panose="020F0502020204030204" pitchFamily="34" charset="0"/>
                <a:ea typeface="Calibri" panose="020F0502020204030204" pitchFamily="34" charset="0"/>
              </a:rPr>
              <a:t> </a:t>
            </a:r>
            <a:r>
              <a:rPr lang="sv-SE" dirty="0">
                <a:effectLst/>
                <a:latin typeface="Calibri" panose="020F0502020204030204" pitchFamily="34" charset="0"/>
                <a:ea typeface="Calibri" panose="020F0502020204030204" pitchFamily="34" charset="0"/>
              </a:rPr>
              <a:t>–</a:t>
            </a:r>
            <a:r>
              <a:rPr lang="sv-SE" spc="-25" dirty="0">
                <a:effectLst/>
                <a:latin typeface="Calibri" panose="020F0502020204030204" pitchFamily="34" charset="0"/>
                <a:ea typeface="Calibri" panose="020F0502020204030204" pitchFamily="34" charset="0"/>
              </a:rPr>
              <a:t> </a:t>
            </a:r>
            <a:r>
              <a:rPr lang="sv-SE" spc="-20" dirty="0">
                <a:effectLst/>
                <a:latin typeface="Calibri" panose="020F0502020204030204" pitchFamily="34" charset="0"/>
                <a:ea typeface="Calibri" panose="020F0502020204030204" pitchFamily="34" charset="0"/>
              </a:rPr>
              <a:t>mars</a:t>
            </a:r>
            <a:endParaRPr lang="sv-SE" spc="-10" dirty="0">
              <a:effectLst/>
              <a:latin typeface="Calibri" panose="020F0502020204030204" pitchFamily="34" charset="0"/>
              <a:ea typeface="Calibri" panose="020F0502020204030204" pitchFamily="34" charset="0"/>
            </a:endParaRPr>
          </a:p>
          <a:p>
            <a:pPr marL="518160" algn="just">
              <a:tabLst>
                <a:tab pos="1345565" algn="l"/>
              </a:tabLst>
            </a:pPr>
            <a:r>
              <a:rPr lang="sv-SE" spc="-10" dirty="0">
                <a:effectLst/>
                <a:latin typeface="Calibri" panose="020F0502020204030204" pitchFamily="34" charset="0"/>
                <a:ea typeface="Calibri" panose="020F0502020204030204" pitchFamily="34" charset="0"/>
              </a:rPr>
              <a:t>Handboll</a:t>
            </a:r>
            <a:r>
              <a:rPr lang="sv-SE" dirty="0">
                <a:effectLst/>
                <a:latin typeface="Calibri" panose="020F0502020204030204" pitchFamily="34" charset="0"/>
                <a:ea typeface="Calibri" panose="020F0502020204030204" pitchFamily="34" charset="0"/>
              </a:rPr>
              <a:t>	oktober</a:t>
            </a:r>
            <a:r>
              <a:rPr lang="sv-SE" spc="-25" dirty="0">
                <a:effectLst/>
                <a:latin typeface="Calibri" panose="020F0502020204030204" pitchFamily="34" charset="0"/>
                <a:ea typeface="Calibri" panose="020F0502020204030204" pitchFamily="34" charset="0"/>
              </a:rPr>
              <a:t> </a:t>
            </a:r>
            <a:r>
              <a:rPr lang="sv-SE" dirty="0">
                <a:effectLst/>
                <a:latin typeface="Calibri" panose="020F0502020204030204" pitchFamily="34" charset="0"/>
                <a:ea typeface="Calibri" panose="020F0502020204030204" pitchFamily="34" charset="0"/>
              </a:rPr>
              <a:t>–</a:t>
            </a:r>
            <a:r>
              <a:rPr lang="sv-SE" spc="-25" dirty="0">
                <a:effectLst/>
                <a:latin typeface="Calibri" panose="020F0502020204030204" pitchFamily="34" charset="0"/>
                <a:ea typeface="Calibri" panose="020F0502020204030204" pitchFamily="34" charset="0"/>
              </a:rPr>
              <a:t> </a:t>
            </a:r>
            <a:r>
              <a:rPr lang="sv-SE" spc="-20" dirty="0">
                <a:effectLst/>
                <a:latin typeface="Calibri" panose="020F0502020204030204" pitchFamily="34" charset="0"/>
                <a:ea typeface="Calibri" panose="020F0502020204030204" pitchFamily="34" charset="0"/>
              </a:rPr>
              <a:t>mars</a:t>
            </a:r>
            <a:endParaRPr lang="sv-SE" sz="1800" dirty="0">
              <a:effectLst/>
              <a:latin typeface="Calibri" panose="020F0502020204030204" pitchFamily="34" charset="0"/>
              <a:ea typeface="Calibri" panose="020F0502020204030204" pitchFamily="34" charset="0"/>
            </a:endParaRPr>
          </a:p>
          <a:p>
            <a:pPr marL="517525" algn="just">
              <a:spcBef>
                <a:spcPts val="5"/>
              </a:spcBef>
              <a:spcAft>
                <a:spcPts val="0"/>
              </a:spcAft>
              <a:tabLst>
                <a:tab pos="1345565" algn="l"/>
              </a:tabLst>
            </a:pPr>
            <a:r>
              <a:rPr lang="sv-SE" spc="-10" dirty="0">
                <a:effectLst/>
                <a:latin typeface="Calibri" panose="020F0502020204030204" pitchFamily="34" charset="0"/>
                <a:ea typeface="Calibri" panose="020F0502020204030204" pitchFamily="34" charset="0"/>
              </a:rPr>
              <a:t>Bandy</a:t>
            </a:r>
            <a:r>
              <a:rPr lang="sv-SE" dirty="0">
                <a:effectLst/>
                <a:latin typeface="Calibri" panose="020F0502020204030204" pitchFamily="34" charset="0"/>
                <a:ea typeface="Calibri" panose="020F0502020204030204" pitchFamily="34" charset="0"/>
              </a:rPr>
              <a:t>	november</a:t>
            </a:r>
            <a:r>
              <a:rPr lang="sv-SE" spc="-30" dirty="0">
                <a:effectLst/>
                <a:latin typeface="Calibri" panose="020F0502020204030204" pitchFamily="34" charset="0"/>
                <a:ea typeface="Calibri" panose="020F0502020204030204" pitchFamily="34" charset="0"/>
              </a:rPr>
              <a:t> </a:t>
            </a:r>
            <a:r>
              <a:rPr lang="sv-SE" dirty="0">
                <a:effectLst/>
                <a:latin typeface="Calibri" panose="020F0502020204030204" pitchFamily="34" charset="0"/>
                <a:ea typeface="Calibri" panose="020F0502020204030204" pitchFamily="34" charset="0"/>
              </a:rPr>
              <a:t>–</a:t>
            </a:r>
            <a:r>
              <a:rPr lang="sv-SE" spc="-35" dirty="0">
                <a:effectLst/>
                <a:latin typeface="Calibri" panose="020F0502020204030204" pitchFamily="34" charset="0"/>
                <a:ea typeface="Calibri" panose="020F0502020204030204" pitchFamily="34" charset="0"/>
              </a:rPr>
              <a:t> </a:t>
            </a:r>
            <a:r>
              <a:rPr lang="sv-SE" spc="-20" dirty="0">
                <a:effectLst/>
                <a:latin typeface="Calibri" panose="020F0502020204030204" pitchFamily="34" charset="0"/>
                <a:ea typeface="Calibri" panose="020F0502020204030204" pitchFamily="34" charset="0"/>
              </a:rPr>
              <a:t>mars</a:t>
            </a:r>
            <a:endParaRPr lang="sv-SE" sz="1800" dirty="0">
              <a:effectLst/>
              <a:latin typeface="Calibri" panose="020F0502020204030204" pitchFamily="34" charset="0"/>
              <a:ea typeface="Calibri" panose="020F0502020204030204" pitchFamily="34" charset="0"/>
            </a:endParaRPr>
          </a:p>
          <a:p>
            <a:pPr marL="517525" algn="just">
              <a:tabLst>
                <a:tab pos="1345565" algn="l"/>
              </a:tabLst>
            </a:pPr>
            <a:r>
              <a:rPr lang="sv-SE" spc="-10" dirty="0">
                <a:effectLst/>
                <a:latin typeface="Calibri" panose="020F0502020204030204" pitchFamily="34" charset="0"/>
                <a:ea typeface="Calibri" panose="020F0502020204030204" pitchFamily="34" charset="0"/>
              </a:rPr>
              <a:t>Skidor</a:t>
            </a:r>
            <a:r>
              <a:rPr lang="sv-SE" dirty="0">
                <a:effectLst/>
                <a:latin typeface="Calibri" panose="020F0502020204030204" pitchFamily="34" charset="0"/>
                <a:ea typeface="Calibri" panose="020F0502020204030204" pitchFamily="34" charset="0"/>
              </a:rPr>
              <a:t>	november</a:t>
            </a:r>
            <a:r>
              <a:rPr lang="sv-SE" spc="-30" dirty="0">
                <a:effectLst/>
                <a:latin typeface="Calibri" panose="020F0502020204030204" pitchFamily="34" charset="0"/>
                <a:ea typeface="Calibri" panose="020F0502020204030204" pitchFamily="34" charset="0"/>
              </a:rPr>
              <a:t> </a:t>
            </a:r>
            <a:r>
              <a:rPr lang="sv-SE" dirty="0">
                <a:effectLst/>
                <a:latin typeface="Calibri" panose="020F0502020204030204" pitchFamily="34" charset="0"/>
                <a:ea typeface="Calibri" panose="020F0502020204030204" pitchFamily="34" charset="0"/>
              </a:rPr>
              <a:t>–</a:t>
            </a:r>
            <a:r>
              <a:rPr lang="sv-SE" spc="-35" dirty="0">
                <a:effectLst/>
                <a:latin typeface="Calibri" panose="020F0502020204030204" pitchFamily="34" charset="0"/>
                <a:ea typeface="Calibri" panose="020F0502020204030204" pitchFamily="34" charset="0"/>
              </a:rPr>
              <a:t> </a:t>
            </a:r>
            <a:r>
              <a:rPr lang="sv-SE" spc="-20" dirty="0">
                <a:effectLst/>
                <a:latin typeface="Calibri" panose="020F0502020204030204" pitchFamily="34" charset="0"/>
                <a:ea typeface="Calibri" panose="020F0502020204030204" pitchFamily="34" charset="0"/>
              </a:rPr>
              <a:t>mars</a:t>
            </a:r>
            <a:endParaRPr lang="sv-SE" sz="1800" dirty="0">
              <a:effectLst/>
              <a:latin typeface="Calibri" panose="020F0502020204030204" pitchFamily="34" charset="0"/>
              <a:ea typeface="Calibri" panose="020F0502020204030204" pitchFamily="34" charset="0"/>
            </a:endParaRPr>
          </a:p>
          <a:p>
            <a:pPr marL="517525" algn="just">
              <a:tabLst>
                <a:tab pos="1345565" algn="l"/>
              </a:tabLst>
            </a:pPr>
            <a:r>
              <a:rPr lang="sv-SE" spc="-10" dirty="0">
                <a:effectLst/>
                <a:latin typeface="Calibri" panose="020F0502020204030204" pitchFamily="34" charset="0"/>
                <a:ea typeface="Calibri" panose="020F0502020204030204" pitchFamily="34" charset="0"/>
              </a:rPr>
              <a:t>Basket</a:t>
            </a:r>
            <a:r>
              <a:rPr lang="sv-SE" dirty="0">
                <a:effectLst/>
                <a:latin typeface="Calibri" panose="020F0502020204030204" pitchFamily="34" charset="0"/>
                <a:ea typeface="Calibri" panose="020F0502020204030204" pitchFamily="34" charset="0"/>
              </a:rPr>
              <a:t>	oktober</a:t>
            </a:r>
            <a:r>
              <a:rPr lang="sv-SE" spc="-25" dirty="0">
                <a:effectLst/>
                <a:latin typeface="Calibri" panose="020F0502020204030204" pitchFamily="34" charset="0"/>
                <a:ea typeface="Calibri" panose="020F0502020204030204" pitchFamily="34" charset="0"/>
              </a:rPr>
              <a:t> </a:t>
            </a:r>
            <a:r>
              <a:rPr lang="sv-SE" dirty="0">
                <a:effectLst/>
                <a:latin typeface="Calibri" panose="020F0502020204030204" pitchFamily="34" charset="0"/>
                <a:ea typeface="Calibri" panose="020F0502020204030204" pitchFamily="34" charset="0"/>
              </a:rPr>
              <a:t>–</a:t>
            </a:r>
            <a:r>
              <a:rPr lang="sv-SE" spc="-25" dirty="0">
                <a:effectLst/>
                <a:latin typeface="Calibri" panose="020F0502020204030204" pitchFamily="34" charset="0"/>
                <a:ea typeface="Calibri" panose="020F0502020204030204" pitchFamily="34" charset="0"/>
              </a:rPr>
              <a:t> </a:t>
            </a:r>
            <a:r>
              <a:rPr lang="sv-SE" spc="-20" dirty="0">
                <a:effectLst/>
                <a:latin typeface="Calibri" panose="020F0502020204030204" pitchFamily="34" charset="0"/>
                <a:ea typeface="Calibri" panose="020F0502020204030204" pitchFamily="34" charset="0"/>
              </a:rPr>
              <a:t>mars</a:t>
            </a:r>
            <a:endParaRPr lang="sv-SE" sz="1800" dirty="0">
              <a:effectLst/>
              <a:latin typeface="Calibri" panose="020F0502020204030204" pitchFamily="34" charset="0"/>
              <a:ea typeface="Calibri" panose="020F0502020204030204" pitchFamily="34" charset="0"/>
            </a:endParaRPr>
          </a:p>
        </p:txBody>
      </p:sp>
      <p:pic>
        <p:nvPicPr>
          <p:cNvPr id="14" name="Image 1">
            <a:extLst>
              <a:ext uri="{FF2B5EF4-FFF2-40B4-BE49-F238E27FC236}">
                <a16:creationId xmlns:a16="http://schemas.microsoft.com/office/drawing/2014/main" id="{7227C112-50C1-DF18-7F9F-9A23B5A8DFDE}"/>
              </a:ext>
            </a:extLst>
          </p:cNvPr>
          <p:cNvPicPr>
            <a:picLocks/>
          </p:cNvPicPr>
          <p:nvPr/>
        </p:nvPicPr>
        <p:blipFill>
          <a:blip r:embed="rId3" cstate="print"/>
          <a:stretch>
            <a:fillRect/>
          </a:stretch>
        </p:blipFill>
        <p:spPr>
          <a:xfrm>
            <a:off x="5413375" y="27180"/>
            <a:ext cx="1365250" cy="1047750"/>
          </a:xfrm>
          <a:prstGeom prst="rect">
            <a:avLst/>
          </a:prstGeom>
        </p:spPr>
      </p:pic>
      <p:pic>
        <p:nvPicPr>
          <p:cNvPr id="15" name="Image 2">
            <a:extLst>
              <a:ext uri="{FF2B5EF4-FFF2-40B4-BE49-F238E27FC236}">
                <a16:creationId xmlns:a16="http://schemas.microsoft.com/office/drawing/2014/main" id="{6B1EC4DC-C95C-5824-2450-6EF63678E795}"/>
              </a:ext>
            </a:extLst>
          </p:cNvPr>
          <p:cNvPicPr>
            <a:picLocks/>
          </p:cNvPicPr>
          <p:nvPr/>
        </p:nvPicPr>
        <p:blipFill>
          <a:blip r:embed="rId4" cstate="print"/>
          <a:stretch>
            <a:fillRect/>
          </a:stretch>
        </p:blipFill>
        <p:spPr>
          <a:xfrm>
            <a:off x="7205503" y="5021705"/>
            <a:ext cx="765175" cy="761365"/>
          </a:xfrm>
          <a:prstGeom prst="rect">
            <a:avLst/>
          </a:prstGeom>
        </p:spPr>
      </p:pic>
      <p:pic>
        <p:nvPicPr>
          <p:cNvPr id="16" name="Image 3">
            <a:extLst>
              <a:ext uri="{FF2B5EF4-FFF2-40B4-BE49-F238E27FC236}">
                <a16:creationId xmlns:a16="http://schemas.microsoft.com/office/drawing/2014/main" id="{E6B99202-768E-D51F-E091-9CC4FE0A20B2}"/>
              </a:ext>
            </a:extLst>
          </p:cNvPr>
          <p:cNvPicPr>
            <a:picLocks/>
          </p:cNvPicPr>
          <p:nvPr/>
        </p:nvPicPr>
        <p:blipFill>
          <a:blip r:embed="rId5" cstate="print"/>
          <a:stretch>
            <a:fillRect/>
          </a:stretch>
        </p:blipFill>
        <p:spPr>
          <a:xfrm>
            <a:off x="6096000" y="4986780"/>
            <a:ext cx="749300" cy="796290"/>
          </a:xfrm>
          <a:prstGeom prst="rect">
            <a:avLst/>
          </a:prstGeom>
        </p:spPr>
      </p:pic>
      <p:pic>
        <p:nvPicPr>
          <p:cNvPr id="17" name="Image 4">
            <a:extLst>
              <a:ext uri="{FF2B5EF4-FFF2-40B4-BE49-F238E27FC236}">
                <a16:creationId xmlns:a16="http://schemas.microsoft.com/office/drawing/2014/main" id="{B714B705-B29F-E1B4-2FF0-3980652AF93B}"/>
              </a:ext>
            </a:extLst>
          </p:cNvPr>
          <p:cNvPicPr>
            <a:picLocks/>
          </p:cNvPicPr>
          <p:nvPr/>
        </p:nvPicPr>
        <p:blipFill>
          <a:blip r:embed="rId6" cstate="print"/>
          <a:stretch>
            <a:fillRect/>
          </a:stretch>
        </p:blipFill>
        <p:spPr>
          <a:xfrm>
            <a:off x="8330881" y="5103620"/>
            <a:ext cx="922655" cy="679450"/>
          </a:xfrm>
          <a:prstGeom prst="rect">
            <a:avLst/>
          </a:prstGeom>
        </p:spPr>
      </p:pic>
      <p:pic>
        <p:nvPicPr>
          <p:cNvPr id="18" name="Image 5" descr="skidförbund färg ">
            <a:extLst>
              <a:ext uri="{FF2B5EF4-FFF2-40B4-BE49-F238E27FC236}">
                <a16:creationId xmlns:a16="http://schemas.microsoft.com/office/drawing/2014/main" id="{198EF828-B52E-9DDD-C35C-071AE5F29740}"/>
              </a:ext>
            </a:extLst>
          </p:cNvPr>
          <p:cNvPicPr>
            <a:picLocks/>
          </p:cNvPicPr>
          <p:nvPr/>
        </p:nvPicPr>
        <p:blipFill>
          <a:blip r:embed="rId7" cstate="print"/>
          <a:stretch>
            <a:fillRect/>
          </a:stretch>
        </p:blipFill>
        <p:spPr>
          <a:xfrm>
            <a:off x="10664187" y="4937885"/>
            <a:ext cx="842010" cy="842010"/>
          </a:xfrm>
          <a:prstGeom prst="rect">
            <a:avLst/>
          </a:prstGeom>
        </p:spPr>
      </p:pic>
      <p:pic>
        <p:nvPicPr>
          <p:cNvPr id="19" name="Image 6">
            <a:extLst>
              <a:ext uri="{FF2B5EF4-FFF2-40B4-BE49-F238E27FC236}">
                <a16:creationId xmlns:a16="http://schemas.microsoft.com/office/drawing/2014/main" id="{B6527E70-2529-EAF7-F2A3-AFBC4DE703B6}"/>
              </a:ext>
            </a:extLst>
          </p:cNvPr>
          <p:cNvPicPr>
            <a:picLocks/>
          </p:cNvPicPr>
          <p:nvPr/>
        </p:nvPicPr>
        <p:blipFill>
          <a:blip r:embed="rId8" cstate="print"/>
          <a:stretch>
            <a:fillRect/>
          </a:stretch>
        </p:blipFill>
        <p:spPr>
          <a:xfrm>
            <a:off x="9613739" y="5103620"/>
            <a:ext cx="690245" cy="676275"/>
          </a:xfrm>
          <a:prstGeom prst="rect">
            <a:avLst/>
          </a:prstGeom>
        </p:spPr>
      </p:pic>
      <p:pic>
        <p:nvPicPr>
          <p:cNvPr id="20" name="Image 7">
            <a:extLst>
              <a:ext uri="{FF2B5EF4-FFF2-40B4-BE49-F238E27FC236}">
                <a16:creationId xmlns:a16="http://schemas.microsoft.com/office/drawing/2014/main" id="{23423300-FB6B-AB2C-54C6-5345EE66F828}"/>
              </a:ext>
            </a:extLst>
          </p:cNvPr>
          <p:cNvPicPr>
            <a:picLocks/>
          </p:cNvPicPr>
          <p:nvPr/>
        </p:nvPicPr>
        <p:blipFill>
          <a:blip r:embed="rId9" cstate="print"/>
          <a:stretch>
            <a:fillRect/>
          </a:stretch>
        </p:blipFill>
        <p:spPr>
          <a:xfrm>
            <a:off x="6096000" y="6074529"/>
            <a:ext cx="2296160" cy="458470"/>
          </a:xfrm>
          <a:prstGeom prst="rect">
            <a:avLst/>
          </a:prstGeom>
        </p:spPr>
      </p:pic>
      <p:pic>
        <p:nvPicPr>
          <p:cNvPr id="21" name="Image 8">
            <a:extLst>
              <a:ext uri="{FF2B5EF4-FFF2-40B4-BE49-F238E27FC236}">
                <a16:creationId xmlns:a16="http://schemas.microsoft.com/office/drawing/2014/main" id="{1D7C819E-BA11-1D7E-3922-3BD0EF7D9BB7}"/>
              </a:ext>
            </a:extLst>
          </p:cNvPr>
          <p:cNvPicPr>
            <a:picLocks/>
          </p:cNvPicPr>
          <p:nvPr/>
        </p:nvPicPr>
        <p:blipFill>
          <a:blip r:embed="rId10" cstate="print"/>
          <a:stretch>
            <a:fillRect/>
          </a:stretch>
        </p:blipFill>
        <p:spPr>
          <a:xfrm>
            <a:off x="8494200" y="6101834"/>
            <a:ext cx="1850390" cy="431165"/>
          </a:xfrm>
          <a:prstGeom prst="rect">
            <a:avLst/>
          </a:prstGeom>
        </p:spPr>
      </p:pic>
      <p:pic>
        <p:nvPicPr>
          <p:cNvPr id="22" name="Image 9">
            <a:extLst>
              <a:ext uri="{FF2B5EF4-FFF2-40B4-BE49-F238E27FC236}">
                <a16:creationId xmlns:a16="http://schemas.microsoft.com/office/drawing/2014/main" id="{A7EB2419-C7D4-3B4B-F40B-4122831AEA89}"/>
              </a:ext>
            </a:extLst>
          </p:cNvPr>
          <p:cNvPicPr>
            <a:picLocks/>
          </p:cNvPicPr>
          <p:nvPr/>
        </p:nvPicPr>
        <p:blipFill>
          <a:blip r:embed="rId11" cstate="print"/>
          <a:stretch>
            <a:fillRect/>
          </a:stretch>
        </p:blipFill>
        <p:spPr>
          <a:xfrm>
            <a:off x="10551477" y="6139299"/>
            <a:ext cx="1487170" cy="393700"/>
          </a:xfrm>
          <a:prstGeom prst="rect">
            <a:avLst/>
          </a:prstGeom>
        </p:spPr>
      </p:pic>
    </p:spTree>
    <p:extLst>
      <p:ext uri="{BB962C8B-B14F-4D97-AF65-F5344CB8AC3E}">
        <p14:creationId xmlns:p14="http://schemas.microsoft.com/office/powerpoint/2010/main" val="2157281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sp>
        <p:nvSpPr>
          <p:cNvPr id="332" name="Google Shape;332;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b="1"/>
              <a:t>                    Försvarsspel - färdigheter</a:t>
            </a:r>
            <a:endParaRPr/>
          </a:p>
        </p:txBody>
      </p:sp>
      <p:sp>
        <p:nvSpPr>
          <p:cNvPr id="333" name="Google Shape;333;p25"/>
          <p:cNvSpPr txBox="1">
            <a:spLocks noGrp="1"/>
          </p:cNvSpPr>
          <p:nvPr>
            <p:ph type="body" idx="1"/>
          </p:nvPr>
        </p:nvSpPr>
        <p:spPr>
          <a:xfrm>
            <a:off x="1887983" y="1684768"/>
            <a:ext cx="2757256" cy="289729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800"/>
              <a:buNone/>
            </a:pPr>
            <a:r>
              <a:rPr lang="sv-SE" sz="1800" b="1">
                <a:solidFill>
                  <a:schemeClr val="dk1"/>
                </a:solidFill>
                <a:latin typeface="Calibri"/>
                <a:ea typeface="Calibri"/>
                <a:cs typeface="Calibri"/>
                <a:sym typeface="Calibri"/>
              </a:rPr>
              <a:t>Laget</a:t>
            </a:r>
            <a:endParaRPr sz="1800"/>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Försvarssida</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Täckning</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Nedflyttning</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Uppflyttning</a:t>
            </a:r>
            <a:endParaRPr/>
          </a:p>
          <a:p>
            <a:pPr marL="0" lvl="0" indent="0" algn="l" rtl="0">
              <a:lnSpc>
                <a:spcPct val="90000"/>
              </a:lnSpc>
              <a:spcBef>
                <a:spcPts val="1000"/>
              </a:spcBef>
              <a:spcAft>
                <a:spcPts val="0"/>
              </a:spcAft>
              <a:buClr>
                <a:schemeClr val="dk1"/>
              </a:buClr>
              <a:buSzPts val="1800"/>
              <a:buNone/>
            </a:pPr>
            <a:r>
              <a:rPr lang="sv-SE" sz="1800" b="1">
                <a:solidFill>
                  <a:schemeClr val="dk1"/>
                </a:solidFill>
                <a:latin typeface="Calibri"/>
                <a:ea typeface="Calibri"/>
                <a:cs typeface="Calibri"/>
                <a:sym typeface="Calibri"/>
              </a:rPr>
              <a:t>   </a:t>
            </a:r>
            <a:endParaRPr/>
          </a:p>
        </p:txBody>
      </p:sp>
      <p:sp>
        <p:nvSpPr>
          <p:cNvPr id="334" name="Google Shape;334;p25"/>
          <p:cNvSpPr txBox="1"/>
          <p:nvPr/>
        </p:nvSpPr>
        <p:spPr>
          <a:xfrm>
            <a:off x="4797639" y="1684769"/>
            <a:ext cx="2757256" cy="289729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800"/>
              <a:buFont typeface="Arial"/>
              <a:buNone/>
            </a:pPr>
            <a:r>
              <a:rPr lang="sv-SE" sz="1800" b="1" i="0" u="none" strike="noStrike" cap="none">
                <a:solidFill>
                  <a:schemeClr val="dk1"/>
                </a:solidFill>
                <a:latin typeface="Calibri"/>
                <a:ea typeface="Calibri"/>
                <a:cs typeface="Calibri"/>
                <a:sym typeface="Calibri"/>
              </a:rPr>
              <a:t>Spelaren</a:t>
            </a:r>
            <a:endParaRPr sz="18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Bryta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Pressa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Markera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Tackla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35" name="Google Shape;335;p25"/>
          <p:cNvSpPr txBox="1"/>
          <p:nvPr/>
        </p:nvSpPr>
        <p:spPr>
          <a:xfrm>
            <a:off x="7707295" y="1690688"/>
            <a:ext cx="2757256" cy="289729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 </a:t>
            </a:r>
            <a:r>
              <a:rPr lang="sv-SE" sz="1600" b="1" i="0" u="none" strike="noStrike" cap="none">
                <a:solidFill>
                  <a:schemeClr val="dk1"/>
                </a:solidFill>
                <a:latin typeface="Calibri"/>
                <a:ea typeface="Calibri"/>
                <a:cs typeface="Calibri"/>
                <a:sym typeface="Calibri"/>
              </a:rPr>
              <a:t>Målvakten (extra färdigheter)</a:t>
            </a:r>
            <a:endParaRPr sz="16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Fånga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Palming</a:t>
            </a:r>
            <a:endParaRPr sz="16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Kasta sig</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Bryta djupledspassning</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600"/>
              <a:buFont typeface="Arial"/>
              <a:buNone/>
            </a:pPr>
            <a:endParaRPr sz="1600" b="0" i="0" u="none" strike="noStrike" cap="none">
              <a:solidFill>
                <a:schemeClr val="dk1"/>
              </a:solidFill>
              <a:latin typeface="Calibri"/>
              <a:ea typeface="Calibri"/>
              <a:cs typeface="Calibri"/>
              <a:sym typeface="Calibri"/>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39"/>
        <p:cNvGrpSpPr/>
        <p:nvPr/>
      </p:nvGrpSpPr>
      <p:grpSpPr>
        <a:xfrm>
          <a:off x="0" y="0"/>
          <a:ext cx="0" cy="0"/>
          <a:chOff x="0" y="0"/>
          <a:chExt cx="0" cy="0"/>
        </a:xfrm>
      </p:grpSpPr>
      <p:sp>
        <p:nvSpPr>
          <p:cNvPr id="340" name="Google Shape;340;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b="1"/>
              <a:t>                              Spelform 7-7</a:t>
            </a:r>
            <a:endParaRPr/>
          </a:p>
        </p:txBody>
      </p:sp>
      <p:sp>
        <p:nvSpPr>
          <p:cNvPr id="341" name="Google Shape;341;p2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fontScale="70000" lnSpcReduction="20000"/>
          </a:bodyPr>
          <a:lstStyle/>
          <a:p>
            <a:pPr marL="0" lvl="0" indent="0" algn="l" rtl="0">
              <a:lnSpc>
                <a:spcPct val="90000"/>
              </a:lnSpc>
              <a:spcBef>
                <a:spcPts val="0"/>
              </a:spcBef>
              <a:spcAft>
                <a:spcPts val="0"/>
              </a:spcAft>
              <a:buClr>
                <a:schemeClr val="dk1"/>
              </a:buClr>
              <a:buSzPct val="100000"/>
              <a:buNone/>
            </a:pPr>
            <a:r>
              <a:rPr lang="sv-SE" b="1" dirty="0" err="1"/>
              <a:t>Fotbollsfys</a:t>
            </a:r>
            <a:endParaRPr dirty="0"/>
          </a:p>
          <a:p>
            <a:pPr marL="228600" lvl="0" indent="-202961" algn="l" rtl="0">
              <a:lnSpc>
                <a:spcPct val="90000"/>
              </a:lnSpc>
              <a:spcBef>
                <a:spcPts val="1000"/>
              </a:spcBef>
              <a:spcAft>
                <a:spcPts val="0"/>
              </a:spcAft>
              <a:buClr>
                <a:schemeClr val="dk1"/>
              </a:buClr>
              <a:buSzPct val="100000"/>
              <a:buChar char="•"/>
            </a:pPr>
            <a:r>
              <a:rPr lang="sv-SE" sz="2550" dirty="0"/>
              <a:t>Koordinationsövningar med och utan boll, stafetter och hinderbanor.</a:t>
            </a:r>
            <a:endParaRPr sz="2550" dirty="0"/>
          </a:p>
          <a:p>
            <a:pPr marL="228600" lvl="0" indent="-202961" algn="l" rtl="0">
              <a:lnSpc>
                <a:spcPct val="90000"/>
              </a:lnSpc>
              <a:spcBef>
                <a:spcPts val="1000"/>
              </a:spcBef>
              <a:spcAft>
                <a:spcPts val="0"/>
              </a:spcAft>
              <a:buClr>
                <a:schemeClr val="dk1"/>
              </a:buClr>
              <a:buSzPct val="100000"/>
              <a:buChar char="•"/>
            </a:pPr>
            <a:r>
              <a:rPr lang="sv-SE" sz="2550" dirty="0"/>
              <a:t>Parövningar och övningar med egna kroppen som belastning.</a:t>
            </a:r>
            <a:endParaRPr sz="2550" dirty="0"/>
          </a:p>
          <a:p>
            <a:pPr marL="228600" lvl="0" indent="-202961" algn="l" rtl="0">
              <a:lnSpc>
                <a:spcPct val="90000"/>
              </a:lnSpc>
              <a:spcBef>
                <a:spcPts val="1000"/>
              </a:spcBef>
              <a:spcAft>
                <a:spcPts val="0"/>
              </a:spcAft>
              <a:buClrTx/>
              <a:buSzPct val="100000"/>
              <a:buChar char="•"/>
            </a:pPr>
            <a:r>
              <a:rPr lang="sv-SE" sz="2550" dirty="0">
                <a:solidFill>
                  <a:schemeClr val="tx1"/>
                </a:solidFill>
              </a:rPr>
              <a:t>Tex FIFA Kids eller </a:t>
            </a:r>
            <a:r>
              <a:rPr lang="sv-SE" sz="2550" dirty="0" err="1">
                <a:solidFill>
                  <a:schemeClr val="tx1"/>
                </a:solidFill>
              </a:rPr>
              <a:t>Swipe</a:t>
            </a:r>
            <a:endParaRPr sz="2550" dirty="0">
              <a:solidFill>
                <a:schemeClr val="tx1"/>
              </a:solidFill>
            </a:endParaRPr>
          </a:p>
          <a:p>
            <a:pPr marL="0" lvl="0" indent="0" algn="l" rtl="0">
              <a:lnSpc>
                <a:spcPct val="90000"/>
              </a:lnSpc>
              <a:spcBef>
                <a:spcPts val="1000"/>
              </a:spcBef>
              <a:spcAft>
                <a:spcPts val="0"/>
              </a:spcAft>
              <a:buClr>
                <a:schemeClr val="dk1"/>
              </a:buClr>
              <a:buSzPct val="109803"/>
              <a:buNone/>
            </a:pPr>
            <a:r>
              <a:rPr lang="sv-SE" sz="2550" b="1" dirty="0"/>
              <a:t>      </a:t>
            </a:r>
            <a:endParaRPr sz="2550" dirty="0"/>
          </a:p>
          <a:p>
            <a:pPr marL="0" lvl="0" indent="0" algn="l" rtl="0">
              <a:lnSpc>
                <a:spcPct val="90000"/>
              </a:lnSpc>
              <a:spcBef>
                <a:spcPts val="1000"/>
              </a:spcBef>
              <a:spcAft>
                <a:spcPts val="0"/>
              </a:spcAft>
              <a:buClr>
                <a:schemeClr val="dk1"/>
              </a:buClr>
              <a:buSzPct val="109803"/>
              <a:buNone/>
            </a:pPr>
            <a:endParaRPr sz="2550" b="1" dirty="0"/>
          </a:p>
          <a:p>
            <a:pPr marL="0" lvl="0" indent="0" algn="l" rtl="0">
              <a:lnSpc>
                <a:spcPct val="90000"/>
              </a:lnSpc>
              <a:spcBef>
                <a:spcPts val="1000"/>
              </a:spcBef>
              <a:spcAft>
                <a:spcPts val="0"/>
              </a:spcAft>
              <a:buClr>
                <a:schemeClr val="dk1"/>
              </a:buClr>
              <a:buSzPct val="99712"/>
              <a:buNone/>
            </a:pPr>
            <a:r>
              <a:rPr lang="sv-SE" sz="2808" b="1" dirty="0"/>
              <a:t> Fotbollspsykologi/Beteenden</a:t>
            </a:r>
            <a:endParaRPr sz="2808" dirty="0"/>
          </a:p>
          <a:p>
            <a:pPr marL="228600" lvl="0" indent="-202961" algn="l" rtl="0">
              <a:lnSpc>
                <a:spcPct val="90000"/>
              </a:lnSpc>
              <a:spcBef>
                <a:spcPts val="1000"/>
              </a:spcBef>
              <a:spcAft>
                <a:spcPts val="0"/>
              </a:spcAft>
              <a:buClr>
                <a:schemeClr val="dk1"/>
              </a:buClr>
              <a:buSzPct val="100000"/>
              <a:buChar char="•"/>
            </a:pPr>
            <a:r>
              <a:rPr lang="sv-SE" sz="2550" dirty="0"/>
              <a:t>Långsiktig utveckling, spelaren reflekterar över vad han/hon lärt sig i samband med match/träning. </a:t>
            </a:r>
            <a:endParaRPr sz="2550" dirty="0"/>
          </a:p>
          <a:p>
            <a:pPr marL="228600" lvl="0" indent="-202961" algn="l" rtl="0">
              <a:lnSpc>
                <a:spcPct val="90000"/>
              </a:lnSpc>
              <a:spcBef>
                <a:spcPts val="1000"/>
              </a:spcBef>
              <a:spcAft>
                <a:spcPts val="0"/>
              </a:spcAft>
              <a:buClr>
                <a:schemeClr val="dk1"/>
              </a:buClr>
              <a:buSzPct val="100000"/>
              <a:buChar char="•"/>
            </a:pPr>
            <a:r>
              <a:rPr lang="sv-SE" sz="2550" dirty="0"/>
              <a:t>Göra nästa aktion, ex att spelaren fortsätter att vara spelbar, även i motgång. </a:t>
            </a:r>
            <a:r>
              <a:rPr lang="sv-SE" sz="2550" dirty="0">
                <a:solidFill>
                  <a:schemeClr val="tx1"/>
                </a:solidFill>
              </a:rPr>
              <a:t>Ledaren hjälper till att skapa en miljö där man får misslyckas, fokusera på nästa aktion. Beröm försöket</a:t>
            </a:r>
          </a:p>
          <a:p>
            <a:pPr marL="228600" lvl="0" indent="-202961" algn="l" rtl="0">
              <a:lnSpc>
                <a:spcPct val="90000"/>
              </a:lnSpc>
              <a:spcBef>
                <a:spcPts val="1000"/>
              </a:spcBef>
              <a:spcAft>
                <a:spcPts val="0"/>
              </a:spcAft>
              <a:buClr>
                <a:schemeClr val="dk1"/>
              </a:buClr>
              <a:buSzPct val="100000"/>
              <a:buChar char="•"/>
            </a:pPr>
            <a:r>
              <a:rPr lang="sv-SE" sz="2600" dirty="0"/>
              <a:t>Hälsa på alla innan träning, gäller ledare och spelare. Göra lagkamrater bättre. </a:t>
            </a:r>
            <a:r>
              <a:rPr lang="sv-SE" sz="2600" dirty="0" err="1"/>
              <a:t>t.ex</a:t>
            </a:r>
            <a:r>
              <a:rPr lang="sv-SE" sz="2600" dirty="0"/>
              <a:t>  att en spelare säger ”bra kämpat” och ”försök igen” till sina lagkamrater. Jobba med att få spelarna att hjälpa varandra på planen genom att utföra aktioner som underlättar för min medspelare.</a:t>
            </a:r>
            <a:br>
              <a:rPr lang="sv-SE" sz="2900" dirty="0"/>
            </a:br>
            <a:endParaRPr sz="3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45"/>
        <p:cNvGrpSpPr/>
        <p:nvPr/>
      </p:nvGrpSpPr>
      <p:grpSpPr>
        <a:xfrm>
          <a:off x="0" y="0"/>
          <a:ext cx="0" cy="0"/>
          <a:chOff x="0" y="0"/>
          <a:chExt cx="0" cy="0"/>
        </a:xfrm>
      </p:grpSpPr>
      <p:sp>
        <p:nvSpPr>
          <p:cNvPr id="346" name="Google Shape;346;g17220a42965_0_5"/>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sv-SE" b="1" dirty="0">
                <a:solidFill>
                  <a:schemeClr val="tx1"/>
                </a:solidFill>
              </a:rPr>
              <a:t>Hur tränar vi?</a:t>
            </a:r>
            <a:endParaRPr b="1" dirty="0">
              <a:solidFill>
                <a:schemeClr val="tx1"/>
              </a:solidFill>
            </a:endParaRPr>
          </a:p>
        </p:txBody>
      </p:sp>
      <p:sp>
        <p:nvSpPr>
          <p:cNvPr id="347" name="Google Shape;347;g17220a42965_0_5"/>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a:bodyPr>
          <a:lstStyle/>
          <a:p>
            <a:pPr marL="457200" lvl="0" indent="-349250" algn="l" rtl="0">
              <a:spcBef>
                <a:spcPts val="1000"/>
              </a:spcBef>
              <a:spcAft>
                <a:spcPts val="0"/>
              </a:spcAft>
              <a:buClrTx/>
              <a:buSzPts val="1900"/>
              <a:buChar char="•"/>
            </a:pPr>
            <a:r>
              <a:rPr lang="sv-SE" sz="1900" dirty="0">
                <a:solidFill>
                  <a:schemeClr val="tx1"/>
                </a:solidFill>
              </a:rPr>
              <a:t>2 träningar per vecka</a:t>
            </a:r>
          </a:p>
          <a:p>
            <a:pPr marL="457200" lvl="0" indent="-349250" algn="l" rtl="0">
              <a:spcBef>
                <a:spcPts val="1000"/>
              </a:spcBef>
              <a:spcAft>
                <a:spcPts val="0"/>
              </a:spcAft>
              <a:buClrTx/>
              <a:buSzPts val="1900"/>
              <a:buChar char="•"/>
            </a:pPr>
            <a:r>
              <a:rPr lang="sv-SE" sz="1900" dirty="0">
                <a:solidFill>
                  <a:schemeClr val="tx1"/>
                </a:solidFill>
              </a:rPr>
              <a:t>Extraträningar över eller under</a:t>
            </a:r>
            <a:endParaRPr sz="1900" dirty="0">
              <a:solidFill>
                <a:schemeClr val="tx1"/>
              </a:solidFill>
            </a:endParaRPr>
          </a:p>
          <a:p>
            <a:pPr marL="457200" lvl="0" indent="-349250" algn="l" rtl="0">
              <a:spcBef>
                <a:spcPts val="1000"/>
              </a:spcBef>
              <a:spcAft>
                <a:spcPts val="0"/>
              </a:spcAft>
              <a:buClrTx/>
              <a:buSzPts val="1900"/>
              <a:buChar char="•"/>
            </a:pPr>
            <a:r>
              <a:rPr lang="sv-SE" sz="1900" dirty="0">
                <a:solidFill>
                  <a:schemeClr val="tx1"/>
                </a:solidFill>
              </a:rPr>
              <a:t>Målbild att uppnå minst 500 bollkontakter under första delen av träningen.</a:t>
            </a:r>
            <a:endParaRPr sz="1900" dirty="0">
              <a:solidFill>
                <a:schemeClr val="tx1"/>
              </a:solidFill>
            </a:endParaRPr>
          </a:p>
          <a:p>
            <a:pPr marL="457200" lvl="0" indent="-349250" algn="l" rtl="0">
              <a:spcBef>
                <a:spcPts val="1000"/>
              </a:spcBef>
              <a:spcAft>
                <a:spcPts val="0"/>
              </a:spcAft>
              <a:buClrTx/>
              <a:buSzPts val="1900"/>
              <a:buChar char="•"/>
            </a:pPr>
            <a:r>
              <a:rPr lang="sv-SE" sz="1900" dirty="0">
                <a:solidFill>
                  <a:schemeClr val="tx1"/>
                </a:solidFill>
              </a:rPr>
              <a:t>Arbeta med koordinationsövningar och fotbollssnabbhet FIFA+ eller Knäkontroll+</a:t>
            </a:r>
            <a:endParaRPr sz="1900" dirty="0">
              <a:solidFill>
                <a:schemeClr val="tx1"/>
              </a:solidFill>
            </a:endParaRPr>
          </a:p>
          <a:p>
            <a:pPr marL="457200" lvl="0" indent="-349250" algn="l" rtl="0">
              <a:spcBef>
                <a:spcPts val="1000"/>
              </a:spcBef>
              <a:spcAft>
                <a:spcPts val="1000"/>
              </a:spcAft>
              <a:buClrTx/>
              <a:buSzPts val="1900"/>
              <a:buChar char="•"/>
            </a:pPr>
            <a:r>
              <a:rPr lang="sv-SE" sz="1900" dirty="0">
                <a:solidFill>
                  <a:schemeClr val="tx1"/>
                </a:solidFill>
              </a:rPr>
              <a:t>Planera träningarna utifrån teman som följer med till matcherna. </a:t>
            </a:r>
          </a:p>
          <a:p>
            <a:pPr marL="457200" lvl="0" indent="-349250" algn="l" rtl="0">
              <a:spcBef>
                <a:spcPts val="1000"/>
              </a:spcBef>
              <a:spcAft>
                <a:spcPts val="1000"/>
              </a:spcAft>
              <a:buClrTx/>
              <a:buSzPts val="1900"/>
              <a:buChar char="•"/>
            </a:pPr>
            <a:r>
              <a:rPr lang="sv-SE" sz="1900" dirty="0">
                <a:solidFill>
                  <a:schemeClr val="tx1"/>
                </a:solidFill>
              </a:rPr>
              <a:t>Övningsförslag finns på Fotbollsportalen (SvFF) eller Ledarportalen (ÖFF)</a:t>
            </a:r>
            <a:endParaRPr sz="1900" dirty="0">
              <a:solidFill>
                <a:schemeClr val="tx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414141"/>
        </a:solidFill>
        <a:effectLst/>
      </p:bgPr>
    </p:bg>
    <p:spTree>
      <p:nvGrpSpPr>
        <p:cNvPr id="1" name="Shape 351"/>
        <p:cNvGrpSpPr/>
        <p:nvPr/>
      </p:nvGrpSpPr>
      <p:grpSpPr>
        <a:xfrm>
          <a:off x="0" y="0"/>
          <a:ext cx="0" cy="0"/>
          <a:chOff x="0" y="0"/>
          <a:chExt cx="0" cy="0"/>
        </a:xfrm>
      </p:grpSpPr>
      <p:sp>
        <p:nvSpPr>
          <p:cNvPr id="352" name="Google Shape;352;p27"/>
          <p:cNvSpPr txBox="1">
            <a:spLocks noGrp="1"/>
          </p:cNvSpPr>
          <p:nvPr>
            <p:ph type="title"/>
          </p:nvPr>
        </p:nvSpPr>
        <p:spPr>
          <a:xfrm>
            <a:off x="6653600" y="1396289"/>
            <a:ext cx="5006336"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4000"/>
              <a:buFont typeface="Calibri"/>
              <a:buNone/>
            </a:pPr>
            <a:r>
              <a:rPr lang="sv-SE" sz="4000"/>
              <a:t>13-14 år</a:t>
            </a:r>
            <a:br>
              <a:rPr lang="sv-SE" sz="4000"/>
            </a:br>
            <a:r>
              <a:rPr lang="sv-SE" sz="4000"/>
              <a:t>Träna för att lära 9-9</a:t>
            </a:r>
            <a:br>
              <a:rPr lang="sv-SE" sz="4000"/>
            </a:br>
            <a:br>
              <a:rPr lang="sv-SE" sz="4000"/>
            </a:br>
            <a:r>
              <a:rPr lang="sv-SE" sz="4000"/>
              <a:t>Mål</a:t>
            </a:r>
            <a:br>
              <a:rPr lang="sv-SE" sz="4000"/>
            </a:br>
            <a:endParaRPr sz="4000"/>
          </a:p>
        </p:txBody>
      </p:sp>
      <p:sp>
        <p:nvSpPr>
          <p:cNvPr id="353" name="Google Shape;353;p27"/>
          <p:cNvSpPr/>
          <p:nvPr/>
        </p:nvSpPr>
        <p:spPr>
          <a:xfrm flipH="1">
            <a:off x="0" y="0"/>
            <a:ext cx="6172782" cy="6858000"/>
          </a:xfrm>
          <a:custGeom>
            <a:avLst/>
            <a:gdLst/>
            <a:ahLst/>
            <a:cxnLst/>
            <a:rect l="l" t="t" r="r" b="b"/>
            <a:pathLst>
              <a:path w="6172782" h="6858000" extrusionOk="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0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354" name="Google Shape;354;p27"/>
          <p:cNvSpPr/>
          <p:nvPr/>
        </p:nvSpPr>
        <p:spPr>
          <a:xfrm flipH="1">
            <a:off x="2079" y="0"/>
            <a:ext cx="6084396" cy="6858000"/>
          </a:xfrm>
          <a:custGeom>
            <a:avLst/>
            <a:gdLst/>
            <a:ahLst/>
            <a:cxnLst/>
            <a:rect l="l" t="t" r="r" b="b"/>
            <a:pathLst>
              <a:path w="6024154" h="6858000" extrusionOk="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pic>
        <p:nvPicPr>
          <p:cNvPr id="355" name="Google Shape;355;p27" descr="En bild som visar tecken, ritning&#10;&#10;Automatiskt genererad beskrivning"/>
          <p:cNvPicPr preferRelativeResize="0"/>
          <p:nvPr/>
        </p:nvPicPr>
        <p:blipFill rotWithShape="1">
          <a:blip r:embed="rId3">
            <a:alphaModFix/>
          </a:blip>
          <a:srcRect/>
          <a:stretch/>
        </p:blipFill>
        <p:spPr>
          <a:xfrm>
            <a:off x="364241" y="639181"/>
            <a:ext cx="4105275" cy="4113845"/>
          </a:xfrm>
          <a:prstGeom prst="rect">
            <a:avLst/>
          </a:prstGeom>
          <a:noFill/>
          <a:ln>
            <a:noFill/>
          </a:ln>
        </p:spPr>
      </p:pic>
      <p:sp>
        <p:nvSpPr>
          <p:cNvPr id="356" name="Google Shape;356;p27"/>
          <p:cNvSpPr txBox="1">
            <a:spLocks noGrp="1"/>
          </p:cNvSpPr>
          <p:nvPr>
            <p:ph type="body" idx="1"/>
          </p:nvPr>
        </p:nvSpPr>
        <p:spPr>
          <a:xfrm>
            <a:off x="6658044" y="2871982"/>
            <a:ext cx="5006400" cy="3181800"/>
          </a:xfrm>
          <a:prstGeom prst="rect">
            <a:avLst/>
          </a:prstGeom>
          <a:noFill/>
          <a:ln>
            <a:noFill/>
          </a:ln>
        </p:spPr>
        <p:txBody>
          <a:bodyPr spcFirstLastPara="1" wrap="square" lIns="91425" tIns="45700" rIns="91425" bIns="45700" anchor="t" anchorCtr="0">
            <a:noAutofit/>
          </a:bodyPr>
          <a:lstStyle/>
          <a:p>
            <a:pPr marL="228600" lvl="0" indent="-228600" algn="l" rtl="0">
              <a:lnSpc>
                <a:spcPct val="90000"/>
              </a:lnSpc>
              <a:spcBef>
                <a:spcPts val="0"/>
              </a:spcBef>
              <a:spcAft>
                <a:spcPts val="0"/>
              </a:spcAft>
              <a:buClr>
                <a:schemeClr val="lt1"/>
              </a:buClr>
              <a:buSzPts val="1700"/>
              <a:buChar char="•"/>
            </a:pPr>
            <a:r>
              <a:rPr lang="sv-SE" sz="1700" dirty="0"/>
              <a:t>Bedriva en variationsrik och rolig träning samt stimulera och utveckla spelarnas fotbollskunnande</a:t>
            </a:r>
            <a:endParaRPr dirty="0"/>
          </a:p>
          <a:p>
            <a:pPr marL="228600" lvl="0" indent="-228600" algn="l" rtl="0">
              <a:lnSpc>
                <a:spcPct val="90000"/>
              </a:lnSpc>
              <a:spcBef>
                <a:spcPts val="1000"/>
              </a:spcBef>
              <a:spcAft>
                <a:spcPts val="0"/>
              </a:spcAft>
              <a:buClr>
                <a:schemeClr val="lt1"/>
              </a:buClr>
              <a:buSzPts val="1700"/>
              <a:buChar char="•"/>
            </a:pPr>
            <a:r>
              <a:rPr lang="sv-SE" sz="1700" dirty="0"/>
              <a:t>Fortsätta arbetet med hänsyn till varandra och gruppdynamik samt respektera spelets och lagets regler</a:t>
            </a:r>
            <a:endParaRPr dirty="0"/>
          </a:p>
          <a:p>
            <a:pPr marL="228600" lvl="0" indent="-228600" algn="l" rtl="0">
              <a:lnSpc>
                <a:spcPct val="90000"/>
              </a:lnSpc>
              <a:spcBef>
                <a:spcPts val="1000"/>
              </a:spcBef>
              <a:spcAft>
                <a:spcPts val="0"/>
              </a:spcAft>
              <a:buClr>
                <a:schemeClr val="lt1"/>
              </a:buClr>
              <a:buSzPts val="1700"/>
              <a:buChar char="•"/>
            </a:pPr>
            <a:r>
              <a:rPr lang="sv-SE" sz="1700" dirty="0"/>
              <a:t>Stimulera föräldrarna till ett fortsatt aktivt stöd för verksamheten</a:t>
            </a:r>
            <a:endParaRPr dirty="0"/>
          </a:p>
          <a:p>
            <a:pPr marL="228600" lvl="0" indent="-228600" algn="l" rtl="0">
              <a:lnSpc>
                <a:spcPct val="90000"/>
              </a:lnSpc>
              <a:spcBef>
                <a:spcPts val="1000"/>
              </a:spcBef>
              <a:spcAft>
                <a:spcPts val="0"/>
              </a:spcAft>
              <a:buClr>
                <a:schemeClr val="lt1"/>
              </a:buClr>
              <a:buSzPts val="1700"/>
              <a:buChar char="•"/>
            </a:pPr>
            <a:r>
              <a:rPr lang="sv-SE" sz="1700" dirty="0"/>
              <a:t>Betona samsyn med andra idrotter</a:t>
            </a:r>
            <a:endParaRPr dirty="0"/>
          </a:p>
          <a:p>
            <a:pPr marL="228600" lvl="0" indent="-228600" algn="l" rtl="0">
              <a:lnSpc>
                <a:spcPct val="90000"/>
              </a:lnSpc>
              <a:spcBef>
                <a:spcPts val="1000"/>
              </a:spcBef>
              <a:spcAft>
                <a:spcPts val="0"/>
              </a:spcAft>
              <a:buClr>
                <a:schemeClr val="lt1"/>
              </a:buClr>
              <a:buSzPts val="1700"/>
              <a:buChar char="•"/>
            </a:pPr>
            <a:r>
              <a:rPr lang="sv-SE" sz="1700" dirty="0"/>
              <a:t>Genomföra samarbete mellan årsgrupperna</a:t>
            </a:r>
            <a:endParaRPr sz="1700" dirty="0"/>
          </a:p>
          <a:p>
            <a:pPr marL="228600" lvl="0" indent="-228600" algn="l" rtl="0">
              <a:lnSpc>
                <a:spcPct val="90000"/>
              </a:lnSpc>
              <a:spcBef>
                <a:spcPts val="1000"/>
              </a:spcBef>
              <a:spcAft>
                <a:spcPts val="0"/>
              </a:spcAft>
              <a:buClr>
                <a:schemeClr val="bg1"/>
              </a:buClr>
              <a:buSzPts val="1700"/>
              <a:buChar char="•"/>
            </a:pPr>
            <a:r>
              <a:rPr lang="sv-SE" sz="1800" dirty="0">
                <a:solidFill>
                  <a:schemeClr val="bg1"/>
                </a:solidFill>
              </a:rPr>
              <a:t>Mer fokus på skadeförebyggande träning</a:t>
            </a:r>
            <a:endParaRPr sz="1800" dirty="0">
              <a:solidFill>
                <a:schemeClr val="bg1"/>
              </a:solidFill>
            </a:endParaRPr>
          </a:p>
          <a:p>
            <a:pPr marL="228600" lvl="0" indent="-234950" algn="l" rtl="0">
              <a:lnSpc>
                <a:spcPct val="90000"/>
              </a:lnSpc>
              <a:spcBef>
                <a:spcPts val="1000"/>
              </a:spcBef>
              <a:spcAft>
                <a:spcPts val="0"/>
              </a:spcAft>
              <a:buClr>
                <a:schemeClr val="bg1"/>
              </a:buClr>
              <a:buSzPts val="1800"/>
              <a:buChar char="•"/>
            </a:pPr>
            <a:r>
              <a:rPr lang="sv-SE" sz="1800" dirty="0">
                <a:solidFill>
                  <a:schemeClr val="bg1"/>
                </a:solidFill>
              </a:rPr>
              <a:t>Ge spelarna grundläggande taktiska kunskaper genom teori</a:t>
            </a:r>
            <a:endParaRPr sz="1800" dirty="0">
              <a:solidFill>
                <a:schemeClr val="bg1"/>
              </a:solidFill>
            </a:endParaRPr>
          </a:p>
          <a:p>
            <a:pPr marL="228600" lvl="0" indent="0" algn="l" rtl="0">
              <a:lnSpc>
                <a:spcPct val="90000"/>
              </a:lnSpc>
              <a:spcBef>
                <a:spcPts val="1000"/>
              </a:spcBef>
              <a:spcAft>
                <a:spcPts val="0"/>
              </a:spcAft>
              <a:buSzPts val="1800"/>
              <a:buNone/>
            </a:pPr>
            <a:r>
              <a:rPr lang="sv-SE" sz="1700" dirty="0"/>
              <a:t> </a:t>
            </a:r>
            <a:endParaRPr dirty="0"/>
          </a:p>
          <a:p>
            <a:pPr marL="0" lvl="0" indent="0" algn="l" rtl="0">
              <a:lnSpc>
                <a:spcPct val="90000"/>
              </a:lnSpc>
              <a:spcBef>
                <a:spcPts val="1000"/>
              </a:spcBef>
              <a:spcAft>
                <a:spcPts val="0"/>
              </a:spcAft>
              <a:buClr>
                <a:schemeClr val="lt1"/>
              </a:buClr>
              <a:buSzPts val="1700"/>
              <a:buNone/>
            </a:pPr>
            <a:endParaRPr sz="17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414141"/>
        </a:solidFill>
        <a:effectLst/>
      </p:bgPr>
    </p:bg>
    <p:spTree>
      <p:nvGrpSpPr>
        <p:cNvPr id="1" name="Shape 360"/>
        <p:cNvGrpSpPr/>
        <p:nvPr/>
      </p:nvGrpSpPr>
      <p:grpSpPr>
        <a:xfrm>
          <a:off x="0" y="0"/>
          <a:ext cx="0" cy="0"/>
          <a:chOff x="0" y="0"/>
          <a:chExt cx="0" cy="0"/>
        </a:xfrm>
      </p:grpSpPr>
      <p:sp>
        <p:nvSpPr>
          <p:cNvPr id="361" name="Google Shape;361;p28"/>
          <p:cNvSpPr/>
          <p:nvPr/>
        </p:nvSpPr>
        <p:spPr>
          <a:xfrm flipH="1">
            <a:off x="0" y="0"/>
            <a:ext cx="6172782" cy="6858000"/>
          </a:xfrm>
          <a:custGeom>
            <a:avLst/>
            <a:gdLst/>
            <a:ahLst/>
            <a:cxnLst/>
            <a:rect l="l" t="t" r="r" b="b"/>
            <a:pathLst>
              <a:path w="6172782" h="6858000" extrusionOk="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0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362" name="Google Shape;362;p28"/>
          <p:cNvSpPr/>
          <p:nvPr/>
        </p:nvSpPr>
        <p:spPr>
          <a:xfrm flipH="1">
            <a:off x="2079" y="0"/>
            <a:ext cx="6084396" cy="6858000"/>
          </a:xfrm>
          <a:custGeom>
            <a:avLst/>
            <a:gdLst/>
            <a:ahLst/>
            <a:cxnLst/>
            <a:rect l="l" t="t" r="r" b="b"/>
            <a:pathLst>
              <a:path w="6024154" h="6858000" extrusionOk="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pic>
        <p:nvPicPr>
          <p:cNvPr id="363" name="Google Shape;363;p28" descr="En bild som visar tecken, ritning&#10;&#10;Automatiskt genererad beskrivning"/>
          <p:cNvPicPr preferRelativeResize="0"/>
          <p:nvPr/>
        </p:nvPicPr>
        <p:blipFill rotWithShape="1">
          <a:blip r:embed="rId3">
            <a:alphaModFix/>
          </a:blip>
          <a:srcRect/>
          <a:stretch/>
        </p:blipFill>
        <p:spPr>
          <a:xfrm>
            <a:off x="364241" y="639181"/>
            <a:ext cx="4105275" cy="4113845"/>
          </a:xfrm>
          <a:prstGeom prst="rect">
            <a:avLst/>
          </a:prstGeom>
          <a:noFill/>
          <a:ln>
            <a:noFill/>
          </a:ln>
        </p:spPr>
      </p:pic>
      <p:sp>
        <p:nvSpPr>
          <p:cNvPr id="364" name="Google Shape;364;p28"/>
          <p:cNvSpPr txBox="1">
            <a:spLocks noGrp="1"/>
          </p:cNvSpPr>
          <p:nvPr>
            <p:ph type="body" idx="1"/>
          </p:nvPr>
        </p:nvSpPr>
        <p:spPr>
          <a:xfrm>
            <a:off x="6658044" y="2871982"/>
            <a:ext cx="5006336" cy="3181684"/>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lt1"/>
              </a:buClr>
              <a:buSzPts val="1700"/>
              <a:buChar char="•"/>
            </a:pPr>
            <a:r>
              <a:rPr lang="sv-SE" sz="1700"/>
              <a:t>Träning två gånger i veckan – för den som önskar mer träning bör detta erbjudas med annat lag i föreningen</a:t>
            </a:r>
            <a:endParaRPr/>
          </a:p>
          <a:p>
            <a:pPr marL="228600" lvl="0" indent="-228600" algn="l" rtl="0">
              <a:lnSpc>
                <a:spcPct val="90000"/>
              </a:lnSpc>
              <a:spcBef>
                <a:spcPts val="1000"/>
              </a:spcBef>
              <a:spcAft>
                <a:spcPts val="0"/>
              </a:spcAft>
              <a:buClr>
                <a:schemeClr val="lt1"/>
              </a:buClr>
              <a:buSzPts val="1700"/>
              <a:buChar char="•"/>
            </a:pPr>
            <a:r>
              <a:rPr lang="sv-SE" sz="1700"/>
              <a:t>Teknik- och spelövningar</a:t>
            </a:r>
            <a:endParaRPr>
              <a:solidFill>
                <a:srgbClr val="FF0000"/>
              </a:solidFill>
            </a:endParaRPr>
          </a:p>
          <a:p>
            <a:pPr marL="228600" lvl="0" indent="-228600" algn="l" rtl="0">
              <a:lnSpc>
                <a:spcPct val="90000"/>
              </a:lnSpc>
              <a:spcBef>
                <a:spcPts val="1000"/>
              </a:spcBef>
              <a:spcAft>
                <a:spcPts val="0"/>
              </a:spcAft>
              <a:buClr>
                <a:schemeClr val="lt1"/>
              </a:buClr>
              <a:buSzPts val="1700"/>
              <a:buChar char="•"/>
            </a:pPr>
            <a:r>
              <a:rPr lang="sv-SE" sz="1700"/>
              <a:t>Betoning på lek, teknik, anfallsspel och försvarsspel</a:t>
            </a:r>
            <a:endParaRPr/>
          </a:p>
          <a:p>
            <a:pPr marL="228600" lvl="0" indent="-228600" algn="l" rtl="0">
              <a:lnSpc>
                <a:spcPct val="90000"/>
              </a:lnSpc>
              <a:spcBef>
                <a:spcPts val="1000"/>
              </a:spcBef>
              <a:spcAft>
                <a:spcPts val="0"/>
              </a:spcAft>
              <a:buClr>
                <a:schemeClr val="lt1"/>
              </a:buClr>
              <a:buSzPts val="1700"/>
              <a:buChar char="•"/>
            </a:pPr>
            <a:r>
              <a:rPr lang="sv-SE" sz="1700"/>
              <a:t>Deltaga i ÖFF:s 9-9 serier</a:t>
            </a:r>
            <a:endParaRPr/>
          </a:p>
          <a:p>
            <a:pPr marL="228600" lvl="0" indent="-228600" algn="l" rtl="0">
              <a:lnSpc>
                <a:spcPct val="90000"/>
              </a:lnSpc>
              <a:spcBef>
                <a:spcPts val="1000"/>
              </a:spcBef>
              <a:spcAft>
                <a:spcPts val="0"/>
              </a:spcAft>
              <a:buClr>
                <a:schemeClr val="lt1"/>
              </a:buClr>
              <a:buSzPts val="1700"/>
              <a:buChar char="•"/>
            </a:pPr>
            <a:r>
              <a:rPr lang="sv-SE" sz="1700"/>
              <a:t>Respekt i fotboll för spelare och föräldrar</a:t>
            </a:r>
            <a:endParaRPr/>
          </a:p>
          <a:p>
            <a:pPr marL="228600" lvl="0" indent="-228600" algn="l" rtl="0">
              <a:lnSpc>
                <a:spcPct val="90000"/>
              </a:lnSpc>
              <a:spcBef>
                <a:spcPts val="1000"/>
              </a:spcBef>
              <a:spcAft>
                <a:spcPts val="0"/>
              </a:spcAft>
              <a:buClr>
                <a:schemeClr val="lt1"/>
              </a:buClr>
              <a:buSzPts val="1700"/>
              <a:buChar char="•"/>
            </a:pPr>
            <a:r>
              <a:rPr lang="sv-SE" sz="1700"/>
              <a:t>Erbjudas att bli föreningsdomare</a:t>
            </a:r>
            <a:endParaRPr/>
          </a:p>
          <a:p>
            <a:pPr marL="0" lvl="0" indent="0" algn="l" rtl="0">
              <a:lnSpc>
                <a:spcPct val="90000"/>
              </a:lnSpc>
              <a:spcBef>
                <a:spcPts val="1000"/>
              </a:spcBef>
              <a:spcAft>
                <a:spcPts val="0"/>
              </a:spcAft>
              <a:buClr>
                <a:schemeClr val="lt1"/>
              </a:buClr>
              <a:buSzPts val="1700"/>
              <a:buNone/>
            </a:pPr>
            <a:endParaRPr sz="1700"/>
          </a:p>
        </p:txBody>
      </p:sp>
      <p:sp>
        <p:nvSpPr>
          <p:cNvPr id="365" name="Google Shape;365;p28"/>
          <p:cNvSpPr txBox="1">
            <a:spLocks noGrp="1"/>
          </p:cNvSpPr>
          <p:nvPr>
            <p:ph type="title"/>
          </p:nvPr>
        </p:nvSpPr>
        <p:spPr>
          <a:xfrm>
            <a:off x="6653600" y="1396289"/>
            <a:ext cx="5006336"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4000"/>
              <a:buFont typeface="Calibri"/>
              <a:buNone/>
            </a:pPr>
            <a:r>
              <a:rPr lang="sv-SE" sz="4000"/>
              <a:t>13-14 år</a:t>
            </a:r>
            <a:br>
              <a:rPr lang="sv-SE" sz="4000"/>
            </a:br>
            <a:r>
              <a:rPr lang="sv-SE" sz="4000"/>
              <a:t>Träna för att lära 9-9</a:t>
            </a:r>
            <a:br>
              <a:rPr lang="sv-SE" sz="4000"/>
            </a:br>
            <a:br>
              <a:rPr lang="sv-SE" sz="4000"/>
            </a:br>
            <a:r>
              <a:rPr lang="sv-SE" sz="4000"/>
              <a:t>Riktlinjer</a:t>
            </a:r>
            <a:br>
              <a:rPr lang="sv-SE" sz="4000"/>
            </a:br>
            <a:endParaRPr sz="40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69"/>
        <p:cNvGrpSpPr/>
        <p:nvPr/>
      </p:nvGrpSpPr>
      <p:grpSpPr>
        <a:xfrm>
          <a:off x="0" y="0"/>
          <a:ext cx="0" cy="0"/>
          <a:chOff x="0" y="0"/>
          <a:chExt cx="0" cy="0"/>
        </a:xfrm>
      </p:grpSpPr>
      <p:sp>
        <p:nvSpPr>
          <p:cNvPr id="370" name="Google Shape;370;p29"/>
          <p:cNvSpPr/>
          <p:nvPr/>
        </p:nvSpPr>
        <p:spPr>
          <a:xfrm>
            <a:off x="2014931" y="2271713"/>
            <a:ext cx="253347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ANFALLSSPEL</a:t>
            </a:r>
            <a:endParaRPr sz="1400" b="0" i="0" u="none" strike="noStrike" cap="none">
              <a:solidFill>
                <a:srgbClr val="000000"/>
              </a:solidFill>
              <a:latin typeface="Arial"/>
              <a:ea typeface="Arial"/>
              <a:cs typeface="Arial"/>
              <a:sym typeface="Arial"/>
            </a:endParaRPr>
          </a:p>
        </p:txBody>
      </p:sp>
      <p:sp>
        <p:nvSpPr>
          <p:cNvPr id="371" name="Google Shape;371;p29"/>
          <p:cNvSpPr/>
          <p:nvPr/>
        </p:nvSpPr>
        <p:spPr>
          <a:xfrm>
            <a:off x="7820462" y="2271713"/>
            <a:ext cx="253347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FÖRSVARSSPEL</a:t>
            </a:r>
            <a:endParaRPr sz="1400" b="0" i="0" u="none" strike="noStrike" cap="none">
              <a:solidFill>
                <a:srgbClr val="000000"/>
              </a:solidFill>
              <a:latin typeface="Arial"/>
              <a:ea typeface="Arial"/>
              <a:cs typeface="Arial"/>
              <a:sym typeface="Arial"/>
            </a:endParaRPr>
          </a:p>
        </p:txBody>
      </p:sp>
      <p:sp>
        <p:nvSpPr>
          <p:cNvPr id="372" name="Google Shape;372;p29"/>
          <p:cNvSpPr/>
          <p:nvPr/>
        </p:nvSpPr>
        <p:spPr>
          <a:xfrm>
            <a:off x="4858973" y="2244678"/>
            <a:ext cx="2650921" cy="700174"/>
          </a:xfrm>
          <a:prstGeom prst="leftRightArrow">
            <a:avLst>
              <a:gd name="adj1" fmla="val 50000"/>
              <a:gd name="adj2" fmla="val 50000"/>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OMSTÄLLNING</a:t>
            </a:r>
            <a:endParaRPr sz="1400" b="0" i="0" u="none" strike="noStrike" cap="none">
              <a:solidFill>
                <a:srgbClr val="000000"/>
              </a:solidFill>
              <a:latin typeface="Arial"/>
              <a:ea typeface="Arial"/>
              <a:cs typeface="Arial"/>
              <a:sym typeface="Arial"/>
            </a:endParaRPr>
          </a:p>
        </p:txBody>
      </p:sp>
      <p:sp>
        <p:nvSpPr>
          <p:cNvPr id="373" name="Google Shape;373;p29"/>
          <p:cNvSpPr/>
          <p:nvPr/>
        </p:nvSpPr>
        <p:spPr>
          <a:xfrm>
            <a:off x="2306015" y="4993929"/>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Komma till avslut och göra mål </a:t>
            </a:r>
            <a:endParaRPr sz="1400" b="0" i="0" u="none" strike="noStrike" cap="none">
              <a:solidFill>
                <a:srgbClr val="000000"/>
              </a:solidFill>
              <a:latin typeface="Arial"/>
              <a:ea typeface="Arial"/>
              <a:cs typeface="Arial"/>
              <a:sym typeface="Arial"/>
            </a:endParaRPr>
          </a:p>
        </p:txBody>
      </p:sp>
      <p:sp>
        <p:nvSpPr>
          <p:cNvPr id="374" name="Google Shape;374;p29"/>
          <p:cNvSpPr/>
          <p:nvPr/>
        </p:nvSpPr>
        <p:spPr>
          <a:xfrm>
            <a:off x="8111546" y="5076317"/>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Förhindra och </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rädda avslut</a:t>
            </a:r>
            <a:endParaRPr sz="1400" b="0" i="0" u="none" strike="noStrike" cap="none">
              <a:solidFill>
                <a:srgbClr val="000000"/>
              </a:solidFill>
              <a:latin typeface="Arial"/>
              <a:ea typeface="Arial"/>
              <a:cs typeface="Arial"/>
              <a:sym typeface="Arial"/>
            </a:endParaRPr>
          </a:p>
        </p:txBody>
      </p:sp>
      <p:sp>
        <p:nvSpPr>
          <p:cNvPr id="375" name="Google Shape;375;p29"/>
          <p:cNvSpPr/>
          <p:nvPr/>
        </p:nvSpPr>
        <p:spPr>
          <a:xfrm>
            <a:off x="1440933"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Speluppbyggnad</a:t>
            </a:r>
            <a:endParaRPr sz="1400" b="0" i="0" u="none" strike="noStrike" cap="none">
              <a:solidFill>
                <a:srgbClr val="000000"/>
              </a:solidFill>
              <a:latin typeface="Arial"/>
              <a:ea typeface="Arial"/>
              <a:cs typeface="Arial"/>
              <a:sym typeface="Arial"/>
            </a:endParaRPr>
          </a:p>
        </p:txBody>
      </p:sp>
      <p:sp>
        <p:nvSpPr>
          <p:cNvPr id="376" name="Google Shape;376;p29"/>
          <p:cNvSpPr/>
          <p:nvPr/>
        </p:nvSpPr>
        <p:spPr>
          <a:xfrm>
            <a:off x="3387711"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Kontring</a:t>
            </a:r>
            <a:endParaRPr sz="1400" b="0" i="0" u="none" strike="noStrike" cap="none">
              <a:solidFill>
                <a:srgbClr val="000000"/>
              </a:solidFill>
              <a:latin typeface="Arial"/>
              <a:ea typeface="Arial"/>
              <a:cs typeface="Arial"/>
              <a:sym typeface="Arial"/>
            </a:endParaRPr>
          </a:p>
        </p:txBody>
      </p:sp>
      <p:sp>
        <p:nvSpPr>
          <p:cNvPr id="377" name="Google Shape;377;p29"/>
          <p:cNvSpPr/>
          <p:nvPr/>
        </p:nvSpPr>
        <p:spPr>
          <a:xfrm>
            <a:off x="7145090"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Återerövring av boll</a:t>
            </a:r>
            <a:endParaRPr sz="1400" b="0" i="0" u="none" strike="noStrike" cap="none">
              <a:solidFill>
                <a:srgbClr val="000000"/>
              </a:solidFill>
              <a:latin typeface="Arial"/>
              <a:ea typeface="Arial"/>
              <a:cs typeface="Arial"/>
              <a:sym typeface="Arial"/>
            </a:endParaRPr>
          </a:p>
        </p:txBody>
      </p:sp>
      <p:sp>
        <p:nvSpPr>
          <p:cNvPr id="378" name="Google Shape;378;p29"/>
          <p:cNvSpPr/>
          <p:nvPr/>
        </p:nvSpPr>
        <p:spPr>
          <a:xfrm>
            <a:off x="9091868"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Förhindra speluppbyggnad</a:t>
            </a:r>
            <a:endParaRPr sz="1400" b="0" i="0" u="none" strike="noStrike" cap="none">
              <a:solidFill>
                <a:srgbClr val="000000"/>
              </a:solidFill>
              <a:latin typeface="Arial"/>
              <a:ea typeface="Arial"/>
              <a:cs typeface="Arial"/>
              <a:sym typeface="Arial"/>
            </a:endParaRPr>
          </a:p>
        </p:txBody>
      </p:sp>
      <p:sp>
        <p:nvSpPr>
          <p:cNvPr id="379" name="Google Shape;379;p2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                              Spelform 9-9</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sp>
        <p:nvSpPr>
          <p:cNvPr id="384" name="Google Shape;384;p30"/>
          <p:cNvSpPr/>
          <p:nvPr/>
        </p:nvSpPr>
        <p:spPr>
          <a:xfrm>
            <a:off x="2014931" y="2271713"/>
            <a:ext cx="253347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ANFALLSSPEL</a:t>
            </a:r>
            <a:endParaRPr sz="1400" b="0" i="0" u="none" strike="noStrike" cap="none">
              <a:solidFill>
                <a:srgbClr val="000000"/>
              </a:solidFill>
              <a:latin typeface="Arial"/>
              <a:ea typeface="Arial"/>
              <a:cs typeface="Arial"/>
              <a:sym typeface="Arial"/>
            </a:endParaRPr>
          </a:p>
        </p:txBody>
      </p:sp>
      <p:sp>
        <p:nvSpPr>
          <p:cNvPr id="385" name="Google Shape;385;p30"/>
          <p:cNvSpPr/>
          <p:nvPr/>
        </p:nvSpPr>
        <p:spPr>
          <a:xfrm>
            <a:off x="2306015" y="4993929"/>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Komma till avslut och göra mål </a:t>
            </a:r>
            <a:endParaRPr sz="1400" b="0" i="0" u="none" strike="noStrike" cap="none">
              <a:solidFill>
                <a:srgbClr val="000000"/>
              </a:solidFill>
              <a:latin typeface="Arial"/>
              <a:ea typeface="Arial"/>
              <a:cs typeface="Arial"/>
              <a:sym typeface="Arial"/>
            </a:endParaRPr>
          </a:p>
        </p:txBody>
      </p:sp>
      <p:sp>
        <p:nvSpPr>
          <p:cNvPr id="386" name="Google Shape;386;p30"/>
          <p:cNvSpPr/>
          <p:nvPr/>
        </p:nvSpPr>
        <p:spPr>
          <a:xfrm>
            <a:off x="1167468" y="370654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Speluppbyggnad</a:t>
            </a:r>
            <a:endParaRPr sz="1400" b="0" i="0" u="none" strike="noStrike" cap="none">
              <a:solidFill>
                <a:srgbClr val="000000"/>
              </a:solidFill>
              <a:latin typeface="Arial"/>
              <a:ea typeface="Arial"/>
              <a:cs typeface="Arial"/>
              <a:sym typeface="Arial"/>
            </a:endParaRPr>
          </a:p>
        </p:txBody>
      </p:sp>
      <p:sp>
        <p:nvSpPr>
          <p:cNvPr id="387" name="Google Shape;387;p30"/>
          <p:cNvSpPr/>
          <p:nvPr/>
        </p:nvSpPr>
        <p:spPr>
          <a:xfrm>
            <a:off x="3641959" y="370654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Kontring</a:t>
            </a:r>
            <a:endParaRPr sz="1400" b="0" i="0" u="none" strike="noStrike" cap="none">
              <a:solidFill>
                <a:srgbClr val="000000"/>
              </a:solidFill>
              <a:latin typeface="Arial"/>
              <a:ea typeface="Arial"/>
              <a:cs typeface="Arial"/>
              <a:sym typeface="Arial"/>
            </a:endParaRPr>
          </a:p>
        </p:txBody>
      </p:sp>
      <p:sp>
        <p:nvSpPr>
          <p:cNvPr id="388" name="Google Shape;388;p3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                              Anfallsspel</a:t>
            </a:r>
            <a:endParaRPr/>
          </a:p>
        </p:txBody>
      </p:sp>
      <p:sp>
        <p:nvSpPr>
          <p:cNvPr id="389" name="Google Shape;389;p30"/>
          <p:cNvSpPr txBox="1"/>
          <p:nvPr/>
        </p:nvSpPr>
        <p:spPr>
          <a:xfrm>
            <a:off x="902467" y="2965566"/>
            <a:ext cx="4758401" cy="276999"/>
          </a:xfrm>
          <a:prstGeom prst="rect">
            <a:avLst/>
          </a:prstGeom>
          <a:solidFill>
            <a:schemeClr val="lt1"/>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 Passera motståndare med bollen</a:t>
            </a:r>
            <a:endParaRPr sz="1400" b="0" i="0" u="none" strike="noStrike" cap="none">
              <a:solidFill>
                <a:srgbClr val="000000"/>
              </a:solidFill>
              <a:latin typeface="Arial"/>
              <a:ea typeface="Arial"/>
              <a:cs typeface="Arial"/>
              <a:sym typeface="Arial"/>
            </a:endParaRPr>
          </a:p>
        </p:txBody>
      </p:sp>
      <p:sp>
        <p:nvSpPr>
          <p:cNvPr id="390" name="Google Shape;390;p30"/>
          <p:cNvSpPr/>
          <p:nvPr/>
        </p:nvSpPr>
        <p:spPr>
          <a:xfrm>
            <a:off x="869078" y="4341922"/>
            <a:ext cx="2290734"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Uppfylla grundförutsättningarna* Spelbarhet i alla spelytor</a:t>
            </a:r>
            <a:endParaRPr sz="1400" b="0" i="0" u="none" strike="noStrike" cap="none">
              <a:solidFill>
                <a:srgbClr val="000000"/>
              </a:solidFill>
              <a:latin typeface="Arial"/>
              <a:ea typeface="Arial"/>
              <a:cs typeface="Arial"/>
              <a:sym typeface="Arial"/>
            </a:endParaRPr>
          </a:p>
        </p:txBody>
      </p:sp>
      <p:sp>
        <p:nvSpPr>
          <p:cNvPr id="391" name="Google Shape;391;p30"/>
          <p:cNvSpPr/>
          <p:nvPr/>
        </p:nvSpPr>
        <p:spPr>
          <a:xfrm>
            <a:off x="3370134" y="4388088"/>
            <a:ext cx="2290734"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Snabbt speldjup framåt och bakåt</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Snabbt spelbar i spelyta 2 och 3</a:t>
            </a:r>
            <a:endParaRPr sz="1400" b="0" i="0" u="none" strike="noStrike" cap="none">
              <a:solidFill>
                <a:srgbClr val="000000"/>
              </a:solidFill>
              <a:latin typeface="Arial"/>
              <a:ea typeface="Arial"/>
              <a:cs typeface="Arial"/>
              <a:sym typeface="Arial"/>
            </a:endParaRPr>
          </a:p>
        </p:txBody>
      </p:sp>
      <p:sp>
        <p:nvSpPr>
          <p:cNvPr id="392" name="Google Shape;392;p30"/>
          <p:cNvSpPr/>
          <p:nvPr/>
        </p:nvSpPr>
        <p:spPr>
          <a:xfrm>
            <a:off x="1919905" y="5672110"/>
            <a:ext cx="2467143"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De flesta avsluten i straffområdet</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Returer</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r>
              <a:rPr lang="sv-SE" sz="1200" b="1" i="0" u="none" strike="noStrike" cap="none">
                <a:solidFill>
                  <a:schemeClr val="dk1"/>
                </a:solidFill>
                <a:latin typeface="Calibri"/>
                <a:ea typeface="Calibri"/>
                <a:cs typeface="Calibri"/>
                <a:sym typeface="Calibri"/>
              </a:rPr>
              <a:t> </a:t>
            </a:r>
            <a:endParaRPr sz="1200" b="0" i="0" u="none" strike="noStrike" cap="none">
              <a:solidFill>
                <a:schemeClr val="dk1"/>
              </a:solidFill>
              <a:latin typeface="Calibri"/>
              <a:ea typeface="Calibri"/>
              <a:cs typeface="Calibri"/>
              <a:sym typeface="Calibri"/>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96"/>
        <p:cNvGrpSpPr/>
        <p:nvPr/>
      </p:nvGrpSpPr>
      <p:grpSpPr>
        <a:xfrm>
          <a:off x="0" y="0"/>
          <a:ext cx="0" cy="0"/>
          <a:chOff x="0" y="0"/>
          <a:chExt cx="0" cy="0"/>
        </a:xfrm>
      </p:grpSpPr>
      <p:sp>
        <p:nvSpPr>
          <p:cNvPr id="397" name="Google Shape;397;p3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b="1"/>
              <a:t>                    Anfallsspel - färdigheter</a:t>
            </a:r>
            <a:endParaRPr/>
          </a:p>
        </p:txBody>
      </p:sp>
      <p:sp>
        <p:nvSpPr>
          <p:cNvPr id="398" name="Google Shape;398;p31"/>
          <p:cNvSpPr txBox="1">
            <a:spLocks noGrp="1"/>
          </p:cNvSpPr>
          <p:nvPr>
            <p:ph type="body" idx="1"/>
          </p:nvPr>
        </p:nvSpPr>
        <p:spPr>
          <a:xfrm>
            <a:off x="1887983" y="1684768"/>
            <a:ext cx="2757256" cy="4392182"/>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800"/>
              <a:buNone/>
            </a:pPr>
            <a:r>
              <a:rPr lang="sv-SE" sz="1800" b="1" dirty="0">
                <a:solidFill>
                  <a:schemeClr val="dk1"/>
                </a:solidFill>
                <a:latin typeface="Calibri"/>
                <a:ea typeface="Calibri"/>
                <a:cs typeface="Calibri"/>
                <a:sym typeface="Calibri"/>
              </a:rPr>
              <a:t>Laget</a:t>
            </a:r>
            <a:endParaRPr sz="1800" dirty="0"/>
          </a:p>
          <a:p>
            <a:pPr marL="0" lvl="0" indent="0" algn="l" rtl="0">
              <a:lnSpc>
                <a:spcPct val="90000"/>
              </a:lnSpc>
              <a:spcBef>
                <a:spcPts val="1000"/>
              </a:spcBef>
              <a:spcAft>
                <a:spcPts val="0"/>
              </a:spcAft>
              <a:buClr>
                <a:schemeClr val="dk1"/>
              </a:buClr>
              <a:buSzPts val="1800"/>
              <a:buNone/>
            </a:pPr>
            <a:r>
              <a:rPr lang="sv-SE" sz="1800" dirty="0">
                <a:solidFill>
                  <a:schemeClr val="dk1"/>
                </a:solidFill>
                <a:latin typeface="Calibri"/>
                <a:ea typeface="Calibri"/>
                <a:cs typeface="Calibri"/>
                <a:sym typeface="Calibri"/>
              </a:rPr>
              <a:t>Spelbarhet*</a:t>
            </a:r>
            <a:endParaRPr dirty="0"/>
          </a:p>
          <a:p>
            <a:pPr marL="0" lvl="0" indent="0" algn="l" rtl="0">
              <a:lnSpc>
                <a:spcPct val="90000"/>
              </a:lnSpc>
              <a:spcBef>
                <a:spcPts val="1000"/>
              </a:spcBef>
              <a:spcAft>
                <a:spcPts val="0"/>
              </a:spcAft>
              <a:buClr>
                <a:schemeClr val="dk1"/>
              </a:buClr>
              <a:buSzPts val="1800"/>
              <a:buNone/>
            </a:pPr>
            <a:r>
              <a:rPr lang="sv-SE" sz="1800" dirty="0">
                <a:solidFill>
                  <a:schemeClr val="dk1"/>
                </a:solidFill>
                <a:latin typeface="Calibri"/>
                <a:ea typeface="Calibri"/>
                <a:cs typeface="Calibri"/>
                <a:sym typeface="Calibri"/>
              </a:rPr>
              <a:t>Spelavstånd* </a:t>
            </a:r>
            <a:endParaRPr dirty="0"/>
          </a:p>
          <a:p>
            <a:pPr marL="0" lvl="0" indent="0" algn="l" rtl="0">
              <a:lnSpc>
                <a:spcPct val="90000"/>
              </a:lnSpc>
              <a:spcBef>
                <a:spcPts val="1000"/>
              </a:spcBef>
              <a:spcAft>
                <a:spcPts val="0"/>
              </a:spcAft>
              <a:buClr>
                <a:schemeClr val="dk1"/>
              </a:buClr>
              <a:buSzPts val="1800"/>
              <a:buNone/>
            </a:pPr>
            <a:r>
              <a:rPr lang="sv-SE" sz="1800" dirty="0">
                <a:solidFill>
                  <a:schemeClr val="dk1"/>
                </a:solidFill>
                <a:latin typeface="Calibri"/>
                <a:ea typeface="Calibri"/>
                <a:cs typeface="Calibri"/>
                <a:sym typeface="Calibri"/>
              </a:rPr>
              <a:t>Spelbredd* </a:t>
            </a:r>
            <a:endParaRPr dirty="0"/>
          </a:p>
          <a:p>
            <a:pPr marL="0" lvl="0" indent="0" algn="l" rtl="0">
              <a:lnSpc>
                <a:spcPct val="90000"/>
              </a:lnSpc>
              <a:spcBef>
                <a:spcPts val="1000"/>
              </a:spcBef>
              <a:spcAft>
                <a:spcPts val="0"/>
              </a:spcAft>
              <a:buClr>
                <a:schemeClr val="dk1"/>
              </a:buClr>
              <a:buSzPts val="1800"/>
              <a:buNone/>
            </a:pPr>
            <a:r>
              <a:rPr lang="sv-SE" sz="1800" dirty="0">
                <a:solidFill>
                  <a:schemeClr val="dk1"/>
                </a:solidFill>
                <a:latin typeface="Calibri"/>
                <a:ea typeface="Calibri"/>
                <a:cs typeface="Calibri"/>
                <a:sym typeface="Calibri"/>
              </a:rPr>
              <a:t>Speldjup*</a:t>
            </a:r>
            <a:endParaRPr dirty="0"/>
          </a:p>
          <a:p>
            <a:pPr marL="0" lvl="0" indent="0" algn="l" rtl="0">
              <a:lnSpc>
                <a:spcPct val="90000"/>
              </a:lnSpc>
              <a:spcBef>
                <a:spcPts val="1000"/>
              </a:spcBef>
              <a:spcAft>
                <a:spcPts val="0"/>
              </a:spcAft>
              <a:buClr>
                <a:schemeClr val="dk1"/>
              </a:buClr>
              <a:buSzPts val="1800"/>
              <a:buNone/>
            </a:pPr>
            <a:r>
              <a:rPr lang="sv-SE" sz="1800" dirty="0">
                <a:solidFill>
                  <a:schemeClr val="dk1"/>
                </a:solidFill>
                <a:latin typeface="Calibri"/>
                <a:ea typeface="Calibri"/>
                <a:cs typeface="Calibri"/>
                <a:sym typeface="Calibri"/>
              </a:rPr>
              <a:t>Uppspel</a:t>
            </a:r>
            <a:endParaRPr dirty="0"/>
          </a:p>
          <a:p>
            <a:pPr marL="0" lvl="0" indent="0" algn="l" rtl="0">
              <a:lnSpc>
                <a:spcPct val="90000"/>
              </a:lnSpc>
              <a:spcBef>
                <a:spcPts val="1000"/>
              </a:spcBef>
              <a:spcAft>
                <a:spcPts val="0"/>
              </a:spcAft>
              <a:buClr>
                <a:schemeClr val="dk1"/>
              </a:buClr>
              <a:buSzPts val="1800"/>
              <a:buNone/>
            </a:pPr>
            <a:r>
              <a:rPr lang="sv-SE" sz="1800" dirty="0">
                <a:solidFill>
                  <a:schemeClr val="dk1"/>
                </a:solidFill>
                <a:latin typeface="Calibri"/>
                <a:ea typeface="Calibri"/>
                <a:cs typeface="Calibri"/>
                <a:sym typeface="Calibri"/>
              </a:rPr>
              <a:t>Uppflyttning</a:t>
            </a:r>
            <a:endParaRPr dirty="0"/>
          </a:p>
          <a:p>
            <a:pPr marL="0" lvl="0" indent="0" algn="l" rtl="0">
              <a:lnSpc>
                <a:spcPct val="90000"/>
              </a:lnSpc>
              <a:spcBef>
                <a:spcPts val="1000"/>
              </a:spcBef>
              <a:spcAft>
                <a:spcPts val="0"/>
              </a:spcAft>
              <a:buClr>
                <a:schemeClr val="dk1"/>
              </a:buClr>
              <a:buSzPts val="1800"/>
              <a:buNone/>
            </a:pPr>
            <a:r>
              <a:rPr lang="sv-SE" sz="1800" dirty="0">
                <a:solidFill>
                  <a:schemeClr val="dk1"/>
                </a:solidFill>
                <a:latin typeface="Calibri"/>
                <a:ea typeface="Calibri"/>
                <a:cs typeface="Calibri"/>
                <a:sym typeface="Calibri"/>
              </a:rPr>
              <a:t>Djupledsspel</a:t>
            </a:r>
            <a:endParaRPr dirty="0"/>
          </a:p>
          <a:p>
            <a:pPr marL="0" lvl="0" indent="0" algn="l" rtl="0">
              <a:lnSpc>
                <a:spcPct val="90000"/>
              </a:lnSpc>
              <a:spcBef>
                <a:spcPts val="1000"/>
              </a:spcBef>
              <a:spcAft>
                <a:spcPts val="0"/>
              </a:spcAft>
              <a:buClr>
                <a:schemeClr val="dk1"/>
              </a:buClr>
              <a:buSzPts val="1800"/>
              <a:buNone/>
            </a:pPr>
            <a:r>
              <a:rPr lang="sv-SE" sz="1800" dirty="0">
                <a:solidFill>
                  <a:schemeClr val="dk1"/>
                </a:solidFill>
                <a:latin typeface="Calibri"/>
                <a:ea typeface="Calibri"/>
                <a:cs typeface="Calibri"/>
                <a:sym typeface="Calibri"/>
              </a:rPr>
              <a:t>Väggspel</a:t>
            </a:r>
            <a:endParaRPr dirty="0"/>
          </a:p>
          <a:p>
            <a:pPr marL="0" lvl="0" indent="0" algn="l" rtl="0">
              <a:lnSpc>
                <a:spcPct val="90000"/>
              </a:lnSpc>
              <a:spcBef>
                <a:spcPts val="1000"/>
              </a:spcBef>
              <a:spcAft>
                <a:spcPts val="0"/>
              </a:spcAft>
              <a:buClr>
                <a:schemeClr val="dk1"/>
              </a:buClr>
              <a:buSzPts val="1800"/>
              <a:buNone/>
            </a:pPr>
            <a:r>
              <a:rPr lang="sv-SE" sz="1800" dirty="0">
                <a:solidFill>
                  <a:schemeClr val="dk1"/>
                </a:solidFill>
                <a:latin typeface="Calibri"/>
                <a:ea typeface="Calibri"/>
                <a:cs typeface="Calibri"/>
                <a:sym typeface="Calibri"/>
              </a:rPr>
              <a:t>Spelvändning</a:t>
            </a:r>
            <a:endParaRPr dirty="0"/>
          </a:p>
          <a:p>
            <a:pPr marL="0" lvl="0" indent="0" algn="l" rtl="0">
              <a:lnSpc>
                <a:spcPct val="90000"/>
              </a:lnSpc>
              <a:spcBef>
                <a:spcPts val="1000"/>
              </a:spcBef>
              <a:spcAft>
                <a:spcPts val="0"/>
              </a:spcAft>
              <a:buClr>
                <a:schemeClr val="dk1"/>
              </a:buClr>
              <a:buSzPts val="1800"/>
              <a:buNone/>
            </a:pPr>
            <a:r>
              <a:rPr lang="sv-SE" sz="1800" dirty="0">
                <a:solidFill>
                  <a:schemeClr val="dk1"/>
                </a:solidFill>
                <a:latin typeface="Calibri"/>
                <a:ea typeface="Calibri"/>
                <a:cs typeface="Calibri"/>
                <a:sym typeface="Calibri"/>
              </a:rPr>
              <a:t>Avledande rörelse</a:t>
            </a:r>
            <a:endParaRPr dirty="0"/>
          </a:p>
          <a:p>
            <a:pPr marL="0" lvl="0" indent="0" algn="l" rtl="0">
              <a:lnSpc>
                <a:spcPct val="90000"/>
              </a:lnSpc>
              <a:spcBef>
                <a:spcPts val="1000"/>
              </a:spcBef>
              <a:spcAft>
                <a:spcPts val="0"/>
              </a:spcAft>
              <a:buClr>
                <a:schemeClr val="dk1"/>
              </a:buClr>
              <a:buSzPts val="1800"/>
              <a:buNone/>
            </a:pPr>
            <a:r>
              <a:rPr lang="sv-SE" sz="1800" dirty="0">
                <a:solidFill>
                  <a:schemeClr val="dk1"/>
                </a:solidFill>
                <a:latin typeface="Calibri"/>
                <a:ea typeface="Calibri"/>
                <a:cs typeface="Calibri"/>
                <a:sym typeface="Calibri"/>
              </a:rPr>
              <a:t>Överlappning</a:t>
            </a:r>
            <a:endParaRPr dirty="0"/>
          </a:p>
          <a:p>
            <a:pPr marL="0" lvl="0" indent="0" algn="l" rtl="0">
              <a:lnSpc>
                <a:spcPct val="90000"/>
              </a:lnSpc>
              <a:spcBef>
                <a:spcPts val="1000"/>
              </a:spcBef>
              <a:spcAft>
                <a:spcPts val="0"/>
              </a:spcAft>
              <a:buClr>
                <a:schemeClr val="dk1"/>
              </a:buClr>
              <a:buSzPts val="1800"/>
              <a:buNone/>
            </a:pPr>
            <a:endParaRPr sz="1800" dirty="0"/>
          </a:p>
          <a:p>
            <a:pPr marL="0" lvl="0" indent="0" algn="l" rtl="0">
              <a:lnSpc>
                <a:spcPct val="90000"/>
              </a:lnSpc>
              <a:spcBef>
                <a:spcPts val="1000"/>
              </a:spcBef>
              <a:spcAft>
                <a:spcPts val="0"/>
              </a:spcAft>
              <a:buClr>
                <a:schemeClr val="dk1"/>
              </a:buClr>
              <a:buSzPts val="1800"/>
              <a:buNone/>
            </a:pPr>
            <a:r>
              <a:rPr lang="sv-SE" sz="1800" dirty="0">
                <a:solidFill>
                  <a:schemeClr val="dk1"/>
                </a:solidFill>
                <a:latin typeface="Calibri"/>
                <a:ea typeface="Calibri"/>
                <a:cs typeface="Calibri"/>
                <a:sym typeface="Calibri"/>
              </a:rPr>
              <a:t>	</a:t>
            </a:r>
            <a:endParaRPr dirty="0"/>
          </a:p>
        </p:txBody>
      </p:sp>
      <p:sp>
        <p:nvSpPr>
          <p:cNvPr id="399" name="Google Shape;399;p31"/>
          <p:cNvSpPr txBox="1"/>
          <p:nvPr/>
        </p:nvSpPr>
        <p:spPr>
          <a:xfrm>
            <a:off x="4797639" y="1684769"/>
            <a:ext cx="2757256" cy="4392181"/>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800"/>
              <a:buFont typeface="Arial"/>
              <a:buNone/>
            </a:pPr>
            <a:r>
              <a:rPr lang="sv-SE" sz="1800" b="1" i="0" u="none" strike="noStrike" cap="none" dirty="0">
                <a:solidFill>
                  <a:schemeClr val="dk1"/>
                </a:solidFill>
                <a:latin typeface="Calibri"/>
                <a:ea typeface="Calibri"/>
                <a:cs typeface="Calibri"/>
                <a:sym typeface="Calibri"/>
              </a:rPr>
              <a:t>Spelaren</a:t>
            </a:r>
            <a:endParaRPr sz="1800" b="0" i="0" u="none" strike="noStrike" cap="none" dirty="0">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dirty="0">
                <a:solidFill>
                  <a:schemeClr val="dk1"/>
                </a:solidFill>
                <a:latin typeface="Calibri"/>
                <a:ea typeface="Calibri"/>
                <a:cs typeface="Calibri"/>
                <a:sym typeface="Calibri"/>
              </a:rPr>
              <a:t>Driva</a:t>
            </a:r>
            <a:endParaRPr sz="1400" b="0" i="0" u="none" strike="noStrike" cap="none" dirty="0">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dirty="0">
                <a:solidFill>
                  <a:schemeClr val="dk1"/>
                </a:solidFill>
                <a:latin typeface="Calibri"/>
                <a:ea typeface="Calibri"/>
                <a:cs typeface="Calibri"/>
                <a:sym typeface="Calibri"/>
              </a:rPr>
              <a:t>Skjuta </a:t>
            </a:r>
            <a:endParaRPr sz="1400" b="0" i="0" u="none" strike="noStrike" cap="none" dirty="0">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dirty="0">
                <a:solidFill>
                  <a:schemeClr val="dk1"/>
                </a:solidFill>
                <a:latin typeface="Calibri"/>
                <a:ea typeface="Calibri"/>
                <a:cs typeface="Calibri"/>
                <a:sym typeface="Calibri"/>
              </a:rPr>
              <a:t>Vända</a:t>
            </a:r>
            <a:endParaRPr sz="1400" b="0" i="0" u="none" strike="noStrike" cap="none" dirty="0">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dirty="0">
                <a:solidFill>
                  <a:schemeClr val="dk1"/>
                </a:solidFill>
                <a:latin typeface="Calibri"/>
                <a:ea typeface="Calibri"/>
                <a:cs typeface="Calibri"/>
                <a:sym typeface="Calibri"/>
              </a:rPr>
              <a:t>Passa</a:t>
            </a:r>
            <a:endParaRPr sz="1400" b="0" i="0" u="none" strike="noStrike" cap="none" dirty="0">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dirty="0">
                <a:solidFill>
                  <a:schemeClr val="dk1"/>
                </a:solidFill>
                <a:latin typeface="Calibri"/>
                <a:ea typeface="Calibri"/>
                <a:cs typeface="Calibri"/>
                <a:sym typeface="Calibri"/>
              </a:rPr>
              <a:t>Ta emot bollen</a:t>
            </a:r>
            <a:endParaRPr sz="1400" b="0" i="0" u="none" strike="noStrike" cap="none" dirty="0">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dirty="0">
                <a:solidFill>
                  <a:schemeClr val="dk1"/>
                </a:solidFill>
                <a:latin typeface="Calibri"/>
                <a:ea typeface="Calibri"/>
                <a:cs typeface="Calibri"/>
                <a:sym typeface="Calibri"/>
              </a:rPr>
              <a:t>Utmana, dribbla, finta</a:t>
            </a:r>
            <a:endParaRPr sz="1400" b="0" i="0" u="none" strike="noStrike" cap="none" dirty="0">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dirty="0">
                <a:solidFill>
                  <a:schemeClr val="dk1"/>
                </a:solidFill>
                <a:latin typeface="Calibri"/>
                <a:ea typeface="Calibri"/>
                <a:cs typeface="Calibri"/>
                <a:sym typeface="Calibri"/>
              </a:rPr>
              <a:t>Nicka</a:t>
            </a:r>
            <a:endParaRPr sz="1400" b="0" i="0" u="none" strike="noStrike" cap="none" dirty="0">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endParaRPr sz="1800" b="0" i="0" u="none" strike="noStrike" cap="none" dirty="0">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dirty="0">
                <a:solidFill>
                  <a:schemeClr val="dk1"/>
                </a:solidFill>
                <a:latin typeface="Calibri"/>
                <a:ea typeface="Calibri"/>
                <a:cs typeface="Calibri"/>
                <a:sym typeface="Calibri"/>
              </a:rPr>
              <a:t> </a:t>
            </a:r>
            <a:endParaRPr sz="1400" b="0" i="0" u="none" strike="noStrike" cap="none" dirty="0">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endParaRPr sz="1800" b="0" i="0" u="none" strike="noStrike" cap="none" dirty="0">
              <a:solidFill>
                <a:schemeClr val="dk1"/>
              </a:solidFill>
              <a:latin typeface="Calibri"/>
              <a:ea typeface="Calibri"/>
              <a:cs typeface="Calibri"/>
              <a:sym typeface="Calibri"/>
            </a:endParaRPr>
          </a:p>
        </p:txBody>
      </p:sp>
      <p:sp>
        <p:nvSpPr>
          <p:cNvPr id="400" name="Google Shape;400;p31"/>
          <p:cNvSpPr txBox="1"/>
          <p:nvPr/>
        </p:nvSpPr>
        <p:spPr>
          <a:xfrm>
            <a:off x="7707295" y="1690688"/>
            <a:ext cx="3157350" cy="4386262"/>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600"/>
              <a:buFont typeface="Arial"/>
              <a:buNone/>
            </a:pPr>
            <a:r>
              <a:rPr lang="sv-SE" sz="1600" b="0" i="0" u="none" strike="noStrike" cap="none" dirty="0">
                <a:solidFill>
                  <a:schemeClr val="dk1"/>
                </a:solidFill>
                <a:latin typeface="Calibri"/>
                <a:ea typeface="Calibri"/>
                <a:cs typeface="Calibri"/>
                <a:sym typeface="Calibri"/>
              </a:rPr>
              <a:t> </a:t>
            </a:r>
            <a:r>
              <a:rPr lang="sv-SE" sz="1800" b="1" i="0" u="none" strike="noStrike" cap="none" dirty="0">
                <a:solidFill>
                  <a:schemeClr val="dk1"/>
                </a:solidFill>
                <a:latin typeface="Calibri"/>
                <a:ea typeface="Calibri"/>
                <a:cs typeface="Calibri"/>
                <a:sym typeface="Calibri"/>
              </a:rPr>
              <a:t>Målvakten (extra färdigheter)</a:t>
            </a:r>
            <a:endParaRPr sz="1800" b="0" i="0" u="none" strike="noStrike" cap="none" dirty="0">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600"/>
              <a:buFont typeface="Arial"/>
              <a:buNone/>
            </a:pPr>
            <a:r>
              <a:rPr lang="sv-SE" sz="1800" b="0" i="0" u="none" strike="noStrike" cap="none" dirty="0">
                <a:solidFill>
                  <a:schemeClr val="dk1"/>
                </a:solidFill>
                <a:latin typeface="Calibri"/>
                <a:ea typeface="Calibri"/>
                <a:cs typeface="Calibri"/>
                <a:sym typeface="Calibri"/>
              </a:rPr>
              <a:t>Rulla bollen</a:t>
            </a:r>
            <a:endParaRPr sz="1800" b="0" i="0" u="none" strike="noStrike" cap="none" dirty="0">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600"/>
              <a:buFont typeface="Arial"/>
              <a:buNone/>
            </a:pPr>
            <a:r>
              <a:rPr lang="sv-SE" sz="1800" b="0" i="0" u="none" strike="noStrike" cap="none" dirty="0">
                <a:solidFill>
                  <a:schemeClr val="dk1"/>
                </a:solidFill>
                <a:latin typeface="Calibri"/>
                <a:ea typeface="Calibri"/>
                <a:cs typeface="Calibri"/>
                <a:sym typeface="Calibri"/>
              </a:rPr>
              <a:t>Kasta bollen</a:t>
            </a:r>
            <a:endParaRPr sz="1800" b="0" i="0" u="none" strike="noStrike" cap="none" dirty="0">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600"/>
              <a:buFont typeface="Arial"/>
              <a:buNone/>
            </a:pPr>
            <a:r>
              <a:rPr lang="sv-SE" sz="1800" b="0" i="0" u="none" strike="noStrike" cap="none" dirty="0">
                <a:solidFill>
                  <a:schemeClr val="dk1"/>
                </a:solidFill>
                <a:latin typeface="Calibri"/>
                <a:ea typeface="Calibri"/>
                <a:cs typeface="Calibri"/>
                <a:sym typeface="Calibri"/>
              </a:rPr>
              <a:t>Utspark</a:t>
            </a:r>
            <a:endParaRPr sz="1800" b="0" i="0" u="none" strike="noStrike" cap="none" dirty="0">
              <a:solidFill>
                <a:srgbClr val="000000"/>
              </a:solidFill>
              <a:latin typeface="Arial"/>
              <a:ea typeface="Arial"/>
              <a:cs typeface="Arial"/>
              <a:sym typeface="Aria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404"/>
        <p:cNvGrpSpPr/>
        <p:nvPr/>
      </p:nvGrpSpPr>
      <p:grpSpPr>
        <a:xfrm>
          <a:off x="0" y="0"/>
          <a:ext cx="0" cy="0"/>
          <a:chOff x="0" y="0"/>
          <a:chExt cx="0" cy="0"/>
        </a:xfrm>
      </p:grpSpPr>
      <p:sp>
        <p:nvSpPr>
          <p:cNvPr id="405" name="Google Shape;405;p32"/>
          <p:cNvSpPr/>
          <p:nvPr/>
        </p:nvSpPr>
        <p:spPr>
          <a:xfrm>
            <a:off x="7820462" y="2271713"/>
            <a:ext cx="253347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FÖRSVARSSPEL</a:t>
            </a:r>
            <a:endParaRPr sz="1400" b="0" i="0" u="none" strike="noStrike" cap="none">
              <a:solidFill>
                <a:srgbClr val="000000"/>
              </a:solidFill>
              <a:latin typeface="Arial"/>
              <a:ea typeface="Arial"/>
              <a:cs typeface="Arial"/>
              <a:sym typeface="Arial"/>
            </a:endParaRPr>
          </a:p>
        </p:txBody>
      </p:sp>
      <p:sp>
        <p:nvSpPr>
          <p:cNvPr id="406" name="Google Shape;406;p32"/>
          <p:cNvSpPr/>
          <p:nvPr/>
        </p:nvSpPr>
        <p:spPr>
          <a:xfrm>
            <a:off x="8349671" y="5076317"/>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Förhindra och </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rädda avslut</a:t>
            </a:r>
            <a:endParaRPr sz="1400" b="0" i="0" u="none" strike="noStrike" cap="none">
              <a:solidFill>
                <a:srgbClr val="000000"/>
              </a:solidFill>
              <a:latin typeface="Arial"/>
              <a:ea typeface="Arial"/>
              <a:cs typeface="Arial"/>
              <a:sym typeface="Arial"/>
            </a:endParaRPr>
          </a:p>
        </p:txBody>
      </p:sp>
      <p:sp>
        <p:nvSpPr>
          <p:cNvPr id="407" name="Google Shape;407;p32"/>
          <p:cNvSpPr/>
          <p:nvPr/>
        </p:nvSpPr>
        <p:spPr>
          <a:xfrm>
            <a:off x="7164140"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Återerövring av boll</a:t>
            </a:r>
            <a:endParaRPr sz="1400" b="0" i="0" u="none" strike="noStrike" cap="none">
              <a:solidFill>
                <a:srgbClr val="000000"/>
              </a:solidFill>
              <a:latin typeface="Arial"/>
              <a:ea typeface="Arial"/>
              <a:cs typeface="Arial"/>
              <a:sym typeface="Arial"/>
            </a:endParaRPr>
          </a:p>
        </p:txBody>
      </p:sp>
      <p:sp>
        <p:nvSpPr>
          <p:cNvPr id="408" name="Google Shape;408;p32"/>
          <p:cNvSpPr/>
          <p:nvPr/>
        </p:nvSpPr>
        <p:spPr>
          <a:xfrm>
            <a:off x="9453818"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Förhindra speluppbyggnad</a:t>
            </a:r>
            <a:endParaRPr sz="1400" b="0" i="0" u="none" strike="noStrike" cap="none">
              <a:solidFill>
                <a:srgbClr val="000000"/>
              </a:solidFill>
              <a:latin typeface="Arial"/>
              <a:ea typeface="Arial"/>
              <a:cs typeface="Arial"/>
              <a:sym typeface="Arial"/>
            </a:endParaRPr>
          </a:p>
        </p:txBody>
      </p:sp>
      <p:sp>
        <p:nvSpPr>
          <p:cNvPr id="409" name="Google Shape;409;p3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sv-SE"/>
              <a:t>Omställning till försvarsspel</a:t>
            </a:r>
            <a:endParaRPr/>
          </a:p>
        </p:txBody>
      </p:sp>
      <p:sp>
        <p:nvSpPr>
          <p:cNvPr id="410" name="Google Shape;410;p32"/>
          <p:cNvSpPr/>
          <p:nvPr/>
        </p:nvSpPr>
        <p:spPr>
          <a:xfrm>
            <a:off x="8713955" y="2915580"/>
            <a:ext cx="876853" cy="27695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sv-SE" sz="1200" b="0" i="0" u="none" strike="noStrike" cap="none" dirty="0">
                <a:solidFill>
                  <a:schemeClr val="dk1"/>
                </a:solidFill>
                <a:latin typeface="Calibri"/>
                <a:ea typeface="Calibri"/>
                <a:cs typeface="Calibri"/>
                <a:sym typeface="Calibri"/>
              </a:rPr>
              <a:t>Ta bollen</a:t>
            </a:r>
            <a:endParaRPr sz="1200" b="0" i="0" u="none" strike="noStrike" cap="none" dirty="0">
              <a:solidFill>
                <a:schemeClr val="dk1"/>
              </a:solidFill>
              <a:latin typeface="Calibri"/>
              <a:ea typeface="Calibri"/>
              <a:cs typeface="Calibri"/>
              <a:sym typeface="Calibri"/>
            </a:endParaRPr>
          </a:p>
        </p:txBody>
      </p:sp>
      <p:sp>
        <p:nvSpPr>
          <p:cNvPr id="411" name="Google Shape;411;p32"/>
          <p:cNvSpPr/>
          <p:nvPr/>
        </p:nvSpPr>
        <p:spPr>
          <a:xfrm>
            <a:off x="9340007" y="4352526"/>
            <a:ext cx="2261442"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Samla laget i lagdelar</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Förhindra spel genom lagdelarna</a:t>
            </a:r>
            <a:endParaRPr sz="1400" b="0" i="0" u="none" strike="noStrike" cap="none">
              <a:solidFill>
                <a:srgbClr val="000000"/>
              </a:solidFill>
              <a:latin typeface="Arial"/>
              <a:ea typeface="Arial"/>
              <a:cs typeface="Arial"/>
              <a:sym typeface="Arial"/>
            </a:endParaRPr>
          </a:p>
        </p:txBody>
      </p:sp>
      <p:sp>
        <p:nvSpPr>
          <p:cNvPr id="412" name="Google Shape;412;p32"/>
          <p:cNvSpPr/>
          <p:nvPr/>
        </p:nvSpPr>
        <p:spPr>
          <a:xfrm>
            <a:off x="8120812" y="5721114"/>
            <a:ext cx="2152641"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Förhindra avslut i straffområdet</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Returer</a:t>
            </a:r>
            <a:endParaRPr sz="1200" b="0" i="0" u="none" strike="noStrike" cap="none">
              <a:solidFill>
                <a:schemeClr val="dk1"/>
              </a:solidFill>
              <a:latin typeface="Calibri"/>
              <a:ea typeface="Calibri"/>
              <a:cs typeface="Calibri"/>
              <a:sym typeface="Calibri"/>
            </a:endParaRPr>
          </a:p>
        </p:txBody>
      </p:sp>
      <p:sp>
        <p:nvSpPr>
          <p:cNvPr id="413" name="Google Shape;413;p32"/>
          <p:cNvSpPr/>
          <p:nvPr/>
        </p:nvSpPr>
        <p:spPr>
          <a:xfrm>
            <a:off x="6791984" y="4349388"/>
            <a:ext cx="2468433"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Snabbt pressa bollhållare</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Snabbt förhindra passningsalternativ</a:t>
            </a:r>
            <a:endParaRPr sz="1200" b="0" i="0" u="none" strike="noStrike" cap="none">
              <a:solidFill>
                <a:schemeClr val="dk1"/>
              </a:solidFill>
              <a:latin typeface="Calibri"/>
              <a:ea typeface="Calibri"/>
              <a:cs typeface="Calibri"/>
              <a:sym typeface="Calibri"/>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417"/>
        <p:cNvGrpSpPr/>
        <p:nvPr/>
      </p:nvGrpSpPr>
      <p:grpSpPr>
        <a:xfrm>
          <a:off x="0" y="0"/>
          <a:ext cx="0" cy="0"/>
          <a:chOff x="0" y="0"/>
          <a:chExt cx="0" cy="0"/>
        </a:xfrm>
      </p:grpSpPr>
      <p:sp>
        <p:nvSpPr>
          <p:cNvPr id="418" name="Google Shape;418;p3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b="1"/>
              <a:t>                    Försvarsspel - färdigheter</a:t>
            </a:r>
            <a:endParaRPr/>
          </a:p>
        </p:txBody>
      </p:sp>
      <p:sp>
        <p:nvSpPr>
          <p:cNvPr id="419" name="Google Shape;419;p33"/>
          <p:cNvSpPr txBox="1">
            <a:spLocks noGrp="1"/>
          </p:cNvSpPr>
          <p:nvPr>
            <p:ph type="body" idx="1"/>
          </p:nvPr>
        </p:nvSpPr>
        <p:spPr>
          <a:xfrm>
            <a:off x="1887983" y="1684768"/>
            <a:ext cx="2757256" cy="289729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800"/>
              <a:buNone/>
            </a:pPr>
            <a:r>
              <a:rPr lang="sv-SE" sz="1800" b="1" dirty="0">
                <a:solidFill>
                  <a:schemeClr val="dk1"/>
                </a:solidFill>
                <a:latin typeface="Calibri"/>
                <a:ea typeface="Calibri"/>
                <a:cs typeface="Calibri"/>
                <a:sym typeface="Calibri"/>
              </a:rPr>
              <a:t>Laget</a:t>
            </a:r>
            <a:endParaRPr sz="1800" dirty="0"/>
          </a:p>
          <a:p>
            <a:pPr marL="0" lvl="0" indent="0" algn="l" rtl="0">
              <a:lnSpc>
                <a:spcPct val="90000"/>
              </a:lnSpc>
              <a:spcBef>
                <a:spcPts val="1000"/>
              </a:spcBef>
              <a:spcAft>
                <a:spcPts val="0"/>
              </a:spcAft>
              <a:buClr>
                <a:schemeClr val="dk1"/>
              </a:buClr>
              <a:buSzPts val="1800"/>
              <a:buNone/>
            </a:pPr>
            <a:r>
              <a:rPr lang="sv-SE" sz="1800" dirty="0">
                <a:solidFill>
                  <a:schemeClr val="dk1"/>
                </a:solidFill>
                <a:latin typeface="Calibri"/>
                <a:ea typeface="Calibri"/>
                <a:cs typeface="Calibri"/>
                <a:sym typeface="Calibri"/>
              </a:rPr>
              <a:t>Försvarssida</a:t>
            </a:r>
            <a:endParaRPr dirty="0"/>
          </a:p>
          <a:p>
            <a:pPr marL="0" lvl="0" indent="0" algn="l" rtl="0">
              <a:lnSpc>
                <a:spcPct val="90000"/>
              </a:lnSpc>
              <a:spcBef>
                <a:spcPts val="1000"/>
              </a:spcBef>
              <a:spcAft>
                <a:spcPts val="0"/>
              </a:spcAft>
              <a:buClr>
                <a:schemeClr val="dk1"/>
              </a:buClr>
              <a:buSzPts val="1800"/>
              <a:buNone/>
            </a:pPr>
            <a:r>
              <a:rPr lang="sv-SE" sz="1800" dirty="0">
                <a:solidFill>
                  <a:schemeClr val="dk1"/>
                </a:solidFill>
                <a:latin typeface="Calibri"/>
                <a:ea typeface="Calibri"/>
                <a:cs typeface="Calibri"/>
                <a:sym typeface="Calibri"/>
              </a:rPr>
              <a:t>Täckning</a:t>
            </a:r>
            <a:endParaRPr dirty="0"/>
          </a:p>
          <a:p>
            <a:pPr marL="0" lvl="0" indent="0" algn="l" rtl="0">
              <a:lnSpc>
                <a:spcPct val="90000"/>
              </a:lnSpc>
              <a:spcBef>
                <a:spcPts val="1000"/>
              </a:spcBef>
              <a:spcAft>
                <a:spcPts val="0"/>
              </a:spcAft>
              <a:buClr>
                <a:schemeClr val="dk1"/>
              </a:buClr>
              <a:buSzPts val="1800"/>
              <a:buNone/>
            </a:pPr>
            <a:r>
              <a:rPr lang="sv-SE" sz="1800" dirty="0">
                <a:solidFill>
                  <a:schemeClr val="dk1"/>
                </a:solidFill>
                <a:latin typeface="Calibri"/>
                <a:ea typeface="Calibri"/>
                <a:cs typeface="Calibri"/>
                <a:sym typeface="Calibri"/>
              </a:rPr>
              <a:t>Nedflyttning</a:t>
            </a:r>
            <a:endParaRPr dirty="0"/>
          </a:p>
          <a:p>
            <a:pPr marL="0" lvl="0" indent="0" algn="l" rtl="0">
              <a:lnSpc>
                <a:spcPct val="90000"/>
              </a:lnSpc>
              <a:spcBef>
                <a:spcPts val="1000"/>
              </a:spcBef>
              <a:spcAft>
                <a:spcPts val="0"/>
              </a:spcAft>
              <a:buClr>
                <a:schemeClr val="dk1"/>
              </a:buClr>
              <a:buSzPts val="1800"/>
              <a:buNone/>
            </a:pPr>
            <a:r>
              <a:rPr lang="sv-SE" sz="1800" dirty="0">
                <a:solidFill>
                  <a:schemeClr val="dk1"/>
                </a:solidFill>
                <a:latin typeface="Calibri"/>
                <a:ea typeface="Calibri"/>
                <a:cs typeface="Calibri"/>
                <a:sym typeface="Calibri"/>
              </a:rPr>
              <a:t>Uppflyttning</a:t>
            </a:r>
            <a:endParaRPr dirty="0"/>
          </a:p>
          <a:p>
            <a:pPr marL="0" lvl="0" indent="0" algn="l" rtl="0">
              <a:lnSpc>
                <a:spcPct val="90000"/>
              </a:lnSpc>
              <a:spcBef>
                <a:spcPts val="1000"/>
              </a:spcBef>
              <a:spcAft>
                <a:spcPts val="0"/>
              </a:spcAft>
              <a:buClr>
                <a:schemeClr val="dk1"/>
              </a:buClr>
              <a:buSzPts val="1800"/>
              <a:buNone/>
            </a:pPr>
            <a:r>
              <a:rPr lang="sv-SE" sz="1800" dirty="0">
                <a:solidFill>
                  <a:schemeClr val="dk1"/>
                </a:solidFill>
                <a:latin typeface="Calibri"/>
                <a:ea typeface="Calibri"/>
                <a:cs typeface="Calibri"/>
                <a:sym typeface="Calibri"/>
              </a:rPr>
              <a:t>Överflyttning</a:t>
            </a:r>
            <a:endParaRPr dirty="0"/>
          </a:p>
          <a:p>
            <a:pPr marL="0" lvl="0" indent="0" algn="l" rtl="0">
              <a:lnSpc>
                <a:spcPct val="90000"/>
              </a:lnSpc>
              <a:spcBef>
                <a:spcPts val="1000"/>
              </a:spcBef>
              <a:spcAft>
                <a:spcPts val="0"/>
              </a:spcAft>
              <a:buClr>
                <a:schemeClr val="dk1"/>
              </a:buClr>
              <a:buSzPts val="1800"/>
              <a:buNone/>
            </a:pPr>
            <a:r>
              <a:rPr lang="sv-SE" sz="1800" dirty="0">
                <a:solidFill>
                  <a:schemeClr val="dk1"/>
                </a:solidFill>
                <a:latin typeface="Calibri"/>
                <a:ea typeface="Calibri"/>
                <a:cs typeface="Calibri"/>
                <a:sym typeface="Calibri"/>
              </a:rPr>
              <a:t>Centrering</a:t>
            </a:r>
            <a:endParaRPr dirty="0"/>
          </a:p>
          <a:p>
            <a:pPr marL="0" lvl="0" indent="0" algn="l" rtl="0">
              <a:lnSpc>
                <a:spcPct val="90000"/>
              </a:lnSpc>
              <a:spcBef>
                <a:spcPts val="1000"/>
              </a:spcBef>
              <a:spcAft>
                <a:spcPts val="0"/>
              </a:spcAft>
              <a:buClr>
                <a:schemeClr val="dk1"/>
              </a:buClr>
              <a:buSzPts val="1800"/>
              <a:buNone/>
            </a:pPr>
            <a:r>
              <a:rPr lang="sv-SE" sz="1800" dirty="0">
                <a:solidFill>
                  <a:schemeClr val="dk1"/>
                </a:solidFill>
                <a:latin typeface="Calibri"/>
                <a:ea typeface="Calibri"/>
                <a:cs typeface="Calibri"/>
                <a:sym typeface="Calibri"/>
              </a:rPr>
              <a:t>Understöd</a:t>
            </a:r>
            <a:endParaRPr dirty="0"/>
          </a:p>
          <a:p>
            <a:pPr marL="0" lvl="0" indent="0" algn="l" rtl="0">
              <a:lnSpc>
                <a:spcPct val="90000"/>
              </a:lnSpc>
              <a:spcBef>
                <a:spcPts val="1000"/>
              </a:spcBef>
              <a:spcAft>
                <a:spcPts val="0"/>
              </a:spcAft>
              <a:buClr>
                <a:schemeClr val="dk1"/>
              </a:buClr>
              <a:buSzPts val="1800"/>
              <a:buNone/>
            </a:pPr>
            <a:endParaRPr sz="1800" dirty="0"/>
          </a:p>
          <a:p>
            <a:pPr marL="0" lvl="0" indent="0" algn="l" rtl="0">
              <a:lnSpc>
                <a:spcPct val="90000"/>
              </a:lnSpc>
              <a:spcBef>
                <a:spcPts val="1000"/>
              </a:spcBef>
              <a:spcAft>
                <a:spcPts val="0"/>
              </a:spcAft>
              <a:buClr>
                <a:schemeClr val="dk1"/>
              </a:buClr>
              <a:buSzPts val="1800"/>
              <a:buNone/>
            </a:pPr>
            <a:r>
              <a:rPr lang="sv-SE" sz="1800" b="1" dirty="0">
                <a:solidFill>
                  <a:schemeClr val="dk1"/>
                </a:solidFill>
                <a:latin typeface="Calibri"/>
                <a:ea typeface="Calibri"/>
                <a:cs typeface="Calibri"/>
                <a:sym typeface="Calibri"/>
              </a:rPr>
              <a:t>   </a:t>
            </a:r>
            <a:endParaRPr dirty="0"/>
          </a:p>
        </p:txBody>
      </p:sp>
      <p:sp>
        <p:nvSpPr>
          <p:cNvPr id="420" name="Google Shape;420;p33"/>
          <p:cNvSpPr txBox="1"/>
          <p:nvPr/>
        </p:nvSpPr>
        <p:spPr>
          <a:xfrm>
            <a:off x="4797639" y="1684769"/>
            <a:ext cx="2757256" cy="289729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800"/>
              <a:buFont typeface="Arial"/>
              <a:buNone/>
            </a:pPr>
            <a:r>
              <a:rPr lang="sv-SE" sz="1800" b="1" i="0" u="none" strike="noStrike" cap="none" dirty="0">
                <a:solidFill>
                  <a:schemeClr val="dk1"/>
                </a:solidFill>
                <a:latin typeface="Calibri"/>
                <a:ea typeface="Calibri"/>
                <a:cs typeface="Calibri"/>
                <a:sym typeface="Calibri"/>
              </a:rPr>
              <a:t>Spelaren</a:t>
            </a:r>
            <a:endParaRPr sz="1800" b="0" i="0" u="none" strike="noStrike" cap="none" dirty="0">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dirty="0">
                <a:solidFill>
                  <a:schemeClr val="dk1"/>
                </a:solidFill>
                <a:latin typeface="Calibri"/>
                <a:ea typeface="Calibri"/>
                <a:cs typeface="Calibri"/>
                <a:sym typeface="Calibri"/>
              </a:rPr>
              <a:t>Bryta</a:t>
            </a:r>
            <a:endParaRPr sz="1400" b="0" i="0" u="none" strike="noStrike" cap="none" dirty="0">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dirty="0">
                <a:solidFill>
                  <a:schemeClr val="dk1"/>
                </a:solidFill>
                <a:latin typeface="Calibri"/>
                <a:ea typeface="Calibri"/>
                <a:cs typeface="Calibri"/>
                <a:sym typeface="Calibri"/>
              </a:rPr>
              <a:t>Pressa</a:t>
            </a:r>
            <a:endParaRPr sz="1400" b="0" i="0" u="none" strike="noStrike" cap="none" dirty="0">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dirty="0">
                <a:solidFill>
                  <a:schemeClr val="dk1"/>
                </a:solidFill>
                <a:latin typeface="Calibri"/>
                <a:ea typeface="Calibri"/>
                <a:cs typeface="Calibri"/>
                <a:sym typeface="Calibri"/>
              </a:rPr>
              <a:t>Markera</a:t>
            </a:r>
            <a:endParaRPr sz="1400" b="0" i="0" u="none" strike="noStrike" cap="none" dirty="0">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dirty="0">
                <a:solidFill>
                  <a:schemeClr val="dk1"/>
                </a:solidFill>
                <a:latin typeface="Calibri"/>
                <a:ea typeface="Calibri"/>
                <a:cs typeface="Calibri"/>
                <a:sym typeface="Calibri"/>
              </a:rPr>
              <a:t>Tackla</a:t>
            </a:r>
            <a:endParaRPr sz="1400" b="0" i="0" u="none" strike="noStrike" cap="none" dirty="0">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dirty="0">
                <a:solidFill>
                  <a:schemeClr val="dk1"/>
                </a:solidFill>
                <a:latin typeface="Calibri"/>
                <a:ea typeface="Calibri"/>
                <a:cs typeface="Calibri"/>
                <a:sym typeface="Calibri"/>
              </a:rPr>
              <a:t>Nicka</a:t>
            </a:r>
            <a:endParaRPr sz="1400" b="0" i="0" u="none" strike="noStrike" cap="none" dirty="0">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dirty="0">
                <a:solidFill>
                  <a:schemeClr val="dk1"/>
                </a:solidFill>
                <a:latin typeface="Calibri"/>
                <a:ea typeface="Calibri"/>
                <a:cs typeface="Calibri"/>
                <a:sym typeface="Calibri"/>
              </a:rPr>
              <a:t>Blockera</a:t>
            </a:r>
            <a:endParaRPr sz="1400" b="0" i="0" u="none" strike="noStrike" cap="none" dirty="0">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endParaRPr sz="1800" b="0" i="0" u="none" strike="noStrike" cap="none" dirty="0">
              <a:solidFill>
                <a:schemeClr val="dk1"/>
              </a:solidFill>
              <a:latin typeface="Calibri"/>
              <a:ea typeface="Calibri"/>
              <a:cs typeface="Calibri"/>
              <a:sym typeface="Calibri"/>
            </a:endParaRPr>
          </a:p>
        </p:txBody>
      </p:sp>
      <p:sp>
        <p:nvSpPr>
          <p:cNvPr id="421" name="Google Shape;421;p33"/>
          <p:cNvSpPr txBox="1"/>
          <p:nvPr/>
        </p:nvSpPr>
        <p:spPr>
          <a:xfrm>
            <a:off x="7707295" y="1690688"/>
            <a:ext cx="3216344" cy="289729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600"/>
              <a:buFont typeface="Arial"/>
              <a:buNone/>
            </a:pPr>
            <a:r>
              <a:rPr lang="sv-SE" sz="1800" b="0" i="0" u="none" strike="noStrike" cap="none" dirty="0">
                <a:solidFill>
                  <a:schemeClr val="dk1"/>
                </a:solidFill>
                <a:latin typeface="Calibri"/>
                <a:ea typeface="Calibri"/>
                <a:cs typeface="Calibri"/>
                <a:sym typeface="Calibri"/>
              </a:rPr>
              <a:t> </a:t>
            </a:r>
            <a:r>
              <a:rPr lang="sv-SE" sz="1800" b="1" i="0" u="none" strike="noStrike" cap="none" dirty="0">
                <a:solidFill>
                  <a:schemeClr val="dk1"/>
                </a:solidFill>
                <a:latin typeface="Calibri"/>
                <a:ea typeface="Calibri"/>
                <a:cs typeface="Calibri"/>
                <a:sym typeface="Calibri"/>
              </a:rPr>
              <a:t>Målvakten (extra färdigheter)</a:t>
            </a:r>
            <a:endParaRPr sz="1800" b="0" i="0" u="none" strike="noStrike" cap="none" dirty="0">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600"/>
              <a:buFont typeface="Arial"/>
              <a:buNone/>
            </a:pPr>
            <a:r>
              <a:rPr lang="sv-SE" sz="1800" b="0" i="0" u="none" strike="noStrike" cap="none" dirty="0">
                <a:solidFill>
                  <a:schemeClr val="dk1"/>
                </a:solidFill>
                <a:latin typeface="Calibri"/>
                <a:ea typeface="Calibri"/>
                <a:cs typeface="Calibri"/>
                <a:sym typeface="Calibri"/>
              </a:rPr>
              <a:t>Fånga</a:t>
            </a:r>
            <a:endParaRPr sz="1800" b="0" i="0" u="none" strike="noStrike" cap="none" dirty="0">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600"/>
              <a:buFont typeface="Arial"/>
              <a:buNone/>
            </a:pPr>
            <a:r>
              <a:rPr lang="sv-SE" sz="1800" b="0" i="0" u="none" strike="noStrike" cap="none" dirty="0" err="1">
                <a:solidFill>
                  <a:schemeClr val="dk1"/>
                </a:solidFill>
                <a:latin typeface="Calibri"/>
                <a:ea typeface="Calibri"/>
                <a:cs typeface="Calibri"/>
                <a:sym typeface="Calibri"/>
              </a:rPr>
              <a:t>Palming</a:t>
            </a:r>
            <a:endParaRPr sz="1800" b="0" i="0" u="none" strike="noStrike" cap="none" dirty="0">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600"/>
              <a:buFont typeface="Arial"/>
              <a:buNone/>
            </a:pPr>
            <a:r>
              <a:rPr lang="sv-SE" sz="1800" b="0" i="0" u="none" strike="noStrike" cap="none" dirty="0">
                <a:solidFill>
                  <a:schemeClr val="dk1"/>
                </a:solidFill>
                <a:latin typeface="Calibri"/>
                <a:ea typeface="Calibri"/>
                <a:cs typeface="Calibri"/>
                <a:sym typeface="Calibri"/>
              </a:rPr>
              <a:t>Kasta sig</a:t>
            </a:r>
            <a:endParaRPr sz="1800" b="0" i="0" u="none" strike="noStrike" cap="none" dirty="0">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600"/>
              <a:buFont typeface="Arial"/>
              <a:buNone/>
            </a:pPr>
            <a:r>
              <a:rPr lang="sv-SE" sz="1800" b="0" i="0" u="none" strike="noStrike" cap="none" dirty="0">
                <a:solidFill>
                  <a:schemeClr val="dk1"/>
                </a:solidFill>
                <a:latin typeface="Calibri"/>
                <a:ea typeface="Calibri"/>
                <a:cs typeface="Calibri"/>
                <a:sym typeface="Calibri"/>
              </a:rPr>
              <a:t>Bryta djupledspassning</a:t>
            </a:r>
            <a:endParaRPr sz="1800" b="0" i="0" u="none" strike="noStrike" cap="none" dirty="0">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600"/>
              <a:buFont typeface="Arial"/>
              <a:buNone/>
            </a:pPr>
            <a:r>
              <a:rPr lang="sv-SE" sz="1800" b="0" i="0" u="none" strike="noStrike" cap="none" dirty="0">
                <a:solidFill>
                  <a:schemeClr val="dk1"/>
                </a:solidFill>
                <a:latin typeface="Calibri"/>
                <a:ea typeface="Calibri"/>
                <a:cs typeface="Calibri"/>
                <a:sym typeface="Calibri"/>
              </a:rPr>
              <a:t>Boxa</a:t>
            </a:r>
            <a:endParaRPr sz="1800" b="0" i="0" u="none" strike="noStrike" cap="none" dirty="0">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600"/>
              <a:buFont typeface="Arial"/>
              <a:buNone/>
            </a:pPr>
            <a:r>
              <a:rPr lang="sv-SE" sz="1800" b="0" i="0" u="none" strike="noStrike" cap="none" dirty="0">
                <a:solidFill>
                  <a:schemeClr val="dk1"/>
                </a:solidFill>
                <a:latin typeface="Calibri"/>
                <a:ea typeface="Calibri"/>
                <a:cs typeface="Calibri"/>
                <a:sym typeface="Calibri"/>
              </a:rPr>
              <a:t>Upphopp (fånga, boxa)</a:t>
            </a:r>
            <a:endParaRPr sz="1800" b="0" i="0" u="none" strike="noStrike" cap="none" dirty="0">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600"/>
              <a:buFont typeface="Arial"/>
              <a:buNone/>
            </a:pPr>
            <a:endParaRPr sz="16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91754726-EE5D-1551-3B3E-F35FC6D83B8F}"/>
              </a:ext>
            </a:extLst>
          </p:cNvPr>
          <p:cNvSpPr txBox="1"/>
          <p:nvPr/>
        </p:nvSpPr>
        <p:spPr>
          <a:xfrm>
            <a:off x="0" y="715130"/>
            <a:ext cx="12192000" cy="5931432"/>
          </a:xfrm>
          <a:prstGeom prst="rect">
            <a:avLst/>
          </a:prstGeom>
          <a:noFill/>
        </p:spPr>
        <p:txBody>
          <a:bodyPr wrap="square">
            <a:spAutoFit/>
          </a:bodyPr>
          <a:lstStyle/>
          <a:p>
            <a:pPr marL="518160">
              <a:spcBef>
                <a:spcPts val="185"/>
              </a:spcBef>
            </a:pPr>
            <a:r>
              <a:rPr lang="sv-SE" b="1" kern="0" spc="-10" dirty="0">
                <a:solidFill>
                  <a:srgbClr val="933634"/>
                </a:solidFill>
                <a:effectLst/>
                <a:latin typeface="Calibri" panose="020F0502020204030204" pitchFamily="34" charset="0"/>
                <a:ea typeface="Calibri" panose="020F0502020204030204" pitchFamily="34" charset="0"/>
              </a:rPr>
              <a:t>Riktlinjer</a:t>
            </a:r>
            <a:endParaRPr lang="sv-SE" b="1" kern="0" dirty="0">
              <a:effectLst/>
              <a:latin typeface="Calibri" panose="020F0502020204030204" pitchFamily="34" charset="0"/>
              <a:ea typeface="Calibri" panose="020F0502020204030204" pitchFamily="34" charset="0"/>
            </a:endParaRPr>
          </a:p>
          <a:p>
            <a:pPr>
              <a:spcBef>
                <a:spcPts val="40"/>
              </a:spcBef>
            </a:pPr>
            <a:r>
              <a:rPr lang="sv-SE" b="1" dirty="0">
                <a:effectLst/>
                <a:latin typeface="Calibri" panose="020F0502020204030204" pitchFamily="34" charset="0"/>
                <a:ea typeface="Calibri" panose="020F0502020204030204" pitchFamily="34" charset="0"/>
              </a:rPr>
              <a:t> </a:t>
            </a:r>
            <a:endParaRPr lang="sv-SE" dirty="0">
              <a:effectLst/>
              <a:latin typeface="Calibri" panose="020F0502020204030204" pitchFamily="34" charset="0"/>
              <a:ea typeface="Calibri" panose="020F0502020204030204" pitchFamily="34" charset="0"/>
            </a:endParaRPr>
          </a:p>
          <a:p>
            <a:pPr marL="342900" lvl="0" indent="-342900">
              <a:buSzPts val="1100"/>
              <a:buFont typeface="Calibri" panose="020F0502020204030204" pitchFamily="34" charset="0"/>
              <a:buAutoNum type="arabicPeriod"/>
              <a:tabLst>
                <a:tab pos="974090" algn="l"/>
              </a:tabLst>
            </a:pPr>
            <a:r>
              <a:rPr lang="sv-SE" spc="0" dirty="0">
                <a:effectLst/>
                <a:latin typeface="Calibri" panose="020F0502020204030204" pitchFamily="34" charset="0"/>
                <a:ea typeface="Calibri" panose="020F0502020204030204" pitchFamily="34" charset="0"/>
              </a:rPr>
              <a:t>Spelaren</a:t>
            </a:r>
            <a:r>
              <a:rPr lang="sv-SE" spc="-3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fullföljer</a:t>
            </a:r>
            <a:r>
              <a:rPr lang="sv-SE" spc="-2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sin</a:t>
            </a:r>
            <a:r>
              <a:rPr lang="sv-SE" spc="-25" dirty="0">
                <a:effectLst/>
                <a:latin typeface="Calibri" panose="020F0502020204030204" pitchFamily="34" charset="0"/>
                <a:ea typeface="Calibri" panose="020F0502020204030204" pitchFamily="34" charset="0"/>
              </a:rPr>
              <a:t> </a:t>
            </a:r>
            <a:r>
              <a:rPr lang="sv-SE" spc="-10" dirty="0">
                <a:effectLst/>
                <a:latin typeface="Calibri" panose="020F0502020204030204" pitchFamily="34" charset="0"/>
                <a:ea typeface="Calibri" panose="020F0502020204030204" pitchFamily="34" charset="0"/>
              </a:rPr>
              <a:t>säsong.</a:t>
            </a:r>
            <a:endParaRPr lang="sv-SE" dirty="0">
              <a:latin typeface="Calibri" panose="020F0502020204030204" pitchFamily="34" charset="0"/>
              <a:ea typeface="Calibri" panose="020F0502020204030204" pitchFamily="34" charset="0"/>
            </a:endParaRPr>
          </a:p>
          <a:p>
            <a:pPr marL="342900" lvl="0" indent="-342900">
              <a:buSzPts val="1100"/>
              <a:buFont typeface="Calibri" panose="020F0502020204030204" pitchFamily="34" charset="0"/>
              <a:buAutoNum type="arabicPeriod"/>
              <a:tabLst>
                <a:tab pos="974090" algn="l"/>
              </a:tabLst>
            </a:pPr>
            <a:endParaRPr lang="sv-SE" spc="0" dirty="0">
              <a:effectLst/>
              <a:latin typeface="Calibri" panose="020F0502020204030204" pitchFamily="34" charset="0"/>
              <a:ea typeface="Calibri" panose="020F0502020204030204" pitchFamily="34" charset="0"/>
            </a:endParaRPr>
          </a:p>
          <a:p>
            <a:pPr marL="342900" lvl="0" indent="-342900">
              <a:buSzPts val="1100"/>
              <a:buFont typeface="Calibri" panose="020F0502020204030204" pitchFamily="34" charset="0"/>
              <a:buAutoNum type="arabicPeriod"/>
              <a:tabLst>
                <a:tab pos="974090" algn="l"/>
              </a:tabLst>
            </a:pPr>
            <a:r>
              <a:rPr lang="sv-SE" spc="0" dirty="0">
                <a:effectLst/>
                <a:latin typeface="Calibri" panose="020F0502020204030204" pitchFamily="34" charset="0"/>
                <a:ea typeface="Calibri" panose="020F0502020204030204" pitchFamily="34" charset="0"/>
              </a:rPr>
              <a:t>Träning</a:t>
            </a:r>
            <a:r>
              <a:rPr lang="sv-SE" spc="-2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i</a:t>
            </a:r>
            <a:r>
              <a:rPr lang="sv-SE" spc="-1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idrotter</a:t>
            </a:r>
            <a:r>
              <a:rPr lang="sv-SE" spc="-2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med</a:t>
            </a:r>
            <a:r>
              <a:rPr lang="sv-SE" spc="-2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samma</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säsong</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är</a:t>
            </a:r>
            <a:r>
              <a:rPr lang="sv-SE" spc="-15" dirty="0">
                <a:effectLst/>
                <a:latin typeface="Calibri" panose="020F0502020204030204" pitchFamily="34" charset="0"/>
                <a:ea typeface="Calibri" panose="020F0502020204030204" pitchFamily="34" charset="0"/>
              </a:rPr>
              <a:t> </a:t>
            </a:r>
            <a:r>
              <a:rPr lang="sv-SE" spc="-10" dirty="0">
                <a:effectLst/>
                <a:latin typeface="Calibri" panose="020F0502020204030204" pitchFamily="34" charset="0"/>
                <a:ea typeface="Calibri" panose="020F0502020204030204" pitchFamily="34" charset="0"/>
              </a:rPr>
              <a:t>likvärdiga.</a:t>
            </a:r>
            <a:endParaRPr lang="sv-SE" dirty="0">
              <a:latin typeface="Calibri" panose="020F0502020204030204" pitchFamily="34" charset="0"/>
              <a:ea typeface="Calibri" panose="020F0502020204030204" pitchFamily="34" charset="0"/>
            </a:endParaRPr>
          </a:p>
          <a:p>
            <a:pPr marL="342900" lvl="0" indent="-342900">
              <a:buSzPts val="1100"/>
              <a:buFont typeface="Calibri" panose="020F0502020204030204" pitchFamily="34" charset="0"/>
              <a:buAutoNum type="arabicPeriod"/>
              <a:tabLst>
                <a:tab pos="974090" algn="l"/>
              </a:tabLst>
            </a:pPr>
            <a:endParaRPr lang="sv-SE" spc="0" dirty="0">
              <a:effectLst/>
              <a:latin typeface="Calibri" panose="020F0502020204030204" pitchFamily="34" charset="0"/>
              <a:ea typeface="Calibri" panose="020F0502020204030204" pitchFamily="34" charset="0"/>
            </a:endParaRPr>
          </a:p>
          <a:p>
            <a:pPr marL="342900" lvl="0" indent="-342900">
              <a:buSzPts val="1100"/>
              <a:buFont typeface="Calibri" panose="020F0502020204030204" pitchFamily="34" charset="0"/>
              <a:buAutoNum type="arabicPeriod"/>
              <a:tabLst>
                <a:tab pos="974090" algn="l"/>
              </a:tabLst>
            </a:pPr>
            <a:r>
              <a:rPr lang="sv-SE" spc="0" dirty="0">
                <a:effectLst/>
                <a:latin typeface="Calibri" panose="020F0502020204030204" pitchFamily="34" charset="0"/>
                <a:ea typeface="Calibri" panose="020F0502020204030204" pitchFamily="34" charset="0"/>
              </a:rPr>
              <a:t>Respektive</a:t>
            </a:r>
            <a:r>
              <a:rPr lang="sv-SE" spc="-2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idrott</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kan</a:t>
            </a:r>
            <a:r>
              <a:rPr lang="sv-SE" spc="-2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erbjuda</a:t>
            </a:r>
            <a:r>
              <a:rPr lang="sv-SE" spc="-2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träningar</a:t>
            </a:r>
            <a:r>
              <a:rPr lang="sv-SE" spc="-2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året</a:t>
            </a:r>
            <a:r>
              <a:rPr lang="sv-SE" spc="-2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runt</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för</a:t>
            </a:r>
            <a:r>
              <a:rPr lang="sv-SE" spc="-2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de</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som</a:t>
            </a:r>
            <a:r>
              <a:rPr lang="sv-SE" spc="-2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bara</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väljer</a:t>
            </a:r>
            <a:r>
              <a:rPr lang="sv-SE" spc="-2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att</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utöva</a:t>
            </a:r>
            <a:r>
              <a:rPr lang="sv-SE" spc="-3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en</a:t>
            </a:r>
            <a:r>
              <a:rPr lang="sv-SE" spc="-20" dirty="0">
                <a:effectLst/>
                <a:latin typeface="Calibri" panose="020F0502020204030204" pitchFamily="34" charset="0"/>
                <a:ea typeface="Calibri" panose="020F0502020204030204" pitchFamily="34" charset="0"/>
              </a:rPr>
              <a:t> </a:t>
            </a:r>
            <a:r>
              <a:rPr lang="sv-SE" spc="-10" dirty="0">
                <a:effectLst/>
                <a:latin typeface="Calibri" panose="020F0502020204030204" pitchFamily="34" charset="0"/>
                <a:ea typeface="Calibri" panose="020F0502020204030204" pitchFamily="34" charset="0"/>
              </a:rPr>
              <a:t>idrott.</a:t>
            </a:r>
            <a:endParaRPr lang="sv-SE" dirty="0">
              <a:latin typeface="Calibri" panose="020F0502020204030204" pitchFamily="34" charset="0"/>
              <a:ea typeface="Calibri" panose="020F0502020204030204" pitchFamily="34" charset="0"/>
            </a:endParaRPr>
          </a:p>
          <a:p>
            <a:pPr marL="342900" lvl="0" indent="-342900">
              <a:buSzPts val="1100"/>
              <a:buFont typeface="Calibri" panose="020F0502020204030204" pitchFamily="34" charset="0"/>
              <a:buAutoNum type="arabicPeriod"/>
              <a:tabLst>
                <a:tab pos="974090" algn="l"/>
              </a:tabLst>
            </a:pPr>
            <a:endParaRPr lang="sv-SE" spc="0" dirty="0">
              <a:effectLst/>
              <a:latin typeface="Calibri" panose="020F0502020204030204" pitchFamily="34" charset="0"/>
              <a:ea typeface="Calibri" panose="020F0502020204030204" pitchFamily="34" charset="0"/>
            </a:endParaRPr>
          </a:p>
          <a:p>
            <a:pPr marL="342900" lvl="0" indent="-342900">
              <a:buSzPts val="1100"/>
              <a:buFont typeface="Calibri" panose="020F0502020204030204" pitchFamily="34" charset="0"/>
              <a:buAutoNum type="arabicPeriod"/>
              <a:tabLst>
                <a:tab pos="974090" algn="l"/>
              </a:tabLst>
            </a:pPr>
            <a:r>
              <a:rPr lang="sv-SE" spc="0" dirty="0">
                <a:effectLst/>
                <a:latin typeface="Calibri" panose="020F0502020204030204" pitchFamily="34" charset="0"/>
                <a:ea typeface="Calibri" panose="020F0502020204030204" pitchFamily="34" charset="0"/>
              </a:rPr>
              <a:t>Vid</a:t>
            </a:r>
            <a:r>
              <a:rPr lang="sv-SE" spc="-1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cuper</a:t>
            </a:r>
            <a:r>
              <a:rPr lang="sv-SE" spc="-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och</a:t>
            </a:r>
            <a:r>
              <a:rPr lang="sv-SE" spc="-1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träningar</a:t>
            </a:r>
            <a:r>
              <a:rPr lang="sv-SE" spc="-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som anordnas</a:t>
            </a:r>
            <a:r>
              <a:rPr lang="sv-SE" spc="-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när</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min</a:t>
            </a:r>
            <a:r>
              <a:rPr lang="sv-SE" spc="-1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idrott</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har</a:t>
            </a:r>
            <a:r>
              <a:rPr lang="sv-SE" spc="-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lågsäsong</a:t>
            </a:r>
            <a:r>
              <a:rPr lang="sv-SE" spc="-2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och</a:t>
            </a:r>
            <a:r>
              <a:rPr lang="sv-SE" spc="-1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krockar</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med</a:t>
            </a:r>
            <a:r>
              <a:rPr lang="sv-SE" spc="-1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idrott</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i högsäsong arbetar vi utefter att:</a:t>
            </a:r>
          </a:p>
          <a:p>
            <a:pPr marL="742950" marR="647065" lvl="1" indent="-285750">
              <a:lnSpc>
                <a:spcPct val="113000"/>
              </a:lnSpc>
              <a:spcBef>
                <a:spcPts val="25"/>
              </a:spcBef>
              <a:spcAft>
                <a:spcPts val="0"/>
              </a:spcAft>
              <a:buSzPts val="1100"/>
              <a:buFont typeface="Symbol" panose="05050102010706020507" pitchFamily="18" charset="2"/>
              <a:buChar char=""/>
              <a:tabLst>
                <a:tab pos="1432560" algn="l"/>
              </a:tabLst>
            </a:pPr>
            <a:r>
              <a:rPr lang="sv-SE" spc="0" dirty="0">
                <a:effectLst/>
                <a:latin typeface="Calibri" panose="020F0502020204030204" pitchFamily="34" charset="0"/>
                <a:ea typeface="Symbol" panose="05050102010706020507" pitchFamily="18" charset="2"/>
                <a:cs typeface="Symbol" panose="05050102010706020507" pitchFamily="18" charset="2"/>
              </a:rPr>
              <a:t>Cuper</a:t>
            </a:r>
            <a:r>
              <a:rPr lang="sv-SE" spc="-15"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a:t>
            </a:r>
            <a:r>
              <a:rPr lang="sv-SE" spc="-10"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högsäsongsidrotten</a:t>
            </a:r>
            <a:r>
              <a:rPr lang="sv-SE" spc="-20"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har</a:t>
            </a:r>
            <a:r>
              <a:rPr lang="sv-SE" spc="-15"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förtur.</a:t>
            </a:r>
            <a:r>
              <a:rPr lang="sv-SE" spc="-15"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Vi</a:t>
            </a:r>
            <a:r>
              <a:rPr lang="sv-SE" spc="-30"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tar</a:t>
            </a:r>
            <a:r>
              <a:rPr lang="sv-SE" spc="-15"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hänsyn</a:t>
            </a:r>
            <a:r>
              <a:rPr lang="sv-SE" spc="-20"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till</a:t>
            </a:r>
            <a:r>
              <a:rPr lang="sv-SE" spc="-15"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att</a:t>
            </a:r>
            <a:r>
              <a:rPr lang="sv-SE" spc="-10"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ungdomarna</a:t>
            </a:r>
            <a:r>
              <a:rPr lang="sv-SE" spc="-25"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kan</a:t>
            </a:r>
            <a:r>
              <a:rPr lang="sv-SE" spc="-20"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utöva flera idrotter och kommunicerar planeringen med de andra idrotternas ledare.</a:t>
            </a:r>
          </a:p>
          <a:p>
            <a:pPr marL="742950" marR="760730" lvl="1" indent="-285750">
              <a:lnSpc>
                <a:spcPct val="113000"/>
              </a:lnSpc>
              <a:spcBef>
                <a:spcPts val="20"/>
              </a:spcBef>
              <a:spcAft>
                <a:spcPts val="0"/>
              </a:spcAft>
              <a:buSzPts val="1100"/>
              <a:buFont typeface="Symbol" panose="05050102010706020507" pitchFamily="18" charset="2"/>
              <a:buChar char=""/>
              <a:tabLst>
                <a:tab pos="1432560" algn="l"/>
              </a:tabLst>
            </a:pPr>
            <a:r>
              <a:rPr lang="sv-SE" spc="0" dirty="0">
                <a:effectLst/>
                <a:latin typeface="Calibri" panose="020F0502020204030204" pitchFamily="34" charset="0"/>
                <a:ea typeface="Symbol" panose="05050102010706020507" pitchFamily="18" charset="2"/>
                <a:cs typeface="Symbol" panose="05050102010706020507" pitchFamily="18" charset="2"/>
              </a:rPr>
              <a:t>Träningar</a:t>
            </a:r>
            <a:r>
              <a:rPr lang="sv-SE" spc="-10"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a:t>
            </a:r>
            <a:r>
              <a:rPr lang="sv-SE" spc="-5"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ledarna</a:t>
            </a:r>
            <a:r>
              <a:rPr lang="sv-SE" spc="-10"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har</a:t>
            </a:r>
            <a:r>
              <a:rPr lang="sv-SE" spc="-20"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kännedom</a:t>
            </a:r>
            <a:r>
              <a:rPr lang="sv-SE" spc="-15"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om</a:t>
            </a:r>
            <a:r>
              <a:rPr lang="sv-SE" spc="-15"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vilka</a:t>
            </a:r>
            <a:r>
              <a:rPr lang="sv-SE" spc="-10"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barn</a:t>
            </a:r>
            <a:r>
              <a:rPr lang="sv-SE" spc="-25"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och</a:t>
            </a:r>
            <a:r>
              <a:rPr lang="sv-SE" spc="-40"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ungdomar</a:t>
            </a:r>
            <a:r>
              <a:rPr lang="sv-SE" spc="-10"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som utövar</a:t>
            </a:r>
            <a:r>
              <a:rPr lang="sv-SE" spc="-10"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flera idrotter och visar tydligt att det är helt OK att träna högsäsongsidrotten när det </a:t>
            </a:r>
            <a:r>
              <a:rPr lang="sv-SE" spc="-10" dirty="0">
                <a:effectLst/>
                <a:latin typeface="Calibri" panose="020F0502020204030204" pitchFamily="34" charset="0"/>
                <a:ea typeface="Symbol" panose="05050102010706020507" pitchFamily="18" charset="2"/>
                <a:cs typeface="Symbol" panose="05050102010706020507" pitchFamily="18" charset="2"/>
              </a:rPr>
              <a:t>krockar.</a:t>
            </a:r>
            <a:endParaRPr lang="sv-SE" spc="0" dirty="0">
              <a:effectLst/>
              <a:latin typeface="Calibri" panose="020F0502020204030204" pitchFamily="34" charset="0"/>
              <a:ea typeface="Symbol" panose="05050102010706020507" pitchFamily="18" charset="2"/>
              <a:cs typeface="Symbol" panose="05050102010706020507" pitchFamily="18" charset="2"/>
            </a:endParaRPr>
          </a:p>
          <a:p>
            <a:pPr marL="742950" marR="669290" lvl="1" indent="-285750">
              <a:lnSpc>
                <a:spcPct val="115000"/>
              </a:lnSpc>
              <a:spcBef>
                <a:spcPts val="40"/>
              </a:spcBef>
              <a:spcAft>
                <a:spcPts val="0"/>
              </a:spcAft>
              <a:buSzPts val="1100"/>
              <a:buFont typeface="Symbol" panose="05050102010706020507" pitchFamily="18" charset="2"/>
              <a:buChar char=""/>
              <a:tabLst>
                <a:tab pos="1432560" algn="l"/>
              </a:tabLst>
            </a:pPr>
            <a:r>
              <a:rPr lang="sv-SE" spc="0" dirty="0">
                <a:effectLst/>
                <a:latin typeface="Calibri" panose="020F0502020204030204" pitchFamily="34" charset="0"/>
                <a:ea typeface="Symbol" panose="05050102010706020507" pitchFamily="18" charset="2"/>
                <a:cs typeface="Symbol" panose="05050102010706020507" pitchFamily="18" charset="2"/>
              </a:rPr>
              <a:t>Träning</a:t>
            </a:r>
            <a:r>
              <a:rPr lang="sv-SE" spc="-15"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i</a:t>
            </a:r>
            <a:r>
              <a:rPr lang="sv-SE" spc="-10"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annan</a:t>
            </a:r>
            <a:r>
              <a:rPr lang="sv-SE" spc="-10"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idrott</a:t>
            </a:r>
            <a:r>
              <a:rPr lang="sv-SE" spc="-30"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måste</a:t>
            </a:r>
            <a:r>
              <a:rPr lang="sv-SE" spc="-5"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accepteras</a:t>
            </a:r>
            <a:r>
              <a:rPr lang="sv-SE" spc="-20"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som</a:t>
            </a:r>
            <a:r>
              <a:rPr lang="sv-SE" spc="-15"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likvärdig</a:t>
            </a:r>
            <a:r>
              <a:rPr lang="sv-SE" spc="-25"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träning</a:t>
            </a:r>
            <a:r>
              <a:rPr lang="sv-SE" spc="-15"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inför</a:t>
            </a:r>
            <a:r>
              <a:rPr lang="sv-SE" spc="-10"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cup</a:t>
            </a:r>
            <a:r>
              <a:rPr lang="sv-SE" spc="-15"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upp</a:t>
            </a:r>
            <a:r>
              <a:rPr lang="sv-SE" spc="-15"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till</a:t>
            </a:r>
            <a:r>
              <a:rPr lang="sv-SE" spc="-25" dirty="0">
                <a:effectLst/>
                <a:latin typeface="Calibri" panose="020F0502020204030204" pitchFamily="34" charset="0"/>
                <a:ea typeface="Symbol" panose="05050102010706020507" pitchFamily="18" charset="2"/>
                <a:cs typeface="Symbol" panose="05050102010706020507" pitchFamily="18" charset="2"/>
              </a:rPr>
              <a:t> </a:t>
            </a:r>
            <a:r>
              <a:rPr lang="sv-SE" spc="0" dirty="0">
                <a:effectLst/>
                <a:latin typeface="Calibri" panose="020F0502020204030204" pitchFamily="34" charset="0"/>
                <a:ea typeface="Symbol" panose="05050102010706020507" pitchFamily="18" charset="2"/>
                <a:cs typeface="Symbol" panose="05050102010706020507" pitchFamily="18" charset="2"/>
              </a:rPr>
              <a:t>och med 15 år.</a:t>
            </a:r>
          </a:p>
          <a:p>
            <a:pPr>
              <a:spcBef>
                <a:spcPts val="15"/>
              </a:spcBef>
            </a:pPr>
            <a:r>
              <a:rPr lang="sv-SE" dirty="0">
                <a:effectLst/>
                <a:latin typeface="Calibri" panose="020F0502020204030204" pitchFamily="34" charset="0"/>
                <a:ea typeface="Calibri" panose="020F0502020204030204" pitchFamily="34" charset="0"/>
              </a:rPr>
              <a:t> </a:t>
            </a:r>
          </a:p>
          <a:p>
            <a:pPr marL="342900" marR="873760" lvl="0" indent="-342900">
              <a:lnSpc>
                <a:spcPct val="115000"/>
              </a:lnSpc>
              <a:spcBef>
                <a:spcPts val="5"/>
              </a:spcBef>
              <a:spcAft>
                <a:spcPts val="0"/>
              </a:spcAft>
              <a:buSzPts val="1100"/>
              <a:buAutoNum type="arabicPeriod" startAt="4"/>
              <a:tabLst>
                <a:tab pos="974090" algn="l"/>
                <a:tab pos="975995" algn="l"/>
              </a:tabLst>
            </a:pPr>
            <a:r>
              <a:rPr lang="sv-SE" spc="0" dirty="0">
                <a:effectLst/>
                <a:latin typeface="Calibri" panose="020F0502020204030204" pitchFamily="34" charset="0"/>
                <a:ea typeface="Calibri" panose="020F0502020204030204" pitchFamily="34" charset="0"/>
              </a:rPr>
              <a:t>Respektive</a:t>
            </a:r>
            <a:r>
              <a:rPr lang="sv-SE" spc="-1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förbund</a:t>
            </a:r>
            <a:r>
              <a:rPr lang="sv-SE" spc="-2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ska</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informera</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SAMSYNS</a:t>
            </a:r>
            <a:r>
              <a:rPr lang="sv-SE" spc="-2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riktlinjer</a:t>
            </a:r>
            <a:r>
              <a:rPr lang="sv-SE" spc="-2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på</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samtliga</a:t>
            </a:r>
            <a:r>
              <a:rPr lang="sv-SE" spc="-2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träffar</a:t>
            </a:r>
            <a:r>
              <a:rPr lang="sv-SE" spc="-2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med</a:t>
            </a:r>
            <a:r>
              <a:rPr lang="sv-SE" spc="-2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styrelser, aktiva ledare, föräldrar och aktiva och se till att föreningarna har god kännedom om </a:t>
            </a:r>
            <a:r>
              <a:rPr lang="sv-SE" spc="-10" dirty="0">
                <a:effectLst/>
                <a:latin typeface="Calibri" panose="020F0502020204030204" pitchFamily="34" charset="0"/>
                <a:ea typeface="Calibri" panose="020F0502020204030204" pitchFamily="34" charset="0"/>
              </a:rPr>
              <a:t>SAMSYN.</a:t>
            </a:r>
            <a:endParaRPr lang="sv-SE" dirty="0">
              <a:latin typeface="Calibri" panose="020F0502020204030204" pitchFamily="34" charset="0"/>
              <a:ea typeface="Calibri" panose="020F0502020204030204" pitchFamily="34" charset="0"/>
            </a:endParaRPr>
          </a:p>
          <a:p>
            <a:pPr marL="342900" marR="873760" lvl="0" indent="-342900">
              <a:lnSpc>
                <a:spcPct val="115000"/>
              </a:lnSpc>
              <a:spcBef>
                <a:spcPts val="5"/>
              </a:spcBef>
              <a:spcAft>
                <a:spcPts val="0"/>
              </a:spcAft>
              <a:buSzPts val="1100"/>
              <a:buAutoNum type="arabicPeriod" startAt="4"/>
              <a:tabLst>
                <a:tab pos="974090" algn="l"/>
                <a:tab pos="975995" algn="l"/>
              </a:tabLst>
            </a:pPr>
            <a:endParaRPr lang="sv-SE" spc="0" dirty="0">
              <a:effectLst/>
              <a:latin typeface="Calibri" panose="020F0502020204030204" pitchFamily="34" charset="0"/>
              <a:ea typeface="Calibri" panose="020F0502020204030204" pitchFamily="34" charset="0"/>
            </a:endParaRPr>
          </a:p>
          <a:p>
            <a:pPr marL="342900" marR="873760" lvl="0" indent="-342900">
              <a:lnSpc>
                <a:spcPct val="115000"/>
              </a:lnSpc>
              <a:spcBef>
                <a:spcPts val="5"/>
              </a:spcBef>
              <a:spcAft>
                <a:spcPts val="0"/>
              </a:spcAft>
              <a:buSzPts val="1100"/>
              <a:buAutoNum type="arabicPeriod" startAt="4"/>
              <a:tabLst>
                <a:tab pos="974090" algn="l"/>
                <a:tab pos="975995" algn="l"/>
              </a:tabLst>
            </a:pPr>
            <a:r>
              <a:rPr lang="sv-SE" spc="0" dirty="0">
                <a:effectLst/>
                <a:latin typeface="Calibri" panose="020F0502020204030204" pitchFamily="34" charset="0"/>
                <a:ea typeface="Calibri" panose="020F0502020204030204" pitchFamily="34" charset="0"/>
              </a:rPr>
              <a:t>SAMSYN</a:t>
            </a:r>
            <a:r>
              <a:rPr lang="sv-SE" spc="-3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i</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Östergötland</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är</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i</a:t>
            </a:r>
            <a:r>
              <a:rPr lang="sv-SE" spc="-2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linje</a:t>
            </a:r>
            <a:r>
              <a:rPr lang="sv-SE" spc="-2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med</a:t>
            </a:r>
            <a:r>
              <a:rPr lang="sv-SE" spc="-2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Idrotten</a:t>
            </a:r>
            <a:r>
              <a:rPr lang="sv-SE" spc="-2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Vill</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och</a:t>
            </a:r>
            <a:r>
              <a:rPr lang="sv-SE" spc="-3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Idrottens</a:t>
            </a:r>
            <a:r>
              <a:rPr lang="sv-SE" spc="-20" dirty="0">
                <a:effectLst/>
                <a:latin typeface="Calibri" panose="020F0502020204030204" pitchFamily="34" charset="0"/>
                <a:ea typeface="Calibri" panose="020F0502020204030204" pitchFamily="34" charset="0"/>
              </a:rPr>
              <a:t> </a:t>
            </a:r>
            <a:r>
              <a:rPr lang="sv-SE" spc="-10" dirty="0">
                <a:effectLst/>
                <a:latin typeface="Calibri" panose="020F0502020204030204" pitchFamily="34" charset="0"/>
                <a:ea typeface="Calibri" panose="020F0502020204030204" pitchFamily="34" charset="0"/>
              </a:rPr>
              <a:t>Värdegrund.</a:t>
            </a:r>
            <a:endParaRPr lang="sv-SE" dirty="0">
              <a:latin typeface="Calibri" panose="020F0502020204030204" pitchFamily="34" charset="0"/>
              <a:ea typeface="Calibri" panose="020F0502020204030204" pitchFamily="34" charset="0"/>
            </a:endParaRPr>
          </a:p>
          <a:p>
            <a:pPr marL="342900" marR="873760" lvl="0" indent="-342900">
              <a:lnSpc>
                <a:spcPct val="115000"/>
              </a:lnSpc>
              <a:spcBef>
                <a:spcPts val="5"/>
              </a:spcBef>
              <a:spcAft>
                <a:spcPts val="0"/>
              </a:spcAft>
              <a:buSzPts val="1100"/>
              <a:buAutoNum type="arabicPeriod" startAt="4"/>
              <a:tabLst>
                <a:tab pos="974090" algn="l"/>
                <a:tab pos="975995" algn="l"/>
              </a:tabLst>
            </a:pPr>
            <a:endParaRPr lang="sv-SE" spc="0" dirty="0">
              <a:effectLst/>
              <a:latin typeface="Calibri" panose="020F0502020204030204" pitchFamily="34" charset="0"/>
              <a:ea typeface="Calibri" panose="020F0502020204030204" pitchFamily="34" charset="0"/>
            </a:endParaRPr>
          </a:p>
          <a:p>
            <a:pPr marL="342900" marR="873760" lvl="0" indent="-342900">
              <a:lnSpc>
                <a:spcPct val="115000"/>
              </a:lnSpc>
              <a:spcBef>
                <a:spcPts val="5"/>
              </a:spcBef>
              <a:spcAft>
                <a:spcPts val="0"/>
              </a:spcAft>
              <a:buSzPts val="1100"/>
              <a:buAutoNum type="arabicPeriod" startAt="4"/>
              <a:tabLst>
                <a:tab pos="974090" algn="l"/>
                <a:tab pos="975995" algn="l"/>
              </a:tabLst>
            </a:pPr>
            <a:r>
              <a:rPr lang="sv-SE" spc="0" dirty="0">
                <a:effectLst/>
                <a:latin typeface="Calibri" panose="020F0502020204030204" pitchFamily="34" charset="0"/>
                <a:ea typeface="Calibri" panose="020F0502020204030204" pitchFamily="34" charset="0"/>
              </a:rPr>
              <a:t>För</a:t>
            </a:r>
            <a:r>
              <a:rPr lang="sv-SE" spc="-1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att</a:t>
            </a:r>
            <a:r>
              <a:rPr lang="sv-SE" spc="-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underlätta</a:t>
            </a:r>
            <a:r>
              <a:rPr lang="sv-SE" spc="-2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starten</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av</a:t>
            </a:r>
            <a:r>
              <a:rPr lang="sv-SE" spc="-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sommar-</a:t>
            </a:r>
            <a:r>
              <a:rPr lang="sv-SE" spc="-2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och</a:t>
            </a:r>
            <a:r>
              <a:rPr lang="sv-SE" spc="-2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vinteridrott</a:t>
            </a:r>
            <a:r>
              <a:rPr lang="sv-SE" spc="-2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bör</a:t>
            </a:r>
            <a:r>
              <a:rPr lang="sv-SE" spc="-1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det</a:t>
            </a:r>
            <a:r>
              <a:rPr lang="sv-SE" spc="-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finnas</a:t>
            </a:r>
            <a:r>
              <a:rPr lang="sv-SE" spc="-1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ett</a:t>
            </a:r>
            <a:r>
              <a:rPr lang="sv-SE" spc="-2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mellanrum</a:t>
            </a:r>
            <a:r>
              <a:rPr lang="sv-SE" spc="-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i</a:t>
            </a:r>
            <a:r>
              <a:rPr lang="sv-SE" spc="-1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april och</a:t>
            </a:r>
            <a:r>
              <a:rPr lang="sv-SE" spc="-1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oktober.</a:t>
            </a:r>
            <a:r>
              <a:rPr lang="sv-SE" spc="-1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Därför ska respektive förbund verka för att börja sitt seriespel upp till 15 års ålder så sent som möjligt.</a:t>
            </a:r>
          </a:p>
          <a:p>
            <a:pPr marL="342900" marR="873760" lvl="0" indent="-342900">
              <a:lnSpc>
                <a:spcPct val="115000"/>
              </a:lnSpc>
              <a:spcBef>
                <a:spcPts val="5"/>
              </a:spcBef>
              <a:spcAft>
                <a:spcPts val="0"/>
              </a:spcAft>
              <a:buSzPts val="1100"/>
              <a:buAutoNum type="arabicPeriod" startAt="4"/>
              <a:tabLst>
                <a:tab pos="974090" algn="l"/>
                <a:tab pos="975995" algn="l"/>
              </a:tabLst>
            </a:pPr>
            <a:endParaRPr lang="sv-SE" dirty="0">
              <a:latin typeface="Calibri" panose="020F0502020204030204" pitchFamily="34" charset="0"/>
              <a:ea typeface="Calibri" panose="020F0502020204030204" pitchFamily="34" charset="0"/>
            </a:endParaRPr>
          </a:p>
          <a:p>
            <a:pPr marL="342900" marR="873760" lvl="0" indent="-342900">
              <a:lnSpc>
                <a:spcPct val="115000"/>
              </a:lnSpc>
              <a:spcBef>
                <a:spcPts val="5"/>
              </a:spcBef>
              <a:spcAft>
                <a:spcPts val="0"/>
              </a:spcAft>
              <a:buSzPts val="1100"/>
              <a:buAutoNum type="arabicPeriod" startAt="4"/>
              <a:tabLst>
                <a:tab pos="974090" algn="l"/>
                <a:tab pos="975995" algn="l"/>
              </a:tabLst>
            </a:pPr>
            <a:r>
              <a:rPr lang="sv-SE" spc="0" dirty="0">
                <a:effectLst/>
                <a:latin typeface="Calibri" panose="020F0502020204030204" pitchFamily="34" charset="0"/>
                <a:ea typeface="Calibri" panose="020F0502020204030204" pitchFamily="34" charset="0"/>
              </a:rPr>
              <a:t>Om SAMSYNS riktlinjer inte efterföljs kan styrgruppen besluta om konsekvenser för föreningen</a:t>
            </a:r>
            <a:r>
              <a:rPr lang="sv-SE" spc="-2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genom</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att</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exempelvis</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inte</a:t>
            </a:r>
            <a:r>
              <a:rPr lang="sv-SE" spc="-3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bevilja</a:t>
            </a:r>
            <a:r>
              <a:rPr lang="sv-SE" spc="-2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idrottsmedel</a:t>
            </a:r>
            <a:r>
              <a:rPr lang="sv-SE" spc="-3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som</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distriktet</a:t>
            </a:r>
            <a:r>
              <a:rPr lang="sv-SE" spc="-15"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förfogar</a:t>
            </a:r>
            <a:r>
              <a:rPr lang="sv-SE" spc="-20" dirty="0">
                <a:effectLst/>
                <a:latin typeface="Calibri" panose="020F0502020204030204" pitchFamily="34" charset="0"/>
                <a:ea typeface="Calibri" panose="020F0502020204030204" pitchFamily="34" charset="0"/>
              </a:rPr>
              <a:t> </a:t>
            </a:r>
            <a:r>
              <a:rPr lang="sv-SE" spc="0" dirty="0">
                <a:effectLst/>
                <a:latin typeface="Calibri" panose="020F0502020204030204" pitchFamily="34" charset="0"/>
                <a:ea typeface="Calibri" panose="020F0502020204030204" pitchFamily="34" charset="0"/>
              </a:rPr>
              <a:t>över.</a:t>
            </a:r>
          </a:p>
        </p:txBody>
      </p:sp>
      <p:pic>
        <p:nvPicPr>
          <p:cNvPr id="4" name="Image 1">
            <a:extLst>
              <a:ext uri="{FF2B5EF4-FFF2-40B4-BE49-F238E27FC236}">
                <a16:creationId xmlns:a16="http://schemas.microsoft.com/office/drawing/2014/main" id="{FE59520D-5B3B-B184-B80F-55C8F6F4CE52}"/>
              </a:ext>
            </a:extLst>
          </p:cNvPr>
          <p:cNvPicPr>
            <a:picLocks/>
          </p:cNvPicPr>
          <p:nvPr/>
        </p:nvPicPr>
        <p:blipFill>
          <a:blip r:embed="rId2" cstate="print"/>
          <a:stretch>
            <a:fillRect/>
          </a:stretch>
        </p:blipFill>
        <p:spPr>
          <a:xfrm>
            <a:off x="5413375" y="72737"/>
            <a:ext cx="1365250" cy="1047750"/>
          </a:xfrm>
          <a:prstGeom prst="rect">
            <a:avLst/>
          </a:prstGeom>
        </p:spPr>
      </p:pic>
    </p:spTree>
    <p:extLst>
      <p:ext uri="{BB962C8B-B14F-4D97-AF65-F5344CB8AC3E}">
        <p14:creationId xmlns:p14="http://schemas.microsoft.com/office/powerpoint/2010/main" val="19739427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425"/>
        <p:cNvGrpSpPr/>
        <p:nvPr/>
      </p:nvGrpSpPr>
      <p:grpSpPr>
        <a:xfrm>
          <a:off x="0" y="0"/>
          <a:ext cx="0" cy="0"/>
          <a:chOff x="0" y="0"/>
          <a:chExt cx="0" cy="0"/>
        </a:xfrm>
      </p:grpSpPr>
      <p:sp>
        <p:nvSpPr>
          <p:cNvPr id="426" name="Google Shape;42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b="1"/>
              <a:t>                            Spelformen 9-9</a:t>
            </a:r>
            <a:endParaRPr/>
          </a:p>
        </p:txBody>
      </p:sp>
      <p:sp>
        <p:nvSpPr>
          <p:cNvPr id="427" name="Google Shape;427;p34"/>
          <p:cNvSpPr txBox="1">
            <a:spLocks noGrp="1"/>
          </p:cNvSpPr>
          <p:nvPr>
            <p:ph type="body" idx="1"/>
          </p:nvPr>
        </p:nvSpPr>
        <p:spPr>
          <a:xfrm>
            <a:off x="344129" y="1825625"/>
            <a:ext cx="11562736" cy="4840646"/>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ct val="100000"/>
              <a:buNone/>
            </a:pPr>
            <a:r>
              <a:rPr lang="sv-SE" sz="1800" b="1" dirty="0" err="1"/>
              <a:t>Fotbollsfys</a:t>
            </a:r>
            <a:endParaRPr sz="1800" dirty="0"/>
          </a:p>
          <a:p>
            <a:pPr marL="228600" lvl="0" indent="-215265" algn="l" rtl="0">
              <a:lnSpc>
                <a:spcPct val="90000"/>
              </a:lnSpc>
              <a:spcBef>
                <a:spcPts val="1000"/>
              </a:spcBef>
              <a:spcAft>
                <a:spcPts val="0"/>
              </a:spcAft>
              <a:buClr>
                <a:schemeClr val="dk1"/>
              </a:buClr>
              <a:buSzPct val="100000"/>
              <a:buChar char="•"/>
            </a:pPr>
            <a:r>
              <a:rPr lang="sv-SE" sz="1800" dirty="0"/>
              <a:t>Koordinationsövningar med och utan boll, stafetter och hinderbanor.</a:t>
            </a:r>
            <a:endParaRPr sz="1800" dirty="0"/>
          </a:p>
          <a:p>
            <a:pPr marL="228600" lvl="0" indent="-215265" algn="l" rtl="0">
              <a:lnSpc>
                <a:spcPct val="90000"/>
              </a:lnSpc>
              <a:spcBef>
                <a:spcPts val="1000"/>
              </a:spcBef>
              <a:spcAft>
                <a:spcPts val="0"/>
              </a:spcAft>
              <a:buClr>
                <a:schemeClr val="dk1"/>
              </a:buClr>
              <a:buSzPct val="100000"/>
              <a:buChar char="•"/>
            </a:pPr>
            <a:r>
              <a:rPr lang="sv-SE" sz="1800" dirty="0"/>
              <a:t>Parövningar och övningar med egna kroppen som belastning.</a:t>
            </a:r>
            <a:endParaRPr sz="1800" dirty="0"/>
          </a:p>
          <a:p>
            <a:pPr marL="228600" lvl="0" indent="-215265" algn="l" rtl="0">
              <a:lnSpc>
                <a:spcPct val="90000"/>
              </a:lnSpc>
              <a:spcBef>
                <a:spcPts val="1000"/>
              </a:spcBef>
              <a:spcAft>
                <a:spcPts val="0"/>
              </a:spcAft>
              <a:buClr>
                <a:schemeClr val="dk1"/>
              </a:buClr>
              <a:buSzPct val="100000"/>
              <a:buChar char="•"/>
            </a:pPr>
            <a:r>
              <a:rPr lang="sv-SE" sz="1800" dirty="0"/>
              <a:t>Löpningar med hastighets och riktningsförändringar.</a:t>
            </a:r>
            <a:endParaRPr lang="sv-SE" sz="1800" dirty="0">
              <a:solidFill>
                <a:srgbClr val="FF0000"/>
              </a:solidFill>
            </a:endParaRPr>
          </a:p>
          <a:p>
            <a:pPr marL="228600" lvl="0" indent="-215265" algn="l" rtl="0">
              <a:lnSpc>
                <a:spcPct val="90000"/>
              </a:lnSpc>
              <a:spcBef>
                <a:spcPts val="1000"/>
              </a:spcBef>
              <a:spcAft>
                <a:spcPts val="0"/>
              </a:spcAft>
              <a:buClr>
                <a:schemeClr val="dk1"/>
              </a:buClr>
              <a:buSzPct val="100000"/>
              <a:buChar char="•"/>
            </a:pPr>
            <a:r>
              <a:rPr lang="sv-SE" sz="1800" dirty="0">
                <a:solidFill>
                  <a:schemeClr val="tx1"/>
                </a:solidFill>
              </a:rPr>
              <a:t>FIFA +</a:t>
            </a:r>
            <a:endParaRPr sz="1800" dirty="0">
              <a:solidFill>
                <a:schemeClr val="tx1"/>
              </a:solidFill>
            </a:endParaRPr>
          </a:p>
          <a:p>
            <a:pPr marL="0" lvl="0" indent="0" algn="l" rtl="0">
              <a:lnSpc>
                <a:spcPct val="90000"/>
              </a:lnSpc>
              <a:spcBef>
                <a:spcPts val="1000"/>
              </a:spcBef>
              <a:spcAft>
                <a:spcPts val="0"/>
              </a:spcAft>
              <a:buClr>
                <a:schemeClr val="dk1"/>
              </a:buClr>
              <a:buSzPct val="100000"/>
              <a:buNone/>
            </a:pPr>
            <a:r>
              <a:rPr lang="sv-SE" sz="1800" b="1" dirty="0"/>
              <a:t>Fotbollspsykologi/Beteenden</a:t>
            </a:r>
            <a:endParaRPr sz="1800" dirty="0"/>
          </a:p>
          <a:p>
            <a:pPr marL="228600" indent="-215265">
              <a:buSzPct val="100000"/>
            </a:pPr>
            <a:r>
              <a:rPr lang="sv-SE" sz="1800" dirty="0"/>
              <a:t>Långsiktig utveckling, t.ex. att en spelare sätter upp mål inför träning och match och utvärderar. </a:t>
            </a:r>
            <a:r>
              <a:rPr lang="sv-SE" sz="1800" dirty="0">
                <a:solidFill>
                  <a:schemeClr val="tx1"/>
                </a:solidFill>
              </a:rPr>
              <a:t>Ledare skapar en bra kontakt med spelare i laget genom att intressera sig mer för personen bakom spelaren.</a:t>
            </a:r>
            <a:endParaRPr sz="1800" dirty="0">
              <a:solidFill>
                <a:schemeClr val="tx1"/>
              </a:solidFill>
            </a:endParaRPr>
          </a:p>
          <a:p>
            <a:pPr marL="228600" indent="-215265">
              <a:buSzPct val="100000"/>
            </a:pPr>
            <a:r>
              <a:rPr lang="sv-SE" sz="1800" dirty="0"/>
              <a:t>Göra nästa aktion, t.ex. att en spelare går in i en nickduell även om han/hon förlorat en nickduell tidigare. </a:t>
            </a:r>
            <a:r>
              <a:rPr lang="sv-SE" sz="1800" dirty="0">
                <a:solidFill>
                  <a:schemeClr val="tx1"/>
                </a:solidFill>
              </a:rPr>
              <a:t>Ledaren hjälper till att skapa en miljö där man får misslyckas, fokusera på nästa aktion. Beröm försöket, inte resultatet</a:t>
            </a:r>
            <a:endParaRPr sz="1800" dirty="0">
              <a:solidFill>
                <a:schemeClr val="tx1"/>
              </a:solidFill>
            </a:endParaRPr>
          </a:p>
          <a:p>
            <a:pPr marL="228600" lvl="0" indent="-215265" algn="l" rtl="0">
              <a:lnSpc>
                <a:spcPct val="90000"/>
              </a:lnSpc>
              <a:spcBef>
                <a:spcPts val="1000"/>
              </a:spcBef>
              <a:spcAft>
                <a:spcPts val="0"/>
              </a:spcAft>
              <a:buClr>
                <a:schemeClr val="dk1"/>
              </a:buClr>
              <a:buSzPct val="100000"/>
              <a:buChar char="•"/>
            </a:pPr>
            <a:r>
              <a:rPr lang="sv-SE" sz="1800" dirty="0"/>
              <a:t>Göra lagkamrater bättre. t.ex.  att en spelare visar positiva gester mot lagkamrater. Alla hälsar på alla innan träning.</a:t>
            </a:r>
            <a:br>
              <a:rPr lang="sv-SE" sz="2600" dirty="0"/>
            </a:br>
            <a:endParaRP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414141"/>
        </a:solidFill>
        <a:effectLst/>
      </p:bgPr>
    </p:bg>
    <p:spTree>
      <p:nvGrpSpPr>
        <p:cNvPr id="1" name="Shape 431"/>
        <p:cNvGrpSpPr/>
        <p:nvPr/>
      </p:nvGrpSpPr>
      <p:grpSpPr>
        <a:xfrm>
          <a:off x="0" y="0"/>
          <a:ext cx="0" cy="0"/>
          <a:chOff x="0" y="0"/>
          <a:chExt cx="0" cy="0"/>
        </a:xfrm>
      </p:grpSpPr>
      <p:sp>
        <p:nvSpPr>
          <p:cNvPr id="432" name="Google Shape;432;p35"/>
          <p:cNvSpPr txBox="1">
            <a:spLocks noGrp="1"/>
          </p:cNvSpPr>
          <p:nvPr>
            <p:ph type="title"/>
          </p:nvPr>
        </p:nvSpPr>
        <p:spPr>
          <a:xfrm>
            <a:off x="6658044" y="1205789"/>
            <a:ext cx="5243101"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3600"/>
              <a:buFont typeface="Calibri"/>
              <a:buNone/>
            </a:pPr>
            <a:r>
              <a:rPr lang="sv-SE" sz="3600"/>
              <a:t>15 år och uppåt</a:t>
            </a:r>
            <a:br>
              <a:rPr lang="sv-SE" sz="3600"/>
            </a:br>
            <a:r>
              <a:rPr lang="sv-SE" sz="3600"/>
              <a:t>Träna för att prestera 11-11</a:t>
            </a:r>
            <a:br>
              <a:rPr lang="sv-SE" sz="3600"/>
            </a:br>
            <a:br>
              <a:rPr lang="sv-SE" sz="3600"/>
            </a:br>
            <a:r>
              <a:rPr lang="sv-SE" sz="3600"/>
              <a:t>Mål</a:t>
            </a:r>
            <a:endParaRPr/>
          </a:p>
        </p:txBody>
      </p:sp>
      <p:sp>
        <p:nvSpPr>
          <p:cNvPr id="433" name="Google Shape;433;p35"/>
          <p:cNvSpPr/>
          <p:nvPr/>
        </p:nvSpPr>
        <p:spPr>
          <a:xfrm flipH="1">
            <a:off x="0" y="0"/>
            <a:ext cx="6172782" cy="6858000"/>
          </a:xfrm>
          <a:custGeom>
            <a:avLst/>
            <a:gdLst/>
            <a:ahLst/>
            <a:cxnLst/>
            <a:rect l="l" t="t" r="r" b="b"/>
            <a:pathLst>
              <a:path w="6172782" h="6858000" extrusionOk="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0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434" name="Google Shape;434;p35"/>
          <p:cNvSpPr/>
          <p:nvPr/>
        </p:nvSpPr>
        <p:spPr>
          <a:xfrm flipH="1">
            <a:off x="2079" y="0"/>
            <a:ext cx="6084396" cy="6858000"/>
          </a:xfrm>
          <a:custGeom>
            <a:avLst/>
            <a:gdLst/>
            <a:ahLst/>
            <a:cxnLst/>
            <a:rect l="l" t="t" r="r" b="b"/>
            <a:pathLst>
              <a:path w="6024154" h="6858000" extrusionOk="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pic>
        <p:nvPicPr>
          <p:cNvPr id="435" name="Google Shape;435;p35" descr="En bild som visar tecken, ritning&#10;&#10;Automatiskt genererad beskrivning"/>
          <p:cNvPicPr preferRelativeResize="0"/>
          <p:nvPr/>
        </p:nvPicPr>
        <p:blipFill rotWithShape="1">
          <a:blip r:embed="rId3">
            <a:alphaModFix/>
          </a:blip>
          <a:srcRect/>
          <a:stretch/>
        </p:blipFill>
        <p:spPr>
          <a:xfrm>
            <a:off x="364241" y="639181"/>
            <a:ext cx="4105275" cy="4113845"/>
          </a:xfrm>
          <a:prstGeom prst="rect">
            <a:avLst/>
          </a:prstGeom>
          <a:noFill/>
          <a:ln>
            <a:noFill/>
          </a:ln>
        </p:spPr>
      </p:pic>
      <p:sp>
        <p:nvSpPr>
          <p:cNvPr id="436" name="Google Shape;436;p35"/>
          <p:cNvSpPr txBox="1">
            <a:spLocks noGrp="1"/>
          </p:cNvSpPr>
          <p:nvPr>
            <p:ph type="body" idx="1"/>
          </p:nvPr>
        </p:nvSpPr>
        <p:spPr>
          <a:xfrm>
            <a:off x="6658044" y="3131107"/>
            <a:ext cx="5006400" cy="3181800"/>
          </a:xfrm>
          <a:prstGeom prst="rect">
            <a:avLst/>
          </a:prstGeom>
          <a:noFill/>
          <a:ln>
            <a:noFill/>
          </a:ln>
        </p:spPr>
        <p:txBody>
          <a:bodyPr spcFirstLastPara="1" wrap="square" lIns="91425" tIns="45700" rIns="91425" bIns="45700" anchor="t" anchorCtr="0">
            <a:normAutofit fontScale="85000" lnSpcReduction="10000"/>
          </a:bodyPr>
          <a:lstStyle/>
          <a:p>
            <a:pPr marL="228600" lvl="0" indent="-212407" algn="l" rtl="0">
              <a:lnSpc>
                <a:spcPct val="90000"/>
              </a:lnSpc>
              <a:spcBef>
                <a:spcPts val="0"/>
              </a:spcBef>
              <a:spcAft>
                <a:spcPts val="0"/>
              </a:spcAft>
              <a:buClr>
                <a:schemeClr val="lt1"/>
              </a:buClr>
              <a:buSzPct val="100000"/>
              <a:buChar char="•"/>
            </a:pPr>
            <a:r>
              <a:rPr lang="sv-SE" sz="1700" dirty="0"/>
              <a:t>Bedriva variationsrik och rolig träning för att stimulera spelarnas utveckling och fotbollskunnande</a:t>
            </a:r>
            <a:endParaRPr dirty="0"/>
          </a:p>
          <a:p>
            <a:pPr marL="228600" lvl="0" indent="-212407" algn="l" rtl="0">
              <a:lnSpc>
                <a:spcPct val="90000"/>
              </a:lnSpc>
              <a:spcBef>
                <a:spcPts val="1000"/>
              </a:spcBef>
              <a:spcAft>
                <a:spcPts val="0"/>
              </a:spcAft>
              <a:buClr>
                <a:schemeClr val="lt1"/>
              </a:buClr>
              <a:buSzPct val="100000"/>
              <a:buChar char="•"/>
            </a:pPr>
            <a:r>
              <a:rPr lang="sv-SE" sz="1700" dirty="0"/>
              <a:t>Fortsätta arbetet med hänsyn till varandra och gruppdynamik samt respekt för spelets och lagets regler</a:t>
            </a:r>
            <a:endParaRPr dirty="0"/>
          </a:p>
          <a:p>
            <a:pPr marL="228600" lvl="0" indent="-212407" algn="l" rtl="0">
              <a:lnSpc>
                <a:spcPct val="90000"/>
              </a:lnSpc>
              <a:spcBef>
                <a:spcPts val="1000"/>
              </a:spcBef>
              <a:spcAft>
                <a:spcPts val="0"/>
              </a:spcAft>
              <a:buClr>
                <a:schemeClr val="lt1"/>
              </a:buClr>
              <a:buSzPct val="100000"/>
              <a:buChar char="•"/>
            </a:pPr>
            <a:r>
              <a:rPr lang="sv-SE" sz="1700" dirty="0"/>
              <a:t>Stimulera föräldrarna till ett fortsatt aktivt stöd för verksamheten</a:t>
            </a:r>
            <a:endParaRPr dirty="0"/>
          </a:p>
          <a:p>
            <a:pPr marL="228600" lvl="0" indent="-212407" algn="l" rtl="0">
              <a:lnSpc>
                <a:spcPct val="90000"/>
              </a:lnSpc>
              <a:spcBef>
                <a:spcPts val="1000"/>
              </a:spcBef>
              <a:spcAft>
                <a:spcPts val="0"/>
              </a:spcAft>
              <a:buClr>
                <a:schemeClr val="lt1"/>
              </a:buClr>
              <a:buSzPct val="100000"/>
              <a:buChar char="•"/>
            </a:pPr>
            <a:r>
              <a:rPr lang="sv-SE" sz="1700" dirty="0"/>
              <a:t>Betona samsyn med andra idrotter</a:t>
            </a:r>
            <a:endParaRPr dirty="0"/>
          </a:p>
          <a:p>
            <a:pPr marL="228600" lvl="0" indent="-212407" algn="l" rtl="0">
              <a:lnSpc>
                <a:spcPct val="90000"/>
              </a:lnSpc>
              <a:spcBef>
                <a:spcPts val="1000"/>
              </a:spcBef>
              <a:spcAft>
                <a:spcPts val="0"/>
              </a:spcAft>
              <a:buClr>
                <a:schemeClr val="lt1"/>
              </a:buClr>
              <a:buSzPct val="100000"/>
              <a:buChar char="•"/>
            </a:pPr>
            <a:r>
              <a:rPr lang="sv-SE" sz="1700" dirty="0"/>
              <a:t>Genomföra samarbete över åldersklasserna</a:t>
            </a:r>
            <a:endParaRPr sz="1700" dirty="0">
              <a:solidFill>
                <a:srgbClr val="FF0000"/>
              </a:solidFill>
            </a:endParaRPr>
          </a:p>
          <a:p>
            <a:pPr marL="228600" lvl="0" indent="-212407" algn="l" rtl="0">
              <a:lnSpc>
                <a:spcPct val="90000"/>
              </a:lnSpc>
              <a:spcBef>
                <a:spcPts val="1000"/>
              </a:spcBef>
              <a:spcAft>
                <a:spcPts val="0"/>
              </a:spcAft>
              <a:buClr>
                <a:schemeClr val="bg1"/>
              </a:buClr>
              <a:buSzPct val="100000"/>
              <a:buChar char="•"/>
            </a:pPr>
            <a:r>
              <a:rPr lang="sv-SE" sz="1700" dirty="0">
                <a:solidFill>
                  <a:schemeClr val="bg1"/>
                </a:solidFill>
              </a:rPr>
              <a:t>Jobba med “värderad riktning” och dokumentet pilmodellen</a:t>
            </a:r>
            <a:endParaRPr sz="1700" dirty="0">
              <a:solidFill>
                <a:schemeClr val="bg1"/>
              </a:solidFill>
            </a:endParaRPr>
          </a:p>
          <a:p>
            <a:pPr marL="228600" lvl="0" indent="-212407" algn="l" rtl="0">
              <a:lnSpc>
                <a:spcPct val="90000"/>
              </a:lnSpc>
              <a:spcBef>
                <a:spcPts val="1000"/>
              </a:spcBef>
              <a:spcAft>
                <a:spcPts val="0"/>
              </a:spcAft>
              <a:buClr>
                <a:schemeClr val="bg1"/>
              </a:buClr>
              <a:buSzPct val="100000"/>
              <a:buChar char="•"/>
            </a:pPr>
            <a:r>
              <a:rPr lang="sv-SE" sz="1700" dirty="0">
                <a:solidFill>
                  <a:schemeClr val="bg1"/>
                </a:solidFill>
              </a:rPr>
              <a:t>Teoretiska pass - inriktning på olika arbetssätt i försvar och anfallsspel</a:t>
            </a:r>
            <a:endParaRPr sz="1700" dirty="0">
              <a:solidFill>
                <a:schemeClr val="bg1"/>
              </a:solidFill>
            </a:endParaRPr>
          </a:p>
          <a:p>
            <a:pPr marL="228600" lvl="0" indent="-212407" algn="l" rtl="0">
              <a:lnSpc>
                <a:spcPct val="90000"/>
              </a:lnSpc>
              <a:spcBef>
                <a:spcPts val="1000"/>
              </a:spcBef>
              <a:spcAft>
                <a:spcPts val="0"/>
              </a:spcAft>
              <a:buClr>
                <a:schemeClr val="bg1"/>
              </a:buClr>
              <a:buSzPct val="100000"/>
              <a:buChar char="•"/>
            </a:pPr>
            <a:r>
              <a:rPr lang="sv-SE" sz="1700" dirty="0">
                <a:solidFill>
                  <a:schemeClr val="bg1"/>
                </a:solidFill>
              </a:rPr>
              <a:t>Ha kunskap om A lagets arbetssätt</a:t>
            </a:r>
            <a:endParaRPr sz="1700" dirty="0">
              <a:solidFill>
                <a:schemeClr val="bg1"/>
              </a:solidFill>
            </a:endParaRPr>
          </a:p>
          <a:p>
            <a:pPr marL="0" lvl="0" indent="0" algn="l" rtl="0">
              <a:lnSpc>
                <a:spcPct val="90000"/>
              </a:lnSpc>
              <a:spcBef>
                <a:spcPts val="1000"/>
              </a:spcBef>
              <a:spcAft>
                <a:spcPts val="0"/>
              </a:spcAft>
              <a:buClr>
                <a:schemeClr val="lt1"/>
              </a:buClr>
              <a:buSzPct val="100000"/>
              <a:buNone/>
            </a:pPr>
            <a:endParaRPr sz="17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414141"/>
        </a:solidFill>
        <a:effectLst/>
      </p:bgPr>
    </p:bg>
    <p:spTree>
      <p:nvGrpSpPr>
        <p:cNvPr id="1" name="Shape 440"/>
        <p:cNvGrpSpPr/>
        <p:nvPr/>
      </p:nvGrpSpPr>
      <p:grpSpPr>
        <a:xfrm>
          <a:off x="0" y="0"/>
          <a:ext cx="0" cy="0"/>
          <a:chOff x="0" y="0"/>
          <a:chExt cx="0" cy="0"/>
        </a:xfrm>
      </p:grpSpPr>
      <p:sp>
        <p:nvSpPr>
          <p:cNvPr id="441" name="Google Shape;441;p36"/>
          <p:cNvSpPr/>
          <p:nvPr/>
        </p:nvSpPr>
        <p:spPr>
          <a:xfrm flipH="1">
            <a:off x="0" y="0"/>
            <a:ext cx="6172782" cy="6858000"/>
          </a:xfrm>
          <a:custGeom>
            <a:avLst/>
            <a:gdLst/>
            <a:ahLst/>
            <a:cxnLst/>
            <a:rect l="l" t="t" r="r" b="b"/>
            <a:pathLst>
              <a:path w="6172782" h="6858000" extrusionOk="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0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442" name="Google Shape;442;p36"/>
          <p:cNvSpPr/>
          <p:nvPr/>
        </p:nvSpPr>
        <p:spPr>
          <a:xfrm flipH="1">
            <a:off x="2079" y="0"/>
            <a:ext cx="6084396" cy="6858000"/>
          </a:xfrm>
          <a:custGeom>
            <a:avLst/>
            <a:gdLst/>
            <a:ahLst/>
            <a:cxnLst/>
            <a:rect l="l" t="t" r="r" b="b"/>
            <a:pathLst>
              <a:path w="6024154" h="6858000" extrusionOk="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pic>
        <p:nvPicPr>
          <p:cNvPr id="443" name="Google Shape;443;p36" descr="En bild som visar tecken, ritning&#10;&#10;Automatiskt genererad beskrivning"/>
          <p:cNvPicPr preferRelativeResize="0"/>
          <p:nvPr/>
        </p:nvPicPr>
        <p:blipFill rotWithShape="1">
          <a:blip r:embed="rId3">
            <a:alphaModFix/>
          </a:blip>
          <a:srcRect/>
          <a:stretch/>
        </p:blipFill>
        <p:spPr>
          <a:xfrm>
            <a:off x="364241" y="639181"/>
            <a:ext cx="4105275" cy="4113845"/>
          </a:xfrm>
          <a:prstGeom prst="rect">
            <a:avLst/>
          </a:prstGeom>
          <a:noFill/>
          <a:ln>
            <a:noFill/>
          </a:ln>
        </p:spPr>
      </p:pic>
      <p:sp>
        <p:nvSpPr>
          <p:cNvPr id="444" name="Google Shape;444;p36"/>
          <p:cNvSpPr txBox="1">
            <a:spLocks noGrp="1"/>
          </p:cNvSpPr>
          <p:nvPr>
            <p:ph type="body" idx="1"/>
          </p:nvPr>
        </p:nvSpPr>
        <p:spPr>
          <a:xfrm>
            <a:off x="6658044" y="3113832"/>
            <a:ext cx="5006400" cy="3181800"/>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lt1"/>
              </a:buClr>
              <a:buSzPts val="1700"/>
              <a:buChar char="•"/>
            </a:pPr>
            <a:r>
              <a:rPr lang="sv-SE" sz="1700" dirty="0"/>
              <a:t>Träning två-tre gånger i veckan – för den som önskar mer träning bör detta erbjudas med annat lag inom föreningen</a:t>
            </a:r>
            <a:endParaRPr dirty="0"/>
          </a:p>
          <a:p>
            <a:pPr marL="228600" lvl="0" indent="-228600" algn="l" rtl="0">
              <a:lnSpc>
                <a:spcPct val="90000"/>
              </a:lnSpc>
              <a:spcBef>
                <a:spcPts val="1000"/>
              </a:spcBef>
              <a:spcAft>
                <a:spcPts val="0"/>
              </a:spcAft>
              <a:buClr>
                <a:schemeClr val="lt1"/>
              </a:buClr>
              <a:buSzPts val="1700"/>
              <a:buChar char="•"/>
            </a:pPr>
            <a:r>
              <a:rPr lang="sv-SE" sz="1700" dirty="0"/>
              <a:t>Teknik och spelövningar. Högst sju spelare i varje grupp/lag</a:t>
            </a:r>
            <a:endParaRPr dirty="0">
              <a:solidFill>
                <a:srgbClr val="FF0000"/>
              </a:solidFill>
            </a:endParaRPr>
          </a:p>
          <a:p>
            <a:pPr marL="228600" lvl="0" indent="-228600" algn="l" rtl="0">
              <a:lnSpc>
                <a:spcPct val="90000"/>
              </a:lnSpc>
              <a:spcBef>
                <a:spcPts val="1000"/>
              </a:spcBef>
              <a:spcAft>
                <a:spcPts val="0"/>
              </a:spcAft>
              <a:buClr>
                <a:schemeClr val="lt1"/>
              </a:buClr>
              <a:buSzPts val="1700"/>
              <a:buChar char="•"/>
            </a:pPr>
            <a:r>
              <a:rPr lang="sv-SE" sz="1700" dirty="0"/>
              <a:t>Betoning på lek, teknik, anfallsspel och försvarsspel</a:t>
            </a:r>
            <a:endParaRPr dirty="0"/>
          </a:p>
          <a:p>
            <a:pPr marL="228600" lvl="0" indent="-228600" algn="l" rtl="0">
              <a:lnSpc>
                <a:spcPct val="90000"/>
              </a:lnSpc>
              <a:spcBef>
                <a:spcPts val="1000"/>
              </a:spcBef>
              <a:spcAft>
                <a:spcPts val="0"/>
              </a:spcAft>
              <a:buClr>
                <a:schemeClr val="lt1"/>
              </a:buClr>
              <a:buSzPts val="1700"/>
              <a:buChar char="•"/>
            </a:pPr>
            <a:r>
              <a:rPr lang="sv-SE" sz="1700" dirty="0"/>
              <a:t>Deltaga i </a:t>
            </a:r>
            <a:r>
              <a:rPr lang="sv-SE" sz="1700" dirty="0" err="1"/>
              <a:t>ÖFF:s</a:t>
            </a:r>
            <a:r>
              <a:rPr lang="sv-SE" sz="1700" dirty="0"/>
              <a:t> 11-11 serier samt DM eller </a:t>
            </a:r>
            <a:r>
              <a:rPr lang="sv-SE" sz="1700" dirty="0" err="1"/>
              <a:t>östgötacup</a:t>
            </a:r>
            <a:r>
              <a:rPr lang="sv-SE" sz="1700" dirty="0"/>
              <a:t> (om lagen själva vill)</a:t>
            </a:r>
            <a:endParaRPr dirty="0"/>
          </a:p>
          <a:p>
            <a:pPr marL="228600" lvl="0" indent="-228600" algn="l" rtl="0">
              <a:lnSpc>
                <a:spcPct val="90000"/>
              </a:lnSpc>
              <a:spcBef>
                <a:spcPts val="1000"/>
              </a:spcBef>
              <a:spcAft>
                <a:spcPts val="0"/>
              </a:spcAft>
              <a:buClr>
                <a:schemeClr val="lt1"/>
              </a:buClr>
              <a:buSzPts val="1700"/>
              <a:buChar char="•"/>
            </a:pPr>
            <a:r>
              <a:rPr lang="sv-SE" sz="1700" dirty="0"/>
              <a:t>Respekt i fotboll för spelare och föräldrar</a:t>
            </a:r>
            <a:endParaRPr dirty="0"/>
          </a:p>
        </p:txBody>
      </p:sp>
      <p:sp>
        <p:nvSpPr>
          <p:cNvPr id="445" name="Google Shape;445;p36"/>
          <p:cNvSpPr txBox="1">
            <a:spLocks noGrp="1"/>
          </p:cNvSpPr>
          <p:nvPr>
            <p:ph type="title"/>
          </p:nvPr>
        </p:nvSpPr>
        <p:spPr>
          <a:xfrm>
            <a:off x="6658044" y="1205789"/>
            <a:ext cx="5243101"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3600"/>
              <a:buFont typeface="Calibri"/>
              <a:buNone/>
            </a:pPr>
            <a:r>
              <a:rPr lang="sv-SE" sz="3600"/>
              <a:t>15 år och uppåt</a:t>
            </a:r>
            <a:br>
              <a:rPr lang="sv-SE" sz="3600"/>
            </a:br>
            <a:r>
              <a:rPr lang="sv-SE" sz="3600"/>
              <a:t>Träna för att prestera 11-11</a:t>
            </a:r>
            <a:br>
              <a:rPr lang="sv-SE" sz="3600"/>
            </a:br>
            <a:br>
              <a:rPr lang="sv-SE" sz="3600"/>
            </a:br>
            <a:r>
              <a:rPr lang="sv-SE" sz="3600"/>
              <a:t>Riktlinjer</a:t>
            </a:r>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449"/>
        <p:cNvGrpSpPr/>
        <p:nvPr/>
      </p:nvGrpSpPr>
      <p:grpSpPr>
        <a:xfrm>
          <a:off x="0" y="0"/>
          <a:ext cx="0" cy="0"/>
          <a:chOff x="0" y="0"/>
          <a:chExt cx="0" cy="0"/>
        </a:xfrm>
      </p:grpSpPr>
      <p:sp>
        <p:nvSpPr>
          <p:cNvPr id="450" name="Google Shape;450;p37"/>
          <p:cNvSpPr/>
          <p:nvPr/>
        </p:nvSpPr>
        <p:spPr>
          <a:xfrm>
            <a:off x="2014931" y="2271713"/>
            <a:ext cx="253347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ANFALLSSPEL</a:t>
            </a:r>
            <a:endParaRPr sz="1400" b="0" i="0" u="none" strike="noStrike" cap="none">
              <a:solidFill>
                <a:srgbClr val="000000"/>
              </a:solidFill>
              <a:latin typeface="Arial"/>
              <a:ea typeface="Arial"/>
              <a:cs typeface="Arial"/>
              <a:sym typeface="Arial"/>
            </a:endParaRPr>
          </a:p>
        </p:txBody>
      </p:sp>
      <p:sp>
        <p:nvSpPr>
          <p:cNvPr id="451" name="Google Shape;451;p37"/>
          <p:cNvSpPr/>
          <p:nvPr/>
        </p:nvSpPr>
        <p:spPr>
          <a:xfrm>
            <a:off x="7820462" y="2271713"/>
            <a:ext cx="253347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FÖRSVARSSPEL</a:t>
            </a:r>
            <a:endParaRPr sz="1400" b="0" i="0" u="none" strike="noStrike" cap="none">
              <a:solidFill>
                <a:srgbClr val="000000"/>
              </a:solidFill>
              <a:latin typeface="Arial"/>
              <a:ea typeface="Arial"/>
              <a:cs typeface="Arial"/>
              <a:sym typeface="Arial"/>
            </a:endParaRPr>
          </a:p>
        </p:txBody>
      </p:sp>
      <p:sp>
        <p:nvSpPr>
          <p:cNvPr id="452" name="Google Shape;452;p37"/>
          <p:cNvSpPr/>
          <p:nvPr/>
        </p:nvSpPr>
        <p:spPr>
          <a:xfrm>
            <a:off x="4858973" y="2244678"/>
            <a:ext cx="2650921" cy="700174"/>
          </a:xfrm>
          <a:prstGeom prst="leftRightArrow">
            <a:avLst>
              <a:gd name="adj1" fmla="val 50000"/>
              <a:gd name="adj2" fmla="val 50000"/>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OMSTÄLLNING</a:t>
            </a:r>
            <a:endParaRPr sz="1400" b="0" i="0" u="none" strike="noStrike" cap="none">
              <a:solidFill>
                <a:srgbClr val="000000"/>
              </a:solidFill>
              <a:latin typeface="Arial"/>
              <a:ea typeface="Arial"/>
              <a:cs typeface="Arial"/>
              <a:sym typeface="Arial"/>
            </a:endParaRPr>
          </a:p>
        </p:txBody>
      </p:sp>
      <p:sp>
        <p:nvSpPr>
          <p:cNvPr id="453" name="Google Shape;453;p37"/>
          <p:cNvSpPr/>
          <p:nvPr/>
        </p:nvSpPr>
        <p:spPr>
          <a:xfrm>
            <a:off x="2306015" y="4993929"/>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Komma till avslut och göra mål </a:t>
            </a:r>
            <a:endParaRPr sz="1400" b="0" i="0" u="none" strike="noStrike" cap="none">
              <a:solidFill>
                <a:srgbClr val="000000"/>
              </a:solidFill>
              <a:latin typeface="Arial"/>
              <a:ea typeface="Arial"/>
              <a:cs typeface="Arial"/>
              <a:sym typeface="Arial"/>
            </a:endParaRPr>
          </a:p>
        </p:txBody>
      </p:sp>
      <p:sp>
        <p:nvSpPr>
          <p:cNvPr id="454" name="Google Shape;454;p37"/>
          <p:cNvSpPr/>
          <p:nvPr/>
        </p:nvSpPr>
        <p:spPr>
          <a:xfrm>
            <a:off x="8111546" y="5076317"/>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Förhindra och </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rädda avslut</a:t>
            </a:r>
            <a:endParaRPr sz="1400" b="0" i="0" u="none" strike="noStrike" cap="none">
              <a:solidFill>
                <a:srgbClr val="000000"/>
              </a:solidFill>
              <a:latin typeface="Arial"/>
              <a:ea typeface="Arial"/>
              <a:cs typeface="Arial"/>
              <a:sym typeface="Arial"/>
            </a:endParaRPr>
          </a:p>
        </p:txBody>
      </p:sp>
      <p:sp>
        <p:nvSpPr>
          <p:cNvPr id="455" name="Google Shape;455;p37"/>
          <p:cNvSpPr/>
          <p:nvPr/>
        </p:nvSpPr>
        <p:spPr>
          <a:xfrm>
            <a:off x="1440933"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Speluppbyggnad</a:t>
            </a:r>
            <a:endParaRPr sz="1400" b="0" i="0" u="none" strike="noStrike" cap="none">
              <a:solidFill>
                <a:srgbClr val="000000"/>
              </a:solidFill>
              <a:latin typeface="Arial"/>
              <a:ea typeface="Arial"/>
              <a:cs typeface="Arial"/>
              <a:sym typeface="Arial"/>
            </a:endParaRPr>
          </a:p>
        </p:txBody>
      </p:sp>
      <p:sp>
        <p:nvSpPr>
          <p:cNvPr id="456" name="Google Shape;456;p37"/>
          <p:cNvSpPr/>
          <p:nvPr/>
        </p:nvSpPr>
        <p:spPr>
          <a:xfrm>
            <a:off x="3387711"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Kontring</a:t>
            </a:r>
            <a:endParaRPr sz="1400" b="0" i="0" u="none" strike="noStrike" cap="none">
              <a:solidFill>
                <a:srgbClr val="000000"/>
              </a:solidFill>
              <a:latin typeface="Arial"/>
              <a:ea typeface="Arial"/>
              <a:cs typeface="Arial"/>
              <a:sym typeface="Arial"/>
            </a:endParaRPr>
          </a:p>
        </p:txBody>
      </p:sp>
      <p:sp>
        <p:nvSpPr>
          <p:cNvPr id="457" name="Google Shape;457;p37"/>
          <p:cNvSpPr/>
          <p:nvPr/>
        </p:nvSpPr>
        <p:spPr>
          <a:xfrm>
            <a:off x="7145090"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Återerövring av boll</a:t>
            </a:r>
            <a:endParaRPr sz="1400" b="0" i="0" u="none" strike="noStrike" cap="none">
              <a:solidFill>
                <a:srgbClr val="000000"/>
              </a:solidFill>
              <a:latin typeface="Arial"/>
              <a:ea typeface="Arial"/>
              <a:cs typeface="Arial"/>
              <a:sym typeface="Arial"/>
            </a:endParaRPr>
          </a:p>
        </p:txBody>
      </p:sp>
      <p:sp>
        <p:nvSpPr>
          <p:cNvPr id="458" name="Google Shape;458;p37"/>
          <p:cNvSpPr/>
          <p:nvPr/>
        </p:nvSpPr>
        <p:spPr>
          <a:xfrm>
            <a:off x="9091868"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Förhindra speluppbyggnad</a:t>
            </a:r>
            <a:endParaRPr sz="1400" b="0" i="0" u="none" strike="noStrike" cap="none">
              <a:solidFill>
                <a:srgbClr val="000000"/>
              </a:solidFill>
              <a:latin typeface="Arial"/>
              <a:ea typeface="Arial"/>
              <a:cs typeface="Arial"/>
              <a:sym typeface="Arial"/>
            </a:endParaRPr>
          </a:p>
        </p:txBody>
      </p:sp>
      <p:sp>
        <p:nvSpPr>
          <p:cNvPr id="459" name="Google Shape;459;p3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                              Spelform 11-11</a:t>
            </a:r>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464" name="Google Shape;464;p38"/>
          <p:cNvSpPr/>
          <p:nvPr/>
        </p:nvSpPr>
        <p:spPr>
          <a:xfrm>
            <a:off x="2014931" y="2271713"/>
            <a:ext cx="253347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ANFALLSSPEL</a:t>
            </a:r>
            <a:endParaRPr sz="1400" b="0" i="0" u="none" strike="noStrike" cap="none">
              <a:solidFill>
                <a:srgbClr val="000000"/>
              </a:solidFill>
              <a:latin typeface="Arial"/>
              <a:ea typeface="Arial"/>
              <a:cs typeface="Arial"/>
              <a:sym typeface="Arial"/>
            </a:endParaRPr>
          </a:p>
        </p:txBody>
      </p:sp>
      <p:sp>
        <p:nvSpPr>
          <p:cNvPr id="465" name="Google Shape;465;p38"/>
          <p:cNvSpPr/>
          <p:nvPr/>
        </p:nvSpPr>
        <p:spPr>
          <a:xfrm>
            <a:off x="2306015" y="4993929"/>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Komma till avslut och göra mål </a:t>
            </a:r>
            <a:endParaRPr sz="1400" b="0" i="0" u="none" strike="noStrike" cap="none">
              <a:solidFill>
                <a:srgbClr val="000000"/>
              </a:solidFill>
              <a:latin typeface="Arial"/>
              <a:ea typeface="Arial"/>
              <a:cs typeface="Arial"/>
              <a:sym typeface="Arial"/>
            </a:endParaRPr>
          </a:p>
        </p:txBody>
      </p:sp>
      <p:sp>
        <p:nvSpPr>
          <p:cNvPr id="466" name="Google Shape;466;p38"/>
          <p:cNvSpPr/>
          <p:nvPr/>
        </p:nvSpPr>
        <p:spPr>
          <a:xfrm>
            <a:off x="1167468" y="343984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Speluppbyggnad</a:t>
            </a:r>
            <a:endParaRPr sz="1400" b="0" i="0" u="none" strike="noStrike" cap="none">
              <a:solidFill>
                <a:srgbClr val="000000"/>
              </a:solidFill>
              <a:latin typeface="Arial"/>
              <a:ea typeface="Arial"/>
              <a:cs typeface="Arial"/>
              <a:sym typeface="Arial"/>
            </a:endParaRPr>
          </a:p>
        </p:txBody>
      </p:sp>
      <p:sp>
        <p:nvSpPr>
          <p:cNvPr id="467" name="Google Shape;467;p38"/>
          <p:cNvSpPr/>
          <p:nvPr/>
        </p:nvSpPr>
        <p:spPr>
          <a:xfrm>
            <a:off x="3641959" y="343984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Kontring</a:t>
            </a:r>
            <a:endParaRPr sz="1400" b="0" i="0" u="none" strike="noStrike" cap="none">
              <a:solidFill>
                <a:srgbClr val="000000"/>
              </a:solidFill>
              <a:latin typeface="Arial"/>
              <a:ea typeface="Arial"/>
              <a:cs typeface="Arial"/>
              <a:sym typeface="Arial"/>
            </a:endParaRPr>
          </a:p>
        </p:txBody>
      </p:sp>
      <p:sp>
        <p:nvSpPr>
          <p:cNvPr id="468" name="Google Shape;468;p3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                              Anfallsspel</a:t>
            </a:r>
            <a:endParaRPr/>
          </a:p>
        </p:txBody>
      </p:sp>
      <p:sp>
        <p:nvSpPr>
          <p:cNvPr id="469" name="Google Shape;469;p38"/>
          <p:cNvSpPr txBox="1"/>
          <p:nvPr/>
        </p:nvSpPr>
        <p:spPr>
          <a:xfrm>
            <a:off x="902467" y="2965566"/>
            <a:ext cx="4758401" cy="276999"/>
          </a:xfrm>
          <a:prstGeom prst="rect">
            <a:avLst/>
          </a:prstGeom>
          <a:solidFill>
            <a:schemeClr val="lt1"/>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 Passera motståndare med bollen</a:t>
            </a:r>
            <a:endParaRPr sz="1400" b="0" i="0" u="none" strike="noStrike" cap="none">
              <a:solidFill>
                <a:srgbClr val="000000"/>
              </a:solidFill>
              <a:latin typeface="Arial"/>
              <a:ea typeface="Arial"/>
              <a:cs typeface="Arial"/>
              <a:sym typeface="Arial"/>
            </a:endParaRPr>
          </a:p>
        </p:txBody>
      </p:sp>
      <p:sp>
        <p:nvSpPr>
          <p:cNvPr id="470" name="Google Shape;470;p38"/>
          <p:cNvSpPr/>
          <p:nvPr/>
        </p:nvSpPr>
        <p:spPr>
          <a:xfrm>
            <a:off x="902467" y="4084758"/>
            <a:ext cx="2290734"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Uppfylla grundförutsättningarna* Spelbarhet i alla spelytor</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Spelbarhet i alla korridorer</a:t>
            </a:r>
            <a:endParaRPr sz="1400" b="0" i="0" u="none" strike="noStrike" cap="none">
              <a:solidFill>
                <a:srgbClr val="000000"/>
              </a:solidFill>
              <a:latin typeface="Arial"/>
              <a:ea typeface="Arial"/>
              <a:cs typeface="Arial"/>
              <a:sym typeface="Arial"/>
            </a:endParaRPr>
          </a:p>
        </p:txBody>
      </p:sp>
      <p:sp>
        <p:nvSpPr>
          <p:cNvPr id="471" name="Google Shape;471;p38"/>
          <p:cNvSpPr/>
          <p:nvPr/>
        </p:nvSpPr>
        <p:spPr>
          <a:xfrm>
            <a:off x="3248502" y="4137052"/>
            <a:ext cx="2467142"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Snabbt speldjup framåt och bakåt</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Snabbt spelbar i spelyta 2 och 3</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Snabbt spelbarhet i alla korridorer</a:t>
            </a:r>
            <a:endParaRPr sz="1400" b="0" i="0" u="none" strike="noStrike" cap="none">
              <a:solidFill>
                <a:srgbClr val="000000"/>
              </a:solidFill>
              <a:latin typeface="Arial"/>
              <a:ea typeface="Arial"/>
              <a:cs typeface="Arial"/>
              <a:sym typeface="Arial"/>
            </a:endParaRPr>
          </a:p>
        </p:txBody>
      </p:sp>
      <p:sp>
        <p:nvSpPr>
          <p:cNvPr id="472" name="Google Shape;472;p38"/>
          <p:cNvSpPr/>
          <p:nvPr/>
        </p:nvSpPr>
        <p:spPr>
          <a:xfrm>
            <a:off x="1959629" y="5703750"/>
            <a:ext cx="2467143" cy="83099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De flesta avsluten i straffområdet</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Returer</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Löpningar i straffområdet</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sv-SE" sz="1200" b="1" i="0" u="none" strike="noStrike" cap="none">
                <a:solidFill>
                  <a:schemeClr val="dk1"/>
                </a:solidFill>
                <a:latin typeface="Calibri"/>
                <a:ea typeface="Calibri"/>
                <a:cs typeface="Calibri"/>
                <a:sym typeface="Calibri"/>
              </a:rPr>
              <a:t> </a:t>
            </a:r>
            <a:endParaRPr sz="1200" b="0" i="0" u="none" strike="noStrike" cap="none">
              <a:solidFill>
                <a:schemeClr val="dk1"/>
              </a:solidFill>
              <a:latin typeface="Calibri"/>
              <a:ea typeface="Calibri"/>
              <a:cs typeface="Calibri"/>
              <a:sym typeface="Calibri"/>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476"/>
        <p:cNvGrpSpPr/>
        <p:nvPr/>
      </p:nvGrpSpPr>
      <p:grpSpPr>
        <a:xfrm>
          <a:off x="0" y="0"/>
          <a:ext cx="0" cy="0"/>
          <a:chOff x="0" y="0"/>
          <a:chExt cx="0" cy="0"/>
        </a:xfrm>
      </p:grpSpPr>
      <p:sp>
        <p:nvSpPr>
          <p:cNvPr id="477" name="Google Shape;477;p3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b="1"/>
              <a:t>                    Anfallsspel - färdigheter</a:t>
            </a:r>
            <a:endParaRPr/>
          </a:p>
        </p:txBody>
      </p:sp>
      <p:sp>
        <p:nvSpPr>
          <p:cNvPr id="478" name="Google Shape;478;p39"/>
          <p:cNvSpPr txBox="1">
            <a:spLocks noGrp="1"/>
          </p:cNvSpPr>
          <p:nvPr>
            <p:ph type="body" idx="1"/>
          </p:nvPr>
        </p:nvSpPr>
        <p:spPr>
          <a:xfrm>
            <a:off x="1887983" y="1503792"/>
            <a:ext cx="2757256" cy="5173233"/>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800"/>
              <a:buNone/>
            </a:pPr>
            <a:r>
              <a:rPr lang="sv-SE" sz="1800" b="1">
                <a:solidFill>
                  <a:schemeClr val="dk1"/>
                </a:solidFill>
                <a:latin typeface="Calibri"/>
                <a:ea typeface="Calibri"/>
                <a:cs typeface="Calibri"/>
                <a:sym typeface="Calibri"/>
              </a:rPr>
              <a:t>Laget</a:t>
            </a:r>
            <a:endParaRPr sz="1800"/>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Spelbarhet*</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Spelavstånd* </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Spelbredd* </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Speldjup*</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Uppspel</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Uppflyttning</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Djupledsspel</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Väggspel</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Spelvändning</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Avledande rörelse</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Överlappning</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Motrörelse</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Korslöpning</a:t>
            </a:r>
            <a:endParaRPr/>
          </a:p>
          <a:p>
            <a:pPr marL="0" lvl="0" indent="0" algn="l" rtl="0">
              <a:lnSpc>
                <a:spcPct val="90000"/>
              </a:lnSpc>
              <a:spcBef>
                <a:spcPts val="1000"/>
              </a:spcBef>
              <a:spcAft>
                <a:spcPts val="0"/>
              </a:spcAft>
              <a:buClr>
                <a:schemeClr val="dk1"/>
              </a:buClr>
              <a:buSzPts val="1800"/>
              <a:buNone/>
            </a:pPr>
            <a:endParaRPr sz="1800"/>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	</a:t>
            </a:r>
            <a:endParaRPr/>
          </a:p>
        </p:txBody>
      </p:sp>
      <p:sp>
        <p:nvSpPr>
          <p:cNvPr id="479" name="Google Shape;479;p39"/>
          <p:cNvSpPr txBox="1"/>
          <p:nvPr/>
        </p:nvSpPr>
        <p:spPr>
          <a:xfrm>
            <a:off x="4797639" y="1503792"/>
            <a:ext cx="2757256" cy="5173233"/>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800"/>
              <a:buFont typeface="Arial"/>
              <a:buNone/>
            </a:pPr>
            <a:r>
              <a:rPr lang="sv-SE" sz="1800" b="1" i="0" u="none" strike="noStrike" cap="none">
                <a:solidFill>
                  <a:schemeClr val="dk1"/>
                </a:solidFill>
                <a:latin typeface="Calibri"/>
                <a:ea typeface="Calibri"/>
                <a:cs typeface="Calibri"/>
                <a:sym typeface="Calibri"/>
              </a:rPr>
              <a:t>Spelaren</a:t>
            </a:r>
            <a:endParaRPr sz="18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Driva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Skjuta </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Vända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Passa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Ta emot bollen</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Utmana, dribbla, finta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Nicka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0" name="Google Shape;480;p39"/>
          <p:cNvSpPr txBox="1"/>
          <p:nvPr/>
        </p:nvSpPr>
        <p:spPr>
          <a:xfrm>
            <a:off x="7707295" y="1503791"/>
            <a:ext cx="2757256" cy="5173233"/>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 </a:t>
            </a:r>
            <a:r>
              <a:rPr lang="sv-SE" sz="1600" b="1" i="0" u="none" strike="noStrike" cap="none">
                <a:solidFill>
                  <a:schemeClr val="dk1"/>
                </a:solidFill>
                <a:latin typeface="Calibri"/>
                <a:ea typeface="Calibri"/>
                <a:cs typeface="Calibri"/>
                <a:sym typeface="Calibri"/>
              </a:rPr>
              <a:t>Målvakten (extra färdigheter)</a:t>
            </a:r>
            <a:endParaRPr sz="16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Rulla bollen</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Kasta bollen</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Utspark</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484"/>
        <p:cNvGrpSpPr/>
        <p:nvPr/>
      </p:nvGrpSpPr>
      <p:grpSpPr>
        <a:xfrm>
          <a:off x="0" y="0"/>
          <a:ext cx="0" cy="0"/>
          <a:chOff x="0" y="0"/>
          <a:chExt cx="0" cy="0"/>
        </a:xfrm>
      </p:grpSpPr>
      <p:sp>
        <p:nvSpPr>
          <p:cNvPr id="485" name="Google Shape;485;p40"/>
          <p:cNvSpPr/>
          <p:nvPr/>
        </p:nvSpPr>
        <p:spPr>
          <a:xfrm>
            <a:off x="7491472" y="2337632"/>
            <a:ext cx="253347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FÖRSVARSSPEL</a:t>
            </a:r>
            <a:endParaRPr sz="1400" b="0" i="0" u="none" strike="noStrike" cap="none">
              <a:solidFill>
                <a:srgbClr val="000000"/>
              </a:solidFill>
              <a:latin typeface="Arial"/>
              <a:ea typeface="Arial"/>
              <a:cs typeface="Arial"/>
              <a:sym typeface="Arial"/>
            </a:endParaRPr>
          </a:p>
        </p:txBody>
      </p:sp>
      <p:sp>
        <p:nvSpPr>
          <p:cNvPr id="486" name="Google Shape;486;p40"/>
          <p:cNvSpPr/>
          <p:nvPr/>
        </p:nvSpPr>
        <p:spPr>
          <a:xfrm>
            <a:off x="8131222" y="5177593"/>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Förhindra och </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rädda avslut</a:t>
            </a:r>
            <a:endParaRPr sz="1400" b="0" i="0" u="none" strike="noStrike" cap="none">
              <a:solidFill>
                <a:srgbClr val="000000"/>
              </a:solidFill>
              <a:latin typeface="Arial"/>
              <a:ea typeface="Arial"/>
              <a:cs typeface="Arial"/>
              <a:sym typeface="Arial"/>
            </a:endParaRPr>
          </a:p>
        </p:txBody>
      </p:sp>
      <p:sp>
        <p:nvSpPr>
          <p:cNvPr id="487" name="Google Shape;487;p40"/>
          <p:cNvSpPr/>
          <p:nvPr/>
        </p:nvSpPr>
        <p:spPr>
          <a:xfrm>
            <a:off x="6116390" y="3614904"/>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Återerövring av boll</a:t>
            </a:r>
            <a:endParaRPr sz="1400" b="0" i="0" u="none" strike="noStrike" cap="none">
              <a:solidFill>
                <a:srgbClr val="000000"/>
              </a:solidFill>
              <a:latin typeface="Arial"/>
              <a:ea typeface="Arial"/>
              <a:cs typeface="Arial"/>
              <a:sym typeface="Arial"/>
            </a:endParaRPr>
          </a:p>
        </p:txBody>
      </p:sp>
      <p:sp>
        <p:nvSpPr>
          <p:cNvPr id="488" name="Google Shape;488;p40"/>
          <p:cNvSpPr/>
          <p:nvPr/>
        </p:nvSpPr>
        <p:spPr>
          <a:xfrm>
            <a:off x="9840807" y="3609783"/>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Förhindra speluppbyggnad</a:t>
            </a:r>
            <a:endParaRPr sz="1400" b="0" i="0" u="none" strike="noStrike" cap="none">
              <a:solidFill>
                <a:srgbClr val="000000"/>
              </a:solidFill>
              <a:latin typeface="Arial"/>
              <a:ea typeface="Arial"/>
              <a:cs typeface="Arial"/>
              <a:sym typeface="Arial"/>
            </a:endParaRPr>
          </a:p>
        </p:txBody>
      </p:sp>
      <p:sp>
        <p:nvSpPr>
          <p:cNvPr id="489" name="Google Shape;489;p4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Calibri"/>
              <a:buNone/>
            </a:pPr>
            <a:r>
              <a:rPr lang="sv-SE"/>
              <a:t>Försvarsspel</a:t>
            </a:r>
            <a:endParaRPr/>
          </a:p>
        </p:txBody>
      </p:sp>
      <p:sp>
        <p:nvSpPr>
          <p:cNvPr id="490" name="Google Shape;490;p40"/>
          <p:cNvSpPr/>
          <p:nvPr/>
        </p:nvSpPr>
        <p:spPr>
          <a:xfrm>
            <a:off x="8384966" y="2981500"/>
            <a:ext cx="966852" cy="27695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sv-SE" sz="1200" b="0" i="0" u="none" strike="noStrike" cap="none" dirty="0">
                <a:solidFill>
                  <a:schemeClr val="dk1"/>
                </a:solidFill>
                <a:latin typeface="Calibri"/>
                <a:ea typeface="Calibri"/>
                <a:cs typeface="Calibri"/>
                <a:sym typeface="Calibri"/>
              </a:rPr>
              <a:t>Ta bollen</a:t>
            </a:r>
            <a:endParaRPr sz="1200" b="0" i="0" u="none" strike="noStrike" cap="none" dirty="0">
              <a:solidFill>
                <a:schemeClr val="dk1"/>
              </a:solidFill>
              <a:latin typeface="Calibri"/>
              <a:ea typeface="Calibri"/>
              <a:cs typeface="Calibri"/>
              <a:sym typeface="Calibri"/>
            </a:endParaRPr>
          </a:p>
        </p:txBody>
      </p:sp>
      <p:sp>
        <p:nvSpPr>
          <p:cNvPr id="491" name="Google Shape;491;p40"/>
          <p:cNvSpPr/>
          <p:nvPr/>
        </p:nvSpPr>
        <p:spPr>
          <a:xfrm>
            <a:off x="9007113" y="4277024"/>
            <a:ext cx="3248025"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Samla laget i lagdelar</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Förhindra spel genom lagdelarna</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Samla laget i de 3 korridorerna närmast bollen</a:t>
            </a:r>
            <a:endParaRPr sz="1400" b="0" i="0" u="none" strike="noStrike" cap="none">
              <a:solidFill>
                <a:srgbClr val="000000"/>
              </a:solidFill>
              <a:latin typeface="Arial"/>
              <a:ea typeface="Arial"/>
              <a:cs typeface="Arial"/>
              <a:sym typeface="Arial"/>
            </a:endParaRPr>
          </a:p>
        </p:txBody>
      </p:sp>
      <p:sp>
        <p:nvSpPr>
          <p:cNvPr id="492" name="Google Shape;492;p40"/>
          <p:cNvSpPr/>
          <p:nvPr/>
        </p:nvSpPr>
        <p:spPr>
          <a:xfrm>
            <a:off x="7902363" y="5822390"/>
            <a:ext cx="2152641"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Förhindra avslut i straffområdet</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Returer</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Försvara ytor i straffområdet</a:t>
            </a:r>
            <a:endParaRPr sz="1200" b="0" i="0" u="none" strike="noStrike" cap="none">
              <a:solidFill>
                <a:schemeClr val="dk1"/>
              </a:solidFill>
              <a:latin typeface="Calibri"/>
              <a:ea typeface="Calibri"/>
              <a:cs typeface="Calibri"/>
              <a:sym typeface="Calibri"/>
            </a:endParaRPr>
          </a:p>
        </p:txBody>
      </p:sp>
      <p:sp>
        <p:nvSpPr>
          <p:cNvPr id="493" name="Google Shape;493;p40"/>
          <p:cNvSpPr/>
          <p:nvPr/>
        </p:nvSpPr>
        <p:spPr>
          <a:xfrm>
            <a:off x="5268817" y="4279007"/>
            <a:ext cx="3419270"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Snabbt pressa bollhållare</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Snabbt förhindra passningsalternativ</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200"/>
              <a:buFont typeface="Arial"/>
              <a:buNone/>
            </a:pPr>
            <a:r>
              <a:rPr lang="sv-SE" sz="1200" b="0" i="0" u="none" strike="noStrike" cap="none">
                <a:solidFill>
                  <a:schemeClr val="dk1"/>
                </a:solidFill>
                <a:latin typeface="Calibri"/>
                <a:ea typeface="Calibri"/>
                <a:cs typeface="Calibri"/>
                <a:sym typeface="Calibri"/>
              </a:rPr>
              <a:t>Snabbt förhindra spel framför och bakom backlinjen</a:t>
            </a:r>
            <a:endParaRPr sz="1200" b="0" i="0" u="none" strike="noStrike" cap="none">
              <a:solidFill>
                <a:schemeClr val="dk1"/>
              </a:solidFill>
              <a:latin typeface="Calibri"/>
              <a:ea typeface="Calibri"/>
              <a:cs typeface="Calibri"/>
              <a:sym typeface="Calibri"/>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497"/>
        <p:cNvGrpSpPr/>
        <p:nvPr/>
      </p:nvGrpSpPr>
      <p:grpSpPr>
        <a:xfrm>
          <a:off x="0" y="0"/>
          <a:ext cx="0" cy="0"/>
          <a:chOff x="0" y="0"/>
          <a:chExt cx="0" cy="0"/>
        </a:xfrm>
      </p:grpSpPr>
      <p:sp>
        <p:nvSpPr>
          <p:cNvPr id="498" name="Google Shape;498;p4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b="1"/>
              <a:t>                    Försvarsspel - färdigheter</a:t>
            </a:r>
            <a:endParaRPr/>
          </a:p>
        </p:txBody>
      </p:sp>
      <p:sp>
        <p:nvSpPr>
          <p:cNvPr id="499" name="Google Shape;499;p41"/>
          <p:cNvSpPr txBox="1">
            <a:spLocks noGrp="1"/>
          </p:cNvSpPr>
          <p:nvPr>
            <p:ph type="body" idx="1"/>
          </p:nvPr>
        </p:nvSpPr>
        <p:spPr>
          <a:xfrm>
            <a:off x="1887983" y="1684768"/>
            <a:ext cx="2757256" cy="289729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800"/>
              <a:buNone/>
            </a:pPr>
            <a:r>
              <a:rPr lang="sv-SE" sz="1800" b="1">
                <a:solidFill>
                  <a:schemeClr val="dk1"/>
                </a:solidFill>
                <a:latin typeface="Calibri"/>
                <a:ea typeface="Calibri"/>
                <a:cs typeface="Calibri"/>
                <a:sym typeface="Calibri"/>
              </a:rPr>
              <a:t>Laget</a:t>
            </a:r>
            <a:endParaRPr sz="1800"/>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Försvarssida</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Täckning</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Nedflyttning</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Uppflyttning</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Överflyttning</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Centrering</a:t>
            </a:r>
            <a:endParaRPr/>
          </a:p>
          <a:p>
            <a:pPr marL="0" lvl="0" indent="0" algn="l" rtl="0">
              <a:lnSpc>
                <a:spcPct val="90000"/>
              </a:lnSpc>
              <a:spcBef>
                <a:spcPts val="1000"/>
              </a:spcBef>
              <a:spcAft>
                <a:spcPts val="0"/>
              </a:spcAft>
              <a:buClr>
                <a:schemeClr val="dk1"/>
              </a:buClr>
              <a:buSzPts val="1800"/>
              <a:buNone/>
            </a:pPr>
            <a:r>
              <a:rPr lang="sv-SE" sz="1800">
                <a:solidFill>
                  <a:schemeClr val="dk1"/>
                </a:solidFill>
                <a:latin typeface="Calibri"/>
                <a:ea typeface="Calibri"/>
                <a:cs typeface="Calibri"/>
                <a:sym typeface="Calibri"/>
              </a:rPr>
              <a:t>Understöd</a:t>
            </a:r>
            <a:endParaRPr/>
          </a:p>
          <a:p>
            <a:pPr marL="0" lvl="0" indent="0" algn="l" rtl="0">
              <a:lnSpc>
                <a:spcPct val="90000"/>
              </a:lnSpc>
              <a:spcBef>
                <a:spcPts val="1000"/>
              </a:spcBef>
              <a:spcAft>
                <a:spcPts val="0"/>
              </a:spcAft>
              <a:buClr>
                <a:schemeClr val="dk1"/>
              </a:buClr>
              <a:buSzPts val="1800"/>
              <a:buNone/>
            </a:pPr>
            <a:endParaRPr sz="1800"/>
          </a:p>
          <a:p>
            <a:pPr marL="0" lvl="0" indent="0" algn="l" rtl="0">
              <a:lnSpc>
                <a:spcPct val="90000"/>
              </a:lnSpc>
              <a:spcBef>
                <a:spcPts val="1000"/>
              </a:spcBef>
              <a:spcAft>
                <a:spcPts val="0"/>
              </a:spcAft>
              <a:buClr>
                <a:schemeClr val="dk1"/>
              </a:buClr>
              <a:buSzPts val="1800"/>
              <a:buNone/>
            </a:pPr>
            <a:r>
              <a:rPr lang="sv-SE" sz="1800" b="1">
                <a:solidFill>
                  <a:schemeClr val="dk1"/>
                </a:solidFill>
                <a:latin typeface="Calibri"/>
                <a:ea typeface="Calibri"/>
                <a:cs typeface="Calibri"/>
                <a:sym typeface="Calibri"/>
              </a:rPr>
              <a:t>   </a:t>
            </a:r>
            <a:endParaRPr/>
          </a:p>
        </p:txBody>
      </p:sp>
      <p:sp>
        <p:nvSpPr>
          <p:cNvPr id="500" name="Google Shape;500;p41"/>
          <p:cNvSpPr txBox="1"/>
          <p:nvPr/>
        </p:nvSpPr>
        <p:spPr>
          <a:xfrm>
            <a:off x="4797639" y="1684769"/>
            <a:ext cx="2757256" cy="289729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800"/>
              <a:buFont typeface="Arial"/>
              <a:buNone/>
            </a:pPr>
            <a:r>
              <a:rPr lang="sv-SE" sz="1800" b="1" i="0" u="none" strike="noStrike" cap="none">
                <a:solidFill>
                  <a:schemeClr val="dk1"/>
                </a:solidFill>
                <a:latin typeface="Calibri"/>
                <a:ea typeface="Calibri"/>
                <a:cs typeface="Calibri"/>
                <a:sym typeface="Calibri"/>
              </a:rPr>
              <a:t>Spelaren</a:t>
            </a:r>
            <a:endParaRPr sz="18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Bryta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Pressa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Markera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Tackla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Nicka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r>
              <a:rPr lang="sv-SE" sz="1800" b="0" i="0" u="none" strike="noStrike" cap="none">
                <a:solidFill>
                  <a:schemeClr val="dk1"/>
                </a:solidFill>
                <a:latin typeface="Calibri"/>
                <a:ea typeface="Calibri"/>
                <a:cs typeface="Calibri"/>
                <a:sym typeface="Calibri"/>
              </a:rPr>
              <a:t>Blockera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01" name="Google Shape;501;p41"/>
          <p:cNvSpPr txBox="1"/>
          <p:nvPr/>
        </p:nvSpPr>
        <p:spPr>
          <a:xfrm>
            <a:off x="7707295" y="1690688"/>
            <a:ext cx="2757256" cy="2897295"/>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 </a:t>
            </a:r>
            <a:r>
              <a:rPr lang="sv-SE" sz="1600" b="1" i="0" u="none" strike="noStrike" cap="none">
                <a:solidFill>
                  <a:schemeClr val="dk1"/>
                </a:solidFill>
                <a:latin typeface="Calibri"/>
                <a:ea typeface="Calibri"/>
                <a:cs typeface="Calibri"/>
                <a:sym typeface="Calibri"/>
              </a:rPr>
              <a:t>Målvakten (extra färdigheter)</a:t>
            </a:r>
            <a:endParaRPr sz="16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Fånga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Palming</a:t>
            </a:r>
            <a:endParaRPr sz="1600" b="0" i="0" u="none" strike="noStrike" cap="none">
              <a:solidFill>
                <a:schemeClr val="dk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Kasta sig</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Bryta djupledspassning</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Boxa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600"/>
              <a:buFont typeface="Arial"/>
              <a:buNone/>
            </a:pPr>
            <a:r>
              <a:rPr lang="sv-SE" sz="1600" b="0" i="0" u="none" strike="noStrike" cap="none">
                <a:solidFill>
                  <a:schemeClr val="dk1"/>
                </a:solidFill>
                <a:latin typeface="Calibri"/>
                <a:ea typeface="Calibri"/>
                <a:cs typeface="Calibri"/>
                <a:sym typeface="Calibri"/>
              </a:rPr>
              <a:t>Upphopp (fånga, boxa)</a:t>
            </a:r>
            <a:endParaRPr sz="1400" b="0" i="0" u="none" strike="noStrike" cap="none">
              <a:solidFill>
                <a:srgbClr val="000000"/>
              </a:solidFill>
              <a:latin typeface="Arial"/>
              <a:ea typeface="Arial"/>
              <a:cs typeface="Arial"/>
              <a:sym typeface="Arial"/>
            </a:endParaRPr>
          </a:p>
          <a:p>
            <a:pPr marL="0" marR="0" lvl="0" indent="0" algn="l" rtl="0">
              <a:lnSpc>
                <a:spcPct val="90000"/>
              </a:lnSpc>
              <a:spcBef>
                <a:spcPts val="1000"/>
              </a:spcBef>
              <a:spcAft>
                <a:spcPts val="0"/>
              </a:spcAft>
              <a:buClr>
                <a:schemeClr val="dk1"/>
              </a:buClr>
              <a:buSzPts val="1600"/>
              <a:buFont typeface="Arial"/>
              <a:buNone/>
            </a:pPr>
            <a:endParaRPr sz="1600" b="0" i="0" u="none" strike="noStrike" cap="none">
              <a:solidFill>
                <a:schemeClr val="dk1"/>
              </a:solidFill>
              <a:latin typeface="Calibri"/>
              <a:ea typeface="Calibri"/>
              <a:cs typeface="Calibri"/>
              <a:sym typeface="Calibri"/>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505"/>
        <p:cNvGrpSpPr/>
        <p:nvPr/>
      </p:nvGrpSpPr>
      <p:grpSpPr>
        <a:xfrm>
          <a:off x="0" y="0"/>
          <a:ext cx="0" cy="0"/>
          <a:chOff x="0" y="0"/>
          <a:chExt cx="0" cy="0"/>
        </a:xfrm>
      </p:grpSpPr>
      <p:sp>
        <p:nvSpPr>
          <p:cNvPr id="506" name="Google Shape;506;p4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b="1"/>
              <a:t>                         Spelform 11-11</a:t>
            </a:r>
            <a:endParaRPr/>
          </a:p>
        </p:txBody>
      </p:sp>
      <p:sp>
        <p:nvSpPr>
          <p:cNvPr id="507" name="Google Shape;507;p42"/>
          <p:cNvSpPr txBox="1">
            <a:spLocks noGrp="1"/>
          </p:cNvSpPr>
          <p:nvPr>
            <p:ph type="body" idx="1"/>
          </p:nvPr>
        </p:nvSpPr>
        <p:spPr>
          <a:xfrm>
            <a:off x="334297" y="1825624"/>
            <a:ext cx="11523405" cy="488980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ct val="100000"/>
              <a:buNone/>
            </a:pPr>
            <a:r>
              <a:rPr lang="sv-SE" sz="1800" b="1" dirty="0" err="1"/>
              <a:t>Fotbollsfys</a:t>
            </a:r>
            <a:endParaRPr sz="1800" dirty="0"/>
          </a:p>
          <a:p>
            <a:pPr marL="228600" lvl="0" indent="-201930" algn="l" rtl="0">
              <a:lnSpc>
                <a:spcPct val="90000"/>
              </a:lnSpc>
              <a:spcBef>
                <a:spcPts val="1000"/>
              </a:spcBef>
              <a:spcAft>
                <a:spcPts val="0"/>
              </a:spcAft>
              <a:buClr>
                <a:schemeClr val="dk1"/>
              </a:buClr>
              <a:buSzPct val="100000"/>
              <a:buChar char="•"/>
            </a:pPr>
            <a:r>
              <a:rPr lang="sv-SE" sz="1800" dirty="0"/>
              <a:t>Koordinationsövningar med och utan boll, stafetter och hinderbanor.</a:t>
            </a:r>
            <a:endParaRPr sz="1800" dirty="0"/>
          </a:p>
          <a:p>
            <a:pPr marL="228600" lvl="0" indent="-201930" algn="l" rtl="0">
              <a:lnSpc>
                <a:spcPct val="90000"/>
              </a:lnSpc>
              <a:spcBef>
                <a:spcPts val="1000"/>
              </a:spcBef>
              <a:spcAft>
                <a:spcPts val="0"/>
              </a:spcAft>
              <a:buClr>
                <a:schemeClr val="dk1"/>
              </a:buClr>
              <a:buSzPct val="100000"/>
              <a:buChar char="•"/>
            </a:pPr>
            <a:r>
              <a:rPr lang="sv-SE" sz="1800" dirty="0"/>
              <a:t>Parövningar och övningar med egna kroppen som belastning, motståndsband och fria vikter.</a:t>
            </a:r>
            <a:endParaRPr sz="1800" dirty="0"/>
          </a:p>
          <a:p>
            <a:pPr marL="228600" lvl="0" indent="-201930" algn="l" rtl="0">
              <a:lnSpc>
                <a:spcPct val="90000"/>
              </a:lnSpc>
              <a:spcBef>
                <a:spcPts val="1000"/>
              </a:spcBef>
              <a:spcAft>
                <a:spcPts val="0"/>
              </a:spcAft>
              <a:buClr>
                <a:schemeClr val="dk1"/>
              </a:buClr>
              <a:buSzPct val="100000"/>
              <a:buChar char="•"/>
            </a:pPr>
            <a:r>
              <a:rPr lang="sv-SE" sz="1800" dirty="0"/>
              <a:t>Löpningar med hastighets och riktningsförändringar, accelerationer och inbromsningar.</a:t>
            </a:r>
            <a:endParaRPr lang="sv-SE" sz="1800" dirty="0">
              <a:solidFill>
                <a:srgbClr val="FF0000"/>
              </a:solidFill>
            </a:endParaRPr>
          </a:p>
          <a:p>
            <a:pPr marL="228600" lvl="0" indent="-201930" algn="l" rtl="0">
              <a:lnSpc>
                <a:spcPct val="90000"/>
              </a:lnSpc>
              <a:spcBef>
                <a:spcPts val="1000"/>
              </a:spcBef>
              <a:spcAft>
                <a:spcPts val="0"/>
              </a:spcAft>
              <a:buClr>
                <a:schemeClr val="dk1"/>
              </a:buClr>
              <a:buSzPct val="100000"/>
              <a:buChar char="•"/>
            </a:pPr>
            <a:r>
              <a:rPr lang="sv-SE" sz="1800" dirty="0">
                <a:solidFill>
                  <a:schemeClr val="tx1"/>
                </a:solidFill>
              </a:rPr>
              <a:t>FIFA + </a:t>
            </a:r>
            <a:endParaRPr sz="1800" dirty="0">
              <a:solidFill>
                <a:schemeClr val="tx1"/>
              </a:solidFill>
            </a:endParaRPr>
          </a:p>
          <a:p>
            <a:pPr marL="0" lvl="0" indent="0" algn="l" rtl="0">
              <a:lnSpc>
                <a:spcPct val="90000"/>
              </a:lnSpc>
              <a:spcBef>
                <a:spcPts val="1000"/>
              </a:spcBef>
              <a:spcAft>
                <a:spcPts val="0"/>
              </a:spcAft>
              <a:buClr>
                <a:schemeClr val="dk1"/>
              </a:buClr>
              <a:buSzPct val="100000"/>
              <a:buNone/>
            </a:pPr>
            <a:r>
              <a:rPr lang="sv-SE" sz="1800" b="1" dirty="0"/>
              <a:t>Fotbollspsykologi/Beteenden</a:t>
            </a:r>
            <a:endParaRPr sz="1800" dirty="0"/>
          </a:p>
          <a:p>
            <a:pPr marL="228600" lvl="0" indent="-201930" algn="l" rtl="0">
              <a:lnSpc>
                <a:spcPct val="90000"/>
              </a:lnSpc>
              <a:spcBef>
                <a:spcPts val="1000"/>
              </a:spcBef>
              <a:spcAft>
                <a:spcPts val="0"/>
              </a:spcAft>
              <a:buClr>
                <a:schemeClr val="dk1"/>
              </a:buClr>
              <a:buSzPct val="100000"/>
              <a:buChar char="•"/>
            </a:pPr>
            <a:r>
              <a:rPr lang="sv-SE" sz="1800" dirty="0"/>
              <a:t>Långsiktig utveckling, t.ex. att en spelare planerar och  prioriterar mellan fotboll, andra idrotter, skola och fritid</a:t>
            </a:r>
            <a:r>
              <a:rPr lang="sv-SE" sz="1800" dirty="0">
                <a:solidFill>
                  <a:schemeClr val="tx1"/>
                </a:solidFill>
              </a:rPr>
              <a:t>. Ledare skapar en bra kontakt med spelare i laget genom att intressera sig mer för personen bakom spelaren.</a:t>
            </a:r>
            <a:endParaRPr sz="1800" dirty="0">
              <a:solidFill>
                <a:schemeClr val="tx1"/>
              </a:solidFill>
            </a:endParaRPr>
          </a:p>
          <a:p>
            <a:pPr marL="228600" lvl="0" indent="-201930" algn="l" rtl="0">
              <a:lnSpc>
                <a:spcPct val="90000"/>
              </a:lnSpc>
              <a:spcBef>
                <a:spcPts val="1000"/>
              </a:spcBef>
              <a:spcAft>
                <a:spcPts val="0"/>
              </a:spcAft>
              <a:buClr>
                <a:schemeClr val="dk1"/>
              </a:buClr>
              <a:buSzPct val="100000"/>
              <a:buChar char="•"/>
            </a:pPr>
            <a:r>
              <a:rPr lang="sv-SE" sz="1800" dirty="0">
                <a:solidFill>
                  <a:schemeClr val="tx1"/>
                </a:solidFill>
              </a:rPr>
              <a:t>Göra nästa aktion, t.ex. att en spela enligt lagets arbetssätt även i motgång. Jobba med “värderad riktning”.</a:t>
            </a:r>
            <a:endParaRPr sz="1800" dirty="0">
              <a:solidFill>
                <a:schemeClr val="tx1"/>
              </a:solidFill>
            </a:endParaRPr>
          </a:p>
          <a:p>
            <a:pPr marL="228600" lvl="0" indent="-201930" algn="l" rtl="0">
              <a:lnSpc>
                <a:spcPct val="90000"/>
              </a:lnSpc>
              <a:spcBef>
                <a:spcPts val="1000"/>
              </a:spcBef>
              <a:spcAft>
                <a:spcPts val="0"/>
              </a:spcAft>
              <a:buClr>
                <a:schemeClr val="dk1"/>
              </a:buClr>
              <a:buSzPct val="100000"/>
              <a:buChar char="•"/>
            </a:pPr>
            <a:r>
              <a:rPr lang="sv-SE" sz="1800" dirty="0">
                <a:solidFill>
                  <a:schemeClr val="tx1"/>
                </a:solidFill>
              </a:rPr>
              <a:t>Göra lagkamrater bättre. t.ex. att spelarna diskuterar med varandra på planen om hur de kan lösa olika situationer. Ledare bidrar till att skapa diskussioner under samlingar, ställa öppna frågor.</a:t>
            </a:r>
            <a:endParaRPr sz="1800" dirty="0">
              <a:solidFill>
                <a:schemeClr val="tx1"/>
              </a:solidFill>
            </a:endParaRPr>
          </a:p>
          <a:p>
            <a:pPr marL="0" lvl="0" indent="0" algn="l" rtl="0">
              <a:lnSpc>
                <a:spcPct val="90000"/>
              </a:lnSpc>
              <a:spcBef>
                <a:spcPts val="1000"/>
              </a:spcBef>
              <a:spcAft>
                <a:spcPts val="0"/>
              </a:spcAft>
              <a:buClr>
                <a:schemeClr val="dk1"/>
              </a:buClr>
              <a:buSzPct val="100000"/>
              <a:buNone/>
            </a:pPr>
            <a:r>
              <a:rPr lang="sv-SE" dirty="0"/>
              <a:t>	</a:t>
            </a:r>
            <a:endParaRPr dirty="0"/>
          </a:p>
          <a:p>
            <a:pPr marL="228600" lvl="0" indent="-104140" algn="l" rtl="0">
              <a:lnSpc>
                <a:spcPct val="90000"/>
              </a:lnSpc>
              <a:spcBef>
                <a:spcPts val="1000"/>
              </a:spcBef>
              <a:spcAft>
                <a:spcPts val="0"/>
              </a:spcAft>
              <a:buClr>
                <a:schemeClr val="dk1"/>
              </a:buClr>
              <a:buSzPct val="100000"/>
              <a:buNone/>
            </a:pP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5"/>
        <p:cNvGrpSpPr/>
        <p:nvPr/>
      </p:nvGrpSpPr>
      <p:grpSpPr>
        <a:xfrm>
          <a:off x="0" y="0"/>
          <a:ext cx="0" cy="0"/>
          <a:chOff x="0" y="0"/>
          <a:chExt cx="0" cy="0"/>
        </a:xfrm>
      </p:grpSpPr>
      <p:sp>
        <p:nvSpPr>
          <p:cNvPr id="96" name="Google Shape;96;p1"/>
          <p:cNvSpPr/>
          <p:nvPr/>
        </p:nvSpPr>
        <p:spPr>
          <a:xfrm>
            <a:off x="0" y="0"/>
            <a:ext cx="12192000" cy="6858000"/>
          </a:xfrm>
          <a:prstGeom prst="rect">
            <a:avLst/>
          </a:prstGeom>
          <a:solidFill>
            <a:srgbClr val="3F3F3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7" name="Google Shape;97;p1"/>
          <p:cNvSpPr txBox="1">
            <a:spLocks noGrp="1"/>
          </p:cNvSpPr>
          <p:nvPr>
            <p:ph type="ctrTitle"/>
          </p:nvPr>
        </p:nvSpPr>
        <p:spPr>
          <a:xfrm>
            <a:off x="6746628" y="1277731"/>
            <a:ext cx="5161354" cy="2889114"/>
          </a:xfrm>
          <a:prstGeom prst="rect">
            <a:avLst/>
          </a:prstGeom>
          <a:noFill/>
          <a:ln>
            <a:noFill/>
          </a:ln>
        </p:spPr>
        <p:txBody>
          <a:bodyPr spcFirstLastPara="1" wrap="square" lIns="91425" tIns="45700" rIns="91425" bIns="45700" anchor="b" anchorCtr="0">
            <a:normAutofit fontScale="90000"/>
          </a:bodyPr>
          <a:lstStyle/>
          <a:p>
            <a:pPr lvl="0" algn="l">
              <a:buClr>
                <a:schemeClr val="lt1"/>
              </a:buClr>
              <a:buSzPts val="3800"/>
            </a:pPr>
            <a:r>
              <a:rPr lang="sv-SE" sz="4400" dirty="0">
                <a:solidFill>
                  <a:srgbClr val="FF0000"/>
                </a:solidFill>
              </a:rPr>
              <a:t>Röd</a:t>
            </a:r>
            <a:r>
              <a:rPr lang="sv-SE" sz="4400" dirty="0">
                <a:solidFill>
                  <a:schemeClr val="lt1"/>
                </a:solidFill>
              </a:rPr>
              <a:t>vita tråden</a:t>
            </a:r>
            <a:br>
              <a:rPr lang="sv-SE" sz="3800" dirty="0">
                <a:solidFill>
                  <a:schemeClr val="lt1"/>
                </a:solidFill>
              </a:rPr>
            </a:br>
            <a:br>
              <a:rPr lang="sv-SE" sz="3800" dirty="0">
                <a:solidFill>
                  <a:schemeClr val="lt1"/>
                </a:solidFill>
              </a:rPr>
            </a:br>
            <a:r>
              <a:rPr lang="sv-SE" sz="3800" dirty="0">
                <a:solidFill>
                  <a:schemeClr val="lt1"/>
                </a:solidFill>
              </a:rPr>
              <a:t>Krokeks IF</a:t>
            </a:r>
            <a:br>
              <a:rPr lang="sv-SE" sz="3800" dirty="0">
                <a:solidFill>
                  <a:schemeClr val="lt1"/>
                </a:solidFill>
              </a:rPr>
            </a:br>
            <a:r>
              <a:rPr lang="sv-SE" sz="3800" dirty="0">
                <a:solidFill>
                  <a:schemeClr val="lt1"/>
                </a:solidFill>
              </a:rPr>
              <a:t>Spelarutbildningsplan</a:t>
            </a:r>
            <a:br>
              <a:rPr lang="sv-SE" sz="3800" dirty="0">
                <a:solidFill>
                  <a:schemeClr val="lt1"/>
                </a:solidFill>
              </a:rPr>
            </a:br>
            <a:endParaRPr dirty="0"/>
          </a:p>
        </p:txBody>
      </p:sp>
      <p:sp>
        <p:nvSpPr>
          <p:cNvPr id="99" name="Google Shape;99;p1"/>
          <p:cNvSpPr/>
          <p:nvPr/>
        </p:nvSpPr>
        <p:spPr>
          <a:xfrm flipH="1">
            <a:off x="3996" y="0"/>
            <a:ext cx="6111054" cy="6858000"/>
          </a:xfrm>
          <a:custGeom>
            <a:avLst/>
            <a:gdLst/>
            <a:ahLst/>
            <a:cxnLst/>
            <a:rect l="l" t="t" r="r" b="b"/>
            <a:pathLst>
              <a:path w="6172782" h="6858000" extrusionOk="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0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100" name="Google Shape;100;p1"/>
          <p:cNvSpPr/>
          <p:nvPr/>
        </p:nvSpPr>
        <p:spPr>
          <a:xfrm>
            <a:off x="7975" y="0"/>
            <a:ext cx="6009094" cy="6858000"/>
          </a:xfrm>
          <a:custGeom>
            <a:avLst/>
            <a:gdLst/>
            <a:ahLst/>
            <a:cxnLst/>
            <a:rect l="l" t="t" r="r" b="b"/>
            <a:pathLst>
              <a:path w="6024154" h="6858000" extrusionOk="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pic>
        <p:nvPicPr>
          <p:cNvPr id="101" name="Google Shape;101;p1" descr="En bild som visar tecken, ritning&#10;&#10;Automatiskt genererad beskrivning"/>
          <p:cNvPicPr preferRelativeResize="0"/>
          <p:nvPr/>
        </p:nvPicPr>
        <p:blipFill rotWithShape="1">
          <a:blip r:embed="rId3">
            <a:alphaModFix/>
          </a:blip>
          <a:srcRect/>
          <a:stretch/>
        </p:blipFill>
        <p:spPr>
          <a:xfrm>
            <a:off x="374225" y="671525"/>
            <a:ext cx="4093000" cy="4101526"/>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b="1"/>
              <a:t>                        Spelets skeenden</a:t>
            </a:r>
            <a:endParaRPr/>
          </a:p>
        </p:txBody>
      </p:sp>
      <p:sp>
        <p:nvSpPr>
          <p:cNvPr id="107" name="Google Shape;107;p2"/>
          <p:cNvSpPr/>
          <p:nvPr/>
        </p:nvSpPr>
        <p:spPr>
          <a:xfrm>
            <a:off x="1576781" y="1690688"/>
            <a:ext cx="2533475" cy="633062"/>
          </a:xfrm>
          <a:prstGeom prst="rect">
            <a:avLst/>
          </a:prstGeom>
          <a:solidFill>
            <a:srgbClr val="41414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ANFALLSSPEL</a:t>
            </a:r>
            <a:endParaRPr sz="1400" b="0" i="0" u="none" strike="noStrike" cap="none">
              <a:solidFill>
                <a:srgbClr val="000000"/>
              </a:solidFill>
              <a:latin typeface="Arial"/>
              <a:ea typeface="Arial"/>
              <a:cs typeface="Arial"/>
              <a:sym typeface="Arial"/>
            </a:endParaRPr>
          </a:p>
        </p:txBody>
      </p:sp>
      <p:sp>
        <p:nvSpPr>
          <p:cNvPr id="108" name="Google Shape;108;p2"/>
          <p:cNvSpPr/>
          <p:nvPr/>
        </p:nvSpPr>
        <p:spPr>
          <a:xfrm>
            <a:off x="7382312" y="1690688"/>
            <a:ext cx="2533475" cy="633062"/>
          </a:xfrm>
          <a:prstGeom prst="rect">
            <a:avLst/>
          </a:prstGeom>
          <a:solidFill>
            <a:srgbClr val="414141"/>
          </a:solidFill>
          <a:ln w="12700" cap="flat" cmpd="sng">
            <a:solidFill>
              <a:srgbClr val="FFFF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FÖRSVARSSPEL</a:t>
            </a:r>
            <a:endParaRPr sz="1400" b="0" i="0" u="none" strike="noStrike" cap="none">
              <a:solidFill>
                <a:srgbClr val="000000"/>
              </a:solidFill>
              <a:latin typeface="Arial"/>
              <a:ea typeface="Arial"/>
              <a:cs typeface="Arial"/>
              <a:sym typeface="Arial"/>
            </a:endParaRPr>
          </a:p>
        </p:txBody>
      </p:sp>
      <p:sp>
        <p:nvSpPr>
          <p:cNvPr id="109" name="Google Shape;109;p2"/>
          <p:cNvSpPr/>
          <p:nvPr/>
        </p:nvSpPr>
        <p:spPr>
          <a:xfrm>
            <a:off x="4420823" y="1663653"/>
            <a:ext cx="2650921" cy="700174"/>
          </a:xfrm>
          <a:prstGeom prst="leftRightArrow">
            <a:avLst>
              <a:gd name="adj1" fmla="val 50000"/>
              <a:gd name="adj2" fmla="val 50000"/>
            </a:avLst>
          </a:prstGeom>
          <a:solidFill>
            <a:srgbClr val="41414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OMSTÄLLNING</a:t>
            </a:r>
            <a:endParaRPr sz="1400" b="0" i="0" u="none" strike="noStrike" cap="none">
              <a:solidFill>
                <a:srgbClr val="000000"/>
              </a:solidFill>
              <a:latin typeface="Arial"/>
              <a:ea typeface="Arial"/>
              <a:cs typeface="Arial"/>
              <a:sym typeface="Arial"/>
            </a:endParaRPr>
          </a:p>
        </p:txBody>
      </p:sp>
      <p:sp>
        <p:nvSpPr>
          <p:cNvPr id="110" name="Google Shape;110;p2"/>
          <p:cNvSpPr/>
          <p:nvPr/>
        </p:nvSpPr>
        <p:spPr>
          <a:xfrm>
            <a:off x="1867865" y="4412904"/>
            <a:ext cx="1694925" cy="633062"/>
          </a:xfrm>
          <a:prstGeom prst="rect">
            <a:avLst/>
          </a:prstGeom>
          <a:solidFill>
            <a:srgbClr val="414141"/>
          </a:solidFill>
          <a:ln w="12700" cap="flat" cmpd="sng">
            <a:solidFill>
              <a:srgbClr val="FFFF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Komma till avslut och göra mål </a:t>
            </a:r>
            <a:endParaRPr sz="1400" b="0" i="0" u="none" strike="noStrike" cap="none">
              <a:solidFill>
                <a:srgbClr val="000000"/>
              </a:solidFill>
              <a:latin typeface="Arial"/>
              <a:ea typeface="Arial"/>
              <a:cs typeface="Arial"/>
              <a:sym typeface="Arial"/>
            </a:endParaRPr>
          </a:p>
        </p:txBody>
      </p:sp>
      <p:sp>
        <p:nvSpPr>
          <p:cNvPr id="111" name="Google Shape;111;p2"/>
          <p:cNvSpPr/>
          <p:nvPr/>
        </p:nvSpPr>
        <p:spPr>
          <a:xfrm>
            <a:off x="7673396" y="4495292"/>
            <a:ext cx="1694925" cy="633062"/>
          </a:xfrm>
          <a:prstGeom prst="rect">
            <a:avLst/>
          </a:prstGeom>
          <a:solidFill>
            <a:srgbClr val="414141"/>
          </a:solidFill>
          <a:ln w="12700" cap="flat" cmpd="sng">
            <a:solidFill>
              <a:srgbClr val="FFFF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Förhindra och </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rädda avslut</a:t>
            </a:r>
            <a:endParaRPr sz="1400" b="0" i="0" u="none" strike="noStrike" cap="none">
              <a:solidFill>
                <a:srgbClr val="000000"/>
              </a:solidFill>
              <a:latin typeface="Arial"/>
              <a:ea typeface="Arial"/>
              <a:cs typeface="Arial"/>
              <a:sym typeface="Arial"/>
            </a:endParaRPr>
          </a:p>
        </p:txBody>
      </p:sp>
      <p:sp>
        <p:nvSpPr>
          <p:cNvPr id="112" name="Google Shape;112;p2"/>
          <p:cNvSpPr/>
          <p:nvPr/>
        </p:nvSpPr>
        <p:spPr>
          <a:xfrm>
            <a:off x="1002783" y="3104260"/>
            <a:ext cx="1694925" cy="633062"/>
          </a:xfrm>
          <a:prstGeom prst="rect">
            <a:avLst/>
          </a:prstGeom>
          <a:solidFill>
            <a:srgbClr val="414141"/>
          </a:solidFill>
          <a:ln w="12700" cap="flat" cmpd="sng">
            <a:solidFill>
              <a:srgbClr val="FFFF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Speluppbyggnad</a:t>
            </a:r>
            <a:endParaRPr sz="1400" b="0" i="0" u="none" strike="noStrike" cap="none">
              <a:solidFill>
                <a:srgbClr val="000000"/>
              </a:solidFill>
              <a:latin typeface="Arial"/>
              <a:ea typeface="Arial"/>
              <a:cs typeface="Arial"/>
              <a:sym typeface="Arial"/>
            </a:endParaRPr>
          </a:p>
        </p:txBody>
      </p:sp>
      <p:sp>
        <p:nvSpPr>
          <p:cNvPr id="113" name="Google Shape;113;p2"/>
          <p:cNvSpPr/>
          <p:nvPr/>
        </p:nvSpPr>
        <p:spPr>
          <a:xfrm>
            <a:off x="2949561" y="3104260"/>
            <a:ext cx="1694925" cy="633062"/>
          </a:xfrm>
          <a:prstGeom prst="rect">
            <a:avLst/>
          </a:prstGeom>
          <a:solidFill>
            <a:srgbClr val="414141"/>
          </a:solidFill>
          <a:ln w="12700" cap="flat" cmpd="sng">
            <a:solidFill>
              <a:srgbClr val="FFFF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Kontring</a:t>
            </a:r>
            <a:endParaRPr sz="1400" b="0" i="0" u="none" strike="noStrike" cap="none">
              <a:solidFill>
                <a:srgbClr val="000000"/>
              </a:solidFill>
              <a:latin typeface="Arial"/>
              <a:ea typeface="Arial"/>
              <a:cs typeface="Arial"/>
              <a:sym typeface="Arial"/>
            </a:endParaRPr>
          </a:p>
        </p:txBody>
      </p:sp>
      <p:sp>
        <p:nvSpPr>
          <p:cNvPr id="114" name="Google Shape;114;p2"/>
          <p:cNvSpPr/>
          <p:nvPr/>
        </p:nvSpPr>
        <p:spPr>
          <a:xfrm>
            <a:off x="6706940" y="3104260"/>
            <a:ext cx="1694925" cy="633062"/>
          </a:xfrm>
          <a:prstGeom prst="rect">
            <a:avLst/>
          </a:prstGeom>
          <a:solidFill>
            <a:srgbClr val="414141"/>
          </a:solidFill>
          <a:ln w="12700" cap="flat" cmpd="sng">
            <a:solidFill>
              <a:srgbClr val="FFFF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Återerövring av boll</a:t>
            </a:r>
            <a:endParaRPr sz="1400" b="0" i="0" u="none" strike="noStrike" cap="none">
              <a:solidFill>
                <a:srgbClr val="000000"/>
              </a:solidFill>
              <a:latin typeface="Arial"/>
              <a:ea typeface="Arial"/>
              <a:cs typeface="Arial"/>
              <a:sym typeface="Arial"/>
            </a:endParaRPr>
          </a:p>
        </p:txBody>
      </p:sp>
      <p:sp>
        <p:nvSpPr>
          <p:cNvPr id="115" name="Google Shape;115;p2"/>
          <p:cNvSpPr/>
          <p:nvPr/>
        </p:nvSpPr>
        <p:spPr>
          <a:xfrm>
            <a:off x="8653718" y="3104260"/>
            <a:ext cx="1694925" cy="633062"/>
          </a:xfrm>
          <a:prstGeom prst="rect">
            <a:avLst/>
          </a:prstGeom>
          <a:solidFill>
            <a:srgbClr val="414141"/>
          </a:solidFill>
          <a:ln w="12700" cap="flat" cmpd="sng">
            <a:solidFill>
              <a:srgbClr val="FFFF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Förhindra speluppbyggnad</a:t>
            </a: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09"/>
                                        </p:tgtEl>
                                        <p:attrNameLst>
                                          <p:attrName>style.visibility</p:attrName>
                                        </p:attrNameLst>
                                      </p:cBhvr>
                                      <p:to>
                                        <p:strVal val="visible"/>
                                      </p:to>
                                    </p:set>
                                    <p:animEffect transition="in" filter="fade">
                                      <p:cBhvr>
                                        <p:cTn id="15" dur="500"/>
                                        <p:tgtEl>
                                          <p:spTgt spid="109"/>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112"/>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113"/>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110"/>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114"/>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115"/>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1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414141"/>
        </a:solidFill>
        <a:effectLst/>
      </p:bgPr>
    </p:bg>
    <p:spTree>
      <p:nvGrpSpPr>
        <p:cNvPr id="1" name="Shape 119"/>
        <p:cNvGrpSpPr/>
        <p:nvPr/>
      </p:nvGrpSpPr>
      <p:grpSpPr>
        <a:xfrm>
          <a:off x="0" y="0"/>
          <a:ext cx="0" cy="0"/>
          <a:chOff x="0" y="0"/>
          <a:chExt cx="0" cy="0"/>
        </a:xfrm>
      </p:grpSpPr>
      <p:sp>
        <p:nvSpPr>
          <p:cNvPr id="120" name="Google Shape;120;p3"/>
          <p:cNvSpPr txBox="1">
            <a:spLocks noGrp="1"/>
          </p:cNvSpPr>
          <p:nvPr>
            <p:ph type="title"/>
          </p:nvPr>
        </p:nvSpPr>
        <p:spPr>
          <a:xfrm>
            <a:off x="6653600" y="1396289"/>
            <a:ext cx="5006336" cy="1325563"/>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lt1"/>
              </a:buClr>
              <a:buSzPct val="100000"/>
              <a:buFont typeface="Calibri"/>
              <a:buNone/>
            </a:pPr>
            <a:r>
              <a:rPr lang="sv-SE" dirty="0"/>
              <a:t>5-6 år  </a:t>
            </a:r>
            <a:br>
              <a:rPr lang="sv-SE" dirty="0"/>
            </a:br>
            <a:r>
              <a:rPr lang="sv-SE" dirty="0"/>
              <a:t>Aktiv start 3-3</a:t>
            </a:r>
            <a:br>
              <a:rPr lang="sv-SE" dirty="0"/>
            </a:br>
            <a:br>
              <a:rPr lang="sv-SE" dirty="0"/>
            </a:br>
            <a:r>
              <a:rPr lang="sv-SE" dirty="0"/>
              <a:t>Mål</a:t>
            </a:r>
            <a:endParaRPr dirty="0"/>
          </a:p>
        </p:txBody>
      </p:sp>
      <p:sp>
        <p:nvSpPr>
          <p:cNvPr id="121" name="Google Shape;121;p3"/>
          <p:cNvSpPr/>
          <p:nvPr/>
        </p:nvSpPr>
        <p:spPr>
          <a:xfrm flipH="1">
            <a:off x="5153" y="0"/>
            <a:ext cx="6095622" cy="6858000"/>
          </a:xfrm>
          <a:custGeom>
            <a:avLst/>
            <a:gdLst/>
            <a:ahLst/>
            <a:cxnLst/>
            <a:rect l="l" t="t" r="r" b="b"/>
            <a:pathLst>
              <a:path w="6172782" h="6858000" extrusionOk="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0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122" name="Google Shape;122;p3"/>
          <p:cNvSpPr/>
          <p:nvPr/>
        </p:nvSpPr>
        <p:spPr>
          <a:xfrm flipH="1">
            <a:off x="6717" y="0"/>
            <a:ext cx="5994033" cy="6858000"/>
          </a:xfrm>
          <a:custGeom>
            <a:avLst/>
            <a:gdLst/>
            <a:ahLst/>
            <a:cxnLst/>
            <a:rect l="l" t="t" r="r" b="b"/>
            <a:pathLst>
              <a:path w="6024154" h="6858000" extrusionOk="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pic>
        <p:nvPicPr>
          <p:cNvPr id="123" name="Google Shape;123;p3" descr="En bild som visar tecken, ritning&#10;&#10;Automatiskt genererad beskrivning"/>
          <p:cNvPicPr preferRelativeResize="0"/>
          <p:nvPr/>
        </p:nvPicPr>
        <p:blipFill rotWithShape="1">
          <a:blip r:embed="rId3">
            <a:alphaModFix/>
          </a:blip>
          <a:srcRect/>
          <a:stretch/>
        </p:blipFill>
        <p:spPr>
          <a:xfrm>
            <a:off x="364241" y="639181"/>
            <a:ext cx="4105275" cy="4113845"/>
          </a:xfrm>
          <a:prstGeom prst="rect">
            <a:avLst/>
          </a:prstGeom>
          <a:noFill/>
          <a:ln>
            <a:noFill/>
          </a:ln>
        </p:spPr>
      </p:pic>
      <p:sp>
        <p:nvSpPr>
          <p:cNvPr id="124" name="Google Shape;124;p3"/>
          <p:cNvSpPr txBox="1">
            <a:spLocks noGrp="1"/>
          </p:cNvSpPr>
          <p:nvPr>
            <p:ph type="body" idx="1"/>
          </p:nvPr>
        </p:nvSpPr>
        <p:spPr>
          <a:xfrm>
            <a:off x="6658044" y="2871982"/>
            <a:ext cx="5006336" cy="3181684"/>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lt1"/>
              </a:buClr>
              <a:buSzPts val="1800"/>
              <a:buNone/>
            </a:pPr>
            <a:endParaRPr sz="1800" dirty="0"/>
          </a:p>
          <a:p>
            <a:pPr marL="228600" lvl="0" indent="-228600" algn="l" rtl="0">
              <a:lnSpc>
                <a:spcPct val="90000"/>
              </a:lnSpc>
              <a:spcBef>
                <a:spcPts val="1000"/>
              </a:spcBef>
              <a:spcAft>
                <a:spcPts val="0"/>
              </a:spcAft>
              <a:buClr>
                <a:schemeClr val="lt1"/>
              </a:buClr>
              <a:buSzPts val="1800"/>
              <a:buChar char="•"/>
            </a:pPr>
            <a:r>
              <a:rPr lang="sv-SE" sz="1800" dirty="0"/>
              <a:t>Aktivera barnen, väcka och stimulera deras intresse för idrott och bollspel genom lek med och utan boll samt ge dem en allsidig motorisk träning</a:t>
            </a:r>
            <a:endParaRPr dirty="0"/>
          </a:p>
          <a:p>
            <a:pPr marL="228600" lvl="0" indent="-228600" algn="l" rtl="0">
              <a:lnSpc>
                <a:spcPct val="90000"/>
              </a:lnSpc>
              <a:spcBef>
                <a:spcPts val="1000"/>
              </a:spcBef>
              <a:spcAft>
                <a:spcPts val="0"/>
              </a:spcAft>
              <a:buClr>
                <a:schemeClr val="lt1"/>
              </a:buClr>
              <a:buSzPts val="1800"/>
              <a:buChar char="•"/>
            </a:pPr>
            <a:r>
              <a:rPr lang="sv-SE" sz="1800" dirty="0"/>
              <a:t>Lära barnen att ta hänsyn till varandra samt att respektera Krokeks IF värdegrundsbeteenden</a:t>
            </a:r>
            <a:endParaRPr dirty="0"/>
          </a:p>
          <a:p>
            <a:pPr marL="228600" lvl="0" indent="-228600" algn="l" rtl="0">
              <a:lnSpc>
                <a:spcPct val="90000"/>
              </a:lnSpc>
              <a:spcBef>
                <a:spcPts val="1000"/>
              </a:spcBef>
              <a:spcAft>
                <a:spcPts val="0"/>
              </a:spcAft>
              <a:buClr>
                <a:schemeClr val="lt1"/>
              </a:buClr>
              <a:buSzPts val="1800"/>
              <a:buChar char="•"/>
            </a:pPr>
            <a:r>
              <a:rPr lang="sv-SE" sz="1800" dirty="0"/>
              <a:t>Rekrytera spelare och ledare till Krokeks ungdomsverksamhet</a:t>
            </a:r>
            <a:endParaRPr dirty="0"/>
          </a:p>
          <a:p>
            <a:pPr marL="228600" lvl="0" indent="-228600" algn="l" rtl="0">
              <a:lnSpc>
                <a:spcPct val="90000"/>
              </a:lnSpc>
              <a:spcBef>
                <a:spcPts val="1000"/>
              </a:spcBef>
              <a:spcAft>
                <a:spcPts val="0"/>
              </a:spcAft>
              <a:buClr>
                <a:schemeClr val="lt1"/>
              </a:buClr>
              <a:buSzPts val="1800"/>
              <a:buChar char="•"/>
            </a:pPr>
            <a:r>
              <a:rPr lang="sv-SE" sz="1800" dirty="0"/>
              <a:t>Skapa intresse för Krokeks IF</a:t>
            </a:r>
            <a:endParaRPr dirty="0"/>
          </a:p>
          <a:p>
            <a:pPr marL="228600" lvl="0" indent="-114300" algn="l" rtl="0">
              <a:lnSpc>
                <a:spcPct val="90000"/>
              </a:lnSpc>
              <a:spcBef>
                <a:spcPts val="1000"/>
              </a:spcBef>
              <a:spcAft>
                <a:spcPts val="0"/>
              </a:spcAft>
              <a:buClr>
                <a:schemeClr val="lt1"/>
              </a:buClr>
              <a:buSzPts val="1800"/>
              <a:buNone/>
            </a:pPr>
            <a:endParaRPr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414141"/>
        </a:solidFill>
        <a:effectLst/>
      </p:bgPr>
    </p:bg>
    <p:spTree>
      <p:nvGrpSpPr>
        <p:cNvPr id="1" name="Shape 128"/>
        <p:cNvGrpSpPr/>
        <p:nvPr/>
      </p:nvGrpSpPr>
      <p:grpSpPr>
        <a:xfrm>
          <a:off x="0" y="0"/>
          <a:ext cx="0" cy="0"/>
          <a:chOff x="0" y="0"/>
          <a:chExt cx="0" cy="0"/>
        </a:xfrm>
      </p:grpSpPr>
      <p:sp>
        <p:nvSpPr>
          <p:cNvPr id="129" name="Google Shape;129;p4"/>
          <p:cNvSpPr txBox="1">
            <a:spLocks noGrp="1"/>
          </p:cNvSpPr>
          <p:nvPr>
            <p:ph type="title"/>
          </p:nvPr>
        </p:nvSpPr>
        <p:spPr>
          <a:xfrm>
            <a:off x="6653600" y="1396289"/>
            <a:ext cx="5006336" cy="1325563"/>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lt1"/>
              </a:buClr>
              <a:buSzPct val="100000"/>
              <a:buFont typeface="Calibri"/>
              <a:buNone/>
            </a:pPr>
            <a:r>
              <a:rPr lang="sv-SE" dirty="0"/>
              <a:t>5-6 år </a:t>
            </a:r>
            <a:br>
              <a:rPr lang="sv-SE" dirty="0"/>
            </a:br>
            <a:r>
              <a:rPr lang="sv-SE" dirty="0"/>
              <a:t>Aktiv start 3-3</a:t>
            </a:r>
            <a:br>
              <a:rPr lang="sv-SE" dirty="0"/>
            </a:br>
            <a:br>
              <a:rPr lang="sv-SE" dirty="0"/>
            </a:br>
            <a:r>
              <a:rPr lang="sv-SE" dirty="0"/>
              <a:t>Riktlinjer</a:t>
            </a:r>
            <a:endParaRPr dirty="0"/>
          </a:p>
        </p:txBody>
      </p:sp>
      <p:sp>
        <p:nvSpPr>
          <p:cNvPr id="130" name="Google Shape;130;p4"/>
          <p:cNvSpPr/>
          <p:nvPr/>
        </p:nvSpPr>
        <p:spPr>
          <a:xfrm flipH="1">
            <a:off x="2303" y="0"/>
            <a:ext cx="6095622" cy="6858000"/>
          </a:xfrm>
          <a:custGeom>
            <a:avLst/>
            <a:gdLst/>
            <a:ahLst/>
            <a:cxnLst/>
            <a:rect l="l" t="t" r="r" b="b"/>
            <a:pathLst>
              <a:path w="6172782" h="6858000" extrusionOk="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000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131" name="Google Shape;131;p4"/>
          <p:cNvSpPr/>
          <p:nvPr/>
        </p:nvSpPr>
        <p:spPr>
          <a:xfrm flipH="1">
            <a:off x="9692" y="0"/>
            <a:ext cx="5994033" cy="6858000"/>
          </a:xfrm>
          <a:custGeom>
            <a:avLst/>
            <a:gdLst/>
            <a:ahLst/>
            <a:cxnLst/>
            <a:rect l="l" t="t" r="r" b="b"/>
            <a:pathLst>
              <a:path w="6024154" h="6858000" extrusionOk="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pic>
        <p:nvPicPr>
          <p:cNvPr id="132" name="Google Shape;132;p4" descr="En bild som visar tecken, ritning&#10;&#10;Automatiskt genererad beskrivning"/>
          <p:cNvPicPr preferRelativeResize="0"/>
          <p:nvPr/>
        </p:nvPicPr>
        <p:blipFill rotWithShape="1">
          <a:blip r:embed="rId3">
            <a:alphaModFix/>
          </a:blip>
          <a:srcRect/>
          <a:stretch/>
        </p:blipFill>
        <p:spPr>
          <a:xfrm>
            <a:off x="364241" y="639181"/>
            <a:ext cx="4105275" cy="4113845"/>
          </a:xfrm>
          <a:prstGeom prst="rect">
            <a:avLst/>
          </a:prstGeom>
          <a:noFill/>
          <a:ln>
            <a:noFill/>
          </a:ln>
        </p:spPr>
      </p:pic>
      <p:sp>
        <p:nvSpPr>
          <p:cNvPr id="133" name="Google Shape;133;p4"/>
          <p:cNvSpPr txBox="1">
            <a:spLocks noGrp="1"/>
          </p:cNvSpPr>
          <p:nvPr>
            <p:ph type="body" idx="1"/>
          </p:nvPr>
        </p:nvSpPr>
        <p:spPr>
          <a:xfrm>
            <a:off x="6658044" y="2871982"/>
            <a:ext cx="5006336" cy="3181684"/>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lt1"/>
              </a:buClr>
              <a:buSzPts val="1800"/>
              <a:buNone/>
            </a:pPr>
            <a:endParaRPr sz="1800" dirty="0"/>
          </a:p>
          <a:p>
            <a:pPr marL="228600" lvl="0" indent="-228600" algn="l" rtl="0">
              <a:lnSpc>
                <a:spcPct val="90000"/>
              </a:lnSpc>
              <a:spcBef>
                <a:spcPts val="1000"/>
              </a:spcBef>
              <a:spcAft>
                <a:spcPts val="0"/>
              </a:spcAft>
              <a:buClr>
                <a:schemeClr val="lt1"/>
              </a:buClr>
              <a:buSzPts val="1800"/>
              <a:buChar char="•"/>
            </a:pPr>
            <a:r>
              <a:rPr lang="sv-SE" sz="1800" dirty="0">
                <a:solidFill>
                  <a:schemeClr val="bg1"/>
                </a:solidFill>
              </a:rPr>
              <a:t>Träning 2-4 gånger i månaden under utomhussäsongen</a:t>
            </a:r>
            <a:endParaRPr dirty="0">
              <a:solidFill>
                <a:schemeClr val="bg1"/>
              </a:solidFill>
            </a:endParaRPr>
          </a:p>
          <a:p>
            <a:pPr marL="228600" lvl="0" indent="-228600" algn="l" rtl="0">
              <a:lnSpc>
                <a:spcPct val="90000"/>
              </a:lnSpc>
              <a:spcBef>
                <a:spcPts val="1000"/>
              </a:spcBef>
              <a:spcAft>
                <a:spcPts val="0"/>
              </a:spcAft>
              <a:buClr>
                <a:schemeClr val="lt1"/>
              </a:buClr>
              <a:buSzPts val="1800"/>
              <a:buChar char="•"/>
            </a:pPr>
            <a:r>
              <a:rPr lang="sv-SE" sz="1800" dirty="0">
                <a:solidFill>
                  <a:schemeClr val="bg1"/>
                </a:solidFill>
              </a:rPr>
              <a:t>Högst tre spelare i varje lag</a:t>
            </a:r>
            <a:endParaRPr dirty="0">
              <a:solidFill>
                <a:schemeClr val="bg1"/>
              </a:solidFill>
            </a:endParaRPr>
          </a:p>
          <a:p>
            <a:pPr marL="228600" lvl="0" indent="-228600" algn="l" rtl="0">
              <a:lnSpc>
                <a:spcPct val="90000"/>
              </a:lnSpc>
              <a:spcBef>
                <a:spcPts val="1000"/>
              </a:spcBef>
              <a:spcAft>
                <a:spcPts val="0"/>
              </a:spcAft>
              <a:buClr>
                <a:schemeClr val="lt1"/>
              </a:buClr>
              <a:buSzPts val="1800"/>
              <a:buChar char="•"/>
            </a:pPr>
            <a:r>
              <a:rPr lang="sv-SE" sz="1800" dirty="0">
                <a:solidFill>
                  <a:schemeClr val="bg1"/>
                </a:solidFill>
              </a:rPr>
              <a:t>Betoning på lek</a:t>
            </a:r>
          </a:p>
          <a:p>
            <a:pPr marL="228600" lvl="0" indent="-228600" algn="l" rtl="0">
              <a:lnSpc>
                <a:spcPct val="90000"/>
              </a:lnSpc>
              <a:spcBef>
                <a:spcPts val="1000"/>
              </a:spcBef>
              <a:spcAft>
                <a:spcPts val="0"/>
              </a:spcAft>
              <a:buClr>
                <a:schemeClr val="lt1"/>
              </a:buClr>
              <a:buSzPts val="1800"/>
              <a:buChar char="•"/>
            </a:pPr>
            <a:r>
              <a:rPr lang="sv-SE" sz="1800" dirty="0">
                <a:solidFill>
                  <a:schemeClr val="bg1"/>
                </a:solidFill>
              </a:rPr>
              <a:t>Disney Playmakers för tjejer</a:t>
            </a:r>
          </a:p>
          <a:p>
            <a:pPr marL="228600" lvl="0" indent="-228600" algn="l" rtl="0">
              <a:lnSpc>
                <a:spcPct val="90000"/>
              </a:lnSpc>
              <a:spcBef>
                <a:spcPts val="1000"/>
              </a:spcBef>
              <a:spcAft>
                <a:spcPts val="0"/>
              </a:spcAft>
              <a:buClr>
                <a:schemeClr val="lt1"/>
              </a:buClr>
              <a:buSzPts val="1800"/>
              <a:buChar char="•"/>
            </a:pPr>
            <a:r>
              <a:rPr lang="sv-SE" sz="1800" dirty="0">
                <a:solidFill>
                  <a:schemeClr val="bg1"/>
                </a:solidFill>
              </a:rPr>
              <a:t>Arbeta med häftet Fotbollsglädje – Finns på Kansliet</a:t>
            </a:r>
            <a:endParaRPr sz="1800" dirty="0">
              <a:solidFill>
                <a:schemeClr val="bg1"/>
              </a:solidFill>
            </a:endParaRPr>
          </a:p>
          <a:p>
            <a:pPr marL="228600" lvl="0" indent="-114300" algn="l" rtl="0">
              <a:lnSpc>
                <a:spcPct val="90000"/>
              </a:lnSpc>
              <a:spcBef>
                <a:spcPts val="1000"/>
              </a:spcBef>
              <a:spcAft>
                <a:spcPts val="0"/>
              </a:spcAft>
              <a:buClr>
                <a:schemeClr val="lt1"/>
              </a:buClr>
              <a:buSzPts val="1800"/>
              <a:buNone/>
            </a:pPr>
            <a:endParaRPr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5"/>
          <p:cNvSpPr/>
          <p:nvPr/>
        </p:nvSpPr>
        <p:spPr>
          <a:xfrm>
            <a:off x="2014931" y="2271713"/>
            <a:ext cx="253347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ANFALLSSPEL</a:t>
            </a:r>
            <a:endParaRPr sz="1400" b="0" i="0" u="none" strike="noStrike" cap="none">
              <a:solidFill>
                <a:srgbClr val="000000"/>
              </a:solidFill>
              <a:latin typeface="Arial"/>
              <a:ea typeface="Arial"/>
              <a:cs typeface="Arial"/>
              <a:sym typeface="Arial"/>
            </a:endParaRPr>
          </a:p>
        </p:txBody>
      </p:sp>
      <p:sp>
        <p:nvSpPr>
          <p:cNvPr id="139" name="Google Shape;139;p5"/>
          <p:cNvSpPr/>
          <p:nvPr/>
        </p:nvSpPr>
        <p:spPr>
          <a:xfrm>
            <a:off x="7820462" y="2271713"/>
            <a:ext cx="253347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FÖRSVARSSPEL</a:t>
            </a:r>
            <a:endParaRPr sz="1400" b="0" i="0" u="none" strike="noStrike" cap="none">
              <a:solidFill>
                <a:srgbClr val="000000"/>
              </a:solidFill>
              <a:latin typeface="Arial"/>
              <a:ea typeface="Arial"/>
              <a:cs typeface="Arial"/>
              <a:sym typeface="Arial"/>
            </a:endParaRPr>
          </a:p>
        </p:txBody>
      </p:sp>
      <p:sp>
        <p:nvSpPr>
          <p:cNvPr id="140" name="Google Shape;140;p5"/>
          <p:cNvSpPr/>
          <p:nvPr/>
        </p:nvSpPr>
        <p:spPr>
          <a:xfrm>
            <a:off x="4858973" y="2244678"/>
            <a:ext cx="2650921" cy="700174"/>
          </a:xfrm>
          <a:prstGeom prst="leftRightArrow">
            <a:avLst>
              <a:gd name="adj1" fmla="val 50000"/>
              <a:gd name="adj2" fmla="val 50000"/>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sv-SE" sz="1800" b="0" i="0" u="none" strike="noStrike" cap="none">
                <a:solidFill>
                  <a:schemeClr val="lt1"/>
                </a:solidFill>
                <a:latin typeface="Calibri"/>
                <a:ea typeface="Calibri"/>
                <a:cs typeface="Calibri"/>
                <a:sym typeface="Calibri"/>
              </a:rPr>
              <a:t>OMSTÄLLNING</a:t>
            </a:r>
            <a:endParaRPr sz="1400" b="0" i="0" u="none" strike="noStrike" cap="none">
              <a:solidFill>
                <a:srgbClr val="000000"/>
              </a:solidFill>
              <a:latin typeface="Arial"/>
              <a:ea typeface="Arial"/>
              <a:cs typeface="Arial"/>
              <a:sym typeface="Arial"/>
            </a:endParaRPr>
          </a:p>
        </p:txBody>
      </p:sp>
      <p:sp>
        <p:nvSpPr>
          <p:cNvPr id="141" name="Google Shape;141;p5"/>
          <p:cNvSpPr/>
          <p:nvPr/>
        </p:nvSpPr>
        <p:spPr>
          <a:xfrm>
            <a:off x="2306015" y="4993929"/>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Komma till avslut och göra mål </a:t>
            </a:r>
            <a:endParaRPr sz="1400" b="0" i="0" u="none" strike="noStrike" cap="none">
              <a:solidFill>
                <a:srgbClr val="000000"/>
              </a:solidFill>
              <a:latin typeface="Arial"/>
              <a:ea typeface="Arial"/>
              <a:cs typeface="Arial"/>
              <a:sym typeface="Arial"/>
            </a:endParaRPr>
          </a:p>
        </p:txBody>
      </p:sp>
      <p:sp>
        <p:nvSpPr>
          <p:cNvPr id="142" name="Google Shape;142;p5"/>
          <p:cNvSpPr/>
          <p:nvPr/>
        </p:nvSpPr>
        <p:spPr>
          <a:xfrm>
            <a:off x="8111546" y="5076317"/>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Förhindra och </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rädda avslut</a:t>
            </a:r>
            <a:endParaRPr sz="1400" b="0" i="0" u="none" strike="noStrike" cap="none">
              <a:solidFill>
                <a:srgbClr val="000000"/>
              </a:solidFill>
              <a:latin typeface="Arial"/>
              <a:ea typeface="Arial"/>
              <a:cs typeface="Arial"/>
              <a:sym typeface="Arial"/>
            </a:endParaRPr>
          </a:p>
        </p:txBody>
      </p:sp>
      <p:sp>
        <p:nvSpPr>
          <p:cNvPr id="143" name="Google Shape;143;p5"/>
          <p:cNvSpPr/>
          <p:nvPr/>
        </p:nvSpPr>
        <p:spPr>
          <a:xfrm>
            <a:off x="1440933"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Speluppbyggnad</a:t>
            </a:r>
            <a:endParaRPr sz="1400" b="0" i="0" u="none" strike="noStrike" cap="none">
              <a:solidFill>
                <a:srgbClr val="000000"/>
              </a:solidFill>
              <a:latin typeface="Arial"/>
              <a:ea typeface="Arial"/>
              <a:cs typeface="Arial"/>
              <a:sym typeface="Arial"/>
            </a:endParaRPr>
          </a:p>
        </p:txBody>
      </p:sp>
      <p:sp>
        <p:nvSpPr>
          <p:cNvPr id="144" name="Google Shape;144;p5"/>
          <p:cNvSpPr/>
          <p:nvPr/>
        </p:nvSpPr>
        <p:spPr>
          <a:xfrm>
            <a:off x="3387711"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Kontring</a:t>
            </a:r>
            <a:endParaRPr sz="1400" b="0" i="0" u="none" strike="noStrike" cap="none">
              <a:solidFill>
                <a:srgbClr val="000000"/>
              </a:solidFill>
              <a:latin typeface="Arial"/>
              <a:ea typeface="Arial"/>
              <a:cs typeface="Arial"/>
              <a:sym typeface="Arial"/>
            </a:endParaRPr>
          </a:p>
        </p:txBody>
      </p:sp>
      <p:sp>
        <p:nvSpPr>
          <p:cNvPr id="145" name="Google Shape;145;p5"/>
          <p:cNvSpPr/>
          <p:nvPr/>
        </p:nvSpPr>
        <p:spPr>
          <a:xfrm>
            <a:off x="7145090"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Återerövring av boll</a:t>
            </a:r>
            <a:endParaRPr sz="1400" b="0" i="0" u="none" strike="noStrike" cap="none">
              <a:solidFill>
                <a:srgbClr val="000000"/>
              </a:solidFill>
              <a:latin typeface="Arial"/>
              <a:ea typeface="Arial"/>
              <a:cs typeface="Arial"/>
              <a:sym typeface="Arial"/>
            </a:endParaRPr>
          </a:p>
        </p:txBody>
      </p:sp>
      <p:sp>
        <p:nvSpPr>
          <p:cNvPr id="146" name="Google Shape;146;p5"/>
          <p:cNvSpPr/>
          <p:nvPr/>
        </p:nvSpPr>
        <p:spPr>
          <a:xfrm>
            <a:off x="9091868" y="3685285"/>
            <a:ext cx="1694925" cy="633062"/>
          </a:xfrm>
          <a:prstGeom prst="rect">
            <a:avLst/>
          </a:prstGeom>
          <a:solidFill>
            <a:srgbClr val="414141"/>
          </a:solidFill>
          <a:ln w="12700" cap="flat" cmpd="sng">
            <a:solidFill>
              <a:srgbClr val="41414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sv-SE" sz="1400" b="0" i="0" u="none" strike="noStrike" cap="none">
                <a:solidFill>
                  <a:schemeClr val="lt1"/>
                </a:solidFill>
                <a:latin typeface="Calibri"/>
                <a:ea typeface="Calibri"/>
                <a:cs typeface="Calibri"/>
                <a:sym typeface="Calibri"/>
              </a:rPr>
              <a:t>Förhindra speluppbyggnad</a:t>
            </a:r>
            <a:endParaRPr sz="1400" b="0" i="0" u="none" strike="noStrike" cap="none">
              <a:solidFill>
                <a:srgbClr val="000000"/>
              </a:solidFill>
              <a:latin typeface="Arial"/>
              <a:ea typeface="Arial"/>
              <a:cs typeface="Arial"/>
              <a:sym typeface="Arial"/>
            </a:endParaRPr>
          </a:p>
        </p:txBody>
      </p:sp>
      <p:sp>
        <p:nvSpPr>
          <p:cNvPr id="147" name="Google Shape;147;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sv-SE"/>
              <a:t>                              Spelform 3-3</a:t>
            </a:r>
            <a:endParaRPr/>
          </a:p>
        </p:txBody>
      </p:sp>
    </p:spTree>
  </p:cSld>
  <p:clrMapOvr>
    <a:masterClrMapping/>
  </p:clrMapOvr>
</p:sld>
</file>

<file path=ppt/theme/theme1.xml><?xml version="1.0" encoding="utf-8"?>
<a:theme xmlns:a="http://schemas.openxmlformats.org/drawingml/2006/main" name="Office-t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TotalTime>
  <Words>3187</Words>
  <Application>Microsoft Office PowerPoint</Application>
  <PresentationFormat>Bredbild</PresentationFormat>
  <Paragraphs>562</Paragraphs>
  <Slides>48</Slides>
  <Notes>46</Notes>
  <HiddenSlides>0</HiddenSlides>
  <MMClips>0</MMClips>
  <ScaleCrop>false</ScaleCrop>
  <HeadingPairs>
    <vt:vector size="6" baseType="variant">
      <vt:variant>
        <vt:lpstr>Använt teckensnitt</vt:lpstr>
      </vt:variant>
      <vt:variant>
        <vt:i4>3</vt:i4>
      </vt:variant>
      <vt:variant>
        <vt:lpstr>Tema</vt:lpstr>
      </vt:variant>
      <vt:variant>
        <vt:i4>2</vt:i4>
      </vt:variant>
      <vt:variant>
        <vt:lpstr>Bildrubriker</vt:lpstr>
      </vt:variant>
      <vt:variant>
        <vt:i4>48</vt:i4>
      </vt:variant>
    </vt:vector>
  </HeadingPairs>
  <TitlesOfParts>
    <vt:vector size="53" baseType="lpstr">
      <vt:lpstr>Arial</vt:lpstr>
      <vt:lpstr>Calibri</vt:lpstr>
      <vt:lpstr>Symbol</vt:lpstr>
      <vt:lpstr>Office-tema</vt:lpstr>
      <vt:lpstr>Office-tema</vt:lpstr>
      <vt:lpstr>    Rödvita tråden  Krokeks IF Värdegrund och samsyn </vt:lpstr>
      <vt:lpstr>PowerPoint-presentation</vt:lpstr>
      <vt:lpstr>PowerPoint-presentation</vt:lpstr>
      <vt:lpstr>PowerPoint-presentation</vt:lpstr>
      <vt:lpstr>Rödvita tråden  Krokeks IF Spelarutbildningsplan </vt:lpstr>
      <vt:lpstr>                        Spelets skeenden</vt:lpstr>
      <vt:lpstr>5-6 år   Aktiv start 3-3  Mål</vt:lpstr>
      <vt:lpstr>5-6 år  Aktiv start 3-3  Riktlinjer</vt:lpstr>
      <vt:lpstr>                              Spelform 3-3</vt:lpstr>
      <vt:lpstr>                              Anfallsspel 3v3</vt:lpstr>
      <vt:lpstr>                    Anfallsspel - färdigheter</vt:lpstr>
      <vt:lpstr>                              Försvarsspel 3v3</vt:lpstr>
      <vt:lpstr>                    Försvarsspel – färdigheter 3v3</vt:lpstr>
      <vt:lpstr>                            Spelform 3-3</vt:lpstr>
      <vt:lpstr>7-9 år Fotbollsglädje 5-5  Mål </vt:lpstr>
      <vt:lpstr>7-9 år Fotbollsglädje 5-5  Riktlinjer </vt:lpstr>
      <vt:lpstr>                              Spelform 5-5</vt:lpstr>
      <vt:lpstr>                              Anfallsspel 5v5</vt:lpstr>
      <vt:lpstr>                    Anfallsspel – färdigheter 5v5</vt:lpstr>
      <vt:lpstr>Försvarsspel 5v5</vt:lpstr>
      <vt:lpstr>                    Försvarsspel - färdigheter</vt:lpstr>
      <vt:lpstr>                               Spelform 5-5</vt:lpstr>
      <vt:lpstr>Hur tränar vi?</vt:lpstr>
      <vt:lpstr>10-12 år Lära för att träna 7-7  Mål </vt:lpstr>
      <vt:lpstr>10-12 år Lära för att träna 7-7  Riktlinjer </vt:lpstr>
      <vt:lpstr>                              Spelform 7-7</vt:lpstr>
      <vt:lpstr>                              Anfallsspel</vt:lpstr>
      <vt:lpstr>                    Anfallsspel - färdigheter</vt:lpstr>
      <vt:lpstr>Försvarsspel</vt:lpstr>
      <vt:lpstr>                    Försvarsspel - färdigheter</vt:lpstr>
      <vt:lpstr>                              Spelform 7-7</vt:lpstr>
      <vt:lpstr>Hur tränar vi?</vt:lpstr>
      <vt:lpstr>13-14 år Träna för att lära 9-9  Mål </vt:lpstr>
      <vt:lpstr>13-14 år Träna för att lära 9-9  Riktlinjer </vt:lpstr>
      <vt:lpstr>                              Spelform 9-9</vt:lpstr>
      <vt:lpstr>                              Anfallsspel</vt:lpstr>
      <vt:lpstr>                    Anfallsspel - färdigheter</vt:lpstr>
      <vt:lpstr>Omställning till försvarsspel</vt:lpstr>
      <vt:lpstr>                    Försvarsspel - färdigheter</vt:lpstr>
      <vt:lpstr>                            Spelformen 9-9</vt:lpstr>
      <vt:lpstr>15 år och uppåt Träna för att prestera 11-11  Mål</vt:lpstr>
      <vt:lpstr>15 år och uppåt Träna för att prestera 11-11  Riktlinjer</vt:lpstr>
      <vt:lpstr>                              Spelform 11-11</vt:lpstr>
      <vt:lpstr>                              Anfallsspel</vt:lpstr>
      <vt:lpstr>                    Anfallsspel - färdigheter</vt:lpstr>
      <vt:lpstr>Försvarsspel</vt:lpstr>
      <vt:lpstr>                    Försvarsspel - färdigheter</vt:lpstr>
      <vt:lpstr>                         Spelform 11-11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Spelarutbildningsplan Krokeks IF</dc:title>
  <dc:creator>Erik Henriksson (RF-SISU Östergötland)</dc:creator>
  <cp:lastModifiedBy>Tobias Arén</cp:lastModifiedBy>
  <cp:revision>12</cp:revision>
  <dcterms:created xsi:type="dcterms:W3CDTF">2020-03-20T11:00:24Z</dcterms:created>
  <dcterms:modified xsi:type="dcterms:W3CDTF">2023-12-11T19:33:43Z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0x010100C0ADB3A5601DA846845ADD0081E315D9</vt:lpwstr>
  </property>
</Properties>
</file>