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 id="259" r:id="rId5"/>
    <p:sldId id="260" r:id="rId6"/>
    <p:sldId id="270" r:id="rId7"/>
    <p:sldId id="261" r:id="rId8"/>
    <p:sldId id="262" r:id="rId9"/>
    <p:sldId id="263" r:id="rId10"/>
    <p:sldId id="264" r:id="rId11"/>
    <p:sldId id="266" r:id="rId12"/>
    <p:sldId id="265" r:id="rId13"/>
    <p:sldId id="269"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98BF7B-739E-4777-91AA-CE94E69789A2}" v="3" dt="2023-11-27T10:23:09.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Nordvall" userId="72c28686-0483-45dc-866a-a1551792264e" providerId="ADAL" clId="{9598BF7B-739E-4777-91AA-CE94E69789A2}"/>
    <pc:docChg chg="custSel addSld modSld sldOrd">
      <pc:chgData name="Emma Nordvall" userId="72c28686-0483-45dc-866a-a1551792264e" providerId="ADAL" clId="{9598BF7B-739E-4777-91AA-CE94E69789A2}" dt="2023-12-01T07:43:32.828" v="1919" actId="6549"/>
      <pc:docMkLst>
        <pc:docMk/>
      </pc:docMkLst>
      <pc:sldChg chg="addSp delSp modSp mod">
        <pc:chgData name="Emma Nordvall" userId="72c28686-0483-45dc-866a-a1551792264e" providerId="ADAL" clId="{9598BF7B-739E-4777-91AA-CE94E69789A2}" dt="2023-11-27T10:25:49.381" v="608"/>
        <pc:sldMkLst>
          <pc:docMk/>
          <pc:sldMk cId="584703434" sldId="257"/>
        </pc:sldMkLst>
        <pc:spChg chg="mod">
          <ac:chgData name="Emma Nordvall" userId="72c28686-0483-45dc-866a-a1551792264e" providerId="ADAL" clId="{9598BF7B-739E-4777-91AA-CE94E69789A2}" dt="2023-11-27T10:25:49.381" v="608"/>
          <ac:spMkLst>
            <pc:docMk/>
            <pc:sldMk cId="584703434" sldId="257"/>
            <ac:spMk id="3" creationId="{2E6767DF-BE8C-458E-A6A3-8D2F04EB5AB0}"/>
          </ac:spMkLst>
        </pc:spChg>
        <pc:spChg chg="add del">
          <ac:chgData name="Emma Nordvall" userId="72c28686-0483-45dc-866a-a1551792264e" providerId="ADAL" clId="{9598BF7B-739E-4777-91AA-CE94E69789A2}" dt="2023-11-27T10:22:26.691" v="3"/>
          <ac:spMkLst>
            <pc:docMk/>
            <pc:sldMk cId="584703434" sldId="257"/>
            <ac:spMk id="9" creationId="{D58CAD3F-95DF-3D2E-C2E5-CB4BB64A1DA5}"/>
          </ac:spMkLst>
        </pc:spChg>
      </pc:sldChg>
      <pc:sldChg chg="modSp mod">
        <pc:chgData name="Emma Nordvall" userId="72c28686-0483-45dc-866a-a1551792264e" providerId="ADAL" clId="{9598BF7B-739E-4777-91AA-CE94E69789A2}" dt="2023-12-01T07:43:32.828" v="1919" actId="6549"/>
        <pc:sldMkLst>
          <pc:docMk/>
          <pc:sldMk cId="1349195765" sldId="259"/>
        </pc:sldMkLst>
        <pc:spChg chg="mod">
          <ac:chgData name="Emma Nordvall" userId="72c28686-0483-45dc-866a-a1551792264e" providerId="ADAL" clId="{9598BF7B-739E-4777-91AA-CE94E69789A2}" dt="2023-12-01T07:43:32.828" v="1919" actId="6549"/>
          <ac:spMkLst>
            <pc:docMk/>
            <pc:sldMk cId="1349195765" sldId="259"/>
            <ac:spMk id="3" creationId="{763F93CC-ACC1-481D-99E4-9368C269B4DB}"/>
          </ac:spMkLst>
        </pc:spChg>
      </pc:sldChg>
      <pc:sldChg chg="modSp mod">
        <pc:chgData name="Emma Nordvall" userId="72c28686-0483-45dc-866a-a1551792264e" providerId="ADAL" clId="{9598BF7B-739E-4777-91AA-CE94E69789A2}" dt="2023-11-27T18:10:47.586" v="1522" actId="6549"/>
        <pc:sldMkLst>
          <pc:docMk/>
          <pc:sldMk cId="2420225673" sldId="260"/>
        </pc:sldMkLst>
        <pc:spChg chg="mod">
          <ac:chgData name="Emma Nordvall" userId="72c28686-0483-45dc-866a-a1551792264e" providerId="ADAL" clId="{9598BF7B-739E-4777-91AA-CE94E69789A2}" dt="2023-11-27T18:10:47.586" v="1522" actId="6549"/>
          <ac:spMkLst>
            <pc:docMk/>
            <pc:sldMk cId="2420225673" sldId="260"/>
            <ac:spMk id="3" creationId="{8C22ECCB-7E5E-4D73-9F78-53A34D3EB105}"/>
          </ac:spMkLst>
        </pc:spChg>
      </pc:sldChg>
      <pc:sldChg chg="modSp mod">
        <pc:chgData name="Emma Nordvall" userId="72c28686-0483-45dc-866a-a1551792264e" providerId="ADAL" clId="{9598BF7B-739E-4777-91AA-CE94E69789A2}" dt="2023-11-27T18:05:14.623" v="1452" actId="20577"/>
        <pc:sldMkLst>
          <pc:docMk/>
          <pc:sldMk cId="3256063504" sldId="261"/>
        </pc:sldMkLst>
        <pc:spChg chg="mod">
          <ac:chgData name="Emma Nordvall" userId="72c28686-0483-45dc-866a-a1551792264e" providerId="ADAL" clId="{9598BF7B-739E-4777-91AA-CE94E69789A2}" dt="2023-11-27T18:05:14.623" v="1452" actId="20577"/>
          <ac:spMkLst>
            <pc:docMk/>
            <pc:sldMk cId="3256063504" sldId="261"/>
            <ac:spMk id="3" creationId="{B3E9DA1B-1A30-4451-AFD1-A6C02F0A690D}"/>
          </ac:spMkLst>
        </pc:spChg>
      </pc:sldChg>
      <pc:sldChg chg="modSp mod">
        <pc:chgData name="Emma Nordvall" userId="72c28686-0483-45dc-866a-a1551792264e" providerId="ADAL" clId="{9598BF7B-739E-4777-91AA-CE94E69789A2}" dt="2023-11-27T17:55:04.063" v="1406" actId="20577"/>
        <pc:sldMkLst>
          <pc:docMk/>
          <pc:sldMk cId="1665720711" sldId="262"/>
        </pc:sldMkLst>
        <pc:spChg chg="mod">
          <ac:chgData name="Emma Nordvall" userId="72c28686-0483-45dc-866a-a1551792264e" providerId="ADAL" clId="{9598BF7B-739E-4777-91AA-CE94E69789A2}" dt="2023-11-27T17:55:04.063" v="1406" actId="20577"/>
          <ac:spMkLst>
            <pc:docMk/>
            <pc:sldMk cId="1665720711" sldId="262"/>
            <ac:spMk id="3" creationId="{B4949DB2-BFC4-43BC-9771-620AAA37F8C6}"/>
          </ac:spMkLst>
        </pc:spChg>
      </pc:sldChg>
      <pc:sldChg chg="modSp mod">
        <pc:chgData name="Emma Nordvall" userId="72c28686-0483-45dc-866a-a1551792264e" providerId="ADAL" clId="{9598BF7B-739E-4777-91AA-CE94E69789A2}" dt="2023-11-27T18:06:57.555" v="1498" actId="20577"/>
        <pc:sldMkLst>
          <pc:docMk/>
          <pc:sldMk cId="2944554517" sldId="263"/>
        </pc:sldMkLst>
        <pc:spChg chg="mod">
          <ac:chgData name="Emma Nordvall" userId="72c28686-0483-45dc-866a-a1551792264e" providerId="ADAL" clId="{9598BF7B-739E-4777-91AA-CE94E69789A2}" dt="2023-11-27T18:06:57.555" v="1498" actId="20577"/>
          <ac:spMkLst>
            <pc:docMk/>
            <pc:sldMk cId="2944554517" sldId="263"/>
            <ac:spMk id="3" creationId="{CD1BF4AE-FF3F-4494-95B2-7B0A6313A946}"/>
          </ac:spMkLst>
        </pc:spChg>
      </pc:sldChg>
      <pc:sldChg chg="modSp mod">
        <pc:chgData name="Emma Nordvall" userId="72c28686-0483-45dc-866a-a1551792264e" providerId="ADAL" clId="{9598BF7B-739E-4777-91AA-CE94E69789A2}" dt="2023-11-27T18:09:25.113" v="1515" actId="20577"/>
        <pc:sldMkLst>
          <pc:docMk/>
          <pc:sldMk cId="732901176" sldId="264"/>
        </pc:sldMkLst>
        <pc:spChg chg="mod">
          <ac:chgData name="Emma Nordvall" userId="72c28686-0483-45dc-866a-a1551792264e" providerId="ADAL" clId="{9598BF7B-739E-4777-91AA-CE94E69789A2}" dt="2023-11-27T18:09:25.113" v="1515" actId="20577"/>
          <ac:spMkLst>
            <pc:docMk/>
            <pc:sldMk cId="732901176" sldId="264"/>
            <ac:spMk id="3" creationId="{0B8D4612-F58C-4EB2-8960-9DD387E2F55A}"/>
          </ac:spMkLst>
        </pc:spChg>
      </pc:sldChg>
      <pc:sldChg chg="modSp mod">
        <pc:chgData name="Emma Nordvall" userId="72c28686-0483-45dc-866a-a1551792264e" providerId="ADAL" clId="{9598BF7B-739E-4777-91AA-CE94E69789A2}" dt="2023-12-01T07:17:48.783" v="1718" actId="20577"/>
        <pc:sldMkLst>
          <pc:docMk/>
          <pc:sldMk cId="3448885875" sldId="265"/>
        </pc:sldMkLst>
        <pc:spChg chg="mod">
          <ac:chgData name="Emma Nordvall" userId="72c28686-0483-45dc-866a-a1551792264e" providerId="ADAL" clId="{9598BF7B-739E-4777-91AA-CE94E69789A2}" dt="2023-12-01T07:17:48.783" v="1718" actId="20577"/>
          <ac:spMkLst>
            <pc:docMk/>
            <pc:sldMk cId="3448885875" sldId="265"/>
            <ac:spMk id="3" creationId="{9A4E100F-BBB2-44E5-8574-80BDEFCA90C3}"/>
          </ac:spMkLst>
        </pc:spChg>
      </pc:sldChg>
      <pc:sldChg chg="modSp mod">
        <pc:chgData name="Emma Nordvall" userId="72c28686-0483-45dc-866a-a1551792264e" providerId="ADAL" clId="{9598BF7B-739E-4777-91AA-CE94E69789A2}" dt="2023-11-27T19:10:44.126" v="1629" actId="20577"/>
        <pc:sldMkLst>
          <pc:docMk/>
          <pc:sldMk cId="796970269" sldId="266"/>
        </pc:sldMkLst>
        <pc:spChg chg="mod">
          <ac:chgData name="Emma Nordvall" userId="72c28686-0483-45dc-866a-a1551792264e" providerId="ADAL" clId="{9598BF7B-739E-4777-91AA-CE94E69789A2}" dt="2023-11-27T19:10:44.126" v="1629" actId="20577"/>
          <ac:spMkLst>
            <pc:docMk/>
            <pc:sldMk cId="796970269" sldId="266"/>
            <ac:spMk id="3" creationId="{F717F66E-4047-4224-9CF7-A9E1A265A696}"/>
          </ac:spMkLst>
        </pc:spChg>
      </pc:sldChg>
      <pc:sldChg chg="modSp mod">
        <pc:chgData name="Emma Nordvall" userId="72c28686-0483-45dc-866a-a1551792264e" providerId="ADAL" clId="{9598BF7B-739E-4777-91AA-CE94E69789A2}" dt="2023-12-01T07:19:30.487" v="1868" actId="20577"/>
        <pc:sldMkLst>
          <pc:docMk/>
          <pc:sldMk cId="3942494015" sldId="268"/>
        </pc:sldMkLst>
        <pc:spChg chg="mod">
          <ac:chgData name="Emma Nordvall" userId="72c28686-0483-45dc-866a-a1551792264e" providerId="ADAL" clId="{9598BF7B-739E-4777-91AA-CE94E69789A2}" dt="2023-12-01T07:19:30.487" v="1868" actId="20577"/>
          <ac:spMkLst>
            <pc:docMk/>
            <pc:sldMk cId="3942494015" sldId="268"/>
            <ac:spMk id="3" creationId="{CFA154F5-051D-4F8C-9FA0-AB252A7A031E}"/>
          </ac:spMkLst>
        </pc:spChg>
      </pc:sldChg>
      <pc:sldChg chg="modSp add mod ord">
        <pc:chgData name="Emma Nordvall" userId="72c28686-0483-45dc-866a-a1551792264e" providerId="ADAL" clId="{9598BF7B-739E-4777-91AA-CE94E69789A2}" dt="2023-12-01T07:18:19.754" v="1720"/>
        <pc:sldMkLst>
          <pc:docMk/>
          <pc:sldMk cId="3455972915" sldId="269"/>
        </pc:sldMkLst>
        <pc:spChg chg="mod">
          <ac:chgData name="Emma Nordvall" userId="72c28686-0483-45dc-866a-a1551792264e" providerId="ADAL" clId="{9598BF7B-739E-4777-91AA-CE94E69789A2}" dt="2023-11-27T14:10:06.371" v="624" actId="20577"/>
          <ac:spMkLst>
            <pc:docMk/>
            <pc:sldMk cId="3455972915" sldId="269"/>
            <ac:spMk id="2" creationId="{1C08BD21-A1AD-4E70-9948-78CD1FA4336C}"/>
          </ac:spMkLst>
        </pc:spChg>
        <pc:spChg chg="mod">
          <ac:chgData name="Emma Nordvall" userId="72c28686-0483-45dc-866a-a1551792264e" providerId="ADAL" clId="{9598BF7B-739E-4777-91AA-CE94E69789A2}" dt="2023-11-27T18:29:20.960" v="1537" actId="20577"/>
          <ac:spMkLst>
            <pc:docMk/>
            <pc:sldMk cId="3455972915" sldId="269"/>
            <ac:spMk id="3" creationId="{B73621DA-2983-41F0-914D-B1D742A4D069}"/>
          </ac:spMkLst>
        </pc:spChg>
      </pc:sldChg>
      <pc:sldChg chg="modSp add mod ord">
        <pc:chgData name="Emma Nordvall" userId="72c28686-0483-45dc-866a-a1551792264e" providerId="ADAL" clId="{9598BF7B-739E-4777-91AA-CE94E69789A2}" dt="2023-12-01T07:42:56.404" v="1918" actId="20577"/>
        <pc:sldMkLst>
          <pc:docMk/>
          <pc:sldMk cId="2331815095" sldId="270"/>
        </pc:sldMkLst>
        <pc:spChg chg="mod">
          <ac:chgData name="Emma Nordvall" userId="72c28686-0483-45dc-866a-a1551792264e" providerId="ADAL" clId="{9598BF7B-739E-4777-91AA-CE94E69789A2}" dt="2023-11-27T17:00:58.152" v="904" actId="14100"/>
          <ac:spMkLst>
            <pc:docMk/>
            <pc:sldMk cId="2331815095" sldId="270"/>
            <ac:spMk id="2" creationId="{5874EC37-CC69-4BCD-9DB1-A5973360BE74}"/>
          </ac:spMkLst>
        </pc:spChg>
        <pc:spChg chg="mod">
          <ac:chgData name="Emma Nordvall" userId="72c28686-0483-45dc-866a-a1551792264e" providerId="ADAL" clId="{9598BF7B-739E-4777-91AA-CE94E69789A2}" dt="2023-12-01T07:42:56.404" v="1918" actId="20577"/>
          <ac:spMkLst>
            <pc:docMk/>
            <pc:sldMk cId="2331815095" sldId="270"/>
            <ac:spMk id="3" creationId="{B3E9DA1B-1A30-4451-AFD1-A6C02F0A690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CD969FF4-58B8-47D9-8EB1-4FDECA95F595}" type="datetimeFigureOut">
              <a:rPr lang="sv-SE" smtClean="0"/>
              <a:t>2023-12-01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75766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D969FF4-58B8-47D9-8EB1-4FDECA95F595}" type="datetimeFigureOut">
              <a:rPr lang="sv-SE" smtClean="0"/>
              <a:t>2023-12-01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320803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D969FF4-58B8-47D9-8EB1-4FDECA95F595}" type="datetimeFigureOut">
              <a:rPr lang="sv-SE" smtClean="0"/>
              <a:t>2023-12-01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82388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D969FF4-58B8-47D9-8EB1-4FDECA95F595}" type="datetimeFigureOut">
              <a:rPr lang="sv-SE" smtClean="0"/>
              <a:t>2023-12-01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1646739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CD969FF4-58B8-47D9-8EB1-4FDECA95F595}" type="datetimeFigureOut">
              <a:rPr lang="sv-SE" smtClean="0"/>
              <a:t>2023-12-01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397262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CD969FF4-58B8-47D9-8EB1-4FDECA95F595}" type="datetimeFigureOut">
              <a:rPr lang="sv-SE" smtClean="0"/>
              <a:t>2023-12-01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160774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CD969FF4-58B8-47D9-8EB1-4FDECA95F595}" type="datetimeFigureOut">
              <a:rPr lang="sv-SE" smtClean="0"/>
              <a:t>2023-12-01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3170987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CD969FF4-58B8-47D9-8EB1-4FDECA95F595}" type="datetimeFigureOut">
              <a:rPr lang="sv-SE" smtClean="0"/>
              <a:t>2023-12-01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1141971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969FF4-58B8-47D9-8EB1-4FDECA95F595}" type="datetimeFigureOut">
              <a:rPr lang="sv-SE" smtClean="0"/>
              <a:t>2023-12-01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1494311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CD969FF4-58B8-47D9-8EB1-4FDECA95F595}" type="datetimeFigureOut">
              <a:rPr lang="sv-SE" smtClean="0"/>
              <a:t>2023-12-01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2235511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CD969FF4-58B8-47D9-8EB1-4FDECA95F595}" type="datetimeFigureOut">
              <a:rPr lang="sv-SE" smtClean="0"/>
              <a:t>2023-12-01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4D4B699-6387-4BA0-AADC-6F53E0DB2D46}" type="slidenum">
              <a:rPr lang="sv-SE" smtClean="0"/>
              <a:t>‹#›</a:t>
            </a:fld>
            <a:endParaRPr lang="sv-SE"/>
          </a:p>
        </p:txBody>
      </p:sp>
    </p:spTree>
    <p:extLst>
      <p:ext uri="{BB962C8B-B14F-4D97-AF65-F5344CB8AC3E}">
        <p14:creationId xmlns:p14="http://schemas.microsoft.com/office/powerpoint/2010/main" val="2468956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969FF4-58B8-47D9-8EB1-4FDECA95F595}" type="datetimeFigureOut">
              <a:rPr lang="sv-SE" smtClean="0"/>
              <a:t>2023-12-01</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4B699-6387-4BA0-AADC-6F53E0DB2D46}" type="slidenum">
              <a:rPr lang="sv-SE" smtClean="0"/>
              <a:t>‹#›</a:t>
            </a:fld>
            <a:endParaRPr lang="sv-SE"/>
          </a:p>
        </p:txBody>
      </p:sp>
    </p:spTree>
    <p:extLst>
      <p:ext uri="{BB962C8B-B14F-4D97-AF65-F5344CB8AC3E}">
        <p14:creationId xmlns:p14="http://schemas.microsoft.com/office/powerpoint/2010/main" val="4200681414"/>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emma-nordvall@outlook.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uponline.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uponline.s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6" name="Rectangle 103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Rectangle 103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0" name="Rectangle 103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Rectangle 103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2" name="Freeform: Shape 103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Rubrik 1">
            <a:extLst>
              <a:ext uri="{FF2B5EF4-FFF2-40B4-BE49-F238E27FC236}">
                <a16:creationId xmlns:a16="http://schemas.microsoft.com/office/drawing/2014/main" id="{28AD1F02-09FB-463C-AAF7-AF806638D280}"/>
              </a:ext>
            </a:extLst>
          </p:cNvPr>
          <p:cNvSpPr>
            <a:spLocks noGrp="1"/>
          </p:cNvSpPr>
          <p:nvPr>
            <p:ph type="ctrTitle"/>
          </p:nvPr>
        </p:nvSpPr>
        <p:spPr>
          <a:xfrm>
            <a:off x="660041" y="2767106"/>
            <a:ext cx="2880828" cy="3071906"/>
          </a:xfrm>
        </p:spPr>
        <p:txBody>
          <a:bodyPr anchor="t">
            <a:normAutofit/>
          </a:bodyPr>
          <a:lstStyle/>
          <a:p>
            <a:pPr algn="l"/>
            <a:r>
              <a:rPr lang="sv-SE" sz="4000" i="0" u="none" strike="noStrike" dirty="0">
                <a:solidFill>
                  <a:srgbClr val="FFFFFF"/>
                </a:solidFill>
                <a:effectLst/>
                <a:latin typeface="Calibri" panose="020F0502020204030204" pitchFamily="34" charset="0"/>
              </a:rPr>
              <a:t>Sundströms bil </a:t>
            </a:r>
            <a:r>
              <a:rPr lang="sv-SE" sz="4000" i="0" u="none" strike="noStrike" dirty="0" err="1">
                <a:solidFill>
                  <a:srgbClr val="FFFFFF"/>
                </a:solidFill>
                <a:effectLst/>
                <a:latin typeface="Calibri" panose="020F0502020204030204" pitchFamily="34" charset="0"/>
              </a:rPr>
              <a:t>vårcup</a:t>
            </a:r>
            <a:r>
              <a:rPr lang="sv-SE" sz="4000" i="0" u="none" strike="noStrike" dirty="0">
                <a:solidFill>
                  <a:srgbClr val="FFFFFF"/>
                </a:solidFill>
                <a:effectLst/>
                <a:latin typeface="Calibri" panose="020F0502020204030204" pitchFamily="34" charset="0"/>
              </a:rPr>
              <a:t> 2024 	</a:t>
            </a:r>
            <a:br>
              <a:rPr lang="sv-SE" sz="2200" b="0" i="0" dirty="0">
                <a:solidFill>
                  <a:srgbClr val="FFFFFF"/>
                </a:solidFill>
                <a:effectLst/>
                <a:latin typeface="Calibri" panose="020F0502020204030204" pitchFamily="34" charset="0"/>
              </a:rPr>
            </a:br>
            <a:endParaRPr lang="sv-SE" sz="2200" dirty="0">
              <a:solidFill>
                <a:srgbClr val="FFFFFF"/>
              </a:solidFill>
            </a:endParaRPr>
          </a:p>
        </p:txBody>
      </p:sp>
      <p:sp>
        <p:nvSpPr>
          <p:cNvPr id="3" name="Underrubrik 2">
            <a:extLst>
              <a:ext uri="{FF2B5EF4-FFF2-40B4-BE49-F238E27FC236}">
                <a16:creationId xmlns:a16="http://schemas.microsoft.com/office/drawing/2014/main" id="{EDDFAE8E-4450-4016-B8B7-42E3C2ADA06E}"/>
              </a:ext>
            </a:extLst>
          </p:cNvPr>
          <p:cNvSpPr>
            <a:spLocks noGrp="1"/>
          </p:cNvSpPr>
          <p:nvPr>
            <p:ph type="subTitle" idx="1"/>
          </p:nvPr>
        </p:nvSpPr>
        <p:spPr>
          <a:xfrm>
            <a:off x="660042" y="806824"/>
            <a:ext cx="2919738" cy="1494117"/>
          </a:xfrm>
        </p:spPr>
        <p:txBody>
          <a:bodyPr anchor="b">
            <a:normAutofit/>
          </a:bodyPr>
          <a:lstStyle/>
          <a:p>
            <a:pPr algn="l"/>
            <a:r>
              <a:rPr lang="sv-SE" sz="3200" i="0" u="none" strike="noStrike" dirty="0">
                <a:solidFill>
                  <a:srgbClr val="FFFFFF"/>
                </a:solidFill>
                <a:effectLst/>
                <a:latin typeface="Calibri" panose="020F0502020204030204" pitchFamily="34" charset="0"/>
              </a:rPr>
              <a:t>16-17 mars 2024	</a:t>
            </a:r>
            <a:endParaRPr lang="sv-SE" sz="3200" dirty="0">
              <a:solidFill>
                <a:srgbClr val="FFFFFF"/>
              </a:solidFill>
            </a:endParaRPr>
          </a:p>
        </p:txBody>
      </p:sp>
      <p:pic>
        <p:nvPicPr>
          <p:cNvPr id="1026" name="Picture 2">
            <a:extLst>
              <a:ext uri="{FF2B5EF4-FFF2-40B4-BE49-F238E27FC236}">
                <a16:creationId xmlns:a16="http://schemas.microsoft.com/office/drawing/2014/main" id="{01978149-BE06-46F2-9A7D-1F5F856F6F4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271" r="9506" b="3822"/>
          <a:stretch/>
        </p:blipFill>
        <p:spPr bwMode="auto">
          <a:xfrm>
            <a:off x="5041170" y="467208"/>
            <a:ext cx="6148263" cy="5923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7533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9F6671A-BDAA-4DA1-BE20-B974CE973899}"/>
              </a:ext>
            </a:extLst>
          </p:cNvPr>
          <p:cNvSpPr>
            <a:spLocks noGrp="1"/>
          </p:cNvSpPr>
          <p:nvPr>
            <p:ph type="title"/>
          </p:nvPr>
        </p:nvSpPr>
        <p:spPr>
          <a:xfrm>
            <a:off x="466722" y="586855"/>
            <a:ext cx="3201366" cy="3387497"/>
          </a:xfrm>
        </p:spPr>
        <p:txBody>
          <a:bodyPr anchor="b">
            <a:normAutofit/>
          </a:bodyPr>
          <a:lstStyle/>
          <a:p>
            <a:pPr algn="ctr"/>
            <a:r>
              <a:rPr lang="sv-SE" sz="4000" i="0" dirty="0">
                <a:solidFill>
                  <a:srgbClr val="FFFFFF"/>
                </a:solidFill>
                <a:effectLst/>
                <a:latin typeface="Calibri" panose="020F0502020204030204" pitchFamily="34" charset="0"/>
              </a:rPr>
              <a:t>Lotterier /Aktiviteter</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0B8D4612-F58C-4EB2-8960-9DD387E2F55A}"/>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Ser till att lotterier genomförs och att priser utdelas efter dragning </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Alla spelare bidrar vinster för minst ??? kr</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Sammanställer alla priser och gör vinstlistor</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err="1">
                <a:effectLst/>
                <a:latin typeface="Calibri" panose="020F0502020204030204" pitchFamily="34" charset="0"/>
              </a:rPr>
              <a:t>Lottringar</a:t>
            </a:r>
            <a:r>
              <a:rPr lang="sv-SE" sz="2000" b="0" i="0" u="none" strike="noStrike" dirty="0">
                <a:effectLst/>
                <a:latin typeface="Calibri" panose="020F0502020204030204" pitchFamily="34" charset="0"/>
              </a:rPr>
              <a:t>, växelkassa</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err="1">
                <a:effectLst/>
                <a:latin typeface="Calibri" panose="020F0502020204030204" pitchFamily="34" charset="0"/>
              </a:rPr>
              <a:t>Swish</a:t>
            </a:r>
            <a:r>
              <a:rPr lang="sv-SE" sz="2000" b="0" i="0" u="none" strike="noStrike" dirty="0">
                <a:effectLst/>
                <a:latin typeface="Calibri" panose="020F0502020204030204" pitchFamily="34" charset="0"/>
              </a:rPr>
              <a:t> betalning  (notera betalning, kund märker med ”lott”)</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Bemannar lotteriet under hela dagen</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Ansvarar för bemanning av andra aktiviteter (ex puckkastning)</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Sammanställer alla företag/personer som skänker vinster</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Ansvarig:</a:t>
            </a:r>
            <a:r>
              <a:rPr lang="en-US" sz="2000" b="0" i="0" dirty="0">
                <a:effectLst/>
                <a:latin typeface="Calibri" panose="020F0502020204030204" pitchFamily="34" charset="0"/>
              </a:rPr>
              <a:t>​ Magdalena, Anna-Maria, Sanna, </a:t>
            </a:r>
            <a:r>
              <a:rPr lang="en-US" sz="2000" b="0" i="0" dirty="0" err="1">
                <a:effectLst/>
                <a:latin typeface="Calibri" panose="020F0502020204030204" pitchFamily="34" charset="0"/>
              </a:rPr>
              <a:t>Carro</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marL="0" indent="0" rtl="0" fontAlgn="base">
              <a:buNone/>
            </a:pPr>
            <a:endParaRPr lang="sv-SE" sz="2000" b="0" i="0" dirty="0">
              <a:effectLst/>
              <a:latin typeface="Arial" panose="020B0604020202020204" pitchFamily="34" charset="0"/>
            </a:endParaRPr>
          </a:p>
        </p:txBody>
      </p:sp>
    </p:spTree>
    <p:extLst>
      <p:ext uri="{BB962C8B-B14F-4D97-AF65-F5344CB8AC3E}">
        <p14:creationId xmlns:p14="http://schemas.microsoft.com/office/powerpoint/2010/main" val="73290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9F8E637-E1E9-4500-B818-9501F20C1D51}"/>
              </a:ext>
            </a:extLst>
          </p:cNvPr>
          <p:cNvSpPr>
            <a:spLocks noGrp="1"/>
          </p:cNvSpPr>
          <p:nvPr>
            <p:ph type="title"/>
          </p:nvPr>
        </p:nvSpPr>
        <p:spPr>
          <a:xfrm>
            <a:off x="466722" y="586855"/>
            <a:ext cx="3201366" cy="3387497"/>
          </a:xfrm>
        </p:spPr>
        <p:txBody>
          <a:bodyPr anchor="b">
            <a:normAutofit/>
          </a:bodyPr>
          <a:lstStyle/>
          <a:p>
            <a:pPr algn="ctr"/>
            <a:r>
              <a:rPr lang="sv-SE" sz="4000" dirty="0" err="1">
                <a:solidFill>
                  <a:srgbClr val="FFFFFF"/>
                </a:solidFill>
              </a:rPr>
              <a:t>Lagvärdar</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F717F66E-4047-4224-9CF7-A9E1A265A696}"/>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Är de gästande lagens kontaktperson och allt i allo</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Kontrollerar att lagets omklädningsrum är städat efter lagets sista match.</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Finns tillgänglig för lagen under dagen och ser till att allt fungerar med lunch, mellanmål, omklädningsrum mm</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Matchens kämpe prisutdelare</a:t>
            </a:r>
            <a:r>
              <a:rPr lang="en-US" sz="2000" b="0" i="0" dirty="0">
                <a:effectLst/>
                <a:latin typeface="Calibri" panose="020F0502020204030204" pitchFamily="34" charset="0"/>
              </a:rPr>
              <a:t>​?</a:t>
            </a:r>
          </a:p>
          <a:p>
            <a:pPr rtl="0" fontAlgn="base">
              <a:buFont typeface="Arial" panose="020B0604020202020204" pitchFamily="34" charset="0"/>
              <a:buChar char="•"/>
            </a:pPr>
            <a:r>
              <a:rPr lang="en-US" sz="2000" dirty="0" err="1">
                <a:latin typeface="Calibri" panose="020F0502020204030204" pitchFamily="34" charset="0"/>
              </a:rPr>
              <a:t>Ansvariga</a:t>
            </a:r>
            <a:r>
              <a:rPr lang="en-US" sz="2000" dirty="0">
                <a:latin typeface="Calibri" panose="020F0502020204030204" pitchFamily="34" charset="0"/>
              </a:rPr>
              <a:t>: Emma Nordvall, </a:t>
            </a:r>
            <a:endParaRPr lang="en-US" sz="2000" b="0" i="0" dirty="0">
              <a:effectLst/>
              <a:latin typeface="Arial" panose="020B0604020202020204" pitchFamily="34" charset="0"/>
            </a:endParaRPr>
          </a:p>
        </p:txBody>
      </p:sp>
    </p:spTree>
    <p:extLst>
      <p:ext uri="{BB962C8B-B14F-4D97-AF65-F5344CB8AC3E}">
        <p14:creationId xmlns:p14="http://schemas.microsoft.com/office/powerpoint/2010/main" val="796970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B55FFE2-A36B-4909-8CA1-0787DC440A46}"/>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Sjukvård</a:t>
            </a:r>
          </a:p>
        </p:txBody>
      </p:sp>
      <p:sp>
        <p:nvSpPr>
          <p:cNvPr id="3" name="Platshållare för innehåll 2">
            <a:extLst>
              <a:ext uri="{FF2B5EF4-FFF2-40B4-BE49-F238E27FC236}">
                <a16:creationId xmlns:a16="http://schemas.microsoft.com/office/drawing/2014/main" id="{9A4E100F-BBB2-44E5-8574-80BDEFCA90C3}"/>
              </a:ext>
            </a:extLst>
          </p:cNvPr>
          <p:cNvSpPr>
            <a:spLocks noGrp="1"/>
          </p:cNvSpPr>
          <p:nvPr>
            <p:ph idx="1"/>
          </p:nvPr>
        </p:nvSpPr>
        <p:spPr>
          <a:xfrm>
            <a:off x="4810259" y="649480"/>
            <a:ext cx="6555347" cy="5546047"/>
          </a:xfrm>
        </p:spPr>
        <p:txBody>
          <a:bodyPr anchor="ctr">
            <a:normAutofit/>
          </a:bodyPr>
          <a:lstStyle/>
          <a:p>
            <a:r>
              <a:rPr lang="sv-SE" sz="2000" dirty="0"/>
              <a:t>Sjukvårdsansvarig: Jan-Ove Lundqvist	</a:t>
            </a:r>
          </a:p>
        </p:txBody>
      </p:sp>
    </p:spTree>
    <p:extLst>
      <p:ext uri="{BB962C8B-B14F-4D97-AF65-F5344CB8AC3E}">
        <p14:creationId xmlns:p14="http://schemas.microsoft.com/office/powerpoint/2010/main" val="3448885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C08BD21-A1AD-4E70-9948-78CD1FA4336C}"/>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Tävlingsgrupp</a:t>
            </a:r>
          </a:p>
        </p:txBody>
      </p:sp>
      <p:sp>
        <p:nvSpPr>
          <p:cNvPr id="3" name="Platshållare för innehåll 2">
            <a:extLst>
              <a:ext uri="{FF2B5EF4-FFF2-40B4-BE49-F238E27FC236}">
                <a16:creationId xmlns:a16="http://schemas.microsoft.com/office/drawing/2014/main" id="{B73621DA-2983-41F0-914D-B1D742A4D069}"/>
              </a:ext>
            </a:extLst>
          </p:cNvPr>
          <p:cNvSpPr>
            <a:spLocks noGrp="1"/>
          </p:cNvSpPr>
          <p:nvPr>
            <p:ph idx="1"/>
          </p:nvPr>
        </p:nvSpPr>
        <p:spPr>
          <a:xfrm>
            <a:off x="4810259" y="649480"/>
            <a:ext cx="6555347" cy="5546047"/>
          </a:xfrm>
        </p:spPr>
        <p:txBody>
          <a:bodyPr anchor="ctr">
            <a:normAutofit/>
          </a:bodyPr>
          <a:lstStyle/>
          <a:p>
            <a:pPr marL="0" indent="0" fontAlgn="base">
              <a:buNone/>
            </a:pPr>
            <a:r>
              <a:rPr lang="sv-SE" sz="2000" b="0" i="0" dirty="0">
                <a:effectLst/>
              </a:rPr>
              <a:t>Har hand om </a:t>
            </a:r>
            <a:r>
              <a:rPr lang="sv-SE" sz="2000" dirty="0"/>
              <a:t>sportsliga frågor, såsom</a:t>
            </a:r>
          </a:p>
          <a:p>
            <a:pPr fontAlgn="base"/>
            <a:r>
              <a:rPr lang="sv-SE" sz="2000" b="0" i="0" dirty="0">
                <a:effectLst/>
              </a:rPr>
              <a:t>Ordna spelschema</a:t>
            </a:r>
          </a:p>
          <a:p>
            <a:pPr rtl="0" fontAlgn="base">
              <a:buFont typeface="Arial" panose="020B0604020202020204" pitchFamily="34" charset="0"/>
              <a:buChar char="•"/>
            </a:pPr>
            <a:r>
              <a:rPr lang="en-US" sz="2000" b="0" i="0" dirty="0">
                <a:effectLst/>
              </a:rPr>
              <a:t>Tar </a:t>
            </a:r>
            <a:r>
              <a:rPr lang="en-US" sz="2000" b="0" i="0" dirty="0" err="1">
                <a:effectLst/>
              </a:rPr>
              <a:t>beslut</a:t>
            </a:r>
            <a:r>
              <a:rPr lang="en-US" sz="2000" b="0" i="0" dirty="0">
                <a:effectLst/>
              </a:rPr>
              <a:t> om </a:t>
            </a:r>
            <a:r>
              <a:rPr lang="en-US" sz="2000" b="0" i="0" dirty="0" err="1">
                <a:effectLst/>
              </a:rPr>
              <a:t>något</a:t>
            </a:r>
            <a:r>
              <a:rPr lang="en-US" sz="2000" b="0" i="0" dirty="0">
                <a:effectLst/>
              </a:rPr>
              <a:t> </a:t>
            </a:r>
            <a:r>
              <a:rPr lang="en-US" sz="2000" b="0" i="0" dirty="0" err="1">
                <a:effectLst/>
              </a:rPr>
              <a:t>skulle</a:t>
            </a:r>
            <a:r>
              <a:rPr lang="en-US" sz="2000" b="0" i="0" dirty="0">
                <a:effectLst/>
              </a:rPr>
              <a:t> </a:t>
            </a:r>
            <a:r>
              <a:rPr lang="en-US" sz="2000" b="0" i="0" dirty="0" err="1">
                <a:effectLst/>
              </a:rPr>
              <a:t>hända</a:t>
            </a:r>
            <a:r>
              <a:rPr lang="en-US" sz="2000" b="0" i="0" dirty="0">
                <a:effectLst/>
              </a:rPr>
              <a:t> under </a:t>
            </a:r>
            <a:r>
              <a:rPr lang="en-US" sz="2000" b="0" i="0" dirty="0" err="1">
                <a:effectLst/>
              </a:rPr>
              <a:t>cupen</a:t>
            </a:r>
            <a:r>
              <a:rPr lang="en-US" sz="2000" b="0" i="0" dirty="0">
                <a:effectLst/>
              </a:rPr>
              <a:t>, ex. En </a:t>
            </a:r>
            <a:r>
              <a:rPr lang="en-US" sz="2000" b="0" i="0" dirty="0" err="1">
                <a:effectLst/>
              </a:rPr>
              <a:t>grövre</a:t>
            </a:r>
            <a:r>
              <a:rPr lang="en-US" sz="2000" b="0" i="0" dirty="0">
                <a:effectLst/>
              </a:rPr>
              <a:t> </a:t>
            </a:r>
            <a:r>
              <a:rPr lang="en-US" sz="2000" b="0" i="0" dirty="0" err="1">
                <a:effectLst/>
              </a:rPr>
              <a:t>förseelse</a:t>
            </a:r>
            <a:r>
              <a:rPr lang="en-US" sz="2000" b="0" i="0" dirty="0">
                <a:effectLst/>
              </a:rPr>
              <a:t>.</a:t>
            </a:r>
          </a:p>
          <a:p>
            <a:pPr rtl="0" fontAlgn="base">
              <a:buFont typeface="Arial" panose="020B0604020202020204" pitchFamily="34" charset="0"/>
              <a:buChar char="•"/>
            </a:pPr>
            <a:r>
              <a:rPr lang="en-US" sz="2000" dirty="0" err="1"/>
              <a:t>Deltagare</a:t>
            </a:r>
            <a:r>
              <a:rPr lang="en-US" sz="2000" dirty="0"/>
              <a:t>: Jens Nyberg,  Joakim Hassel, Emma Nordvall</a:t>
            </a:r>
            <a:endParaRPr lang="en-US" sz="2000" b="0" i="0" dirty="0">
              <a:effectLst/>
            </a:endParaRPr>
          </a:p>
        </p:txBody>
      </p:sp>
    </p:spTree>
    <p:extLst>
      <p:ext uri="{BB962C8B-B14F-4D97-AF65-F5344CB8AC3E}">
        <p14:creationId xmlns:p14="http://schemas.microsoft.com/office/powerpoint/2010/main" val="3455972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C08BD21-A1AD-4E70-9948-78CD1FA4336C}"/>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Städning</a:t>
            </a:r>
          </a:p>
        </p:txBody>
      </p:sp>
      <p:sp>
        <p:nvSpPr>
          <p:cNvPr id="3" name="Platshållare för innehåll 2">
            <a:extLst>
              <a:ext uri="{FF2B5EF4-FFF2-40B4-BE49-F238E27FC236}">
                <a16:creationId xmlns:a16="http://schemas.microsoft.com/office/drawing/2014/main" id="{B73621DA-2983-41F0-914D-B1D742A4D069}"/>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sng" strike="noStrike" dirty="0">
                <a:effectLst/>
                <a:latin typeface="Calibri" panose="020F0502020204030204" pitchFamily="34" charset="0"/>
              </a:rPr>
              <a:t>Alla</a:t>
            </a:r>
            <a:r>
              <a:rPr lang="sv-SE" sz="2000" b="0" i="0" u="none" strike="noStrike" dirty="0">
                <a:effectLst/>
                <a:latin typeface="Calibri" panose="020F0502020204030204" pitchFamily="34" charset="0"/>
              </a:rPr>
              <a:t> hjälps åt så blir det inte så jobbigt</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Tömma papperskorgar, hålla rent på läktaren, kafeterian, toalettpapper (håll lite koll under hela dagen) </a:t>
            </a:r>
            <a:r>
              <a:rPr lang="en-US" sz="2000" b="0" i="0" dirty="0">
                <a:effectLst/>
                <a:latin typeface="Calibri" panose="020F0502020204030204" pitchFamily="34" charset="0"/>
              </a:rPr>
              <a:t>​</a:t>
            </a:r>
            <a:endParaRPr lang="en-US" sz="2000" b="0" i="0" dirty="0">
              <a:effectLst/>
              <a:latin typeface="Arial" panose="020B0604020202020204" pitchFamily="34" charset="0"/>
            </a:endParaRPr>
          </a:p>
        </p:txBody>
      </p:sp>
    </p:spTree>
    <p:extLst>
      <p:ext uri="{BB962C8B-B14F-4D97-AF65-F5344CB8AC3E}">
        <p14:creationId xmlns:p14="http://schemas.microsoft.com/office/powerpoint/2010/main" val="2646380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BA3CBE7-1660-44CB-8D25-96C3E0503F3D}"/>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Övrigt</a:t>
            </a:r>
          </a:p>
        </p:txBody>
      </p:sp>
      <p:sp>
        <p:nvSpPr>
          <p:cNvPr id="3" name="Platshållare för innehåll 2">
            <a:extLst>
              <a:ext uri="{FF2B5EF4-FFF2-40B4-BE49-F238E27FC236}">
                <a16:creationId xmlns:a16="http://schemas.microsoft.com/office/drawing/2014/main" id="{CFA154F5-051D-4F8C-9FA0-AB252A7A031E}"/>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2 rum gör vi till ett ledarrum och ett funktionärsrum (kaffe, smörgåsar, kaka, bulle)</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Pynta i entrén</a:t>
            </a:r>
          </a:p>
          <a:p>
            <a:pPr rtl="0" fontAlgn="base">
              <a:buFont typeface="Arial" panose="020B0604020202020204" pitchFamily="34" charset="0"/>
              <a:buChar char="•"/>
            </a:pPr>
            <a:r>
              <a:rPr lang="sv-SE" sz="2000" dirty="0">
                <a:latin typeface="Calibri" panose="020F0502020204030204" pitchFamily="34" charset="0"/>
              </a:rPr>
              <a:t>Sponsorvisning?</a:t>
            </a:r>
          </a:p>
          <a:p>
            <a:pPr rtl="0" fontAlgn="base">
              <a:buFont typeface="Arial" panose="020B0604020202020204" pitchFamily="34" charset="0"/>
              <a:buChar char="•"/>
            </a:pPr>
            <a:r>
              <a:rPr lang="sv-SE" sz="2000" b="0" i="0" u="none" strike="noStrike" dirty="0">
                <a:effectLst/>
                <a:latin typeface="Calibri" panose="020F0502020204030204" pitchFamily="34" charset="0"/>
              </a:rPr>
              <a:t>Prata med </a:t>
            </a:r>
            <a:r>
              <a:rPr lang="sv-SE" sz="2000" b="0" i="0" u="none" strike="noStrike" dirty="0" err="1">
                <a:effectLst/>
                <a:latin typeface="Calibri" panose="020F0502020204030204" pitchFamily="34" charset="0"/>
              </a:rPr>
              <a:t>Kramm</a:t>
            </a:r>
            <a:r>
              <a:rPr lang="sv-SE" sz="2000" b="0" i="0" u="none" strike="noStrike" dirty="0">
                <a:effectLst/>
                <a:latin typeface="Calibri" panose="020F0502020204030204" pitchFamily="34" charset="0"/>
              </a:rPr>
              <a:t>/ Rabatt på boende?/ Nån kvällsaktivitet ex. Trubadur/</a:t>
            </a:r>
            <a:r>
              <a:rPr lang="sv-SE" sz="2000" b="0" i="0" u="none" strike="noStrike" dirty="0" err="1">
                <a:effectLst/>
                <a:latin typeface="Calibri" panose="020F0502020204030204" pitchFamily="34" charset="0"/>
              </a:rPr>
              <a:t>Musikquiz</a:t>
            </a:r>
            <a:r>
              <a:rPr lang="sv-SE" sz="2000" b="0" i="0" u="none" strike="noStrike" dirty="0">
                <a:effectLst/>
                <a:latin typeface="Calibri" panose="020F0502020204030204" pitchFamily="34" charset="0"/>
              </a:rPr>
              <a:t>?</a:t>
            </a:r>
          </a:p>
          <a:p>
            <a:pPr rtl="0" fontAlgn="base">
              <a:buFont typeface="Arial" panose="020B0604020202020204" pitchFamily="34" charset="0"/>
              <a:buChar char="•"/>
            </a:pPr>
            <a:r>
              <a:rPr lang="sv-SE" sz="2000" dirty="0">
                <a:latin typeface="Calibri" panose="020F0502020204030204" pitchFamily="34" charset="0"/>
              </a:rPr>
              <a:t>Joakim Hassel hjälper till att kontakta klubbar/lag i försök att värva fler lag utanför </a:t>
            </a:r>
            <a:r>
              <a:rPr lang="sv-SE" sz="2000">
                <a:latin typeface="Calibri" panose="020F0502020204030204" pitchFamily="34" charset="0"/>
              </a:rPr>
              <a:t>vårt upptagningsområde</a:t>
            </a:r>
            <a:endParaRPr lang="sv-SE" sz="2000" b="0" i="0" u="none" strike="noStrike" dirty="0">
              <a:effectLst/>
              <a:latin typeface="Calibri" panose="020F0502020204030204" pitchFamily="34" charset="0"/>
            </a:endParaRPr>
          </a:p>
          <a:p>
            <a:pPr rtl="0" fontAlgn="base">
              <a:buFont typeface="Arial" panose="020B0604020202020204" pitchFamily="34" charset="0"/>
              <a:buChar char="•"/>
            </a:pPr>
            <a:endParaRPr lang="sv-SE" sz="2000" b="0" i="0" u="none" strike="noStrike" dirty="0">
              <a:effectLst/>
              <a:latin typeface="Calibri" panose="020F0502020204030204" pitchFamily="34" charset="0"/>
            </a:endParaRPr>
          </a:p>
          <a:p>
            <a:pPr marL="0" indent="0" rtl="0" fontAlgn="base">
              <a:buNone/>
            </a:pPr>
            <a:endParaRPr lang="en-US" sz="2000" b="0" i="0" dirty="0">
              <a:effectLst/>
              <a:latin typeface="Arial" panose="020B0604020202020204" pitchFamily="34" charset="0"/>
            </a:endParaRPr>
          </a:p>
        </p:txBody>
      </p:sp>
    </p:spTree>
    <p:extLst>
      <p:ext uri="{BB962C8B-B14F-4D97-AF65-F5344CB8AC3E}">
        <p14:creationId xmlns:p14="http://schemas.microsoft.com/office/powerpoint/2010/main" val="3942494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58DFC4F-B571-4DB4-84D7-7C1924C673E9}"/>
              </a:ext>
            </a:extLst>
          </p:cNvPr>
          <p:cNvSpPr>
            <a:spLocks noGrp="1"/>
          </p:cNvSpPr>
          <p:nvPr>
            <p:ph type="title"/>
          </p:nvPr>
        </p:nvSpPr>
        <p:spPr>
          <a:xfrm>
            <a:off x="466722" y="586855"/>
            <a:ext cx="3201366" cy="3087523"/>
          </a:xfrm>
        </p:spPr>
        <p:txBody>
          <a:bodyPr anchor="b">
            <a:normAutofit/>
          </a:bodyPr>
          <a:lstStyle/>
          <a:p>
            <a:pPr algn="ctr"/>
            <a:r>
              <a:rPr lang="sv-SE" sz="4000" dirty="0">
                <a:solidFill>
                  <a:srgbClr val="FFFFFF"/>
                </a:solidFill>
              </a:rPr>
              <a:t>Inbjudan</a:t>
            </a:r>
          </a:p>
        </p:txBody>
      </p:sp>
      <p:sp>
        <p:nvSpPr>
          <p:cNvPr id="3" name="Platshållare för innehåll 2">
            <a:extLst>
              <a:ext uri="{FF2B5EF4-FFF2-40B4-BE49-F238E27FC236}">
                <a16:creationId xmlns:a16="http://schemas.microsoft.com/office/drawing/2014/main" id="{2E6767DF-BE8C-458E-A6A3-8D2F04EB5AB0}"/>
              </a:ext>
            </a:extLst>
          </p:cNvPr>
          <p:cNvSpPr>
            <a:spLocks noGrp="1"/>
          </p:cNvSpPr>
          <p:nvPr>
            <p:ph idx="1"/>
          </p:nvPr>
        </p:nvSpPr>
        <p:spPr>
          <a:xfrm>
            <a:off x="4134811" y="83890"/>
            <a:ext cx="7878224" cy="6784248"/>
          </a:xfrm>
        </p:spPr>
        <p:txBody>
          <a:bodyPr anchor="ctr">
            <a:normAutofit fontScale="92500" lnSpcReduction="10000"/>
          </a:bodyPr>
          <a:lstStyle/>
          <a:p>
            <a:r>
              <a:rPr lang="sv-SE" sz="1600" b="1" i="0" dirty="0">
                <a:solidFill>
                  <a:srgbClr val="333232"/>
                </a:solidFill>
                <a:effectLst/>
              </a:rPr>
              <a:t>Kramfors-Alliansen hälsar er välkomna att delta i Sundströms Bils </a:t>
            </a:r>
            <a:r>
              <a:rPr lang="sv-SE" sz="1600" b="1" i="0" dirty="0" err="1">
                <a:solidFill>
                  <a:srgbClr val="333232"/>
                </a:solidFill>
                <a:effectLst/>
              </a:rPr>
              <a:t>vårcup</a:t>
            </a:r>
            <a:r>
              <a:rPr lang="sv-SE" sz="1600" b="1" i="0" dirty="0">
                <a:solidFill>
                  <a:srgbClr val="333232"/>
                </a:solidFill>
                <a:effectLst/>
              </a:rPr>
              <a:t> 202</a:t>
            </a:r>
            <a:r>
              <a:rPr lang="sv-SE" sz="1200" b="1" i="0" dirty="0">
                <a:solidFill>
                  <a:srgbClr val="333232"/>
                </a:solidFill>
                <a:effectLst/>
              </a:rPr>
              <a:t>4</a:t>
            </a:r>
          </a:p>
          <a:p>
            <a:pPr marL="0" indent="0">
              <a:buNone/>
            </a:pPr>
            <a:r>
              <a:rPr lang="sv-SE" sz="1200" i="0" dirty="0">
                <a:solidFill>
                  <a:srgbClr val="333232"/>
                </a:solidFill>
                <a:effectLst/>
              </a:rPr>
              <a:t>En tvådagars cup för U14, 16-17 mars 2024 i Latbergshallen, Kramfors.</a:t>
            </a:r>
            <a:br>
              <a:rPr lang="sv-SE" sz="1200" i="0" dirty="0">
                <a:solidFill>
                  <a:srgbClr val="333232"/>
                </a:solidFill>
                <a:effectLst/>
              </a:rPr>
            </a:br>
            <a:r>
              <a:rPr lang="sv-SE" sz="1200" i="0" dirty="0">
                <a:solidFill>
                  <a:srgbClr val="333232"/>
                </a:solidFill>
                <a:effectLst/>
              </a:rPr>
              <a:t>Om möjligt spelas några matcher fredag kväll.</a:t>
            </a:r>
            <a:br>
              <a:rPr lang="sv-SE" sz="1200" i="0" dirty="0">
                <a:solidFill>
                  <a:srgbClr val="333232"/>
                </a:solidFill>
                <a:effectLst/>
              </a:rPr>
            </a:br>
            <a:r>
              <a:rPr lang="sv-SE" sz="1200" i="0" dirty="0">
                <a:solidFill>
                  <a:srgbClr val="333232"/>
                </a:solidFill>
                <a:effectLst/>
              </a:rPr>
              <a:t>Cupen är öppen för spelare födda 2010 eller senare, U14.</a:t>
            </a:r>
          </a:p>
          <a:p>
            <a:r>
              <a:rPr lang="sv-SE" sz="1200" b="1" i="0" dirty="0">
                <a:solidFill>
                  <a:srgbClr val="333232"/>
                </a:solidFill>
                <a:effectLst/>
              </a:rPr>
              <a:t>Antal spelare</a:t>
            </a:r>
          </a:p>
          <a:p>
            <a:pPr marL="0" indent="0">
              <a:buNone/>
            </a:pPr>
            <a:r>
              <a:rPr lang="sv-SE" sz="1200" i="0" dirty="0">
                <a:solidFill>
                  <a:srgbClr val="333232"/>
                </a:solidFill>
                <a:effectLst/>
              </a:rPr>
              <a:t>Minst 15 utespelare och  2 målvakter i varje lag</a:t>
            </a:r>
          </a:p>
          <a:p>
            <a:r>
              <a:rPr lang="sv-SE" sz="1200" b="1" dirty="0">
                <a:solidFill>
                  <a:srgbClr val="333232"/>
                </a:solidFill>
                <a:ea typeface="Calibri" panose="020F0502020204030204" pitchFamily="34" charset="0"/>
                <a:cs typeface="Times New Roman" panose="02020603050405020304" pitchFamily="18" charset="0"/>
              </a:rPr>
              <a:t>Dispenser</a:t>
            </a:r>
          </a:p>
          <a:p>
            <a:pPr marL="0" indent="0">
              <a:buNone/>
            </a:pPr>
            <a:r>
              <a:rPr lang="sv-SE" sz="1200" b="0" i="0" dirty="0">
                <a:solidFill>
                  <a:srgbClr val="333232"/>
                </a:solidFill>
                <a:effectLst/>
              </a:rPr>
              <a:t>Vi lämnar nivåanpassade dispenser där överåriga spelare till storlek, kunskap och uppträdande skall vara på U14 nivå och på inget sätt sticka ut ur mängden. Om vi uppfattar att det lag som har dispenser bryter mot detta förbehåller vi oss rätten att stänga av den berörda spelaren för resten av cupen. Ansökan om dispenser skall göras till cupansvarige i förväg.</a:t>
            </a:r>
          </a:p>
          <a:p>
            <a:r>
              <a:rPr lang="sv-SE" sz="1200" b="1" dirty="0">
                <a:solidFill>
                  <a:srgbClr val="333232"/>
                </a:solidFill>
                <a:ea typeface="Calibri" panose="020F0502020204030204" pitchFamily="34" charset="0"/>
                <a:cs typeface="Times New Roman" panose="02020603050405020304" pitchFamily="18" charset="0"/>
              </a:rPr>
              <a:t>Spelordning</a:t>
            </a:r>
          </a:p>
          <a:p>
            <a:pPr marL="0" indent="0">
              <a:buNone/>
            </a:pPr>
            <a:r>
              <a:rPr lang="sv-SE" sz="1200" dirty="0">
                <a:solidFill>
                  <a:srgbClr val="333232"/>
                </a:solidFill>
                <a:ea typeface="Calibri" panose="020F0502020204030204" pitchFamily="34" charset="0"/>
                <a:cs typeface="Times New Roman" panose="02020603050405020304" pitchFamily="18" charset="0"/>
              </a:rPr>
              <a:t>Rak serie där alla möter alla, ev. slutspel</a:t>
            </a:r>
          </a:p>
          <a:p>
            <a:r>
              <a:rPr lang="sv-SE" sz="1200" b="1" dirty="0">
                <a:solidFill>
                  <a:srgbClr val="333232"/>
                </a:solidFill>
                <a:ea typeface="Calibri" panose="020F0502020204030204" pitchFamily="34" charset="0"/>
                <a:cs typeface="Times New Roman" panose="02020603050405020304" pitchFamily="18" charset="0"/>
              </a:rPr>
              <a:t>Matcher</a:t>
            </a:r>
          </a:p>
          <a:p>
            <a:pPr marL="0" indent="0">
              <a:buNone/>
            </a:pPr>
            <a:r>
              <a:rPr lang="sv-SE" sz="1200" dirty="0">
                <a:solidFill>
                  <a:srgbClr val="333232"/>
                </a:solidFill>
                <a:ea typeface="Calibri" panose="020F0502020204030204" pitchFamily="34" charset="0"/>
                <a:cs typeface="Times New Roman" panose="02020603050405020304" pitchFamily="18" charset="0"/>
              </a:rPr>
              <a:t>Grundseriematcher spelas 2x15 min, ingen längre matchvärmning på is</a:t>
            </a:r>
          </a:p>
          <a:p>
            <a:r>
              <a:rPr lang="sv-SE" sz="1200" b="1" dirty="0">
                <a:solidFill>
                  <a:srgbClr val="333232"/>
                </a:solidFill>
                <a:ea typeface="Calibri" panose="020F0502020204030204" pitchFamily="34" charset="0"/>
                <a:cs typeface="Times New Roman" panose="02020603050405020304" pitchFamily="18" charset="0"/>
              </a:rPr>
              <a:t>Priser</a:t>
            </a:r>
          </a:p>
          <a:p>
            <a:pPr marL="0" indent="0">
              <a:buNone/>
            </a:pPr>
            <a:r>
              <a:rPr lang="sv-SE" sz="1200" dirty="0">
                <a:solidFill>
                  <a:srgbClr val="333232"/>
                </a:solidFill>
                <a:ea typeface="Calibri" panose="020F0502020204030204" pitchFamily="34" charset="0"/>
                <a:cs typeface="Times New Roman" panose="02020603050405020304" pitchFamily="18" charset="0"/>
              </a:rPr>
              <a:t>Pokal till 1:an, 2:an och 3:an</a:t>
            </a:r>
          </a:p>
          <a:p>
            <a:r>
              <a:rPr lang="sv-SE" sz="1200" b="1" dirty="0">
                <a:solidFill>
                  <a:srgbClr val="333232"/>
                </a:solidFill>
                <a:ea typeface="Calibri" panose="020F0502020204030204" pitchFamily="34" charset="0"/>
                <a:cs typeface="Times New Roman" panose="02020603050405020304" pitchFamily="18" charset="0"/>
              </a:rPr>
              <a:t>Cupavgifter</a:t>
            </a:r>
          </a:p>
          <a:p>
            <a:pPr marL="0" indent="0">
              <a:buNone/>
            </a:pPr>
            <a:r>
              <a:rPr lang="sv-SE" sz="1200" dirty="0">
                <a:solidFill>
                  <a:srgbClr val="333232"/>
                </a:solidFill>
                <a:effectLst/>
                <a:ea typeface="Calibri" panose="020F0502020204030204" pitchFamily="34" charset="0"/>
                <a:cs typeface="Times New Roman" panose="02020603050405020304" pitchFamily="18" charset="0"/>
              </a:rPr>
              <a:t>Cupavgift: 3000kr/lag,</a:t>
            </a:r>
            <a:br>
              <a:rPr lang="sv-SE" sz="1200" dirty="0">
                <a:solidFill>
                  <a:srgbClr val="333232"/>
                </a:solidFill>
                <a:effectLst/>
                <a:ea typeface="Calibri" panose="020F0502020204030204" pitchFamily="34" charset="0"/>
                <a:cs typeface="Times New Roman" panose="02020603050405020304" pitchFamily="18" charset="0"/>
              </a:rPr>
            </a:br>
            <a:r>
              <a:rPr lang="sv-SE" sz="1200" dirty="0">
                <a:solidFill>
                  <a:srgbClr val="333232"/>
                </a:solidFill>
                <a:effectLst/>
                <a:ea typeface="Calibri" panose="020F0502020204030204" pitchFamily="34" charset="0"/>
                <a:cs typeface="Times New Roman" panose="02020603050405020304" pitchFamily="18" charset="0"/>
              </a:rPr>
              <a:t>Deltagaravgift: 800kr/deltagare. Tre ledare/lag är gratis (vid fullt lag 17 spelare) övriga ledare betalar 400kr/ledare.</a:t>
            </a:r>
          </a:p>
          <a:p>
            <a:r>
              <a:rPr lang="sv-SE" sz="1200" b="1" dirty="0">
                <a:solidFill>
                  <a:srgbClr val="333232"/>
                </a:solidFill>
                <a:effectLst/>
                <a:ea typeface="Calibri" panose="020F0502020204030204" pitchFamily="34" charset="0"/>
                <a:cs typeface="Times New Roman" panose="02020603050405020304" pitchFamily="18" charset="0"/>
              </a:rPr>
              <a:t>Omklädningsrum</a:t>
            </a:r>
          </a:p>
          <a:p>
            <a:pPr marL="0" indent="0">
              <a:buNone/>
            </a:pPr>
            <a:r>
              <a:rPr lang="sv-SE" sz="1200" dirty="0">
                <a:solidFill>
                  <a:srgbClr val="333232"/>
                </a:solidFill>
                <a:ea typeface="Calibri" panose="020F0502020204030204" pitchFamily="34" charset="0"/>
                <a:cs typeface="Times New Roman" panose="02020603050405020304" pitchFamily="18" charset="0"/>
              </a:rPr>
              <a:t>Lagen behåller tilldelade omklädningsrum under hela cupen</a:t>
            </a:r>
          </a:p>
          <a:p>
            <a:r>
              <a:rPr lang="sv-SE" sz="1200" b="1" dirty="0">
                <a:solidFill>
                  <a:srgbClr val="333232"/>
                </a:solidFill>
                <a:effectLst/>
                <a:ea typeface="Calibri" panose="020F0502020204030204" pitchFamily="34" charset="0"/>
                <a:cs typeface="Times New Roman" panose="02020603050405020304" pitchFamily="18" charset="0"/>
              </a:rPr>
              <a:t>Övernattning</a:t>
            </a:r>
          </a:p>
          <a:p>
            <a:pPr marL="0" indent="0">
              <a:buNone/>
            </a:pPr>
            <a:r>
              <a:rPr lang="sv-SE" sz="1200" dirty="0">
                <a:solidFill>
                  <a:srgbClr val="333232"/>
                </a:solidFill>
                <a:effectLst/>
                <a:ea typeface="Calibri" panose="020F0502020204030204" pitchFamily="34" charset="0"/>
                <a:cs typeface="Times New Roman" panose="02020603050405020304" pitchFamily="18" charset="0"/>
              </a:rPr>
              <a:t>Sker på skola på hårt underlag</a:t>
            </a:r>
          </a:p>
          <a:p>
            <a:r>
              <a:rPr lang="sv-SE" sz="1200" b="1" dirty="0">
                <a:solidFill>
                  <a:srgbClr val="333232"/>
                </a:solidFill>
                <a:effectLst/>
                <a:ea typeface="Calibri" panose="020F0502020204030204" pitchFamily="34" charset="0"/>
                <a:cs typeface="Times New Roman" panose="02020603050405020304" pitchFamily="18" charset="0"/>
              </a:rPr>
              <a:t>Anmälan</a:t>
            </a:r>
          </a:p>
          <a:p>
            <a:pPr marL="0" indent="0">
              <a:buNone/>
            </a:pPr>
            <a:r>
              <a:rPr lang="sv-SE" sz="1200" dirty="0">
                <a:solidFill>
                  <a:srgbClr val="333232"/>
                </a:solidFill>
                <a:ea typeface="Calibri" panose="020F0502020204030204" pitchFamily="34" charset="0"/>
                <a:cs typeface="Times New Roman" panose="02020603050405020304" pitchFamily="18" charset="0"/>
              </a:rPr>
              <a:t>Sker till Emma Nordvall, </a:t>
            </a:r>
            <a:r>
              <a:rPr lang="sv-SE" sz="1200" dirty="0">
                <a:solidFill>
                  <a:srgbClr val="333232"/>
                </a:solidFill>
                <a:ea typeface="Calibri" panose="020F0502020204030204" pitchFamily="34" charset="0"/>
                <a:cs typeface="Times New Roman" panose="02020603050405020304" pitchFamily="18" charset="0"/>
                <a:hlinkClick r:id="rId2"/>
              </a:rPr>
              <a:t>emma-nordvall@outlook.com</a:t>
            </a:r>
            <a:br>
              <a:rPr lang="sv-SE" sz="1200" dirty="0">
                <a:solidFill>
                  <a:srgbClr val="333232"/>
                </a:solidFill>
                <a:ea typeface="Calibri" panose="020F0502020204030204" pitchFamily="34" charset="0"/>
                <a:cs typeface="Times New Roman" panose="02020603050405020304" pitchFamily="18" charset="0"/>
              </a:rPr>
            </a:br>
            <a:r>
              <a:rPr lang="sv-SE" sz="1200" dirty="0">
                <a:solidFill>
                  <a:srgbClr val="333232"/>
                </a:solidFill>
                <a:ea typeface="Calibri" panose="020F0502020204030204" pitchFamily="34" charset="0"/>
                <a:cs typeface="Times New Roman" panose="02020603050405020304" pitchFamily="18" charset="0"/>
              </a:rPr>
              <a:t>Först till kvarn gäller, men Kramfors-Alliansen förbehåller sig rätten </a:t>
            </a:r>
            <a:r>
              <a:rPr lang="sv-SE" sz="1200">
                <a:solidFill>
                  <a:srgbClr val="333232"/>
                </a:solidFill>
                <a:ea typeface="Calibri" panose="020F0502020204030204" pitchFamily="34" charset="0"/>
                <a:cs typeface="Times New Roman" panose="02020603050405020304" pitchFamily="18" charset="0"/>
              </a:rPr>
              <a:t>att vid stort intresse välja lag </a:t>
            </a:r>
            <a:r>
              <a:rPr lang="sv-SE" sz="1200" dirty="0">
                <a:solidFill>
                  <a:srgbClr val="333232"/>
                </a:solidFill>
                <a:ea typeface="Calibri" panose="020F0502020204030204" pitchFamily="34" charset="0"/>
                <a:cs typeface="Times New Roman" panose="02020603050405020304" pitchFamily="18" charset="0"/>
              </a:rPr>
              <a:t>för att få en stor geografisk spridning på lagen. När cupavgiften är betald är man garanterad plats. OBS! Laget registreras på </a:t>
            </a:r>
            <a:r>
              <a:rPr lang="sv-SE" sz="1200" dirty="0" err="1">
                <a:solidFill>
                  <a:srgbClr val="333232"/>
                </a:solidFill>
                <a:ea typeface="Calibri" panose="020F0502020204030204" pitchFamily="34" charset="0"/>
                <a:cs typeface="Times New Roman" panose="02020603050405020304" pitchFamily="18" charset="0"/>
              </a:rPr>
              <a:t>Cuponline</a:t>
            </a:r>
            <a:r>
              <a:rPr lang="sv-SE" sz="1200" dirty="0">
                <a:solidFill>
                  <a:srgbClr val="333232"/>
                </a:solidFill>
                <a:ea typeface="Calibri" panose="020F0502020204030204" pitchFamily="34" charset="0"/>
                <a:cs typeface="Times New Roman" panose="02020603050405020304" pitchFamily="18" charset="0"/>
              </a:rPr>
              <a:t> när betalningen är utförd. Senast 2024-02-15 vill vi veta alntal deltagare och att deltagaravgiften ska vara betald. När cupavgiften är betald, skickas epost med inloggningsuppgifter till </a:t>
            </a:r>
            <a:r>
              <a:rPr lang="sv-SE" sz="1200" dirty="0" err="1">
                <a:solidFill>
                  <a:srgbClr val="333232"/>
                </a:solidFill>
                <a:ea typeface="Calibri" panose="020F0502020204030204" pitchFamily="34" charset="0"/>
                <a:cs typeface="Times New Roman" panose="02020603050405020304" pitchFamily="18" charset="0"/>
              </a:rPr>
              <a:t>cuponline</a:t>
            </a:r>
            <a:r>
              <a:rPr lang="sv-SE" sz="1200" dirty="0">
                <a:solidFill>
                  <a:srgbClr val="333232"/>
                </a:solidFill>
                <a:ea typeface="Calibri" panose="020F0502020204030204" pitchFamily="34" charset="0"/>
                <a:cs typeface="Times New Roman" panose="02020603050405020304" pitchFamily="18" charset="0"/>
              </a:rPr>
              <a:t>. Sär ska spelare och ledare matas in, samt ev. matallergier.</a:t>
            </a:r>
          </a:p>
        </p:txBody>
      </p:sp>
    </p:spTree>
    <p:extLst>
      <p:ext uri="{BB962C8B-B14F-4D97-AF65-F5344CB8AC3E}">
        <p14:creationId xmlns:p14="http://schemas.microsoft.com/office/powerpoint/2010/main" val="58470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5">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1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9">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2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2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171349B-0EF5-405E-978F-759EAE08FD62}"/>
              </a:ext>
            </a:extLst>
          </p:cNvPr>
          <p:cNvSpPr>
            <a:spLocks noGrp="1"/>
          </p:cNvSpPr>
          <p:nvPr>
            <p:ph type="title"/>
          </p:nvPr>
        </p:nvSpPr>
        <p:spPr>
          <a:xfrm>
            <a:off x="466722" y="586855"/>
            <a:ext cx="3201366" cy="2961687"/>
          </a:xfrm>
        </p:spPr>
        <p:txBody>
          <a:bodyPr anchor="b">
            <a:normAutofit/>
          </a:bodyPr>
          <a:lstStyle/>
          <a:p>
            <a:pPr algn="ctr"/>
            <a:r>
              <a:rPr lang="sv-SE" sz="4000" dirty="0">
                <a:solidFill>
                  <a:srgbClr val="FFFFFF"/>
                </a:solidFill>
              </a:rPr>
              <a:t>Antal lag</a:t>
            </a:r>
          </a:p>
        </p:txBody>
      </p:sp>
      <p:sp>
        <p:nvSpPr>
          <p:cNvPr id="11" name="Platshållare för innehåll 2">
            <a:extLst>
              <a:ext uri="{FF2B5EF4-FFF2-40B4-BE49-F238E27FC236}">
                <a16:creationId xmlns:a16="http://schemas.microsoft.com/office/drawing/2014/main" id="{955141A0-0738-480E-A501-A0A6DE032A42}"/>
              </a:ext>
            </a:extLst>
          </p:cNvPr>
          <p:cNvSpPr>
            <a:spLocks noGrp="1"/>
          </p:cNvSpPr>
          <p:nvPr>
            <p:ph idx="1"/>
          </p:nvPr>
        </p:nvSpPr>
        <p:spPr>
          <a:xfrm>
            <a:off x="4810259" y="649480"/>
            <a:ext cx="6555347" cy="5546047"/>
          </a:xfrm>
        </p:spPr>
        <p:txBody>
          <a:bodyPr anchor="ctr">
            <a:normAutofit/>
          </a:bodyPr>
          <a:lstStyle/>
          <a:p>
            <a:r>
              <a:rPr lang="sv-SE" sz="2000" dirty="0"/>
              <a:t>5 lag (serieform 10 matcher)</a:t>
            </a:r>
          </a:p>
          <a:p>
            <a:r>
              <a:rPr lang="sv-SE" sz="2000" dirty="0"/>
              <a:t>6 lag (gruppspel med placeringsmatcher 9 matcher)</a:t>
            </a:r>
          </a:p>
        </p:txBody>
      </p:sp>
    </p:spTree>
    <p:extLst>
      <p:ext uri="{BB962C8B-B14F-4D97-AF65-F5344CB8AC3E}">
        <p14:creationId xmlns:p14="http://schemas.microsoft.com/office/powerpoint/2010/main" val="3672160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26CA90A-7FA7-43C6-80F9-5F49B2B3E0AE}"/>
              </a:ext>
            </a:extLst>
          </p:cNvPr>
          <p:cNvSpPr>
            <a:spLocks noGrp="1"/>
          </p:cNvSpPr>
          <p:nvPr>
            <p:ph type="title"/>
          </p:nvPr>
        </p:nvSpPr>
        <p:spPr>
          <a:xfrm>
            <a:off x="466722" y="586855"/>
            <a:ext cx="3201366" cy="3387497"/>
          </a:xfrm>
        </p:spPr>
        <p:txBody>
          <a:bodyPr anchor="b">
            <a:normAutofit/>
          </a:bodyPr>
          <a:lstStyle/>
          <a:p>
            <a:pPr algn="ctr"/>
            <a:r>
              <a:rPr lang="sv-SE" sz="4000" dirty="0">
                <a:solidFill>
                  <a:srgbClr val="FFFFFF"/>
                </a:solidFill>
              </a:rPr>
              <a:t>Cupansvarig</a:t>
            </a:r>
            <a:br>
              <a:rPr lang="sv-SE" sz="4000" dirty="0">
                <a:solidFill>
                  <a:srgbClr val="FFFFFF"/>
                </a:solidFill>
              </a:rPr>
            </a:b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763F93CC-ACC1-481D-99E4-9368C269B4DB}"/>
              </a:ext>
            </a:extLst>
          </p:cNvPr>
          <p:cNvSpPr>
            <a:spLocks noGrp="1"/>
          </p:cNvSpPr>
          <p:nvPr>
            <p:ph idx="1"/>
          </p:nvPr>
        </p:nvSpPr>
        <p:spPr>
          <a:xfrm>
            <a:off x="4810259" y="649480"/>
            <a:ext cx="6555347" cy="5546047"/>
          </a:xfrm>
        </p:spPr>
        <p:txBody>
          <a:bodyPr anchor="ctr">
            <a:normAutofit/>
          </a:bodyPr>
          <a:lstStyle/>
          <a:p>
            <a:r>
              <a:rPr lang="sv-SE" sz="2000" b="0" i="0" u="none" strike="noStrike" dirty="0">
                <a:effectLst/>
                <a:latin typeface="Calibri" panose="020F0502020204030204" pitchFamily="34" charset="0"/>
              </a:rPr>
              <a:t>Fungerar som samordnare tillsammans med alla ansvariga i arbetsgrupperna samt föreningen.</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r>
              <a:rPr lang="sv-SE" sz="2000" b="0" i="0" u="none" strike="noStrike" dirty="0">
                <a:effectLst/>
                <a:latin typeface="Calibri" panose="020F0502020204030204" pitchFamily="34" charset="0"/>
              </a:rPr>
              <a:t>Övergripande ansvar för cupens genomförande</a:t>
            </a:r>
            <a:endParaRPr lang="en-US" sz="2000" b="0" i="0" dirty="0">
              <a:effectLst/>
              <a:latin typeface="Arial" panose="020B0604020202020204" pitchFamily="34" charset="0"/>
            </a:endParaRPr>
          </a:p>
          <a:p>
            <a:r>
              <a:rPr lang="sv-SE" sz="2000" b="0" i="0" u="none" strike="noStrike" dirty="0">
                <a:effectLst/>
                <a:latin typeface="Calibri" panose="020F0502020204030204" pitchFamily="34" charset="0"/>
              </a:rPr>
              <a:t>Är kontaktperson utåt samt till samtliga inbjudna lag innan cupen börjar. </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r>
              <a:rPr lang="sv-SE" sz="2000" b="0" i="0" u="none" strike="noStrike" dirty="0">
                <a:effectLst/>
                <a:latin typeface="Calibri" panose="020F0502020204030204" pitchFamily="34" charset="0"/>
              </a:rPr>
              <a:t>Beställer pokaler (1,2,3:an)</a:t>
            </a:r>
            <a:endParaRPr lang="en-US" sz="2000" b="0" i="0" dirty="0">
              <a:effectLst/>
              <a:latin typeface="Arial" panose="020B0604020202020204" pitchFamily="34" charset="0"/>
            </a:endParaRPr>
          </a:p>
          <a:p>
            <a:r>
              <a:rPr lang="sv-SE" sz="2000" b="0" i="0" u="none" strike="noStrike" dirty="0">
                <a:effectLst/>
                <a:latin typeface="Calibri" panose="020F0502020204030204" pitchFamily="34" charset="0"/>
              </a:rPr>
              <a:t>Matchens kämpe pris (om vi ska ha det?)</a:t>
            </a:r>
          </a:p>
          <a:p>
            <a:r>
              <a:rPr lang="sv-SE" sz="2000" dirty="0">
                <a:latin typeface="Calibri" panose="020F0502020204030204" pitchFamily="34" charset="0"/>
              </a:rPr>
              <a:t>Ansvarig: Emma Nordvall</a:t>
            </a:r>
            <a:endParaRPr lang="en-US" sz="2000" b="0" i="0" dirty="0">
              <a:effectLst/>
              <a:latin typeface="Arial" panose="020B0604020202020204" pitchFamily="34" charset="0"/>
            </a:endParaRPr>
          </a:p>
          <a:p>
            <a:endParaRPr lang="sv-SE" sz="2000" dirty="0"/>
          </a:p>
        </p:txBody>
      </p:sp>
    </p:spTree>
    <p:extLst>
      <p:ext uri="{BB962C8B-B14F-4D97-AF65-F5344CB8AC3E}">
        <p14:creationId xmlns:p14="http://schemas.microsoft.com/office/powerpoint/2010/main" val="1349195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B86810A-DB4B-48B9-A1EE-2D8D29585CF1}"/>
              </a:ext>
            </a:extLst>
          </p:cNvPr>
          <p:cNvSpPr>
            <a:spLocks noGrp="1"/>
          </p:cNvSpPr>
          <p:nvPr>
            <p:ph type="title"/>
          </p:nvPr>
        </p:nvSpPr>
        <p:spPr>
          <a:xfrm>
            <a:off x="466722" y="586856"/>
            <a:ext cx="3201366" cy="2886736"/>
          </a:xfrm>
        </p:spPr>
        <p:txBody>
          <a:bodyPr anchor="b">
            <a:normAutofit/>
          </a:bodyPr>
          <a:lstStyle/>
          <a:p>
            <a:pPr algn="r"/>
            <a:r>
              <a:rPr lang="sv-SE" sz="4000" dirty="0">
                <a:solidFill>
                  <a:srgbClr val="FFFFFF"/>
                </a:solidFill>
              </a:rPr>
              <a:t>Matansvarig	</a:t>
            </a:r>
          </a:p>
        </p:txBody>
      </p:sp>
      <p:sp>
        <p:nvSpPr>
          <p:cNvPr id="3" name="Platshållare för innehåll 2">
            <a:extLst>
              <a:ext uri="{FF2B5EF4-FFF2-40B4-BE49-F238E27FC236}">
                <a16:creationId xmlns:a16="http://schemas.microsoft.com/office/drawing/2014/main" id="{8C22ECCB-7E5E-4D73-9F78-53A34D3EB105}"/>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Ansvarar övergripande över alla måltider (mellanmål, lunch, kvällsfika och även ev. allergier)</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Ansvarar för all sponsring eller inköp av varor till måltider. </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Lagar/hämtar och serverar maten till lagen i cafeterian.</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Gör ordning mellanmål till lagen och ser till att </a:t>
            </a:r>
            <a:r>
              <a:rPr lang="sv-SE" sz="2000" b="0" i="0" u="none" strike="noStrike" dirty="0" err="1">
                <a:effectLst/>
                <a:latin typeface="Calibri" panose="020F0502020204030204" pitchFamily="34" charset="0"/>
              </a:rPr>
              <a:t>lagvärdarna</a:t>
            </a:r>
            <a:r>
              <a:rPr lang="sv-SE" sz="2000" b="0" i="0" u="none" strike="noStrike" dirty="0">
                <a:effectLst/>
                <a:latin typeface="Calibri" panose="020F0502020204030204" pitchFamily="34" charset="0"/>
              </a:rPr>
              <a:t> hämtar det på angiven plats.</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Sponsring/inköp av ev. bestick, servetter, tallrikar, mellanmål.</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Ta fram ett lunchschema tillsammans med </a:t>
            </a:r>
            <a:r>
              <a:rPr lang="sv-SE" sz="2000" dirty="0">
                <a:latin typeface="Calibri" panose="020F0502020204030204" pitchFamily="34" charset="0"/>
              </a:rPr>
              <a:t>spelschema-läggare.</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Mellanmål kan beställas genom ICA Supermarket</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Kan via hitta företag som står för maten?</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Ansvariga:</a:t>
            </a:r>
            <a:r>
              <a:rPr lang="en-US" sz="2000" b="0" i="0" dirty="0">
                <a:effectLst/>
                <a:latin typeface="Calibri" panose="020F0502020204030204" pitchFamily="34" charset="0"/>
              </a:rPr>
              <a:t>​ Tina, Jonas, Malin, Emma B</a:t>
            </a:r>
            <a:endParaRPr lang="en-US" sz="2000" b="0" i="0" dirty="0">
              <a:effectLst/>
              <a:latin typeface="Arial" panose="020B0604020202020204" pitchFamily="34" charset="0"/>
            </a:endParaRPr>
          </a:p>
          <a:p>
            <a:endParaRPr lang="sv-SE" sz="2000" dirty="0"/>
          </a:p>
        </p:txBody>
      </p:sp>
      <p:sp>
        <p:nvSpPr>
          <p:cNvPr id="4" name="textruta 3">
            <a:extLst>
              <a:ext uri="{FF2B5EF4-FFF2-40B4-BE49-F238E27FC236}">
                <a16:creationId xmlns:a16="http://schemas.microsoft.com/office/drawing/2014/main" id="{2E901707-97DC-0078-BE25-2B268C3FB530}"/>
              </a:ext>
            </a:extLst>
          </p:cNvPr>
          <p:cNvSpPr txBox="1"/>
          <p:nvPr/>
        </p:nvSpPr>
        <p:spPr>
          <a:xfrm>
            <a:off x="-3057" y="4488110"/>
            <a:ext cx="3989970" cy="1477328"/>
          </a:xfrm>
          <a:prstGeom prst="rect">
            <a:avLst/>
          </a:prstGeom>
          <a:noFill/>
        </p:spPr>
        <p:txBody>
          <a:bodyPr wrap="square" rtlCol="0">
            <a:spAutoFit/>
          </a:bodyPr>
          <a:lstStyle/>
          <a:p>
            <a:r>
              <a:rPr lang="sv-SE" sz="1800" b="1" dirty="0">
                <a:solidFill>
                  <a:schemeClr val="bg1"/>
                </a:solidFill>
                <a:effectLst/>
                <a:ea typeface="Calibri" panose="020F0502020204030204" pitchFamily="34" charset="0"/>
                <a:cs typeface="Times New Roman" panose="02020603050405020304" pitchFamily="18" charset="0"/>
              </a:rPr>
              <a:t>Mat</a:t>
            </a:r>
          </a:p>
          <a:p>
            <a:pPr marL="0" indent="0">
              <a:buNone/>
            </a:pPr>
            <a:r>
              <a:rPr lang="sv-SE" sz="1800" dirty="0">
                <a:solidFill>
                  <a:schemeClr val="bg1"/>
                </a:solidFill>
                <a:effectLst/>
                <a:ea typeface="Calibri" panose="020F0502020204030204" pitchFamily="34" charset="0"/>
                <a:cs typeface="Times New Roman" panose="02020603050405020304" pitchFamily="18" charset="0"/>
              </a:rPr>
              <a:t>Lördag: Lunch, mellanmål och middag</a:t>
            </a:r>
          </a:p>
          <a:p>
            <a:pPr marL="0" indent="0">
              <a:buNone/>
            </a:pPr>
            <a:r>
              <a:rPr lang="sv-SE" sz="1800" dirty="0">
                <a:solidFill>
                  <a:schemeClr val="bg1"/>
                </a:solidFill>
                <a:ea typeface="Calibri" panose="020F0502020204030204" pitchFamily="34" charset="0"/>
                <a:cs typeface="Times New Roman" panose="02020603050405020304" pitchFamily="18" charset="0"/>
              </a:rPr>
              <a:t>Söndag: Frukost (endast vid övernattning på skola), lunch och mellanmål</a:t>
            </a:r>
          </a:p>
          <a:p>
            <a:endParaRPr lang="sv-SE" dirty="0"/>
          </a:p>
        </p:txBody>
      </p:sp>
    </p:spTree>
    <p:extLst>
      <p:ext uri="{BB962C8B-B14F-4D97-AF65-F5344CB8AC3E}">
        <p14:creationId xmlns:p14="http://schemas.microsoft.com/office/powerpoint/2010/main" val="2420225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874EC37-CC69-4BCD-9DB1-A5973360BE74}"/>
              </a:ext>
            </a:extLst>
          </p:cNvPr>
          <p:cNvSpPr>
            <a:spLocks noGrp="1"/>
          </p:cNvSpPr>
          <p:nvPr>
            <p:ph type="title"/>
          </p:nvPr>
        </p:nvSpPr>
        <p:spPr>
          <a:xfrm>
            <a:off x="226503" y="586855"/>
            <a:ext cx="3441585" cy="3387497"/>
          </a:xfrm>
        </p:spPr>
        <p:txBody>
          <a:bodyPr anchor="b">
            <a:normAutofit/>
          </a:bodyPr>
          <a:lstStyle/>
          <a:p>
            <a:pPr algn="r"/>
            <a:r>
              <a:rPr lang="sv-SE" sz="4000" dirty="0">
                <a:solidFill>
                  <a:srgbClr val="FFFFFF"/>
                </a:solidFill>
              </a:rPr>
              <a:t>Boendeansvarig	</a:t>
            </a:r>
          </a:p>
        </p:txBody>
      </p:sp>
      <p:sp>
        <p:nvSpPr>
          <p:cNvPr id="3" name="Platshållare för innehåll 2">
            <a:extLst>
              <a:ext uri="{FF2B5EF4-FFF2-40B4-BE49-F238E27FC236}">
                <a16:creationId xmlns:a16="http://schemas.microsoft.com/office/drawing/2014/main" id="{B3E9DA1B-1A30-4451-AFD1-A6C02F0A690D}"/>
              </a:ext>
            </a:extLst>
          </p:cNvPr>
          <p:cNvSpPr>
            <a:spLocks noGrp="1"/>
          </p:cNvSpPr>
          <p:nvPr>
            <p:ph idx="1"/>
          </p:nvPr>
        </p:nvSpPr>
        <p:spPr>
          <a:xfrm>
            <a:off x="4810259" y="649480"/>
            <a:ext cx="6555347" cy="5546047"/>
          </a:xfrm>
        </p:spPr>
        <p:txBody>
          <a:bodyPr anchor="ctr">
            <a:normAutofit/>
          </a:bodyPr>
          <a:lstStyle/>
          <a:p>
            <a:pPr marL="0" indent="0" rtl="0" fontAlgn="base">
              <a:buNone/>
            </a:pPr>
            <a:endParaRPr lang="en-US" sz="2000" b="0" i="0" dirty="0">
              <a:effectLst/>
              <a:latin typeface="Arial" panose="020B0604020202020204" pitchFamily="34" charset="0"/>
            </a:endParaRPr>
          </a:p>
          <a:p>
            <a:pPr rtl="0" fontAlgn="base">
              <a:buFont typeface="Arial" panose="020B0604020202020204" pitchFamily="34" charset="0"/>
              <a:buChar char="•"/>
            </a:pPr>
            <a:r>
              <a:rPr lang="en-US" sz="2000" b="0" i="0" dirty="0">
                <a:effectLst/>
                <a:latin typeface="Arial" panose="020B0604020202020204" pitchFamily="34" charset="0"/>
              </a:rPr>
              <a:t>Ta </a:t>
            </a:r>
            <a:r>
              <a:rPr lang="en-US" sz="2000" b="0" i="0" dirty="0" err="1">
                <a:effectLst/>
                <a:latin typeface="Arial" panose="020B0604020202020204" pitchFamily="34" charset="0"/>
              </a:rPr>
              <a:t>emot</a:t>
            </a:r>
            <a:r>
              <a:rPr lang="en-US" sz="2000" b="0" i="0" dirty="0">
                <a:effectLst/>
                <a:latin typeface="Arial" panose="020B0604020202020204" pitchFamily="34" charset="0"/>
              </a:rPr>
              <a:t> och visa </a:t>
            </a:r>
            <a:r>
              <a:rPr lang="en-US" sz="2000" b="0" i="0" dirty="0" err="1">
                <a:effectLst/>
                <a:latin typeface="Arial" panose="020B0604020202020204" pitchFamily="34" charset="0"/>
              </a:rPr>
              <a:t>lagens</a:t>
            </a:r>
            <a:r>
              <a:rPr lang="en-US" sz="2000" b="0" i="0" dirty="0">
                <a:effectLst/>
                <a:latin typeface="Arial" panose="020B0604020202020204" pitchFamily="34" charset="0"/>
              </a:rPr>
              <a:t> </a:t>
            </a:r>
            <a:r>
              <a:rPr lang="en-US" sz="2000" b="0" i="0" dirty="0" err="1">
                <a:effectLst/>
                <a:latin typeface="Arial" panose="020B0604020202020204" pitchFamily="34" charset="0"/>
              </a:rPr>
              <a:t>sina</a:t>
            </a:r>
            <a:r>
              <a:rPr lang="en-US" sz="2000" b="0" i="0" dirty="0">
                <a:effectLst/>
                <a:latin typeface="Arial" panose="020B0604020202020204" pitchFamily="34" charset="0"/>
              </a:rPr>
              <a:t> </a:t>
            </a:r>
            <a:r>
              <a:rPr lang="en-US" sz="2000" b="0" i="0" dirty="0" err="1">
                <a:effectLst/>
                <a:latin typeface="Arial" panose="020B0604020202020204" pitchFamily="34" charset="0"/>
              </a:rPr>
              <a:t>boendeytor</a:t>
            </a:r>
            <a:endParaRPr lang="en-US" sz="2000" b="0" i="0" dirty="0">
              <a:effectLst/>
              <a:latin typeface="Arial" panose="020B0604020202020204" pitchFamily="34" charset="0"/>
            </a:endParaRPr>
          </a:p>
          <a:p>
            <a:pPr rtl="0" fontAlgn="base">
              <a:buFont typeface="Arial" panose="020B0604020202020204" pitchFamily="34" charset="0"/>
              <a:buChar char="•"/>
            </a:pPr>
            <a:r>
              <a:rPr lang="en-US" sz="2000" dirty="0" err="1">
                <a:latin typeface="Arial" panose="020B0604020202020204" pitchFamily="34" charset="0"/>
              </a:rPr>
              <a:t>Planera</a:t>
            </a:r>
            <a:r>
              <a:rPr lang="en-US" sz="2000" dirty="0">
                <a:latin typeface="Arial" panose="020B0604020202020204" pitchFamily="34" charset="0"/>
              </a:rPr>
              <a:t> </a:t>
            </a:r>
            <a:r>
              <a:rPr lang="en-US" sz="2000" dirty="0" err="1">
                <a:latin typeface="Arial" panose="020B0604020202020204" pitchFamily="34" charset="0"/>
              </a:rPr>
              <a:t>Nattvakter</a:t>
            </a:r>
            <a:r>
              <a:rPr lang="en-US" sz="2000" dirty="0">
                <a:latin typeface="Arial" panose="020B0604020202020204" pitchFamily="34" charset="0"/>
              </a:rPr>
              <a:t> (</a:t>
            </a:r>
            <a:r>
              <a:rPr lang="en-US" sz="2000" dirty="0" err="1">
                <a:latin typeface="Arial" panose="020B0604020202020204" pitchFamily="34" charset="0"/>
              </a:rPr>
              <a:t>som</a:t>
            </a:r>
            <a:r>
              <a:rPr lang="en-US" sz="2000" dirty="0">
                <a:latin typeface="Arial" panose="020B0604020202020204" pitchFamily="34" charset="0"/>
              </a:rPr>
              <a:t> </a:t>
            </a:r>
            <a:r>
              <a:rPr lang="en-US" sz="2000" dirty="0" err="1">
                <a:latin typeface="Arial" panose="020B0604020202020204" pitchFamily="34" charset="0"/>
              </a:rPr>
              <a:t>fixar</a:t>
            </a:r>
            <a:r>
              <a:rPr lang="en-US" sz="2000" dirty="0">
                <a:latin typeface="Arial" panose="020B0604020202020204" pitchFamily="34" charset="0"/>
              </a:rPr>
              <a:t> </a:t>
            </a:r>
            <a:r>
              <a:rPr lang="en-US" sz="2000" dirty="0" err="1">
                <a:latin typeface="Arial" panose="020B0604020202020204" pitchFamily="34" charset="0"/>
              </a:rPr>
              <a:t>kvällsfika</a:t>
            </a:r>
            <a:r>
              <a:rPr lang="en-US" sz="2000" dirty="0">
                <a:latin typeface="Arial" panose="020B0604020202020204" pitchFamily="34" charset="0"/>
              </a:rPr>
              <a:t>/</a:t>
            </a:r>
            <a:r>
              <a:rPr lang="en-US" sz="2000" dirty="0" err="1">
                <a:latin typeface="Arial" panose="020B0604020202020204" pitchFamily="34" charset="0"/>
              </a:rPr>
              <a:t>frukost</a:t>
            </a:r>
            <a:r>
              <a:rPr lang="en-US" sz="2000" dirty="0">
                <a:latin typeface="Arial" panose="020B0604020202020204" pitchFamily="34" charset="0"/>
              </a:rPr>
              <a:t>)</a:t>
            </a:r>
            <a:endParaRPr lang="en-US" sz="1600" dirty="0">
              <a:latin typeface="Arial" panose="020B0604020202020204" pitchFamily="34" charset="0"/>
            </a:endParaRPr>
          </a:p>
          <a:p>
            <a:pPr rtl="0" fontAlgn="base">
              <a:buFont typeface="Arial" panose="020B0604020202020204" pitchFamily="34" charset="0"/>
              <a:buChar char="•"/>
            </a:pPr>
            <a:r>
              <a:rPr lang="en-US" sz="2000" b="0" i="0" dirty="0" err="1">
                <a:effectLst/>
                <a:latin typeface="Arial" panose="020B0604020202020204" pitchFamily="34" charset="0"/>
              </a:rPr>
              <a:t>Tillhandahålla</a:t>
            </a:r>
            <a:r>
              <a:rPr lang="en-US" sz="2000" b="0" i="0" dirty="0">
                <a:effectLst/>
                <a:latin typeface="Arial" panose="020B0604020202020204" pitchFamily="34" charset="0"/>
              </a:rPr>
              <a:t> </a:t>
            </a:r>
            <a:r>
              <a:rPr lang="en-US" sz="2000" b="0" i="0" dirty="0" err="1">
                <a:effectLst/>
                <a:latin typeface="Arial" panose="020B0604020202020204" pitchFamily="34" charset="0"/>
              </a:rPr>
              <a:t>städgrejer</a:t>
            </a:r>
            <a:r>
              <a:rPr lang="en-US" sz="2000" b="0" i="0" dirty="0">
                <a:effectLst/>
                <a:latin typeface="Arial" panose="020B0604020202020204" pitchFamily="34" charset="0"/>
              </a:rPr>
              <a:t> och </a:t>
            </a:r>
            <a:r>
              <a:rPr lang="en-US" sz="2000" b="0" i="0" dirty="0" err="1">
                <a:effectLst/>
                <a:latin typeface="Arial" panose="020B0604020202020204" pitchFamily="34" charset="0"/>
              </a:rPr>
              <a:t>säkerställa</a:t>
            </a:r>
            <a:r>
              <a:rPr lang="en-US" sz="2000" b="0" i="0" dirty="0">
                <a:effectLst/>
                <a:latin typeface="Arial" panose="020B0604020202020204" pitchFamily="34" charset="0"/>
              </a:rPr>
              <a:t> </a:t>
            </a:r>
            <a:r>
              <a:rPr lang="en-US" sz="2000" b="0" i="0" dirty="0" err="1">
                <a:effectLst/>
                <a:latin typeface="Arial" panose="020B0604020202020204" pitchFamily="34" charset="0"/>
              </a:rPr>
              <a:t>städning</a:t>
            </a:r>
            <a:r>
              <a:rPr lang="en-US" sz="2000" b="0" i="0" dirty="0">
                <a:effectLst/>
                <a:latin typeface="Arial" panose="020B0604020202020204" pitchFamily="34" charset="0"/>
              </a:rPr>
              <a:t>/</a:t>
            </a:r>
            <a:r>
              <a:rPr lang="en-US" sz="2000" b="0" i="0" dirty="0" err="1">
                <a:effectLst/>
                <a:latin typeface="Arial" panose="020B0604020202020204" pitchFamily="34" charset="0"/>
              </a:rPr>
              <a:t>Utcheckning</a:t>
            </a:r>
            <a:r>
              <a:rPr lang="en-US" sz="2000" b="0" i="0" dirty="0">
                <a:effectLst/>
                <a:latin typeface="Arial" panose="020B0604020202020204" pitchFamily="34" charset="0"/>
              </a:rPr>
              <a:t>.</a:t>
            </a:r>
          </a:p>
          <a:p>
            <a:pPr marL="0" indent="0" rtl="0" fontAlgn="base">
              <a:buNone/>
            </a:pP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Ansvariga:</a:t>
            </a:r>
            <a:r>
              <a:rPr lang="en-US" sz="2000" b="0" i="0" dirty="0">
                <a:effectLst/>
                <a:latin typeface="Calibri" panose="020F0502020204030204" pitchFamily="34" charset="0"/>
              </a:rPr>
              <a:t>​ Eva</a:t>
            </a:r>
            <a:endParaRPr lang="en-US" sz="2000" b="0" i="0" dirty="0">
              <a:effectLst/>
              <a:latin typeface="Arial" panose="020B0604020202020204" pitchFamily="34" charset="0"/>
            </a:endParaRPr>
          </a:p>
          <a:p>
            <a:endParaRPr lang="sv-SE" sz="2000" dirty="0"/>
          </a:p>
        </p:txBody>
      </p:sp>
    </p:spTree>
    <p:extLst>
      <p:ext uri="{BB962C8B-B14F-4D97-AF65-F5344CB8AC3E}">
        <p14:creationId xmlns:p14="http://schemas.microsoft.com/office/powerpoint/2010/main" val="2331815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874EC37-CC69-4BCD-9DB1-A5973360BE74}"/>
              </a:ext>
            </a:extLst>
          </p:cNvPr>
          <p:cNvSpPr>
            <a:spLocks noGrp="1"/>
          </p:cNvSpPr>
          <p:nvPr>
            <p:ph type="title"/>
          </p:nvPr>
        </p:nvSpPr>
        <p:spPr>
          <a:xfrm>
            <a:off x="466722" y="586855"/>
            <a:ext cx="3201366" cy="3387497"/>
          </a:xfrm>
        </p:spPr>
        <p:txBody>
          <a:bodyPr anchor="b">
            <a:normAutofit/>
          </a:bodyPr>
          <a:lstStyle/>
          <a:p>
            <a:pPr algn="r"/>
            <a:r>
              <a:rPr lang="sv-SE" sz="4000" dirty="0">
                <a:solidFill>
                  <a:srgbClr val="FFFFFF"/>
                </a:solidFill>
              </a:rPr>
              <a:t>Kioskansvarig	</a:t>
            </a:r>
          </a:p>
        </p:txBody>
      </p:sp>
      <p:sp>
        <p:nvSpPr>
          <p:cNvPr id="3" name="Platshållare för innehåll 2">
            <a:extLst>
              <a:ext uri="{FF2B5EF4-FFF2-40B4-BE49-F238E27FC236}">
                <a16:creationId xmlns:a16="http://schemas.microsoft.com/office/drawing/2014/main" id="{B3E9DA1B-1A30-4451-AFD1-A6C02F0A690D}"/>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Ansvarar för bemanning av cafeteria </a:t>
            </a:r>
          </a:p>
          <a:p>
            <a:pPr rtl="0" fontAlgn="base">
              <a:buFont typeface="Arial" panose="020B0604020202020204" pitchFamily="34" charset="0"/>
              <a:buChar char="•"/>
            </a:pPr>
            <a:r>
              <a:rPr lang="sv-SE" sz="2000" b="0" i="0" u="none" strike="noStrike" dirty="0">
                <a:effectLst/>
                <a:latin typeface="Calibri" panose="020F0502020204030204" pitchFamily="34" charset="0"/>
              </a:rPr>
              <a:t>Vi säljer för föreningen i cafeterian</a:t>
            </a:r>
            <a:r>
              <a:rPr lang="en-US" sz="2000" b="0" i="0" dirty="0">
                <a:effectLst/>
                <a:latin typeface="Calibri" panose="020F0502020204030204" pitchFamily="34" charset="0"/>
              </a:rPr>
              <a:t>​</a:t>
            </a:r>
          </a:p>
          <a:p>
            <a:pPr rtl="0" fontAlgn="base">
              <a:buFont typeface="Arial" panose="020B0604020202020204" pitchFamily="34" charset="0"/>
              <a:buChar char="•"/>
            </a:pPr>
            <a:r>
              <a:rPr lang="en-US" sz="2000" dirty="0" err="1">
                <a:latin typeface="Calibri" panose="020F0502020204030204" pitchFamily="34" charset="0"/>
              </a:rPr>
              <a:t>Får</a:t>
            </a:r>
            <a:r>
              <a:rPr lang="en-US" sz="2000" dirty="0">
                <a:latin typeface="Calibri" panose="020F0502020204030204" pitchFamily="34" charset="0"/>
              </a:rPr>
              <a:t> vi </a:t>
            </a:r>
            <a:r>
              <a:rPr lang="en-US" sz="2000" dirty="0" err="1">
                <a:latin typeface="Calibri" panose="020F0502020204030204" pitchFamily="34" charset="0"/>
              </a:rPr>
              <a:t>sälja</a:t>
            </a:r>
            <a:r>
              <a:rPr lang="en-US" sz="2000" dirty="0">
                <a:latin typeface="Calibri" panose="020F0502020204030204" pitchFamily="34" charset="0"/>
              </a:rPr>
              <a:t> </a:t>
            </a:r>
            <a:r>
              <a:rPr lang="en-US" sz="2000" dirty="0" err="1">
                <a:latin typeface="Calibri" panose="020F0502020204030204" pitchFamily="34" charset="0"/>
              </a:rPr>
              <a:t>egna</a:t>
            </a:r>
            <a:r>
              <a:rPr lang="en-US" sz="2000" dirty="0">
                <a:latin typeface="Calibri" panose="020F0502020204030204" pitchFamily="34" charset="0"/>
              </a:rPr>
              <a:t> </a:t>
            </a:r>
            <a:r>
              <a:rPr lang="en-US" sz="2000" dirty="0" err="1">
                <a:latin typeface="Calibri" panose="020F0502020204030204" pitchFamily="34" charset="0"/>
              </a:rPr>
              <a:t>hamburgare</a:t>
            </a:r>
            <a:r>
              <a:rPr lang="en-US" sz="2000" dirty="0">
                <a:latin typeface="Calibri" panose="020F0502020204030204" pitchFamily="34" charset="0"/>
              </a:rPr>
              <a:t> </a:t>
            </a:r>
            <a:r>
              <a:rPr lang="en-US" sz="2000" dirty="0" err="1">
                <a:latin typeface="Calibri" panose="020F0502020204030204" pitchFamily="34" charset="0"/>
              </a:rPr>
              <a:t>själva</a:t>
            </a:r>
            <a:r>
              <a:rPr lang="en-US" sz="2000" dirty="0">
                <a:latin typeface="Calibri" panose="020F0502020204030204" pitchFamily="34" charset="0"/>
              </a:rPr>
              <a:t>, </a:t>
            </a:r>
            <a:r>
              <a:rPr lang="en-US" sz="2000" dirty="0" err="1">
                <a:latin typeface="Calibri" panose="020F0502020204030204" pitchFamily="34" charset="0"/>
              </a:rPr>
              <a:t>ute</a:t>
            </a:r>
            <a:r>
              <a:rPr lang="en-US" sz="2000" dirty="0">
                <a:latin typeface="Calibri" panose="020F0502020204030204" pitchFamily="34" charset="0"/>
              </a:rPr>
              <a:t>?</a:t>
            </a:r>
            <a:endParaRPr lang="en-US" sz="2000" b="0" i="0" dirty="0">
              <a:effectLst/>
              <a:latin typeface="Arial" panose="020B0604020202020204" pitchFamily="34" charset="0"/>
            </a:endParaRPr>
          </a:p>
          <a:p>
            <a:pPr marL="0" indent="0" rtl="0" fontAlgn="base">
              <a:buNone/>
            </a:pP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Ansvariga:</a:t>
            </a:r>
            <a:r>
              <a:rPr lang="en-US" sz="2000" b="0" i="0" dirty="0">
                <a:effectLst/>
                <a:latin typeface="Calibri" panose="020F0502020204030204" pitchFamily="34" charset="0"/>
              </a:rPr>
              <a:t>​ Anna-Karin, </a:t>
            </a:r>
            <a:r>
              <a:rPr lang="en-US" sz="2000" b="0" i="0" dirty="0" err="1">
                <a:effectLst/>
                <a:latin typeface="Calibri" panose="020F0502020204030204" pitchFamily="34" charset="0"/>
              </a:rPr>
              <a:t>Peder</a:t>
            </a:r>
            <a:endParaRPr lang="en-US" sz="2000" b="0" i="0" dirty="0">
              <a:effectLst/>
              <a:latin typeface="Arial" panose="020B0604020202020204" pitchFamily="34" charset="0"/>
            </a:endParaRPr>
          </a:p>
          <a:p>
            <a:endParaRPr lang="sv-SE" sz="2000" dirty="0"/>
          </a:p>
        </p:txBody>
      </p:sp>
    </p:spTree>
    <p:extLst>
      <p:ext uri="{BB962C8B-B14F-4D97-AF65-F5344CB8AC3E}">
        <p14:creationId xmlns:p14="http://schemas.microsoft.com/office/powerpoint/2010/main" val="3256063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F54C530-B7F9-43A0-9AAD-F4715FF2E42A}"/>
              </a:ext>
            </a:extLst>
          </p:cNvPr>
          <p:cNvSpPr>
            <a:spLocks noGrp="1"/>
          </p:cNvSpPr>
          <p:nvPr>
            <p:ph type="title"/>
          </p:nvPr>
        </p:nvSpPr>
        <p:spPr>
          <a:xfrm>
            <a:off x="466722" y="586855"/>
            <a:ext cx="3201366" cy="3387497"/>
          </a:xfrm>
        </p:spPr>
        <p:txBody>
          <a:bodyPr anchor="b">
            <a:normAutofit/>
          </a:bodyPr>
          <a:lstStyle/>
          <a:p>
            <a:pPr algn="r"/>
            <a:r>
              <a:rPr lang="sv-SE" sz="4000" dirty="0">
                <a:solidFill>
                  <a:srgbClr val="FFFFFF"/>
                </a:solidFill>
              </a:rPr>
              <a:t>Speakerbås/</a:t>
            </a:r>
            <a:br>
              <a:rPr lang="sv-SE" sz="4000" dirty="0">
                <a:solidFill>
                  <a:srgbClr val="FFFFFF"/>
                </a:solidFill>
              </a:rPr>
            </a:br>
            <a:r>
              <a:rPr lang="sv-SE" sz="4000" dirty="0">
                <a:solidFill>
                  <a:srgbClr val="FFFFFF"/>
                </a:solidFill>
              </a:rPr>
              <a:t>matchansvarig</a:t>
            </a:r>
          </a:p>
        </p:txBody>
      </p:sp>
      <p:sp>
        <p:nvSpPr>
          <p:cNvPr id="3" name="Platshållare för innehåll 2">
            <a:extLst>
              <a:ext uri="{FF2B5EF4-FFF2-40B4-BE49-F238E27FC236}">
                <a16:creationId xmlns:a16="http://schemas.microsoft.com/office/drawing/2014/main" id="{B4949DB2-BFC4-43BC-9771-620AAA37F8C6}"/>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Ansvarar för bemanning av speakerbåset</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Se till att det finns domare på plats</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Föra enklare matchprotokoll</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6-8 personer (speaker, tidtagare, protokoll, musik, </a:t>
            </a:r>
            <a:r>
              <a:rPr lang="sv-SE" sz="2000" b="0" i="0" u="none" strike="noStrike" dirty="0" err="1">
                <a:effectLst/>
                <a:latin typeface="Calibri" panose="020F0502020204030204" pitchFamily="34" charset="0"/>
              </a:rPr>
              <a:t>cuponline</a:t>
            </a:r>
            <a:r>
              <a:rPr lang="sv-SE" sz="2000" b="0" i="0" u="none" strike="noStrike" dirty="0">
                <a:effectLst/>
                <a:latin typeface="Calibri" panose="020F0502020204030204" pitchFamily="34" charset="0"/>
              </a:rPr>
              <a:t>)</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Ansvarig:</a:t>
            </a:r>
            <a:r>
              <a:rPr lang="en-US" sz="2000" b="0" i="0" dirty="0">
                <a:effectLst/>
                <a:latin typeface="Calibri" panose="020F0502020204030204" pitchFamily="34" charset="0"/>
              </a:rPr>
              <a:t>​ Joakim Hassel, Fredrik Sundström, Fredrik Östlund, </a:t>
            </a:r>
            <a:endParaRPr lang="en-US" sz="2000" b="0" i="0" dirty="0">
              <a:effectLst/>
              <a:latin typeface="Arial" panose="020B0604020202020204" pitchFamily="34" charset="0"/>
            </a:endParaRPr>
          </a:p>
          <a:p>
            <a:endParaRPr lang="sv-SE" sz="2000" dirty="0"/>
          </a:p>
        </p:txBody>
      </p:sp>
      <p:sp>
        <p:nvSpPr>
          <p:cNvPr id="5" name="textruta 4">
            <a:extLst>
              <a:ext uri="{FF2B5EF4-FFF2-40B4-BE49-F238E27FC236}">
                <a16:creationId xmlns:a16="http://schemas.microsoft.com/office/drawing/2014/main" id="{F3AB2847-1F55-1AE9-088B-BDD8E533E02C}"/>
              </a:ext>
            </a:extLst>
          </p:cNvPr>
          <p:cNvSpPr txBox="1"/>
          <p:nvPr/>
        </p:nvSpPr>
        <p:spPr>
          <a:xfrm>
            <a:off x="0" y="4228051"/>
            <a:ext cx="4037826" cy="1846659"/>
          </a:xfrm>
          <a:prstGeom prst="rect">
            <a:avLst/>
          </a:prstGeom>
          <a:noFill/>
        </p:spPr>
        <p:txBody>
          <a:bodyPr wrap="square" rtlCol="0">
            <a:spAutoFit/>
          </a:bodyPr>
          <a:lstStyle/>
          <a:p>
            <a:r>
              <a:rPr lang="sv-SE" sz="1200" b="1" dirty="0">
                <a:solidFill>
                  <a:schemeClr val="bg1"/>
                </a:solidFill>
                <a:ea typeface="Calibri" panose="020F0502020204030204" pitchFamily="34" charset="0"/>
                <a:cs typeface="Times New Roman" panose="02020603050405020304" pitchFamily="18" charset="0"/>
              </a:rPr>
              <a:t>Tävlingsbestämmelser</a:t>
            </a:r>
          </a:p>
          <a:p>
            <a:pPr marL="0" indent="0">
              <a:buNone/>
            </a:pPr>
            <a:r>
              <a:rPr lang="sv-SE" sz="1200" b="0" i="0" dirty="0">
                <a:solidFill>
                  <a:schemeClr val="bg1"/>
                </a:solidFill>
                <a:effectLst/>
              </a:rPr>
              <a:t>Spel på helplan, flygande byten, utvisningar 2 min, icing, offside dvs Svenska Ishockeyförbundets regler gäller tillsammans med den information som är publicerad under fliken regler på </a:t>
            </a:r>
            <a:r>
              <a:rPr lang="sv-SE" sz="1200" b="0" i="0" u="none" strike="noStrike" dirty="0">
                <a:solidFill>
                  <a:schemeClr val="bg1"/>
                </a:solidFill>
                <a:effectLst/>
                <a:hlinkClick r:id="rId2">
                  <a:extLst>
                    <a:ext uri="{A12FA001-AC4F-418D-AE19-62706E023703}">
                      <ahyp:hlinkClr xmlns:ahyp="http://schemas.microsoft.com/office/drawing/2018/hyperlinkcolor" val="tx"/>
                    </a:ext>
                  </a:extLst>
                </a:hlinkClick>
              </a:rPr>
              <a:t>www.cuponline.se</a:t>
            </a:r>
            <a:r>
              <a:rPr lang="sv-SE" sz="1200" b="0" i="0" dirty="0">
                <a:solidFill>
                  <a:schemeClr val="bg1"/>
                </a:solidFill>
                <a:effectLst/>
              </a:rPr>
              <a:t>.</a:t>
            </a:r>
          </a:p>
          <a:p>
            <a:pPr marL="0" indent="0">
              <a:buNone/>
            </a:pPr>
            <a:endParaRPr lang="sv-SE" sz="1200" dirty="0">
              <a:solidFill>
                <a:schemeClr val="bg1"/>
              </a:solidFill>
              <a:ea typeface="Calibri" panose="020F0502020204030204" pitchFamily="34" charset="0"/>
              <a:cs typeface="Times New Roman" panose="02020603050405020304" pitchFamily="18" charset="0"/>
            </a:endParaRPr>
          </a:p>
          <a:p>
            <a:r>
              <a:rPr lang="sv-SE" sz="1200" b="1" dirty="0">
                <a:solidFill>
                  <a:schemeClr val="bg1"/>
                </a:solidFill>
                <a:ea typeface="Calibri" panose="020F0502020204030204" pitchFamily="34" charset="0"/>
                <a:cs typeface="Times New Roman" panose="02020603050405020304" pitchFamily="18" charset="0"/>
              </a:rPr>
              <a:t>Domare</a:t>
            </a:r>
          </a:p>
          <a:p>
            <a:pPr marL="0" indent="0">
              <a:buNone/>
            </a:pPr>
            <a:r>
              <a:rPr lang="sv-SE" sz="1200" dirty="0">
                <a:solidFill>
                  <a:schemeClr val="bg1"/>
                </a:solidFill>
                <a:ea typeface="Calibri" panose="020F0502020204030204" pitchFamily="34" charset="0"/>
                <a:cs typeface="Times New Roman" panose="02020603050405020304" pitchFamily="18" charset="0"/>
              </a:rPr>
              <a:t>Under cupen tillämpas två eller tredomarsystem</a:t>
            </a:r>
          </a:p>
          <a:p>
            <a:endParaRPr lang="sv-SE" dirty="0"/>
          </a:p>
        </p:txBody>
      </p:sp>
    </p:spTree>
    <p:extLst>
      <p:ext uri="{BB962C8B-B14F-4D97-AF65-F5344CB8AC3E}">
        <p14:creationId xmlns:p14="http://schemas.microsoft.com/office/powerpoint/2010/main" val="1665720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3D0F010-F95C-4FF1-97CB-B114D31514B1}"/>
              </a:ext>
            </a:extLst>
          </p:cNvPr>
          <p:cNvSpPr>
            <a:spLocks noGrp="1"/>
          </p:cNvSpPr>
          <p:nvPr>
            <p:ph type="title"/>
          </p:nvPr>
        </p:nvSpPr>
        <p:spPr>
          <a:xfrm>
            <a:off x="466722" y="586855"/>
            <a:ext cx="3201366" cy="3037189"/>
          </a:xfrm>
        </p:spPr>
        <p:txBody>
          <a:bodyPr anchor="b">
            <a:normAutofit/>
          </a:bodyPr>
          <a:lstStyle/>
          <a:p>
            <a:pPr algn="ctr"/>
            <a:r>
              <a:rPr lang="sv-SE" sz="4000" dirty="0" err="1">
                <a:solidFill>
                  <a:srgbClr val="FFFFFF"/>
                </a:solidFill>
              </a:rPr>
              <a:t>Cuponline</a:t>
            </a:r>
            <a:endParaRPr lang="sv-SE" sz="4000" dirty="0">
              <a:solidFill>
                <a:srgbClr val="FFFFFF"/>
              </a:solidFill>
            </a:endParaRPr>
          </a:p>
        </p:txBody>
      </p:sp>
      <p:sp>
        <p:nvSpPr>
          <p:cNvPr id="3" name="Platshållare för innehåll 2">
            <a:extLst>
              <a:ext uri="{FF2B5EF4-FFF2-40B4-BE49-F238E27FC236}">
                <a16:creationId xmlns:a16="http://schemas.microsoft.com/office/drawing/2014/main" id="{CD1BF4AE-FF3F-4494-95B2-7B0A6313A946}"/>
              </a:ext>
            </a:extLst>
          </p:cNvPr>
          <p:cNvSpPr>
            <a:spLocks noGrp="1"/>
          </p:cNvSpPr>
          <p:nvPr>
            <p:ph idx="1"/>
          </p:nvPr>
        </p:nvSpPr>
        <p:spPr>
          <a:xfrm>
            <a:off x="4810259" y="649480"/>
            <a:ext cx="6555347" cy="5546047"/>
          </a:xfrm>
        </p:spPr>
        <p:txBody>
          <a:bodyPr anchor="ctr">
            <a:normAutofit/>
          </a:bodyPr>
          <a:lstStyle/>
          <a:p>
            <a:pPr rtl="0" fontAlgn="base">
              <a:buFont typeface="Arial" panose="020B0604020202020204" pitchFamily="34" charset="0"/>
              <a:buChar char="•"/>
            </a:pPr>
            <a:r>
              <a:rPr lang="sv-SE" sz="2000" b="0" i="0" u="none" strike="noStrike" dirty="0">
                <a:effectLst/>
                <a:latin typeface="Calibri" panose="020F0502020204030204" pitchFamily="34" charset="0"/>
              </a:rPr>
              <a:t>Sköter uppdatering av </a:t>
            </a:r>
            <a:r>
              <a:rPr lang="sv-SE" sz="2000" b="0" i="0" u="sng" strike="noStrike" dirty="0">
                <a:effectLst/>
                <a:latin typeface="Calibri" panose="020F0502020204030204" pitchFamily="34" charset="0"/>
                <a:hlinkClick r:id="rId2"/>
              </a:rPr>
              <a:t>www.cuponline.se</a:t>
            </a:r>
            <a:r>
              <a:rPr lang="sv-SE" sz="2000" b="0" i="0" dirty="0">
                <a:effectLst/>
                <a:latin typeface="Calibri" panose="020F0502020204030204" pitchFamily="34" charset="0"/>
              </a:rPr>
              <a:t>​</a:t>
            </a:r>
            <a:endParaRPr lang="sv-SE"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Utbildningsmaterial</a:t>
            </a:r>
            <a:r>
              <a:rPr lang="en-US" sz="2000" b="0" i="0" dirty="0">
                <a:effectLst/>
                <a:latin typeface="Calibri" panose="020F0502020204030204" pitchFamily="34" charset="0"/>
              </a:rPr>
              <a:t>​</a:t>
            </a:r>
            <a:endParaRPr lang="en-US" sz="2000" b="0" i="0" dirty="0">
              <a:effectLst/>
              <a:latin typeface="Arial" panose="020B0604020202020204" pitchFamily="34" charset="0"/>
            </a:endParaRPr>
          </a:p>
          <a:p>
            <a:pPr rtl="0" fontAlgn="base">
              <a:buFont typeface="Arial" panose="020B0604020202020204" pitchFamily="34" charset="0"/>
              <a:buChar char="•"/>
            </a:pPr>
            <a:r>
              <a:rPr lang="sv-SE" sz="2000" b="0" i="0" u="none" strike="noStrike" dirty="0">
                <a:effectLst/>
                <a:latin typeface="Calibri" panose="020F0502020204030204" pitchFamily="34" charset="0"/>
              </a:rPr>
              <a:t>Ansvarig: Sekretariatet</a:t>
            </a:r>
            <a:endParaRPr lang="en-US" sz="2000" b="0" i="0" dirty="0">
              <a:effectLst/>
              <a:latin typeface="Arial" panose="020B0604020202020204" pitchFamily="34" charset="0"/>
            </a:endParaRPr>
          </a:p>
          <a:p>
            <a:endParaRPr lang="sv-SE" sz="2000" dirty="0"/>
          </a:p>
        </p:txBody>
      </p:sp>
      <p:sp>
        <p:nvSpPr>
          <p:cNvPr id="4" name="textruta 3">
            <a:extLst>
              <a:ext uri="{FF2B5EF4-FFF2-40B4-BE49-F238E27FC236}">
                <a16:creationId xmlns:a16="http://schemas.microsoft.com/office/drawing/2014/main" id="{BC239F35-AC4E-5E94-E5B5-285935930799}"/>
              </a:ext>
            </a:extLst>
          </p:cNvPr>
          <p:cNvSpPr txBox="1"/>
          <p:nvPr/>
        </p:nvSpPr>
        <p:spPr>
          <a:xfrm>
            <a:off x="0" y="4999839"/>
            <a:ext cx="3986913" cy="923330"/>
          </a:xfrm>
          <a:prstGeom prst="rect">
            <a:avLst/>
          </a:prstGeom>
          <a:noFill/>
        </p:spPr>
        <p:txBody>
          <a:bodyPr wrap="square" rtlCol="0">
            <a:spAutoFit/>
          </a:bodyPr>
          <a:lstStyle/>
          <a:p>
            <a:r>
              <a:rPr lang="sv-SE" sz="1800" b="1" dirty="0">
                <a:solidFill>
                  <a:schemeClr val="bg1"/>
                </a:solidFill>
                <a:ea typeface="Calibri" panose="020F0502020204030204" pitchFamily="34" charset="0"/>
                <a:cs typeface="Times New Roman" panose="02020603050405020304" pitchFamily="18" charset="0"/>
              </a:rPr>
              <a:t>Resultat:</a:t>
            </a:r>
          </a:p>
          <a:p>
            <a:pPr marL="0" indent="0">
              <a:buNone/>
            </a:pPr>
            <a:r>
              <a:rPr lang="sv-SE" sz="1800" dirty="0">
                <a:solidFill>
                  <a:schemeClr val="bg1"/>
                </a:solidFill>
                <a:ea typeface="Calibri" panose="020F0502020204030204" pitchFamily="34" charset="0"/>
                <a:cs typeface="Times New Roman" panose="02020603050405020304" pitchFamily="18" charset="0"/>
              </a:rPr>
              <a:t>Resultat visas på Cuponline.se</a:t>
            </a:r>
          </a:p>
          <a:p>
            <a:endParaRPr lang="sv-SE" dirty="0">
              <a:solidFill>
                <a:schemeClr val="bg1"/>
              </a:solidFill>
            </a:endParaRPr>
          </a:p>
        </p:txBody>
      </p:sp>
    </p:spTree>
    <p:extLst>
      <p:ext uri="{BB962C8B-B14F-4D97-AF65-F5344CB8AC3E}">
        <p14:creationId xmlns:p14="http://schemas.microsoft.com/office/powerpoint/2010/main" val="2944554517"/>
      </p:ext>
    </p:extLst>
  </p:cSld>
  <p:clrMapOvr>
    <a:masterClrMapping/>
  </p:clrMapOvr>
</p:sld>
</file>

<file path=ppt/theme/theme1.xml><?xml version="1.0" encoding="utf-8"?>
<a:theme xmlns:a="http://schemas.openxmlformats.org/drawingml/2006/main" name="Office Theme">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548</TotalTime>
  <Words>969</Words>
  <Application>Microsoft Office PowerPoint</Application>
  <PresentationFormat>Bredbild</PresentationFormat>
  <Paragraphs>108</Paragraphs>
  <Slides>15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15</vt:i4>
      </vt:variant>
    </vt:vector>
  </HeadingPairs>
  <TitlesOfParts>
    <vt:vector size="19" baseType="lpstr">
      <vt:lpstr>Arial</vt:lpstr>
      <vt:lpstr>Calibri</vt:lpstr>
      <vt:lpstr>Calibri Light</vt:lpstr>
      <vt:lpstr>Office Theme</vt:lpstr>
      <vt:lpstr>Sundströms bil vårcup 2024   </vt:lpstr>
      <vt:lpstr>Inbjudan</vt:lpstr>
      <vt:lpstr>Antal lag</vt:lpstr>
      <vt:lpstr>Cupansvarig </vt:lpstr>
      <vt:lpstr>Matansvarig </vt:lpstr>
      <vt:lpstr>Boendeansvarig </vt:lpstr>
      <vt:lpstr>Kioskansvarig </vt:lpstr>
      <vt:lpstr>Speakerbås/ matchansvarig</vt:lpstr>
      <vt:lpstr>Cuponline</vt:lpstr>
      <vt:lpstr>Lotterier /Aktiviteter</vt:lpstr>
      <vt:lpstr>Lagvärdar</vt:lpstr>
      <vt:lpstr>Sjukvård</vt:lpstr>
      <vt:lpstr>Tävlingsgrupp</vt:lpstr>
      <vt:lpstr>Städning</vt:lpstr>
      <vt:lpstr>Övrigt</vt:lpstr>
    </vt:vector>
  </TitlesOfParts>
  <Company>Folksam Insurance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 uppstartscup U14 ​ 7 oktober 2023</dc:title>
  <dc:creator>Jens Nyberg</dc:creator>
  <cp:lastModifiedBy>Emma Nordvall</cp:lastModifiedBy>
  <cp:revision>6</cp:revision>
  <dcterms:created xsi:type="dcterms:W3CDTF">2023-03-03T07:40:47Z</dcterms:created>
  <dcterms:modified xsi:type="dcterms:W3CDTF">2023-12-01T07:43:43Z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49c2d45-cf8f-4adf-a778-3c33aaf3f9b7_Enabled">
    <vt:lpwstr>true</vt:lpwstr>
  </property>
  <property fmtid="{D5CDD505-2E9C-101B-9397-08002B2CF9AE}" pid="3" name="MSIP_Label_149c2d45-cf8f-4adf-a778-3c33aaf3f9b7_SetDate">
    <vt:lpwstr>2023-03-03T08:29:48Z</vt:lpwstr>
  </property>
  <property fmtid="{D5CDD505-2E9C-101B-9397-08002B2CF9AE}" pid="4" name="MSIP_Label_149c2d45-cf8f-4adf-a778-3c33aaf3f9b7_Method">
    <vt:lpwstr>Privileged</vt:lpwstr>
  </property>
  <property fmtid="{D5CDD505-2E9C-101B-9397-08002B2CF9AE}" pid="5" name="MSIP_Label_149c2d45-cf8f-4adf-a778-3c33aaf3f9b7_Name">
    <vt:lpwstr>149c2d45-cf8f-4adf-a778-3c33aaf3f9b7</vt:lpwstr>
  </property>
  <property fmtid="{D5CDD505-2E9C-101B-9397-08002B2CF9AE}" pid="6" name="MSIP_Label_149c2d45-cf8f-4adf-a778-3c33aaf3f9b7_SiteId">
    <vt:lpwstr>04368cd7-79db-48c2-a243-1f6c2025dec8</vt:lpwstr>
  </property>
  <property fmtid="{D5CDD505-2E9C-101B-9397-08002B2CF9AE}" pid="7" name="MSIP_Label_149c2d45-cf8f-4adf-a778-3c33aaf3f9b7_ActionId">
    <vt:lpwstr>c1f82536-cf91-494d-bdab-6d79f5e7e77d</vt:lpwstr>
  </property>
  <property fmtid="{D5CDD505-2E9C-101B-9397-08002B2CF9AE}" pid="8" name="MSIP_Label_149c2d45-cf8f-4adf-a778-3c33aaf3f9b7_ContentBits">
    <vt:lpwstr>0</vt:lpwstr>
  </property>
</Properties>
</file>