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5" r:id="rId6"/>
    <p:sldId id="277" r:id="rId7"/>
    <p:sldId id="278"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63BACA-4108-3E4A-6A3C-D5AD5379D83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4971884-778D-E466-D751-1959F9AC9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8C64694-57A7-4BCB-F7E7-952B732E86DD}"/>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5" name="Platshållare för sidfot 4">
            <a:extLst>
              <a:ext uri="{FF2B5EF4-FFF2-40B4-BE49-F238E27FC236}">
                <a16:creationId xmlns:a16="http://schemas.microsoft.com/office/drawing/2014/main" id="{1DA8BC74-4E8E-B475-4B35-BC61B24678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5450B9B-E7B6-7D08-8E89-D71292C06FD9}"/>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284382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15E9D3-E211-006E-0B83-4842ECA646C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CF7266-8816-9DA7-D761-718D26527FB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890EBDA-9A8F-81FF-D1DC-B2958F858CC6}"/>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5" name="Platshållare för sidfot 4">
            <a:extLst>
              <a:ext uri="{FF2B5EF4-FFF2-40B4-BE49-F238E27FC236}">
                <a16:creationId xmlns:a16="http://schemas.microsoft.com/office/drawing/2014/main" id="{C1AFC783-39E2-263E-2841-0F6077E84B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876F9CE-518E-3284-68CF-A55FA3183EDC}"/>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218409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B5D8E38-C6E5-A467-49AA-2AC2098F43A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780D114-C874-0819-E220-4F8C8FB28E3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15D710-EF9E-571F-1E2C-C950A889032F}"/>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5" name="Platshållare för sidfot 4">
            <a:extLst>
              <a:ext uri="{FF2B5EF4-FFF2-40B4-BE49-F238E27FC236}">
                <a16:creationId xmlns:a16="http://schemas.microsoft.com/office/drawing/2014/main" id="{D011760B-4247-4AB7-2042-DB5D8979627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146AC47-8C44-C392-9E64-378D00707221}"/>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137546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722856-39BE-142C-7950-63647848660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4BAAD8-DFBB-4705-2801-DD9F801C9AC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1768FF-BA6C-72DA-1FB5-5E3306801059}"/>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5" name="Platshållare för sidfot 4">
            <a:extLst>
              <a:ext uri="{FF2B5EF4-FFF2-40B4-BE49-F238E27FC236}">
                <a16:creationId xmlns:a16="http://schemas.microsoft.com/office/drawing/2014/main" id="{243F273F-40E6-3604-985E-571B6C3C0B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15AE7E-B22A-EBDC-E9FB-ADDD9C6629F5}"/>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237702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E8DA4-8E5E-3470-682C-4E171C90A32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E7262FA-1E18-32A5-A2AC-D4BD653EE0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006AA89-DC86-FB2D-27C6-FA1A868C88CC}"/>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5" name="Platshållare för sidfot 4">
            <a:extLst>
              <a:ext uri="{FF2B5EF4-FFF2-40B4-BE49-F238E27FC236}">
                <a16:creationId xmlns:a16="http://schemas.microsoft.com/office/drawing/2014/main" id="{1827E61D-5641-C99F-7A92-BB89FCFF3E1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EDE9AE-EA4F-F018-82A9-FF9F40673108}"/>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325660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E87BE1-D23E-C2A3-D4BD-3AE389980A5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CD0F868-DBF2-6B18-DB7D-8392DF77B0C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88ED45D-5A4B-9956-379E-E301E304D45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7322EA6-D091-F092-57A6-614DD443AB6A}"/>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6" name="Platshållare för sidfot 5">
            <a:extLst>
              <a:ext uri="{FF2B5EF4-FFF2-40B4-BE49-F238E27FC236}">
                <a16:creationId xmlns:a16="http://schemas.microsoft.com/office/drawing/2014/main" id="{8222AEA7-82B1-0240-5D44-FDD71BCFF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FF6B08F-71D3-9FAC-DC43-D2B853495883}"/>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110272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ED7D54-1EDA-A1DB-5A58-5AA50D6867E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D58892D-664A-25FE-2124-61DA360C4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3CF9FC9-8758-62DF-DB19-26AA530DA98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272FC0E-1AE2-316C-C218-E9C67A5C5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C130315-6906-6A04-B1E6-A9F91073A4E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CDE1B2B-DFEE-97B0-9361-D3D83A9B2420}"/>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8" name="Platshållare för sidfot 7">
            <a:extLst>
              <a:ext uri="{FF2B5EF4-FFF2-40B4-BE49-F238E27FC236}">
                <a16:creationId xmlns:a16="http://schemas.microsoft.com/office/drawing/2014/main" id="{DAE4AF58-5FDA-0305-3868-070DD77B8B7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76FC1E3-D394-512D-0173-7AEEE487AEF1}"/>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290467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DE110E-586E-4FD0-183F-391320DC02D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9D3DC9E-3ADD-B17A-7535-D095CA60DEB5}"/>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4" name="Platshållare för sidfot 3">
            <a:extLst>
              <a:ext uri="{FF2B5EF4-FFF2-40B4-BE49-F238E27FC236}">
                <a16:creationId xmlns:a16="http://schemas.microsoft.com/office/drawing/2014/main" id="{2842C613-7BD0-13A2-FB85-BEDC49BF89A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D94AF6C-3080-145F-55D6-27A9DCF0171E}"/>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63774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2D956DC-54B4-B6D8-4E07-26F8EBADBDD0}"/>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3" name="Platshållare för sidfot 2">
            <a:extLst>
              <a:ext uri="{FF2B5EF4-FFF2-40B4-BE49-F238E27FC236}">
                <a16:creationId xmlns:a16="http://schemas.microsoft.com/office/drawing/2014/main" id="{030CFE0A-A4A5-4C26-CC68-2092DA6FEB5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90B872C-40E2-330D-E700-E616ED1947A0}"/>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197504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C6AEA3-3E73-111B-210F-134536B718D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C036911-BBBD-3844-DAF5-341C4DA51D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D447497-904C-A2F2-5B43-93898B06B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622DCE1-01AD-F11B-8DCE-4CF034E66981}"/>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6" name="Platshållare för sidfot 5">
            <a:extLst>
              <a:ext uri="{FF2B5EF4-FFF2-40B4-BE49-F238E27FC236}">
                <a16:creationId xmlns:a16="http://schemas.microsoft.com/office/drawing/2014/main" id="{CA8E4021-B8BD-ED46-958B-4DAD4A923B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D8A7D2D-6D1D-AA14-3A0E-3B06319A3ECE}"/>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397880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3E2C60-73F4-1388-F681-04B21CB51A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E3E6D78-7368-E291-6D93-F2A55E536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A51267D-9AC0-EA20-634B-C77F02FA1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2E37B2F-0E8A-7987-DA74-5E67EFF7BFCA}"/>
              </a:ext>
            </a:extLst>
          </p:cNvPr>
          <p:cNvSpPr>
            <a:spLocks noGrp="1"/>
          </p:cNvSpPr>
          <p:nvPr>
            <p:ph type="dt" sz="half" idx="10"/>
          </p:nvPr>
        </p:nvSpPr>
        <p:spPr/>
        <p:txBody>
          <a:bodyPr/>
          <a:lstStyle/>
          <a:p>
            <a:fld id="{9CEFF6F1-59F0-4994-AC92-E7C523A0D8B2}" type="datetimeFigureOut">
              <a:rPr lang="sv-SE" smtClean="0"/>
              <a:t>2026-03-12</a:t>
            </a:fld>
            <a:endParaRPr lang="sv-SE"/>
          </a:p>
        </p:txBody>
      </p:sp>
      <p:sp>
        <p:nvSpPr>
          <p:cNvPr id="6" name="Platshållare för sidfot 5">
            <a:extLst>
              <a:ext uri="{FF2B5EF4-FFF2-40B4-BE49-F238E27FC236}">
                <a16:creationId xmlns:a16="http://schemas.microsoft.com/office/drawing/2014/main" id="{9FBDB559-2496-D358-4768-CD5CB52D263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0AA69F0-D202-03CB-FA16-B10EB422A888}"/>
              </a:ext>
            </a:extLst>
          </p:cNvPr>
          <p:cNvSpPr>
            <a:spLocks noGrp="1"/>
          </p:cNvSpPr>
          <p:nvPr>
            <p:ph type="sldNum" sz="quarter" idx="12"/>
          </p:nvPr>
        </p:nvSpPr>
        <p:spPr/>
        <p:txBody>
          <a:bodyPr/>
          <a:lstStyle/>
          <a:p>
            <a:fld id="{2E481CFA-20FA-4611-AC4D-DB2618546282}" type="slidenum">
              <a:rPr lang="sv-SE" smtClean="0"/>
              <a:t>‹#›</a:t>
            </a:fld>
            <a:endParaRPr lang="sv-SE"/>
          </a:p>
        </p:txBody>
      </p:sp>
    </p:spTree>
    <p:extLst>
      <p:ext uri="{BB962C8B-B14F-4D97-AF65-F5344CB8AC3E}">
        <p14:creationId xmlns:p14="http://schemas.microsoft.com/office/powerpoint/2010/main" val="349249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2442FA2-32EF-372F-C678-F6BA746EA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49C38C7-60CC-E8CC-BCAE-F20351027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E5F8B5-02F7-E2D2-2FF6-D540405B8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EFF6F1-59F0-4994-AC92-E7C523A0D8B2}" type="datetimeFigureOut">
              <a:rPr lang="sv-SE" smtClean="0"/>
              <a:t>2026-03-12</a:t>
            </a:fld>
            <a:endParaRPr lang="sv-SE"/>
          </a:p>
        </p:txBody>
      </p:sp>
      <p:sp>
        <p:nvSpPr>
          <p:cNvPr id="5" name="Platshållare för sidfot 4">
            <a:extLst>
              <a:ext uri="{FF2B5EF4-FFF2-40B4-BE49-F238E27FC236}">
                <a16:creationId xmlns:a16="http://schemas.microsoft.com/office/drawing/2014/main" id="{EEA93050-F903-CC50-61F4-5840269A6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F3A7D933-719D-7ABB-29E2-2C3A1A697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481CFA-20FA-4611-AC4D-DB2618546282}" type="slidenum">
              <a:rPr lang="sv-SE" smtClean="0"/>
              <a:t>‹#›</a:t>
            </a:fld>
            <a:endParaRPr lang="sv-SE"/>
          </a:p>
        </p:txBody>
      </p:sp>
    </p:spTree>
    <p:extLst>
      <p:ext uri="{BB962C8B-B14F-4D97-AF65-F5344CB8AC3E}">
        <p14:creationId xmlns:p14="http://schemas.microsoft.com/office/powerpoint/2010/main" val="1050192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4BB7E8-5A1B-3128-404D-0FB648147D64}"/>
              </a:ext>
            </a:extLst>
          </p:cNvPr>
          <p:cNvSpPr>
            <a:spLocks noGrp="1"/>
          </p:cNvSpPr>
          <p:nvPr>
            <p:ph type="ctrTitle"/>
          </p:nvPr>
        </p:nvSpPr>
        <p:spPr>
          <a:xfrm>
            <a:off x="1524000" y="168206"/>
            <a:ext cx="9144000" cy="1738153"/>
          </a:xfrm>
        </p:spPr>
        <p:txBody>
          <a:bodyPr/>
          <a:lstStyle/>
          <a:p>
            <a:r>
              <a:rPr lang="sv-SE" dirty="0"/>
              <a:t>Sponsring</a:t>
            </a:r>
          </a:p>
        </p:txBody>
      </p:sp>
      <p:sp>
        <p:nvSpPr>
          <p:cNvPr id="3" name="Underrubrik 2">
            <a:extLst>
              <a:ext uri="{FF2B5EF4-FFF2-40B4-BE49-F238E27FC236}">
                <a16:creationId xmlns:a16="http://schemas.microsoft.com/office/drawing/2014/main" id="{1D26DBB2-D998-A39B-3902-6CF754B95EA2}"/>
              </a:ext>
            </a:extLst>
          </p:cNvPr>
          <p:cNvSpPr>
            <a:spLocks noGrp="1"/>
          </p:cNvSpPr>
          <p:nvPr>
            <p:ph type="subTitle" idx="1"/>
          </p:nvPr>
        </p:nvSpPr>
        <p:spPr>
          <a:xfrm>
            <a:off x="1524000" y="1967410"/>
            <a:ext cx="9144000" cy="632667"/>
          </a:xfrm>
        </p:spPr>
        <p:txBody>
          <a:bodyPr>
            <a:normAutofit/>
          </a:bodyPr>
          <a:lstStyle/>
          <a:p>
            <a:r>
              <a:rPr lang="sv-SE" sz="3200" dirty="0" err="1"/>
              <a:t>Kimstad</a:t>
            </a:r>
            <a:r>
              <a:rPr lang="sv-SE" sz="3200" dirty="0"/>
              <a:t> GoIF U P14</a:t>
            </a:r>
          </a:p>
        </p:txBody>
      </p:sp>
      <p:pic>
        <p:nvPicPr>
          <p:cNvPr id="4" name="Bildobjekt 3">
            <a:extLst>
              <a:ext uri="{FF2B5EF4-FFF2-40B4-BE49-F238E27FC236}">
                <a16:creationId xmlns:a16="http://schemas.microsoft.com/office/drawing/2014/main" id="{921787C9-7C43-455A-CD0D-27349A419D30}"/>
              </a:ext>
            </a:extLst>
          </p:cNvPr>
          <p:cNvPicPr>
            <a:picLocks noChangeAspect="1"/>
          </p:cNvPicPr>
          <p:nvPr/>
        </p:nvPicPr>
        <p:blipFill>
          <a:blip r:embed="rId2"/>
          <a:stretch>
            <a:fillRect/>
          </a:stretch>
        </p:blipFill>
        <p:spPr>
          <a:xfrm>
            <a:off x="0" y="5734349"/>
            <a:ext cx="12192000" cy="1123651"/>
          </a:xfrm>
          <a:prstGeom prst="rect">
            <a:avLst/>
          </a:prstGeom>
        </p:spPr>
      </p:pic>
      <p:sp>
        <p:nvSpPr>
          <p:cNvPr id="6" name="textruta 5">
            <a:extLst>
              <a:ext uri="{FF2B5EF4-FFF2-40B4-BE49-F238E27FC236}">
                <a16:creationId xmlns:a16="http://schemas.microsoft.com/office/drawing/2014/main" id="{75DDAAC9-683C-B317-818E-9AF06A78AF20}"/>
              </a:ext>
            </a:extLst>
          </p:cNvPr>
          <p:cNvSpPr txBox="1"/>
          <p:nvPr/>
        </p:nvSpPr>
        <p:spPr>
          <a:xfrm>
            <a:off x="1471522" y="3105384"/>
            <a:ext cx="9248955" cy="2123658"/>
          </a:xfrm>
          <a:prstGeom prst="rect">
            <a:avLst/>
          </a:prstGeom>
          <a:noFill/>
        </p:spPr>
        <p:txBody>
          <a:bodyPr wrap="square">
            <a:spAutoFit/>
          </a:bodyPr>
          <a:lstStyle/>
          <a:p>
            <a:pPr algn="just"/>
            <a:r>
              <a:rPr lang="sv-SE" sz="2200" dirty="0"/>
              <a:t>Att vara sponsor till </a:t>
            </a:r>
            <a:r>
              <a:rPr lang="sv-SE" sz="2200" dirty="0" err="1"/>
              <a:t>Kimstad</a:t>
            </a:r>
            <a:r>
              <a:rPr lang="sv-SE" sz="2200" dirty="0"/>
              <a:t> GoIF U P14 innebär att ditt företag syns i ett lokalt sammanhang där idrott, gemenskap och engagemang står i centrum. Genom att sponsra laget bidrar ni till att skapa förutsättningar för oss att fortsätta vår satsning på att utveckla våra ungdomar. Det bidrar även till att vi kan delta på cuper och aktiviteter med laget. Ni kan samtidigt använda ert engagemang kring ungdomsidrotten för att stärka ert varumärke lokalt.</a:t>
            </a:r>
          </a:p>
        </p:txBody>
      </p:sp>
    </p:spTree>
    <p:extLst>
      <p:ext uri="{BB962C8B-B14F-4D97-AF65-F5344CB8AC3E}">
        <p14:creationId xmlns:p14="http://schemas.microsoft.com/office/powerpoint/2010/main" val="2879169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4D44BB-323A-E6C8-0CF3-64F4A3DD0E4E}"/>
              </a:ext>
            </a:extLst>
          </p:cNvPr>
          <p:cNvSpPr>
            <a:spLocks noGrp="1"/>
          </p:cNvSpPr>
          <p:nvPr>
            <p:ph type="title"/>
          </p:nvPr>
        </p:nvSpPr>
        <p:spPr>
          <a:xfrm>
            <a:off x="561417" y="296816"/>
            <a:ext cx="10515600" cy="1325563"/>
          </a:xfrm>
        </p:spPr>
        <p:txBody>
          <a:bodyPr/>
          <a:lstStyle/>
          <a:p>
            <a:r>
              <a:rPr lang="sv-SE" dirty="0"/>
              <a:t>Sponsorpaket - Matchdress</a:t>
            </a:r>
            <a:br>
              <a:rPr lang="sv-SE" dirty="0"/>
            </a:br>
            <a:endParaRPr lang="sv-SE" sz="3200" dirty="0"/>
          </a:p>
        </p:txBody>
      </p:sp>
      <p:pic>
        <p:nvPicPr>
          <p:cNvPr id="9" name="Bildobjekt 8">
            <a:extLst>
              <a:ext uri="{FF2B5EF4-FFF2-40B4-BE49-F238E27FC236}">
                <a16:creationId xmlns:a16="http://schemas.microsoft.com/office/drawing/2014/main" id="{DF821A2A-5690-0C13-7296-EEB376DB1F4B}"/>
              </a:ext>
            </a:extLst>
          </p:cNvPr>
          <p:cNvPicPr>
            <a:picLocks noChangeAspect="1"/>
          </p:cNvPicPr>
          <p:nvPr/>
        </p:nvPicPr>
        <p:blipFill>
          <a:blip r:embed="rId2"/>
          <a:stretch>
            <a:fillRect/>
          </a:stretch>
        </p:blipFill>
        <p:spPr>
          <a:xfrm>
            <a:off x="0" y="5734349"/>
            <a:ext cx="12192000" cy="1123651"/>
          </a:xfrm>
          <a:prstGeom prst="rect">
            <a:avLst/>
          </a:prstGeom>
        </p:spPr>
      </p:pic>
      <p:graphicFrame>
        <p:nvGraphicFramePr>
          <p:cNvPr id="3" name="Tabell 2">
            <a:extLst>
              <a:ext uri="{FF2B5EF4-FFF2-40B4-BE49-F238E27FC236}">
                <a16:creationId xmlns:a16="http://schemas.microsoft.com/office/drawing/2014/main" id="{80D436C8-FA5D-03AE-D7AA-9BC573C808FA}"/>
              </a:ext>
            </a:extLst>
          </p:cNvPr>
          <p:cNvGraphicFramePr>
            <a:graphicFrameLocks noGrp="1"/>
          </p:cNvGraphicFramePr>
          <p:nvPr>
            <p:extLst>
              <p:ext uri="{D42A27DB-BD31-4B8C-83A1-F6EECF244321}">
                <p14:modId xmlns:p14="http://schemas.microsoft.com/office/powerpoint/2010/main" val="624941870"/>
              </p:ext>
            </p:extLst>
          </p:nvPr>
        </p:nvGraphicFramePr>
        <p:xfrm>
          <a:off x="561417" y="1228553"/>
          <a:ext cx="11069165" cy="4132375"/>
        </p:xfrm>
        <a:graphic>
          <a:graphicData uri="http://schemas.openxmlformats.org/drawingml/2006/table">
            <a:tbl>
              <a:tblPr firstRow="1" bandRow="1">
                <a:tableStyleId>{5C22544A-7EE6-4342-B048-85BDC9FD1C3A}</a:tableStyleId>
              </a:tblPr>
              <a:tblGrid>
                <a:gridCol w="2859101">
                  <a:extLst>
                    <a:ext uri="{9D8B030D-6E8A-4147-A177-3AD203B41FA5}">
                      <a16:colId xmlns:a16="http://schemas.microsoft.com/office/drawing/2014/main" val="1847784467"/>
                    </a:ext>
                  </a:extLst>
                </a:gridCol>
                <a:gridCol w="1820201">
                  <a:extLst>
                    <a:ext uri="{9D8B030D-6E8A-4147-A177-3AD203B41FA5}">
                      <a16:colId xmlns:a16="http://schemas.microsoft.com/office/drawing/2014/main" val="2372926861"/>
                    </a:ext>
                  </a:extLst>
                </a:gridCol>
                <a:gridCol w="6389863">
                  <a:extLst>
                    <a:ext uri="{9D8B030D-6E8A-4147-A177-3AD203B41FA5}">
                      <a16:colId xmlns:a16="http://schemas.microsoft.com/office/drawing/2014/main" val="1603560807"/>
                    </a:ext>
                  </a:extLst>
                </a:gridCol>
              </a:tblGrid>
              <a:tr h="840535">
                <a:tc>
                  <a:txBody>
                    <a:bodyPr/>
                    <a:lstStyle/>
                    <a:p>
                      <a:r>
                        <a:rPr lang="sv-SE" dirty="0">
                          <a:solidFill>
                            <a:schemeClr val="bg1"/>
                          </a:solidFill>
                        </a:rPr>
                        <a:t>Sponsorpaket</a:t>
                      </a:r>
                    </a:p>
                  </a:txBody>
                  <a:tcPr anchor="ctr">
                    <a:solidFill>
                      <a:srgbClr val="D60000"/>
                    </a:solidFill>
                  </a:tcPr>
                </a:tc>
                <a:tc>
                  <a:txBody>
                    <a:bodyPr/>
                    <a:lstStyle/>
                    <a:p>
                      <a:r>
                        <a:rPr lang="sv-SE" dirty="0">
                          <a:solidFill>
                            <a:schemeClr val="bg1"/>
                          </a:solidFill>
                        </a:rPr>
                        <a:t>Kostnad</a:t>
                      </a:r>
                    </a:p>
                  </a:txBody>
                  <a:tcPr anchor="ctr">
                    <a:solidFill>
                      <a:srgbClr val="D60000"/>
                    </a:solidFill>
                  </a:tcPr>
                </a:tc>
                <a:tc>
                  <a:txBody>
                    <a:bodyPr/>
                    <a:lstStyle/>
                    <a:p>
                      <a:r>
                        <a:rPr lang="sv-SE" dirty="0">
                          <a:solidFill>
                            <a:schemeClr val="bg1"/>
                          </a:solidFill>
                        </a:rPr>
                        <a:t>Exponering</a:t>
                      </a:r>
                    </a:p>
                  </a:txBody>
                  <a:tcPr anchor="ctr">
                    <a:solidFill>
                      <a:srgbClr val="D60000"/>
                    </a:solidFill>
                  </a:tcPr>
                </a:tc>
                <a:extLst>
                  <a:ext uri="{0D108BD9-81ED-4DB2-BD59-A6C34878D82A}">
                    <a16:rowId xmlns:a16="http://schemas.microsoft.com/office/drawing/2014/main" val="1193300652"/>
                  </a:ext>
                </a:extLst>
              </a:tr>
              <a:tr h="840535">
                <a:tc>
                  <a:txBody>
                    <a:bodyPr/>
                    <a:lstStyle/>
                    <a:p>
                      <a:r>
                        <a:rPr lang="sv-SE" dirty="0"/>
                        <a:t>Guldsponsor Match</a:t>
                      </a:r>
                    </a:p>
                  </a:txBody>
                  <a:tcPr anchor="ctr"/>
                </a:tc>
                <a:tc>
                  <a:txBody>
                    <a:bodyPr/>
                    <a:lstStyle/>
                    <a:p>
                      <a:r>
                        <a:rPr lang="sv-SE" dirty="0"/>
                        <a:t>15 000 kr</a:t>
                      </a:r>
                    </a:p>
                  </a:txBody>
                  <a:tcPr anchor="ctr"/>
                </a:tc>
                <a:tc>
                  <a:txBody>
                    <a:bodyPr/>
                    <a:lstStyle/>
                    <a:p>
                      <a:pPr marL="285750" indent="-285750">
                        <a:buFont typeface="Wingdings" panose="05000000000000000000" pitchFamily="2" charset="2"/>
                        <a:buChar char="Ø"/>
                      </a:pPr>
                      <a:r>
                        <a:rPr lang="sv-SE" dirty="0"/>
                        <a:t>Logotyp centralt på matchtröjans framsida</a:t>
                      </a:r>
                    </a:p>
                    <a:p>
                      <a:pPr marL="285750" indent="-285750">
                        <a:buFont typeface="Wingdings" panose="05000000000000000000" pitchFamily="2" charset="2"/>
                        <a:buChar char="Ø"/>
                      </a:pPr>
                      <a:r>
                        <a:rPr lang="sv-SE" dirty="0"/>
                        <a:t>Synlighet i lagets sociala medier</a:t>
                      </a:r>
                    </a:p>
                    <a:p>
                      <a:pPr marL="285750" indent="-285750">
                        <a:buFont typeface="Wingdings" panose="05000000000000000000" pitchFamily="2" charset="2"/>
                        <a:buChar char="Ø"/>
                      </a:pPr>
                      <a:r>
                        <a:rPr lang="sv-SE" dirty="0"/>
                        <a:t>Presentation av företaget i sponsorinlägg</a:t>
                      </a:r>
                    </a:p>
                    <a:p>
                      <a:pPr marL="285750" indent="-285750">
                        <a:buFont typeface="Wingdings" panose="05000000000000000000" pitchFamily="2" charset="2"/>
                        <a:buChar char="Ø"/>
                      </a:pPr>
                      <a:r>
                        <a:rPr lang="sv-SE" dirty="0"/>
                        <a:t>Logotyp på lagets sponsorlista</a:t>
                      </a:r>
                    </a:p>
                    <a:p>
                      <a:pPr marL="285750" indent="-285750">
                        <a:buFont typeface="Wingdings" panose="05000000000000000000" pitchFamily="2" charset="2"/>
                        <a:buChar char="Ø"/>
                      </a:pPr>
                      <a:r>
                        <a:rPr lang="sv-SE" dirty="0"/>
                        <a:t>Logotyp på poster vid lagets matcher (Guldsponsorer)</a:t>
                      </a:r>
                    </a:p>
                  </a:txBody>
                  <a:tcPr/>
                </a:tc>
                <a:extLst>
                  <a:ext uri="{0D108BD9-81ED-4DB2-BD59-A6C34878D82A}">
                    <a16:rowId xmlns:a16="http://schemas.microsoft.com/office/drawing/2014/main" val="2629500588"/>
                  </a:ext>
                </a:extLst>
              </a:tr>
              <a:tr h="840535">
                <a:tc>
                  <a:txBody>
                    <a:bodyPr/>
                    <a:lstStyle/>
                    <a:p>
                      <a:r>
                        <a:rPr lang="sv-SE" dirty="0"/>
                        <a:t>Silversponsor Match</a:t>
                      </a:r>
                    </a:p>
                  </a:txBody>
                  <a:tcPr anchor="ctr"/>
                </a:tc>
                <a:tc>
                  <a:txBody>
                    <a:bodyPr/>
                    <a:lstStyle/>
                    <a:p>
                      <a:r>
                        <a:rPr lang="sv-SE" dirty="0"/>
                        <a:t>10 000 kr</a:t>
                      </a:r>
                    </a:p>
                  </a:txBody>
                  <a:tcPr anchor="ctr"/>
                </a:tc>
                <a:tc>
                  <a:txBody>
                    <a:bodyPr/>
                    <a:lstStyle/>
                    <a:p>
                      <a:pPr marL="285750" indent="-285750">
                        <a:buFont typeface="Wingdings" panose="05000000000000000000" pitchFamily="2" charset="2"/>
                        <a:buChar char="Ø"/>
                      </a:pPr>
                      <a:r>
                        <a:rPr lang="sv-SE" dirty="0"/>
                        <a:t>Logotyp på baksidan av matchtröjan alt. på shortsen</a:t>
                      </a:r>
                    </a:p>
                    <a:p>
                      <a:pPr marL="285750" indent="-285750">
                        <a:buFont typeface="Wingdings" panose="05000000000000000000" pitchFamily="2" charset="2"/>
                        <a:buChar char="Ø"/>
                      </a:pPr>
                      <a:r>
                        <a:rPr lang="sv-SE" dirty="0"/>
                        <a:t>Logotyp på lagets sponsorlista</a:t>
                      </a:r>
                    </a:p>
                    <a:p>
                      <a:pPr marL="285750" indent="-285750">
                        <a:buFont typeface="Wingdings" panose="05000000000000000000" pitchFamily="2" charset="2"/>
                        <a:buChar char="Ø"/>
                      </a:pPr>
                      <a:r>
                        <a:rPr lang="sv-SE" dirty="0"/>
                        <a:t>Tackinlägg på lagets sociala medier</a:t>
                      </a:r>
                    </a:p>
                  </a:txBody>
                  <a:tcPr/>
                </a:tc>
                <a:extLst>
                  <a:ext uri="{0D108BD9-81ED-4DB2-BD59-A6C34878D82A}">
                    <a16:rowId xmlns:a16="http://schemas.microsoft.com/office/drawing/2014/main" val="1629143251"/>
                  </a:ext>
                </a:extLst>
              </a:tr>
              <a:tr h="840535">
                <a:tc>
                  <a:txBody>
                    <a:bodyPr/>
                    <a:lstStyle/>
                    <a:p>
                      <a:r>
                        <a:rPr lang="sv-SE" dirty="0"/>
                        <a:t>Bronssponsor Match</a:t>
                      </a:r>
                    </a:p>
                  </a:txBody>
                  <a:tcPr anchor="ctr"/>
                </a:tc>
                <a:tc>
                  <a:txBody>
                    <a:bodyPr/>
                    <a:lstStyle/>
                    <a:p>
                      <a:r>
                        <a:rPr lang="sv-SE" dirty="0"/>
                        <a:t>5 000 kr</a:t>
                      </a:r>
                    </a:p>
                  </a:txBody>
                  <a:tcPr anchor="ctr"/>
                </a:tc>
                <a:tc>
                  <a:txBody>
                    <a:bodyPr/>
                    <a:lstStyle/>
                    <a:p>
                      <a:pPr marL="285750" indent="-285750">
                        <a:buFont typeface="Wingdings" panose="05000000000000000000" pitchFamily="2" charset="2"/>
                        <a:buChar char="Ø"/>
                      </a:pPr>
                      <a:r>
                        <a:rPr lang="sv-SE" dirty="0"/>
                        <a:t>Logotyp på matchtröjans ärm</a:t>
                      </a:r>
                    </a:p>
                    <a:p>
                      <a:pPr marL="285750" indent="-285750">
                        <a:buFont typeface="Wingdings" panose="05000000000000000000" pitchFamily="2" charset="2"/>
                        <a:buChar char="Ø"/>
                      </a:pPr>
                      <a:r>
                        <a:rPr lang="sv-SE" dirty="0"/>
                        <a:t>Företagsnamn på sponsorlista</a:t>
                      </a:r>
                    </a:p>
                    <a:p>
                      <a:pPr marL="285750" indent="-285750">
                        <a:buFont typeface="Wingdings" panose="05000000000000000000" pitchFamily="2" charset="2"/>
                        <a:buChar char="Ø"/>
                      </a:pPr>
                      <a:r>
                        <a:rPr lang="sv-SE" dirty="0"/>
                        <a:t>Tackinlägg på lagets sociala medier</a:t>
                      </a:r>
                    </a:p>
                  </a:txBody>
                  <a:tcPr/>
                </a:tc>
                <a:extLst>
                  <a:ext uri="{0D108BD9-81ED-4DB2-BD59-A6C34878D82A}">
                    <a16:rowId xmlns:a16="http://schemas.microsoft.com/office/drawing/2014/main" val="542571141"/>
                  </a:ext>
                </a:extLst>
              </a:tr>
            </a:tbl>
          </a:graphicData>
        </a:graphic>
      </p:graphicFrame>
    </p:spTree>
    <p:extLst>
      <p:ext uri="{BB962C8B-B14F-4D97-AF65-F5344CB8AC3E}">
        <p14:creationId xmlns:p14="http://schemas.microsoft.com/office/powerpoint/2010/main" val="46537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F821A2A-5690-0C13-7296-EEB376DB1F4B}"/>
              </a:ext>
            </a:extLst>
          </p:cNvPr>
          <p:cNvPicPr>
            <a:picLocks noChangeAspect="1"/>
          </p:cNvPicPr>
          <p:nvPr/>
        </p:nvPicPr>
        <p:blipFill>
          <a:blip r:embed="rId2"/>
          <a:stretch>
            <a:fillRect/>
          </a:stretch>
        </p:blipFill>
        <p:spPr>
          <a:xfrm>
            <a:off x="0" y="5734349"/>
            <a:ext cx="12192000" cy="1123651"/>
          </a:xfrm>
          <a:prstGeom prst="rect">
            <a:avLst/>
          </a:prstGeom>
        </p:spPr>
      </p:pic>
      <p:graphicFrame>
        <p:nvGraphicFramePr>
          <p:cNvPr id="3" name="Tabell 2">
            <a:extLst>
              <a:ext uri="{FF2B5EF4-FFF2-40B4-BE49-F238E27FC236}">
                <a16:creationId xmlns:a16="http://schemas.microsoft.com/office/drawing/2014/main" id="{80D436C8-FA5D-03AE-D7AA-9BC573C808FA}"/>
              </a:ext>
            </a:extLst>
          </p:cNvPr>
          <p:cNvGraphicFramePr>
            <a:graphicFrameLocks noGrp="1"/>
          </p:cNvGraphicFramePr>
          <p:nvPr>
            <p:extLst>
              <p:ext uri="{D42A27DB-BD31-4B8C-83A1-F6EECF244321}">
                <p14:modId xmlns:p14="http://schemas.microsoft.com/office/powerpoint/2010/main" val="3403171140"/>
              </p:ext>
            </p:extLst>
          </p:nvPr>
        </p:nvGraphicFramePr>
        <p:xfrm>
          <a:off x="561415" y="330055"/>
          <a:ext cx="7445547" cy="5043210"/>
        </p:xfrm>
        <a:graphic>
          <a:graphicData uri="http://schemas.openxmlformats.org/drawingml/2006/table">
            <a:tbl>
              <a:tblPr firstRow="1" bandRow="1">
                <a:tableStyleId>{5C22544A-7EE6-4342-B048-85BDC9FD1C3A}</a:tableStyleId>
              </a:tblPr>
              <a:tblGrid>
                <a:gridCol w="3286800">
                  <a:extLst>
                    <a:ext uri="{9D8B030D-6E8A-4147-A177-3AD203B41FA5}">
                      <a16:colId xmlns:a16="http://schemas.microsoft.com/office/drawing/2014/main" val="1847784467"/>
                    </a:ext>
                  </a:extLst>
                </a:gridCol>
                <a:gridCol w="4158747">
                  <a:extLst>
                    <a:ext uri="{9D8B030D-6E8A-4147-A177-3AD203B41FA5}">
                      <a16:colId xmlns:a16="http://schemas.microsoft.com/office/drawing/2014/main" val="1603560807"/>
                    </a:ext>
                  </a:extLst>
                </a:gridCol>
              </a:tblGrid>
              <a:tr h="840535">
                <a:tc>
                  <a:txBody>
                    <a:bodyPr/>
                    <a:lstStyle/>
                    <a:p>
                      <a:r>
                        <a:rPr lang="sv-SE" dirty="0">
                          <a:solidFill>
                            <a:schemeClr val="bg1"/>
                          </a:solidFill>
                        </a:rPr>
                        <a:t>Guldsponsor Match</a:t>
                      </a:r>
                    </a:p>
                  </a:txBody>
                  <a:tcPr anchor="ctr">
                    <a:solidFill>
                      <a:srgbClr val="D60000"/>
                    </a:solidFill>
                  </a:tcPr>
                </a:tc>
                <a:tc>
                  <a:txBody>
                    <a:bodyPr/>
                    <a:lstStyle/>
                    <a:p>
                      <a:r>
                        <a:rPr lang="sv-SE" dirty="0">
                          <a:solidFill>
                            <a:schemeClr val="bg1"/>
                          </a:solidFill>
                        </a:rPr>
                        <a:t>Övrig information</a:t>
                      </a:r>
                    </a:p>
                  </a:txBody>
                  <a:tcPr anchor="ctr">
                    <a:solidFill>
                      <a:srgbClr val="D60000"/>
                    </a:solidFill>
                  </a:tcPr>
                </a:tc>
                <a:extLst>
                  <a:ext uri="{0D108BD9-81ED-4DB2-BD59-A6C34878D82A}">
                    <a16:rowId xmlns:a16="http://schemas.microsoft.com/office/drawing/2014/main" val="1193300652"/>
                  </a:ext>
                </a:extLst>
              </a:tr>
              <a:tr h="840535">
                <a:tc>
                  <a:txBody>
                    <a:bodyPr/>
                    <a:lstStyle/>
                    <a:p>
                      <a:pPr marL="285750" indent="-285750">
                        <a:buFont typeface="Wingdings" panose="05000000000000000000" pitchFamily="2" charset="2"/>
                        <a:buChar char="Ø"/>
                      </a:pPr>
                      <a:r>
                        <a:rPr lang="sv-SE" dirty="0"/>
                        <a:t>Logotyp centralt på matchtröjans framsida</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Storlek logotyp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dirty="0"/>
                        <a:t>      Bröst fram 230 x 90 mm</a:t>
                      </a:r>
                    </a:p>
                  </a:txBody>
                  <a:tcPr anchor="ctr"/>
                </a:tc>
                <a:extLst>
                  <a:ext uri="{0D108BD9-81ED-4DB2-BD59-A6C34878D82A}">
                    <a16:rowId xmlns:a16="http://schemas.microsoft.com/office/drawing/2014/main" val="2629500588"/>
                  </a:ext>
                </a:extLst>
              </a:tr>
              <a:tr h="840535">
                <a:tc>
                  <a:txBody>
                    <a:bodyPr/>
                    <a:lstStyle/>
                    <a:p>
                      <a:pPr marL="285750" indent="-285750">
                        <a:buFont typeface="Wingdings" panose="05000000000000000000" pitchFamily="2" charset="2"/>
                        <a:buChar char="Ø"/>
                      </a:pPr>
                      <a:r>
                        <a:rPr lang="sv-SE" dirty="0"/>
                        <a:t>Synlighet i lagets sociala medier</a:t>
                      </a:r>
                    </a:p>
                  </a:txBody>
                  <a:tcPr anchor="ctr"/>
                </a:tc>
                <a:tc>
                  <a:txBody>
                    <a:bodyPr/>
                    <a:lstStyle/>
                    <a:p>
                      <a:pPr marL="285750" indent="-285750">
                        <a:buFont typeface="Wingdings" panose="05000000000000000000" pitchFamily="2" charset="2"/>
                        <a:buChar char="Ø"/>
                      </a:pPr>
                      <a:r>
                        <a:rPr lang="sv-SE" dirty="0" err="1"/>
                        <a:t>Instagram</a:t>
                      </a:r>
                      <a:r>
                        <a:rPr lang="sv-SE" dirty="0"/>
                        <a:t> och Facebook</a:t>
                      </a:r>
                    </a:p>
                  </a:txBody>
                  <a:tcPr anchor="ctr"/>
                </a:tc>
                <a:extLst>
                  <a:ext uri="{0D108BD9-81ED-4DB2-BD59-A6C34878D82A}">
                    <a16:rowId xmlns:a16="http://schemas.microsoft.com/office/drawing/2014/main" val="1629143251"/>
                  </a:ext>
                </a:extLst>
              </a:tr>
              <a:tr h="840535">
                <a:tc>
                  <a:txBody>
                    <a:bodyPr/>
                    <a:lstStyle/>
                    <a:p>
                      <a:pPr marL="285750" indent="-285750">
                        <a:buFont typeface="Wingdings" panose="05000000000000000000" pitchFamily="2" charset="2"/>
                        <a:buChar char="Ø"/>
                      </a:pPr>
                      <a:r>
                        <a:rPr lang="sv-SE" dirty="0"/>
                        <a:t>Presentation av företaget i sponsorinlägg</a:t>
                      </a:r>
                    </a:p>
                  </a:txBody>
                  <a:tcPr anchor="ctr"/>
                </a:tc>
                <a:tc>
                  <a:txBody>
                    <a:bodyPr/>
                    <a:lstStyle/>
                    <a:p>
                      <a:pPr marL="285750" indent="-285750">
                        <a:buFont typeface="Wingdings" panose="05000000000000000000" pitchFamily="2" charset="2"/>
                        <a:buChar char="Ø"/>
                      </a:pPr>
                      <a:r>
                        <a:rPr lang="sv-SE" dirty="0"/>
                        <a:t>Länk till hemsida, logotyp och beskrivning.</a:t>
                      </a:r>
                    </a:p>
                  </a:txBody>
                  <a:tcPr anchor="ctr"/>
                </a:tc>
                <a:extLst>
                  <a:ext uri="{0D108BD9-81ED-4DB2-BD59-A6C34878D82A}">
                    <a16:rowId xmlns:a16="http://schemas.microsoft.com/office/drawing/2014/main" val="542571141"/>
                  </a:ext>
                </a:extLst>
              </a:tr>
              <a:tr h="840535">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Logotyp på lagets sponsorlista</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Synlighet på </a:t>
                      </a:r>
                      <a:r>
                        <a:rPr lang="sv-SE" dirty="0" err="1"/>
                        <a:t>lagsidan</a:t>
                      </a:r>
                      <a:r>
                        <a:rPr lang="sv-SE" dirty="0"/>
                        <a:t> på laget.se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Sponsorlista vid hemmamatcher</a:t>
                      </a:r>
                    </a:p>
                  </a:txBody>
                  <a:tcPr anchor="ctr"/>
                </a:tc>
                <a:extLst>
                  <a:ext uri="{0D108BD9-81ED-4DB2-BD59-A6C34878D82A}">
                    <a16:rowId xmlns:a16="http://schemas.microsoft.com/office/drawing/2014/main" val="1844762372"/>
                  </a:ext>
                </a:extLst>
              </a:tr>
              <a:tr h="840535">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Logotyp på poster vid lagets matcher (Guldsponsorer)</a:t>
                      </a:r>
                    </a:p>
                  </a:txBody>
                  <a:tcPr anchor="ctr"/>
                </a:tc>
                <a:tc>
                  <a:txBody>
                    <a:bodyPr/>
                    <a:lstStyle/>
                    <a:p>
                      <a:pPr marL="285750" indent="-285750">
                        <a:buFont typeface="Wingdings" panose="05000000000000000000" pitchFamily="2" charset="2"/>
                        <a:buChar char="Ø"/>
                      </a:pPr>
                      <a:r>
                        <a:rPr lang="sv-SE" dirty="0"/>
                        <a:t>Storlek Poster 500 x 700 mm</a:t>
                      </a:r>
                    </a:p>
                  </a:txBody>
                  <a:tcPr anchor="ctr"/>
                </a:tc>
                <a:extLst>
                  <a:ext uri="{0D108BD9-81ED-4DB2-BD59-A6C34878D82A}">
                    <a16:rowId xmlns:a16="http://schemas.microsoft.com/office/drawing/2014/main" val="3114697054"/>
                  </a:ext>
                </a:extLst>
              </a:tr>
            </a:tbl>
          </a:graphicData>
        </a:graphic>
      </p:graphicFrame>
      <p:pic>
        <p:nvPicPr>
          <p:cNvPr id="7" name="Bildobjekt 6" descr="En bild som visar klädsel, Träningströja, T-shirt, topp&#10;&#10;AI-genererat innehåll kan vara felaktigt.">
            <a:extLst>
              <a:ext uri="{FF2B5EF4-FFF2-40B4-BE49-F238E27FC236}">
                <a16:creationId xmlns:a16="http://schemas.microsoft.com/office/drawing/2014/main" id="{D5FF1ABF-BC3A-143F-CC87-3BA53DDAF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906" y="974247"/>
            <a:ext cx="3142857" cy="4066667"/>
          </a:xfrm>
          <a:prstGeom prst="rect">
            <a:avLst/>
          </a:prstGeom>
        </p:spPr>
      </p:pic>
    </p:spTree>
    <p:extLst>
      <p:ext uri="{BB962C8B-B14F-4D97-AF65-F5344CB8AC3E}">
        <p14:creationId xmlns:p14="http://schemas.microsoft.com/office/powerpoint/2010/main" val="295337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F821A2A-5690-0C13-7296-EEB376DB1F4B}"/>
              </a:ext>
            </a:extLst>
          </p:cNvPr>
          <p:cNvPicPr>
            <a:picLocks noChangeAspect="1"/>
          </p:cNvPicPr>
          <p:nvPr/>
        </p:nvPicPr>
        <p:blipFill>
          <a:blip r:embed="rId2"/>
          <a:stretch>
            <a:fillRect/>
          </a:stretch>
        </p:blipFill>
        <p:spPr>
          <a:xfrm>
            <a:off x="0" y="5734349"/>
            <a:ext cx="12192000" cy="1123651"/>
          </a:xfrm>
          <a:prstGeom prst="rect">
            <a:avLst/>
          </a:prstGeom>
        </p:spPr>
      </p:pic>
      <p:graphicFrame>
        <p:nvGraphicFramePr>
          <p:cNvPr id="3" name="Tabell 2">
            <a:extLst>
              <a:ext uri="{FF2B5EF4-FFF2-40B4-BE49-F238E27FC236}">
                <a16:creationId xmlns:a16="http://schemas.microsoft.com/office/drawing/2014/main" id="{80D436C8-FA5D-03AE-D7AA-9BC573C808FA}"/>
              </a:ext>
            </a:extLst>
          </p:cNvPr>
          <p:cNvGraphicFramePr>
            <a:graphicFrameLocks noGrp="1"/>
          </p:cNvGraphicFramePr>
          <p:nvPr>
            <p:extLst>
              <p:ext uri="{D42A27DB-BD31-4B8C-83A1-F6EECF244321}">
                <p14:modId xmlns:p14="http://schemas.microsoft.com/office/powerpoint/2010/main" val="3901365165"/>
              </p:ext>
            </p:extLst>
          </p:nvPr>
        </p:nvGraphicFramePr>
        <p:xfrm>
          <a:off x="561415" y="330055"/>
          <a:ext cx="7270619" cy="3436005"/>
        </p:xfrm>
        <a:graphic>
          <a:graphicData uri="http://schemas.openxmlformats.org/drawingml/2006/table">
            <a:tbl>
              <a:tblPr firstRow="1" bandRow="1">
                <a:tableStyleId>{5C22544A-7EE6-4342-B048-85BDC9FD1C3A}</a:tableStyleId>
              </a:tblPr>
              <a:tblGrid>
                <a:gridCol w="2817889">
                  <a:extLst>
                    <a:ext uri="{9D8B030D-6E8A-4147-A177-3AD203B41FA5}">
                      <a16:colId xmlns:a16="http://schemas.microsoft.com/office/drawing/2014/main" val="1847784467"/>
                    </a:ext>
                  </a:extLst>
                </a:gridCol>
                <a:gridCol w="4452730">
                  <a:extLst>
                    <a:ext uri="{9D8B030D-6E8A-4147-A177-3AD203B41FA5}">
                      <a16:colId xmlns:a16="http://schemas.microsoft.com/office/drawing/2014/main" val="1603560807"/>
                    </a:ext>
                  </a:extLst>
                </a:gridCol>
              </a:tblGrid>
              <a:tr h="840535">
                <a:tc>
                  <a:txBody>
                    <a:bodyPr/>
                    <a:lstStyle/>
                    <a:p>
                      <a:r>
                        <a:rPr lang="sv-SE" dirty="0">
                          <a:solidFill>
                            <a:schemeClr val="bg1"/>
                          </a:solidFill>
                        </a:rPr>
                        <a:t>Silversponsor Match</a:t>
                      </a:r>
                    </a:p>
                  </a:txBody>
                  <a:tcPr anchor="ctr">
                    <a:solidFill>
                      <a:srgbClr val="D60000"/>
                    </a:solidFill>
                  </a:tcPr>
                </a:tc>
                <a:tc>
                  <a:txBody>
                    <a:bodyPr/>
                    <a:lstStyle/>
                    <a:p>
                      <a:r>
                        <a:rPr lang="sv-SE" dirty="0">
                          <a:solidFill>
                            <a:schemeClr val="bg1"/>
                          </a:solidFill>
                        </a:rPr>
                        <a:t>Övrig information</a:t>
                      </a:r>
                    </a:p>
                  </a:txBody>
                  <a:tcPr anchor="ctr">
                    <a:solidFill>
                      <a:srgbClr val="D60000"/>
                    </a:solidFill>
                  </a:tcPr>
                </a:tc>
                <a:extLst>
                  <a:ext uri="{0D108BD9-81ED-4DB2-BD59-A6C34878D82A}">
                    <a16:rowId xmlns:a16="http://schemas.microsoft.com/office/drawing/2014/main" val="1193300652"/>
                  </a:ext>
                </a:extLst>
              </a:tr>
              <a:tr h="840535">
                <a:tc>
                  <a:txBody>
                    <a:bodyPr/>
                    <a:lstStyle/>
                    <a:p>
                      <a:pPr marL="285750" indent="-285750">
                        <a:buFont typeface="Wingdings" panose="05000000000000000000" pitchFamily="2" charset="2"/>
                        <a:buChar char="Ø"/>
                      </a:pPr>
                      <a:r>
                        <a:rPr lang="sv-SE" dirty="0"/>
                        <a:t>Logotyp på baksidan av matchtröjan alt. på shortsen</a:t>
                      </a:r>
                    </a:p>
                  </a:txBody>
                  <a:tcPr anchor="ctr"/>
                </a:tc>
                <a:tc>
                  <a:txBody>
                    <a:bodyPr/>
                    <a:lstStyle/>
                    <a:p>
                      <a:pPr marL="285750" indent="-285750">
                        <a:buFont typeface="Wingdings" panose="05000000000000000000" pitchFamily="2" charset="2"/>
                        <a:buChar char="Ø"/>
                      </a:pPr>
                      <a:r>
                        <a:rPr lang="sv-SE" dirty="0"/>
                        <a:t>Storlek logotyp </a:t>
                      </a:r>
                    </a:p>
                    <a:p>
                      <a:pPr marL="0" indent="0">
                        <a:buFont typeface="Wingdings" panose="05000000000000000000" pitchFamily="2" charset="2"/>
                        <a:buNone/>
                      </a:pPr>
                      <a:r>
                        <a:rPr lang="sv-SE" dirty="0"/>
                        <a:t>      Nedre rygg 180 x 55 mm</a:t>
                      </a:r>
                    </a:p>
                    <a:p>
                      <a:pPr marL="0" indent="0">
                        <a:buFont typeface="Wingdings" panose="05000000000000000000" pitchFamily="2" charset="2"/>
                        <a:buNone/>
                      </a:pPr>
                      <a:r>
                        <a:rPr lang="sv-SE" dirty="0"/>
                        <a:t>      Shorts bak 125 x 45 mm</a:t>
                      </a:r>
                    </a:p>
                  </a:txBody>
                  <a:tcPr anchor="ctr"/>
                </a:tc>
                <a:extLst>
                  <a:ext uri="{0D108BD9-81ED-4DB2-BD59-A6C34878D82A}">
                    <a16:rowId xmlns:a16="http://schemas.microsoft.com/office/drawing/2014/main" val="2629500588"/>
                  </a:ext>
                </a:extLst>
              </a:tr>
              <a:tr h="840535">
                <a:tc>
                  <a:txBody>
                    <a:bodyPr/>
                    <a:lstStyle/>
                    <a:p>
                      <a:pPr marL="285750" indent="-285750">
                        <a:buFont typeface="Wingdings" panose="05000000000000000000" pitchFamily="2" charset="2"/>
                        <a:buChar char="Ø"/>
                      </a:pPr>
                      <a:r>
                        <a:rPr lang="sv-SE" dirty="0"/>
                        <a:t>Logotyp på lagets sponsorlista</a:t>
                      </a:r>
                    </a:p>
                  </a:txBody>
                  <a:tcPr anchor="ctr"/>
                </a:tc>
                <a:tc>
                  <a:txBody>
                    <a:bodyPr/>
                    <a:lstStyle/>
                    <a:p>
                      <a:pPr marL="285750" indent="-285750">
                        <a:buFont typeface="Wingdings" panose="05000000000000000000" pitchFamily="2" charset="2"/>
                        <a:buChar char="Ø"/>
                      </a:pPr>
                      <a:r>
                        <a:rPr lang="sv-SE" dirty="0"/>
                        <a:t>Synlighet på </a:t>
                      </a:r>
                      <a:r>
                        <a:rPr lang="sv-SE" dirty="0" err="1"/>
                        <a:t>lagsidan</a:t>
                      </a:r>
                      <a:r>
                        <a:rPr lang="sv-SE" dirty="0"/>
                        <a:t> på laget.se</a:t>
                      </a:r>
                    </a:p>
                    <a:p>
                      <a:pPr marL="285750" indent="-285750">
                        <a:buFont typeface="Wingdings" panose="05000000000000000000" pitchFamily="2" charset="2"/>
                        <a:buChar char="Ø"/>
                      </a:pPr>
                      <a:r>
                        <a:rPr lang="sv-SE" dirty="0"/>
                        <a:t>Sponsorlista vid hemmamatcher</a:t>
                      </a:r>
                    </a:p>
                  </a:txBody>
                  <a:tcPr anchor="ctr"/>
                </a:tc>
                <a:extLst>
                  <a:ext uri="{0D108BD9-81ED-4DB2-BD59-A6C34878D82A}">
                    <a16:rowId xmlns:a16="http://schemas.microsoft.com/office/drawing/2014/main" val="1629143251"/>
                  </a:ext>
                </a:extLst>
              </a:tr>
              <a:tr h="840535">
                <a:tc>
                  <a:txBody>
                    <a:bodyPr/>
                    <a:lstStyle/>
                    <a:p>
                      <a:pPr marL="285750" indent="-285750">
                        <a:buFont typeface="Wingdings" panose="05000000000000000000" pitchFamily="2" charset="2"/>
                        <a:buChar char="Ø"/>
                      </a:pPr>
                      <a:r>
                        <a:rPr lang="sv-SE" dirty="0"/>
                        <a:t>Tackinlägg på lagets sociala medier</a:t>
                      </a:r>
                    </a:p>
                  </a:txBody>
                  <a:tcPr anchor="ctr"/>
                </a:tc>
                <a:tc>
                  <a:txBody>
                    <a:bodyPr/>
                    <a:lstStyle/>
                    <a:p>
                      <a:pPr marL="285750" indent="-285750">
                        <a:buFont typeface="Wingdings" panose="05000000000000000000" pitchFamily="2" charset="2"/>
                        <a:buChar char="Ø"/>
                      </a:pPr>
                      <a:r>
                        <a:rPr lang="sv-SE" dirty="0"/>
                        <a:t>Inlägg via </a:t>
                      </a:r>
                      <a:r>
                        <a:rPr lang="sv-SE" dirty="0" err="1"/>
                        <a:t>Instagram</a:t>
                      </a:r>
                      <a:r>
                        <a:rPr lang="sv-SE" dirty="0"/>
                        <a:t> och Facebook</a:t>
                      </a:r>
                    </a:p>
                  </a:txBody>
                  <a:tcPr anchor="ctr"/>
                </a:tc>
                <a:extLst>
                  <a:ext uri="{0D108BD9-81ED-4DB2-BD59-A6C34878D82A}">
                    <a16:rowId xmlns:a16="http://schemas.microsoft.com/office/drawing/2014/main" val="542571141"/>
                  </a:ext>
                </a:extLst>
              </a:tr>
            </a:tbl>
          </a:graphicData>
        </a:graphic>
      </p:graphicFrame>
      <p:pic>
        <p:nvPicPr>
          <p:cNvPr id="4" name="Bildobjekt 3" descr="En bild som visar klädsel, Träningströja, T-shirt, topp&#10;&#10;AI-genererat innehåll kan vara felaktigt.">
            <a:extLst>
              <a:ext uri="{FF2B5EF4-FFF2-40B4-BE49-F238E27FC236}">
                <a16:creationId xmlns:a16="http://schemas.microsoft.com/office/drawing/2014/main" id="{531D31D9-5BF4-2F71-5350-C9896F4FA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102" y="327967"/>
            <a:ext cx="2085967" cy="2836651"/>
          </a:xfrm>
          <a:prstGeom prst="rect">
            <a:avLst/>
          </a:prstGeom>
        </p:spPr>
      </p:pic>
      <p:pic>
        <p:nvPicPr>
          <p:cNvPr id="5" name="Bildobjekt 4" descr="En bild som visar klädsel&#10;&#10;AI-genererat innehåll kan vara felaktigt.">
            <a:extLst>
              <a:ext uri="{FF2B5EF4-FFF2-40B4-BE49-F238E27FC236}">
                <a16:creationId xmlns:a16="http://schemas.microsoft.com/office/drawing/2014/main" id="{BFD88CF3-C3E7-C860-7641-D9484F8E7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9103" y="3280802"/>
            <a:ext cx="2070426" cy="2070426"/>
          </a:xfrm>
          <a:prstGeom prst="rect">
            <a:avLst/>
          </a:prstGeom>
        </p:spPr>
      </p:pic>
    </p:spTree>
    <p:extLst>
      <p:ext uri="{BB962C8B-B14F-4D97-AF65-F5344CB8AC3E}">
        <p14:creationId xmlns:p14="http://schemas.microsoft.com/office/powerpoint/2010/main" val="4635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F821A2A-5690-0C13-7296-EEB376DB1F4B}"/>
              </a:ext>
            </a:extLst>
          </p:cNvPr>
          <p:cNvPicPr>
            <a:picLocks noChangeAspect="1"/>
          </p:cNvPicPr>
          <p:nvPr/>
        </p:nvPicPr>
        <p:blipFill>
          <a:blip r:embed="rId2"/>
          <a:stretch>
            <a:fillRect/>
          </a:stretch>
        </p:blipFill>
        <p:spPr>
          <a:xfrm>
            <a:off x="0" y="5734349"/>
            <a:ext cx="12192000" cy="1123651"/>
          </a:xfrm>
          <a:prstGeom prst="rect">
            <a:avLst/>
          </a:prstGeom>
        </p:spPr>
      </p:pic>
      <p:graphicFrame>
        <p:nvGraphicFramePr>
          <p:cNvPr id="3" name="Tabell 2">
            <a:extLst>
              <a:ext uri="{FF2B5EF4-FFF2-40B4-BE49-F238E27FC236}">
                <a16:creationId xmlns:a16="http://schemas.microsoft.com/office/drawing/2014/main" id="{80D436C8-FA5D-03AE-D7AA-9BC573C808FA}"/>
              </a:ext>
            </a:extLst>
          </p:cNvPr>
          <p:cNvGraphicFramePr>
            <a:graphicFrameLocks noGrp="1"/>
          </p:cNvGraphicFramePr>
          <p:nvPr>
            <p:extLst>
              <p:ext uri="{D42A27DB-BD31-4B8C-83A1-F6EECF244321}">
                <p14:modId xmlns:p14="http://schemas.microsoft.com/office/powerpoint/2010/main" val="2710703385"/>
              </p:ext>
            </p:extLst>
          </p:nvPr>
        </p:nvGraphicFramePr>
        <p:xfrm>
          <a:off x="561416" y="330055"/>
          <a:ext cx="6865101" cy="3710325"/>
        </p:xfrm>
        <a:graphic>
          <a:graphicData uri="http://schemas.openxmlformats.org/drawingml/2006/table">
            <a:tbl>
              <a:tblPr firstRow="1" bandRow="1">
                <a:tableStyleId>{5C22544A-7EE6-4342-B048-85BDC9FD1C3A}</a:tableStyleId>
              </a:tblPr>
              <a:tblGrid>
                <a:gridCol w="2962021">
                  <a:extLst>
                    <a:ext uri="{9D8B030D-6E8A-4147-A177-3AD203B41FA5}">
                      <a16:colId xmlns:a16="http://schemas.microsoft.com/office/drawing/2014/main" val="1847784467"/>
                    </a:ext>
                  </a:extLst>
                </a:gridCol>
                <a:gridCol w="3903080">
                  <a:extLst>
                    <a:ext uri="{9D8B030D-6E8A-4147-A177-3AD203B41FA5}">
                      <a16:colId xmlns:a16="http://schemas.microsoft.com/office/drawing/2014/main" val="1603560807"/>
                    </a:ext>
                  </a:extLst>
                </a:gridCol>
              </a:tblGrid>
              <a:tr h="840535">
                <a:tc>
                  <a:txBody>
                    <a:bodyPr/>
                    <a:lstStyle/>
                    <a:p>
                      <a:r>
                        <a:rPr lang="sv-SE" dirty="0">
                          <a:solidFill>
                            <a:schemeClr val="bg1"/>
                          </a:solidFill>
                        </a:rPr>
                        <a:t>Bronssponsor Match</a:t>
                      </a:r>
                    </a:p>
                  </a:txBody>
                  <a:tcPr anchor="ctr">
                    <a:solidFill>
                      <a:srgbClr val="D60000"/>
                    </a:solidFill>
                  </a:tcPr>
                </a:tc>
                <a:tc>
                  <a:txBody>
                    <a:bodyPr/>
                    <a:lstStyle/>
                    <a:p>
                      <a:r>
                        <a:rPr lang="sv-SE" dirty="0">
                          <a:solidFill>
                            <a:schemeClr val="bg1"/>
                          </a:solidFill>
                        </a:rPr>
                        <a:t>Övrig information</a:t>
                      </a:r>
                    </a:p>
                  </a:txBody>
                  <a:tcPr anchor="ctr">
                    <a:solidFill>
                      <a:srgbClr val="D60000"/>
                    </a:solidFill>
                  </a:tcPr>
                </a:tc>
                <a:extLst>
                  <a:ext uri="{0D108BD9-81ED-4DB2-BD59-A6C34878D82A}">
                    <a16:rowId xmlns:a16="http://schemas.microsoft.com/office/drawing/2014/main" val="1193300652"/>
                  </a:ext>
                </a:extLst>
              </a:tr>
              <a:tr h="840535">
                <a:tc>
                  <a:txBody>
                    <a:bodyPr/>
                    <a:lstStyle/>
                    <a:p>
                      <a:pPr marL="285750" indent="-285750">
                        <a:buFont typeface="Wingdings" panose="05000000000000000000" pitchFamily="2" charset="2"/>
                        <a:buChar char="Ø"/>
                      </a:pPr>
                      <a:r>
                        <a:rPr lang="sv-SE" dirty="0"/>
                        <a:t>Logotyp på ärm eller axlar på matchtröjan alt. på framsida shorts</a:t>
                      </a:r>
                    </a:p>
                  </a:txBody>
                  <a:tcPr anchor="ctr"/>
                </a:tc>
                <a:tc>
                  <a:txBody>
                    <a:bodyPr/>
                    <a:lstStyle/>
                    <a:p>
                      <a:pPr marL="285750" indent="-285750">
                        <a:buFont typeface="Wingdings" panose="05000000000000000000" pitchFamily="2" charset="2"/>
                        <a:buChar char="Ø"/>
                      </a:pPr>
                      <a:r>
                        <a:rPr lang="sv-SE" dirty="0"/>
                        <a:t>Storlek logotyp </a:t>
                      </a:r>
                    </a:p>
                    <a:p>
                      <a:pPr marL="0" indent="0">
                        <a:buFont typeface="Wingdings" panose="05000000000000000000" pitchFamily="2" charset="2"/>
                        <a:buNone/>
                      </a:pPr>
                      <a:r>
                        <a:rPr lang="sv-SE" dirty="0"/>
                        <a:t>      Ärm 80 x 40 mm</a:t>
                      </a:r>
                    </a:p>
                    <a:p>
                      <a:pPr marL="0" indent="0">
                        <a:buFont typeface="Wingdings" panose="05000000000000000000" pitchFamily="2" charset="2"/>
                        <a:buNone/>
                      </a:pPr>
                      <a:r>
                        <a:rPr lang="sv-SE" dirty="0"/>
                        <a:t>      Axlar fram 90 x 45 mm</a:t>
                      </a:r>
                    </a:p>
                    <a:p>
                      <a:pPr marL="0" indent="0">
                        <a:buFont typeface="Wingdings" panose="05000000000000000000" pitchFamily="2" charset="2"/>
                        <a:buNone/>
                      </a:pPr>
                      <a:r>
                        <a:rPr lang="sv-SE" dirty="0"/>
                        <a:t>      Shorts fram 75 x 45 mm</a:t>
                      </a:r>
                    </a:p>
                  </a:txBody>
                  <a:tcPr anchor="ctr"/>
                </a:tc>
                <a:extLst>
                  <a:ext uri="{0D108BD9-81ED-4DB2-BD59-A6C34878D82A}">
                    <a16:rowId xmlns:a16="http://schemas.microsoft.com/office/drawing/2014/main" val="2629500588"/>
                  </a:ext>
                </a:extLst>
              </a:tr>
              <a:tr h="840535">
                <a:tc>
                  <a:txBody>
                    <a:bodyPr/>
                    <a:lstStyle/>
                    <a:p>
                      <a:pPr marL="285750" indent="-285750">
                        <a:buFont typeface="Wingdings" panose="05000000000000000000" pitchFamily="2" charset="2"/>
                        <a:buChar char="Ø"/>
                      </a:pPr>
                      <a:r>
                        <a:rPr lang="sv-SE" dirty="0"/>
                        <a:t>Företagsnamn på lagets sponsorlista</a:t>
                      </a:r>
                    </a:p>
                  </a:txBody>
                  <a:tcPr anchor="ctr"/>
                </a:tc>
                <a:tc>
                  <a:txBody>
                    <a:bodyPr/>
                    <a:lstStyle/>
                    <a:p>
                      <a:pPr marL="285750" indent="-285750">
                        <a:buFont typeface="Wingdings" panose="05000000000000000000" pitchFamily="2" charset="2"/>
                        <a:buChar char="Ø"/>
                      </a:pPr>
                      <a:r>
                        <a:rPr lang="sv-SE" dirty="0"/>
                        <a:t>Synlighet på </a:t>
                      </a:r>
                      <a:r>
                        <a:rPr lang="sv-SE" dirty="0" err="1"/>
                        <a:t>lagsidan</a:t>
                      </a:r>
                      <a:r>
                        <a:rPr lang="sv-SE" dirty="0"/>
                        <a:t> på laget.se</a:t>
                      </a:r>
                    </a:p>
                    <a:p>
                      <a:pPr marL="285750" indent="-285750">
                        <a:buFont typeface="Wingdings" panose="05000000000000000000" pitchFamily="2" charset="2"/>
                        <a:buChar char="Ø"/>
                      </a:pPr>
                      <a:r>
                        <a:rPr lang="sv-SE" dirty="0"/>
                        <a:t>Sponsorlista vid hemmamatcher</a:t>
                      </a:r>
                    </a:p>
                  </a:txBody>
                  <a:tcPr anchor="ctr"/>
                </a:tc>
                <a:extLst>
                  <a:ext uri="{0D108BD9-81ED-4DB2-BD59-A6C34878D82A}">
                    <a16:rowId xmlns:a16="http://schemas.microsoft.com/office/drawing/2014/main" val="1629143251"/>
                  </a:ext>
                </a:extLst>
              </a:tr>
              <a:tr h="840535">
                <a:tc>
                  <a:txBody>
                    <a:bodyPr/>
                    <a:lstStyle/>
                    <a:p>
                      <a:pPr marL="285750" indent="-285750">
                        <a:buFont typeface="Wingdings" panose="05000000000000000000" pitchFamily="2" charset="2"/>
                        <a:buChar char="Ø"/>
                      </a:pPr>
                      <a:r>
                        <a:rPr lang="sv-SE" dirty="0"/>
                        <a:t>Tackinlägg på lagets sociala medier</a:t>
                      </a:r>
                    </a:p>
                  </a:txBody>
                  <a:tcPr anchor="ctr"/>
                </a:tc>
                <a:tc>
                  <a:txBody>
                    <a:bodyPr/>
                    <a:lstStyle/>
                    <a:p>
                      <a:pPr marL="285750" indent="-285750">
                        <a:buFont typeface="Wingdings" panose="05000000000000000000" pitchFamily="2" charset="2"/>
                        <a:buChar char="Ø"/>
                      </a:pPr>
                      <a:r>
                        <a:rPr lang="sv-SE" dirty="0"/>
                        <a:t>Inlägg via </a:t>
                      </a:r>
                      <a:r>
                        <a:rPr lang="sv-SE" dirty="0" err="1"/>
                        <a:t>Instagram</a:t>
                      </a:r>
                      <a:r>
                        <a:rPr lang="sv-SE" dirty="0"/>
                        <a:t> och Facebook</a:t>
                      </a:r>
                    </a:p>
                  </a:txBody>
                  <a:tcPr anchor="ctr"/>
                </a:tc>
                <a:extLst>
                  <a:ext uri="{0D108BD9-81ED-4DB2-BD59-A6C34878D82A}">
                    <a16:rowId xmlns:a16="http://schemas.microsoft.com/office/drawing/2014/main" val="542571141"/>
                  </a:ext>
                </a:extLst>
              </a:tr>
            </a:tbl>
          </a:graphicData>
        </a:graphic>
      </p:graphicFrame>
      <p:pic>
        <p:nvPicPr>
          <p:cNvPr id="5" name="Bildobjekt 4" descr="En bild som visar klädsel, text, underbyxor, Shorts&#10;&#10;AI-genererat innehåll kan vara felaktigt.">
            <a:extLst>
              <a:ext uri="{FF2B5EF4-FFF2-40B4-BE49-F238E27FC236}">
                <a16:creationId xmlns:a16="http://schemas.microsoft.com/office/drawing/2014/main" id="{17A9A7E8-699E-04E3-399B-2140DE24F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153" y="3131417"/>
            <a:ext cx="1976888" cy="1976888"/>
          </a:xfrm>
          <a:prstGeom prst="rect">
            <a:avLst/>
          </a:prstGeom>
        </p:spPr>
      </p:pic>
      <p:pic>
        <p:nvPicPr>
          <p:cNvPr id="8" name="Bildobjekt 7" descr="En bild som visar klädsel, Träningströja, röd, topp&#10;&#10;AI-genererat innehåll kan vara felaktigt.">
            <a:extLst>
              <a:ext uri="{FF2B5EF4-FFF2-40B4-BE49-F238E27FC236}">
                <a16:creationId xmlns:a16="http://schemas.microsoft.com/office/drawing/2014/main" id="{08A33BFD-E751-5CE8-539D-E0793C0B9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404" y="330054"/>
            <a:ext cx="1605390" cy="2408085"/>
          </a:xfrm>
          <a:prstGeom prst="rect">
            <a:avLst/>
          </a:prstGeom>
        </p:spPr>
      </p:pic>
      <p:pic>
        <p:nvPicPr>
          <p:cNvPr id="11" name="Bildobjekt 10" descr="En bild som visar klädsel, Träningströja, T-shirt, Sporttröja&#10;&#10;AI-genererat innehåll kan vara felaktigt.">
            <a:extLst>
              <a:ext uri="{FF2B5EF4-FFF2-40B4-BE49-F238E27FC236}">
                <a16:creationId xmlns:a16="http://schemas.microsoft.com/office/drawing/2014/main" id="{8C98B9C2-D278-D335-2CB9-9BB6AA7D28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8794" y="330054"/>
            <a:ext cx="2408085" cy="2408085"/>
          </a:xfrm>
          <a:prstGeom prst="rect">
            <a:avLst/>
          </a:prstGeom>
        </p:spPr>
      </p:pic>
    </p:spTree>
    <p:extLst>
      <p:ext uri="{BB962C8B-B14F-4D97-AF65-F5344CB8AC3E}">
        <p14:creationId xmlns:p14="http://schemas.microsoft.com/office/powerpoint/2010/main" val="321787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4D44BB-323A-E6C8-0CF3-64F4A3DD0E4E}"/>
              </a:ext>
            </a:extLst>
          </p:cNvPr>
          <p:cNvSpPr>
            <a:spLocks noGrp="1"/>
          </p:cNvSpPr>
          <p:nvPr>
            <p:ph type="title"/>
          </p:nvPr>
        </p:nvSpPr>
        <p:spPr>
          <a:xfrm>
            <a:off x="561417" y="296816"/>
            <a:ext cx="10515600" cy="1325563"/>
          </a:xfrm>
        </p:spPr>
        <p:txBody>
          <a:bodyPr/>
          <a:lstStyle/>
          <a:p>
            <a:r>
              <a:rPr lang="sv-SE" dirty="0"/>
              <a:t>Sponsorpaket - Arrangemang</a:t>
            </a:r>
            <a:br>
              <a:rPr lang="sv-SE" dirty="0"/>
            </a:br>
            <a:endParaRPr lang="sv-SE" sz="3200" dirty="0"/>
          </a:p>
        </p:txBody>
      </p:sp>
      <p:pic>
        <p:nvPicPr>
          <p:cNvPr id="9" name="Bildobjekt 8">
            <a:extLst>
              <a:ext uri="{FF2B5EF4-FFF2-40B4-BE49-F238E27FC236}">
                <a16:creationId xmlns:a16="http://schemas.microsoft.com/office/drawing/2014/main" id="{DF821A2A-5690-0C13-7296-EEB376DB1F4B}"/>
              </a:ext>
            </a:extLst>
          </p:cNvPr>
          <p:cNvPicPr>
            <a:picLocks noChangeAspect="1"/>
          </p:cNvPicPr>
          <p:nvPr/>
        </p:nvPicPr>
        <p:blipFill>
          <a:blip r:embed="rId2"/>
          <a:stretch>
            <a:fillRect/>
          </a:stretch>
        </p:blipFill>
        <p:spPr>
          <a:xfrm>
            <a:off x="0" y="5734349"/>
            <a:ext cx="12192000" cy="1123651"/>
          </a:xfrm>
          <a:prstGeom prst="rect">
            <a:avLst/>
          </a:prstGeom>
        </p:spPr>
      </p:pic>
      <p:graphicFrame>
        <p:nvGraphicFramePr>
          <p:cNvPr id="3" name="Tabell 2">
            <a:extLst>
              <a:ext uri="{FF2B5EF4-FFF2-40B4-BE49-F238E27FC236}">
                <a16:creationId xmlns:a16="http://schemas.microsoft.com/office/drawing/2014/main" id="{80D436C8-FA5D-03AE-D7AA-9BC573C808FA}"/>
              </a:ext>
            </a:extLst>
          </p:cNvPr>
          <p:cNvGraphicFramePr>
            <a:graphicFrameLocks noGrp="1"/>
          </p:cNvGraphicFramePr>
          <p:nvPr>
            <p:extLst>
              <p:ext uri="{D42A27DB-BD31-4B8C-83A1-F6EECF244321}">
                <p14:modId xmlns:p14="http://schemas.microsoft.com/office/powerpoint/2010/main" val="1630048828"/>
              </p:ext>
            </p:extLst>
          </p:nvPr>
        </p:nvGraphicFramePr>
        <p:xfrm>
          <a:off x="561417" y="1135188"/>
          <a:ext cx="11150853" cy="4444500"/>
        </p:xfrm>
        <a:graphic>
          <a:graphicData uri="http://schemas.openxmlformats.org/drawingml/2006/table">
            <a:tbl>
              <a:tblPr firstRow="1" bandRow="1">
                <a:tableStyleId>{5C22544A-7EE6-4342-B048-85BDC9FD1C3A}</a:tableStyleId>
              </a:tblPr>
              <a:tblGrid>
                <a:gridCol w="1945872">
                  <a:extLst>
                    <a:ext uri="{9D8B030D-6E8A-4147-A177-3AD203B41FA5}">
                      <a16:colId xmlns:a16="http://schemas.microsoft.com/office/drawing/2014/main" val="1847784467"/>
                    </a:ext>
                  </a:extLst>
                </a:gridCol>
                <a:gridCol w="1694565">
                  <a:extLst>
                    <a:ext uri="{9D8B030D-6E8A-4147-A177-3AD203B41FA5}">
                      <a16:colId xmlns:a16="http://schemas.microsoft.com/office/drawing/2014/main" val="2372926861"/>
                    </a:ext>
                  </a:extLst>
                </a:gridCol>
                <a:gridCol w="7510416">
                  <a:extLst>
                    <a:ext uri="{9D8B030D-6E8A-4147-A177-3AD203B41FA5}">
                      <a16:colId xmlns:a16="http://schemas.microsoft.com/office/drawing/2014/main" val="1603560807"/>
                    </a:ext>
                  </a:extLst>
                </a:gridCol>
              </a:tblGrid>
              <a:tr h="677885">
                <a:tc>
                  <a:txBody>
                    <a:bodyPr/>
                    <a:lstStyle/>
                    <a:p>
                      <a:r>
                        <a:rPr lang="sv-SE" dirty="0">
                          <a:solidFill>
                            <a:schemeClr val="bg1"/>
                          </a:solidFill>
                        </a:rPr>
                        <a:t>Sponsorpaket</a:t>
                      </a:r>
                    </a:p>
                  </a:txBody>
                  <a:tcPr anchor="ctr">
                    <a:solidFill>
                      <a:srgbClr val="D60000"/>
                    </a:solidFill>
                  </a:tcPr>
                </a:tc>
                <a:tc>
                  <a:txBody>
                    <a:bodyPr/>
                    <a:lstStyle/>
                    <a:p>
                      <a:r>
                        <a:rPr lang="sv-SE" dirty="0">
                          <a:solidFill>
                            <a:schemeClr val="bg1"/>
                          </a:solidFill>
                        </a:rPr>
                        <a:t>Kostnad</a:t>
                      </a:r>
                    </a:p>
                  </a:txBody>
                  <a:tcPr anchor="ctr">
                    <a:solidFill>
                      <a:srgbClr val="D60000"/>
                    </a:solidFill>
                  </a:tcPr>
                </a:tc>
                <a:tc>
                  <a:txBody>
                    <a:bodyPr/>
                    <a:lstStyle/>
                    <a:p>
                      <a:r>
                        <a:rPr lang="sv-SE" dirty="0">
                          <a:solidFill>
                            <a:schemeClr val="bg1"/>
                          </a:solidFill>
                        </a:rPr>
                        <a:t>Exponering</a:t>
                      </a:r>
                    </a:p>
                  </a:txBody>
                  <a:tcPr anchor="ctr">
                    <a:solidFill>
                      <a:srgbClr val="D60000"/>
                    </a:solidFill>
                  </a:tcPr>
                </a:tc>
                <a:extLst>
                  <a:ext uri="{0D108BD9-81ED-4DB2-BD59-A6C34878D82A}">
                    <a16:rowId xmlns:a16="http://schemas.microsoft.com/office/drawing/2014/main" val="1193300652"/>
                  </a:ext>
                </a:extLst>
              </a:tr>
              <a:tr h="840535">
                <a:tc>
                  <a:txBody>
                    <a:bodyPr/>
                    <a:lstStyle/>
                    <a:p>
                      <a:r>
                        <a:rPr lang="sv-SE" dirty="0"/>
                        <a:t>Guldsponsor Arrangemang</a:t>
                      </a:r>
                    </a:p>
                  </a:txBody>
                  <a:tcPr anchor="ctr"/>
                </a:tc>
                <a:tc>
                  <a:txBody>
                    <a:bodyPr/>
                    <a:lstStyle/>
                    <a:p>
                      <a:r>
                        <a:rPr lang="sv-SE" dirty="0"/>
                        <a:t>20 000 kr / säsong</a:t>
                      </a:r>
                    </a:p>
                  </a:txBody>
                  <a:tcPr anchor="ctr"/>
                </a:tc>
                <a:tc>
                  <a:txBody>
                    <a:bodyPr/>
                    <a:lstStyle/>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sv-SE" sz="1800" kern="1200" dirty="0">
                          <a:solidFill>
                            <a:schemeClr val="dk1"/>
                          </a:solidFill>
                          <a:effectLst/>
                          <a:latin typeface="+mn-lt"/>
                          <a:ea typeface="+mn-ea"/>
                          <a:cs typeface="+mn-cs"/>
                        </a:rPr>
                        <a:t>Namnge cupen, "XXX – </a:t>
                      </a:r>
                      <a:r>
                        <a:rPr lang="sv-SE" sz="1800" kern="1200" dirty="0" err="1">
                          <a:solidFill>
                            <a:schemeClr val="dk1"/>
                          </a:solidFill>
                          <a:effectLst/>
                          <a:latin typeface="+mn-lt"/>
                          <a:ea typeface="+mn-ea"/>
                          <a:cs typeface="+mn-cs"/>
                        </a:rPr>
                        <a:t>Kimstad</a:t>
                      </a:r>
                      <a:r>
                        <a:rPr lang="sv-SE" sz="1800" kern="1200" dirty="0">
                          <a:solidFill>
                            <a:schemeClr val="dk1"/>
                          </a:solidFill>
                          <a:effectLst/>
                          <a:latin typeface="+mn-lt"/>
                          <a:ea typeface="+mn-ea"/>
                          <a:cs typeface="+mn-cs"/>
                        </a:rPr>
                        <a:t> GoIF U P14” (all information)</a:t>
                      </a:r>
                      <a:endParaRPr lang="sv-SE" sz="1800" kern="1200" dirty="0">
                        <a:solidFill>
                          <a:schemeClr val="dk1"/>
                        </a:solidFill>
                        <a:latin typeface="+mn-lt"/>
                        <a:ea typeface="+mn-ea"/>
                        <a:cs typeface="+mn-cs"/>
                      </a:endParaRPr>
                    </a:p>
                    <a:p>
                      <a:pPr marL="285750" lvl="0" indent="-285750" algn="l" fontAlgn="ctr">
                        <a:buFont typeface="Wingdings" panose="05000000000000000000" pitchFamily="2" charset="2"/>
                        <a:buChar char="Ø"/>
                      </a:pPr>
                      <a:r>
                        <a:rPr lang="sv-SE" sz="1800" kern="1200" dirty="0">
                          <a:solidFill>
                            <a:schemeClr val="dk1"/>
                          </a:solidFill>
                          <a:latin typeface="+mn-lt"/>
                          <a:ea typeface="+mn-ea"/>
                          <a:cs typeface="+mn-cs"/>
                        </a:rPr>
                        <a:t>Exponering inför, under och efter cup/matchcamp.</a:t>
                      </a:r>
                    </a:p>
                    <a:p>
                      <a:pPr marL="285750" lvl="0" indent="-285750" fontAlgn="ctr">
                        <a:buFont typeface="Wingdings" panose="05000000000000000000" pitchFamily="2" charset="2"/>
                        <a:buChar char="Ø"/>
                      </a:pPr>
                      <a:r>
                        <a:rPr lang="sv-SE" sz="1800" kern="1200" dirty="0">
                          <a:solidFill>
                            <a:schemeClr val="dk1"/>
                          </a:solidFill>
                          <a:latin typeface="+mn-lt"/>
                          <a:ea typeface="+mn-ea"/>
                          <a:cs typeface="+mn-cs"/>
                        </a:rPr>
                        <a:t>Poster vid kiosk eller lotteri</a:t>
                      </a:r>
                    </a:p>
                    <a:p>
                      <a:pPr marL="285750" lvl="0" indent="-285750" fontAlgn="ctr">
                        <a:buFont typeface="Wingdings" panose="05000000000000000000" pitchFamily="2" charset="2"/>
                        <a:buChar char="Ø"/>
                      </a:pPr>
                      <a:r>
                        <a:rPr lang="sv-SE" sz="1800" kern="1200" dirty="0">
                          <a:solidFill>
                            <a:schemeClr val="dk1"/>
                          </a:solidFill>
                          <a:latin typeface="+mn-lt"/>
                          <a:ea typeface="+mn-ea"/>
                          <a:cs typeface="+mn-cs"/>
                        </a:rPr>
                        <a:t>Banderoll spelplan (storlek 100x200 cm eller enligt överenskommelse)</a:t>
                      </a:r>
                    </a:p>
                    <a:p>
                      <a:pPr marL="285750" lvl="0" indent="-285750" fontAlgn="ctr">
                        <a:buFont typeface="Wingdings" panose="05000000000000000000" pitchFamily="2" charset="2"/>
                        <a:buChar char="Ø"/>
                      </a:pPr>
                      <a:r>
                        <a:rPr lang="sv-SE" sz="1800" kern="1200" dirty="0">
                          <a:solidFill>
                            <a:schemeClr val="dk1"/>
                          </a:solidFill>
                          <a:effectLst/>
                          <a:latin typeface="+mn-lt"/>
                          <a:ea typeface="+mn-ea"/>
                          <a:cs typeface="+mn-cs"/>
                        </a:rPr>
                        <a:t>Möjlighet att presentera erbjudanden på plats</a:t>
                      </a:r>
                    </a:p>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sv-SE" sz="1800" kern="1200" dirty="0">
                          <a:solidFill>
                            <a:schemeClr val="dk1"/>
                          </a:solidFill>
                          <a:effectLst/>
                          <a:latin typeface="+mn-lt"/>
                          <a:ea typeface="+mn-ea"/>
                          <a:cs typeface="+mn-cs"/>
                        </a:rPr>
                        <a:t>Silversponsor match</a:t>
                      </a:r>
                    </a:p>
                  </a:txBody>
                  <a:tcPr anchor="ctr"/>
                </a:tc>
                <a:extLst>
                  <a:ext uri="{0D108BD9-81ED-4DB2-BD59-A6C34878D82A}">
                    <a16:rowId xmlns:a16="http://schemas.microsoft.com/office/drawing/2014/main" val="2629500588"/>
                  </a:ext>
                </a:extLst>
              </a:tr>
              <a:tr h="840535">
                <a:tc>
                  <a:txBody>
                    <a:bodyPr/>
                    <a:lstStyle/>
                    <a:p>
                      <a:r>
                        <a:rPr lang="sv-SE" dirty="0"/>
                        <a:t>Silversponsor Arrangemang</a:t>
                      </a:r>
                    </a:p>
                  </a:txBody>
                  <a:tcPr anchor="ctr"/>
                </a:tc>
                <a:tc>
                  <a:txBody>
                    <a:bodyPr/>
                    <a:lstStyle/>
                    <a:p>
                      <a:r>
                        <a:rPr lang="sv-SE" dirty="0"/>
                        <a:t>10 000 kr / säsong</a:t>
                      </a:r>
                    </a:p>
                  </a:txBody>
                  <a:tcPr anchor="ctr"/>
                </a:tc>
                <a:tc>
                  <a:txBody>
                    <a:bodyPr/>
                    <a:lstStyle/>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sv-SE" sz="1800" kern="1200" dirty="0">
                          <a:solidFill>
                            <a:schemeClr val="dk1"/>
                          </a:solidFill>
                          <a:latin typeface="+mn-lt"/>
                          <a:ea typeface="+mn-ea"/>
                          <a:cs typeface="+mn-cs"/>
                        </a:rPr>
                        <a:t>Exponering inför, under och efter cup/matchcamp</a:t>
                      </a:r>
                    </a:p>
                    <a:p>
                      <a:pPr marL="285750" lvl="0" indent="-285750" fontAlgn="ctr">
                        <a:buFont typeface="Wingdings" panose="05000000000000000000" pitchFamily="2" charset="2"/>
                        <a:buChar char="Ø"/>
                      </a:pPr>
                      <a:r>
                        <a:rPr lang="sv-SE" sz="1800" kern="1200" dirty="0">
                          <a:solidFill>
                            <a:schemeClr val="dk1"/>
                          </a:solidFill>
                          <a:latin typeface="+mn-lt"/>
                          <a:ea typeface="+mn-ea"/>
                          <a:cs typeface="+mn-cs"/>
                        </a:rPr>
                        <a:t>Poster vid kiosk och lotteri</a:t>
                      </a:r>
                    </a:p>
                    <a:p>
                      <a:pPr marL="285750" lvl="0" indent="-285750" fontAlgn="ctr">
                        <a:buFont typeface="Wingdings" panose="05000000000000000000" pitchFamily="2" charset="2"/>
                        <a:buChar char="Ø"/>
                      </a:pPr>
                      <a:r>
                        <a:rPr lang="sv-SE" sz="1800" kern="1200" dirty="0">
                          <a:solidFill>
                            <a:schemeClr val="dk1"/>
                          </a:solidFill>
                          <a:latin typeface="+mn-lt"/>
                          <a:ea typeface="+mn-ea"/>
                          <a:cs typeface="+mn-cs"/>
                        </a:rPr>
                        <a:t>Banderoll spelplan (storlek 100x200 cm eller enligt överenskommelse)</a:t>
                      </a:r>
                    </a:p>
                    <a:p>
                      <a:pPr marL="285750" indent="-285750">
                        <a:buFont typeface="Wingdings" panose="05000000000000000000" pitchFamily="2" charset="2"/>
                        <a:buChar char="Ø"/>
                      </a:pPr>
                      <a:r>
                        <a:rPr lang="sv-SE" dirty="0"/>
                        <a:t>Bronssponsor match</a:t>
                      </a:r>
                    </a:p>
                  </a:txBody>
                  <a:tcPr anchor="ctr"/>
                </a:tc>
                <a:extLst>
                  <a:ext uri="{0D108BD9-81ED-4DB2-BD59-A6C34878D82A}">
                    <a16:rowId xmlns:a16="http://schemas.microsoft.com/office/drawing/2014/main" val="1629143251"/>
                  </a:ext>
                </a:extLst>
              </a:tr>
              <a:tr h="840535">
                <a:tc>
                  <a:txBody>
                    <a:bodyPr/>
                    <a:lstStyle/>
                    <a:p>
                      <a:r>
                        <a:rPr lang="sv-SE" dirty="0"/>
                        <a:t>Bronssponsor Arrangemang</a:t>
                      </a:r>
                    </a:p>
                  </a:txBody>
                  <a:tcPr anchor="ctr"/>
                </a:tc>
                <a:tc>
                  <a:txBody>
                    <a:bodyPr/>
                    <a:lstStyle/>
                    <a:p>
                      <a:r>
                        <a:rPr lang="sv-SE" dirty="0"/>
                        <a:t>5 000 kr / säsong</a:t>
                      </a:r>
                    </a:p>
                  </a:txBody>
                  <a:tcPr anchor="ctr"/>
                </a:tc>
                <a:tc>
                  <a:txBody>
                    <a:bodyPr/>
                    <a:lstStyle/>
                    <a:p>
                      <a:pPr marL="285750" lvl="0" indent="-285750" fontAlgn="ctr">
                        <a:buFont typeface="Wingdings" panose="05000000000000000000" pitchFamily="2" charset="2"/>
                        <a:buChar char="Ø"/>
                      </a:pPr>
                      <a:r>
                        <a:rPr lang="sv-SE" sz="1800" kern="1200" dirty="0">
                          <a:solidFill>
                            <a:schemeClr val="dk1"/>
                          </a:solidFill>
                          <a:effectLst/>
                          <a:latin typeface="+mn-lt"/>
                          <a:ea typeface="+mn-ea"/>
                          <a:cs typeface="+mn-cs"/>
                        </a:rPr>
                        <a:t>Exponering inför, under och efter cup/matchcamp</a:t>
                      </a:r>
                    </a:p>
                    <a:p>
                      <a:pPr marL="285750" lvl="0" indent="-285750" fontAlgn="ctr">
                        <a:buFont typeface="Wingdings" panose="05000000000000000000" pitchFamily="2" charset="2"/>
                        <a:buChar char="Ø"/>
                      </a:pPr>
                      <a:r>
                        <a:rPr lang="sv-SE" sz="1800" kern="1200" dirty="0">
                          <a:solidFill>
                            <a:schemeClr val="dk1"/>
                          </a:solidFill>
                          <a:effectLst/>
                          <a:latin typeface="+mn-lt"/>
                          <a:ea typeface="+mn-ea"/>
                          <a:cs typeface="+mn-cs"/>
                        </a:rPr>
                        <a:t>Poster med logotyp vid kiosk</a:t>
                      </a:r>
                    </a:p>
                  </a:txBody>
                  <a:tcPr anchor="ctr"/>
                </a:tc>
                <a:extLst>
                  <a:ext uri="{0D108BD9-81ED-4DB2-BD59-A6C34878D82A}">
                    <a16:rowId xmlns:a16="http://schemas.microsoft.com/office/drawing/2014/main" val="542571141"/>
                  </a:ext>
                </a:extLst>
              </a:tr>
            </a:tbl>
          </a:graphicData>
        </a:graphic>
      </p:graphicFrame>
    </p:spTree>
    <p:extLst>
      <p:ext uri="{BB962C8B-B14F-4D97-AF65-F5344CB8AC3E}">
        <p14:creationId xmlns:p14="http://schemas.microsoft.com/office/powerpoint/2010/main" val="17429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4D44BB-323A-E6C8-0CF3-64F4A3DD0E4E}"/>
              </a:ext>
            </a:extLst>
          </p:cNvPr>
          <p:cNvSpPr>
            <a:spLocks noGrp="1"/>
          </p:cNvSpPr>
          <p:nvPr>
            <p:ph type="title"/>
          </p:nvPr>
        </p:nvSpPr>
        <p:spPr>
          <a:xfrm>
            <a:off x="561417" y="296816"/>
            <a:ext cx="10515600" cy="1325563"/>
          </a:xfrm>
        </p:spPr>
        <p:txBody>
          <a:bodyPr/>
          <a:lstStyle/>
          <a:p>
            <a:r>
              <a:rPr lang="sv-SE" dirty="0"/>
              <a:t>Sponsorpaket – Övrigt samarbete</a:t>
            </a:r>
            <a:br>
              <a:rPr lang="sv-SE" dirty="0"/>
            </a:br>
            <a:endParaRPr lang="sv-SE" sz="3200" dirty="0"/>
          </a:p>
        </p:txBody>
      </p:sp>
      <p:pic>
        <p:nvPicPr>
          <p:cNvPr id="9" name="Bildobjekt 8">
            <a:extLst>
              <a:ext uri="{FF2B5EF4-FFF2-40B4-BE49-F238E27FC236}">
                <a16:creationId xmlns:a16="http://schemas.microsoft.com/office/drawing/2014/main" id="{DF821A2A-5690-0C13-7296-EEB376DB1F4B}"/>
              </a:ext>
            </a:extLst>
          </p:cNvPr>
          <p:cNvPicPr>
            <a:picLocks noChangeAspect="1"/>
          </p:cNvPicPr>
          <p:nvPr/>
        </p:nvPicPr>
        <p:blipFill>
          <a:blip r:embed="rId2"/>
          <a:stretch>
            <a:fillRect/>
          </a:stretch>
        </p:blipFill>
        <p:spPr>
          <a:xfrm>
            <a:off x="0" y="5734349"/>
            <a:ext cx="12192000" cy="1123651"/>
          </a:xfrm>
          <a:prstGeom prst="rect">
            <a:avLst/>
          </a:prstGeom>
        </p:spPr>
      </p:pic>
      <p:graphicFrame>
        <p:nvGraphicFramePr>
          <p:cNvPr id="3" name="Tabell 2">
            <a:extLst>
              <a:ext uri="{FF2B5EF4-FFF2-40B4-BE49-F238E27FC236}">
                <a16:creationId xmlns:a16="http://schemas.microsoft.com/office/drawing/2014/main" id="{80D436C8-FA5D-03AE-D7AA-9BC573C808FA}"/>
              </a:ext>
            </a:extLst>
          </p:cNvPr>
          <p:cNvGraphicFramePr>
            <a:graphicFrameLocks noGrp="1"/>
          </p:cNvGraphicFramePr>
          <p:nvPr>
            <p:extLst>
              <p:ext uri="{D42A27DB-BD31-4B8C-83A1-F6EECF244321}">
                <p14:modId xmlns:p14="http://schemas.microsoft.com/office/powerpoint/2010/main" val="3972738532"/>
              </p:ext>
            </p:extLst>
          </p:nvPr>
        </p:nvGraphicFramePr>
        <p:xfrm>
          <a:off x="561417" y="1206750"/>
          <a:ext cx="11134952" cy="4307577"/>
        </p:xfrm>
        <a:graphic>
          <a:graphicData uri="http://schemas.openxmlformats.org/drawingml/2006/table">
            <a:tbl>
              <a:tblPr firstRow="1" bandRow="1">
                <a:tableStyleId>{5C22544A-7EE6-4342-B048-85BDC9FD1C3A}</a:tableStyleId>
              </a:tblPr>
              <a:tblGrid>
                <a:gridCol w="1344975">
                  <a:extLst>
                    <a:ext uri="{9D8B030D-6E8A-4147-A177-3AD203B41FA5}">
                      <a16:colId xmlns:a16="http://schemas.microsoft.com/office/drawing/2014/main" val="1847784467"/>
                    </a:ext>
                  </a:extLst>
                </a:gridCol>
                <a:gridCol w="1595933">
                  <a:extLst>
                    <a:ext uri="{9D8B030D-6E8A-4147-A177-3AD203B41FA5}">
                      <a16:colId xmlns:a16="http://schemas.microsoft.com/office/drawing/2014/main" val="2372926861"/>
                    </a:ext>
                  </a:extLst>
                </a:gridCol>
                <a:gridCol w="2524909">
                  <a:extLst>
                    <a:ext uri="{9D8B030D-6E8A-4147-A177-3AD203B41FA5}">
                      <a16:colId xmlns:a16="http://schemas.microsoft.com/office/drawing/2014/main" val="767797948"/>
                    </a:ext>
                  </a:extLst>
                </a:gridCol>
                <a:gridCol w="5669135">
                  <a:extLst>
                    <a:ext uri="{9D8B030D-6E8A-4147-A177-3AD203B41FA5}">
                      <a16:colId xmlns:a16="http://schemas.microsoft.com/office/drawing/2014/main" val="1603560807"/>
                    </a:ext>
                  </a:extLst>
                </a:gridCol>
              </a:tblGrid>
              <a:tr h="677885">
                <a:tc>
                  <a:txBody>
                    <a:bodyPr/>
                    <a:lstStyle/>
                    <a:p>
                      <a:r>
                        <a:rPr lang="sv-SE" dirty="0">
                          <a:solidFill>
                            <a:schemeClr val="bg1"/>
                          </a:solidFill>
                        </a:rPr>
                        <a:t>Samarbete</a:t>
                      </a:r>
                    </a:p>
                  </a:txBody>
                  <a:tcPr anchor="ctr">
                    <a:solidFill>
                      <a:srgbClr val="D60000"/>
                    </a:solidFill>
                  </a:tcPr>
                </a:tc>
                <a:tc>
                  <a:txBody>
                    <a:bodyPr/>
                    <a:lstStyle/>
                    <a:p>
                      <a:r>
                        <a:rPr lang="sv-SE" dirty="0">
                          <a:solidFill>
                            <a:schemeClr val="bg1"/>
                          </a:solidFill>
                        </a:rPr>
                        <a:t>Kostnad</a:t>
                      </a:r>
                    </a:p>
                  </a:txBody>
                  <a:tcPr anchor="ctr">
                    <a:solidFill>
                      <a:srgbClr val="D60000"/>
                    </a:solidFill>
                  </a:tcPr>
                </a:tc>
                <a:tc>
                  <a:txBody>
                    <a:bodyPr/>
                    <a:lstStyle/>
                    <a:p>
                      <a:r>
                        <a:rPr lang="sv-SE" dirty="0">
                          <a:solidFill>
                            <a:schemeClr val="bg1"/>
                          </a:solidFill>
                        </a:rPr>
                        <a:t>Exempel</a:t>
                      </a:r>
                    </a:p>
                  </a:txBody>
                  <a:tcPr anchor="ctr">
                    <a:solidFill>
                      <a:srgbClr val="D60000"/>
                    </a:solidFill>
                  </a:tcPr>
                </a:tc>
                <a:tc>
                  <a:txBody>
                    <a:bodyPr/>
                    <a:lstStyle/>
                    <a:p>
                      <a:r>
                        <a:rPr lang="sv-SE" dirty="0">
                          <a:solidFill>
                            <a:schemeClr val="bg1"/>
                          </a:solidFill>
                        </a:rPr>
                        <a:t>Exponering</a:t>
                      </a:r>
                    </a:p>
                  </a:txBody>
                  <a:tcPr anchor="ctr">
                    <a:solidFill>
                      <a:srgbClr val="D60000"/>
                    </a:solidFill>
                  </a:tcPr>
                </a:tc>
                <a:extLst>
                  <a:ext uri="{0D108BD9-81ED-4DB2-BD59-A6C34878D82A}">
                    <a16:rowId xmlns:a16="http://schemas.microsoft.com/office/drawing/2014/main" val="1193300652"/>
                  </a:ext>
                </a:extLst>
              </a:tr>
              <a:tr h="840535">
                <a:tc>
                  <a:txBody>
                    <a:bodyPr/>
                    <a:lstStyle/>
                    <a:p>
                      <a:r>
                        <a:rPr lang="sv-SE" dirty="0"/>
                        <a:t>Priser till lotteri</a:t>
                      </a:r>
                    </a:p>
                  </a:txBody>
                  <a:tcPr anchor="ctr"/>
                </a:tc>
                <a:tc>
                  <a:txBody>
                    <a:bodyPr/>
                    <a:lstStyle/>
                    <a:p>
                      <a:r>
                        <a:rPr lang="sv-SE" dirty="0"/>
                        <a:t>1 000-5 000 kr</a:t>
                      </a:r>
                    </a:p>
                  </a:txBody>
                  <a:tcPr anchor="ctr"/>
                </a:tc>
                <a:tc>
                  <a:txBody>
                    <a:bodyPr/>
                    <a:lstStyle/>
                    <a:p>
                      <a:r>
                        <a:rPr lang="sv-SE" dirty="0"/>
                        <a:t>Rabatter, kläder, aktiviteter, idrottsartiklar etc.</a:t>
                      </a:r>
                    </a:p>
                  </a:txBody>
                  <a:tcPr anchor="ctr"/>
                </a:tc>
                <a:tc>
                  <a:txBody>
                    <a:bodyPr/>
                    <a:lstStyle/>
                    <a:p>
                      <a:pPr marL="285750" indent="-285750">
                        <a:buFont typeface="Wingdings" panose="05000000000000000000" pitchFamily="2" charset="2"/>
                        <a:buChar char="Ø"/>
                      </a:pPr>
                      <a:r>
                        <a:rPr lang="sv-SE" dirty="0"/>
                        <a:t>Synlighet i lagets sociala medier</a:t>
                      </a:r>
                    </a:p>
                    <a:p>
                      <a:pPr marL="285750" indent="-285750">
                        <a:buFont typeface="Wingdings" panose="05000000000000000000" pitchFamily="2" charset="2"/>
                        <a:buChar char="Ø"/>
                      </a:pPr>
                      <a:r>
                        <a:rPr lang="sv-SE" dirty="0"/>
                        <a:t>Presentation av företaget i sponsorinlägg</a:t>
                      </a:r>
                    </a:p>
                    <a:p>
                      <a:pPr marL="285750" marR="0" lvl="0" indent="-2857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sv-SE" sz="1800" kern="1200" dirty="0">
                          <a:solidFill>
                            <a:schemeClr val="dk1"/>
                          </a:solidFill>
                          <a:effectLst/>
                          <a:latin typeface="+mn-lt"/>
                          <a:ea typeface="+mn-ea"/>
                          <a:cs typeface="+mn-cs"/>
                        </a:rPr>
                        <a:t>Poster vid lotteri på match/cup</a:t>
                      </a:r>
                    </a:p>
                  </a:txBody>
                  <a:tcPr anchor="ctr"/>
                </a:tc>
                <a:extLst>
                  <a:ext uri="{0D108BD9-81ED-4DB2-BD59-A6C34878D82A}">
                    <a16:rowId xmlns:a16="http://schemas.microsoft.com/office/drawing/2014/main" val="2629500588"/>
                  </a:ext>
                </a:extLst>
              </a:tr>
              <a:tr h="686037">
                <a:tc>
                  <a:txBody>
                    <a:bodyPr/>
                    <a:lstStyle/>
                    <a:p>
                      <a:r>
                        <a:rPr lang="sv-SE" dirty="0"/>
                        <a:t>Matchboll</a:t>
                      </a:r>
                    </a:p>
                  </a:txBody>
                  <a:tcPr anchor="ctr"/>
                </a:tc>
                <a:tc>
                  <a:txBody>
                    <a:bodyPr/>
                    <a:lstStyle/>
                    <a:p>
                      <a:r>
                        <a:rPr lang="sv-SE" dirty="0"/>
                        <a:t>2000 kr</a:t>
                      </a:r>
                    </a:p>
                  </a:txBody>
                  <a:tcPr anchor="ctr"/>
                </a:tc>
                <a:tc>
                  <a:txBody>
                    <a:bodyPr/>
                    <a:lstStyle/>
                    <a:p>
                      <a:r>
                        <a:rPr lang="sv-SE" dirty="0"/>
                        <a:t>Presentation inför match/cup.</a:t>
                      </a:r>
                    </a:p>
                  </a:txBody>
                  <a:tcPr anchor="ctr"/>
                </a:tc>
                <a:tc>
                  <a:txBody>
                    <a:bodyPr/>
                    <a:lstStyle/>
                    <a:p>
                      <a:pPr marL="285750" indent="-285750">
                        <a:buFont typeface="Wingdings" panose="05000000000000000000" pitchFamily="2" charset="2"/>
                        <a:buChar char="Ø"/>
                      </a:pPr>
                      <a:r>
                        <a:rPr lang="sv-SE" dirty="0"/>
                        <a:t>Presentation ”matchboll” i inlägg vid hemmamatch</a:t>
                      </a:r>
                    </a:p>
                    <a:p>
                      <a:pPr marL="285750" indent="-285750">
                        <a:buFont typeface="Wingdings" panose="05000000000000000000" pitchFamily="2" charset="2"/>
                        <a:buChar char="Ø"/>
                      </a:pPr>
                      <a:r>
                        <a:rPr lang="sv-SE" dirty="0"/>
                        <a:t>Affisch A3 med logotyp i kiosk under match</a:t>
                      </a:r>
                    </a:p>
                  </a:txBody>
                  <a:tcPr anchor="ctr"/>
                </a:tc>
                <a:extLst>
                  <a:ext uri="{0D108BD9-81ED-4DB2-BD59-A6C34878D82A}">
                    <a16:rowId xmlns:a16="http://schemas.microsoft.com/office/drawing/2014/main" val="1629143251"/>
                  </a:ext>
                </a:extLst>
              </a:tr>
              <a:tr h="840535">
                <a:tc>
                  <a:txBody>
                    <a:bodyPr/>
                    <a:lstStyle/>
                    <a:p>
                      <a:r>
                        <a:rPr lang="sv-SE" dirty="0"/>
                        <a:t>Ingen domare, ingen match</a:t>
                      </a:r>
                    </a:p>
                  </a:txBody>
                  <a:tcPr anchor="ctr"/>
                </a:tc>
                <a:tc>
                  <a:txBody>
                    <a:bodyPr/>
                    <a:lstStyle/>
                    <a:p>
                      <a:r>
                        <a:rPr lang="sv-SE" dirty="0"/>
                        <a:t>1 000-5 000 kr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Betalning domaravgift match eller cup,  lunch till domarna på cup, erbjudande eller pris.</a:t>
                      </a:r>
                    </a:p>
                  </a:txBody>
                  <a:tcPr anchor="ctr"/>
                </a:tc>
                <a:tc>
                  <a:txBody>
                    <a:bodyPr/>
                    <a:lstStyle/>
                    <a:p>
                      <a:pPr marL="285750" indent="-285750">
                        <a:buFont typeface="Wingdings" panose="05000000000000000000" pitchFamily="2" charset="2"/>
                        <a:buChar char="Ø"/>
                      </a:pPr>
                      <a:r>
                        <a:rPr lang="sv-SE" dirty="0"/>
                        <a:t>Synlighet i lagets sociala medier och </a:t>
                      </a:r>
                      <a:r>
                        <a:rPr lang="sv-SE" dirty="0" err="1"/>
                        <a:t>lagsida</a:t>
                      </a:r>
                      <a:endParaRPr lang="sv-SE" dirty="0"/>
                    </a:p>
                    <a:p>
                      <a:pPr marL="285750" indent="-285750">
                        <a:buFont typeface="Wingdings" panose="05000000000000000000" pitchFamily="2" charset="2"/>
                        <a:buChar char="Ø"/>
                      </a:pPr>
                      <a:r>
                        <a:rPr lang="sv-SE" dirty="0"/>
                        <a:t>Presentation av företaget i sponsorinlägg</a:t>
                      </a:r>
                    </a:p>
                    <a:p>
                      <a:pPr marL="285750" indent="-285750">
                        <a:buFont typeface="Wingdings" panose="05000000000000000000" pitchFamily="2" charset="2"/>
                        <a:buChar char="Ø"/>
                      </a:pPr>
                      <a:r>
                        <a:rPr lang="sv-SE" dirty="0"/>
                        <a:t>Möjlighet att använda för egen marknadsföring</a:t>
                      </a:r>
                    </a:p>
                    <a:p>
                      <a:pPr marL="285750" indent="-285750">
                        <a:buFont typeface="Wingdings" panose="05000000000000000000" pitchFamily="2" charset="2"/>
                        <a:buChar char="Ø"/>
                      </a:pPr>
                      <a:r>
                        <a:rPr lang="sv-SE" dirty="0"/>
                        <a:t>Presentation domarsponsor vid match/cup</a:t>
                      </a:r>
                    </a:p>
                  </a:txBody>
                  <a:tcPr anchor="ctr"/>
                </a:tc>
                <a:extLst>
                  <a:ext uri="{0D108BD9-81ED-4DB2-BD59-A6C34878D82A}">
                    <a16:rowId xmlns:a16="http://schemas.microsoft.com/office/drawing/2014/main" val="542571141"/>
                  </a:ext>
                </a:extLst>
              </a:tr>
              <a:tr h="840535">
                <a:tc>
                  <a:txBody>
                    <a:bodyPr/>
                    <a:lstStyle/>
                    <a:p>
                      <a:r>
                        <a:rPr lang="sv-SE" dirty="0"/>
                        <a:t>Aktivitets-rabatt</a:t>
                      </a:r>
                    </a:p>
                  </a:txBody>
                  <a:tcPr anchor="ctr"/>
                </a:tc>
                <a:tc>
                  <a:txBody>
                    <a:bodyPr/>
                    <a:lstStyle/>
                    <a:p>
                      <a:r>
                        <a:rPr lang="sv-SE" dirty="0"/>
                        <a:t>&gt; 1000 kr</a:t>
                      </a:r>
                    </a:p>
                  </a:txBody>
                  <a:tcPr anchor="ctr"/>
                </a:tc>
                <a:tc>
                  <a:txBody>
                    <a:bodyPr/>
                    <a:lstStyle/>
                    <a:p>
                      <a:r>
                        <a:rPr lang="sv-SE" dirty="0"/>
                        <a:t>Rabatterat pris eller sponsring lagaktiviteter.</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Tackinlägg på lagets sociala medier från besöket</a:t>
                      </a:r>
                    </a:p>
                    <a:p>
                      <a:pPr marL="285750" indent="-285750">
                        <a:buFont typeface="Wingdings" panose="05000000000000000000" pitchFamily="2" charset="2"/>
                        <a:buChar char="Ø"/>
                      </a:pPr>
                      <a:r>
                        <a:rPr lang="sv-SE" dirty="0"/>
                        <a:t>Nyhet på </a:t>
                      </a:r>
                      <a:r>
                        <a:rPr lang="sv-SE" dirty="0" err="1"/>
                        <a:t>lagsida</a:t>
                      </a:r>
                      <a:endParaRPr lang="sv-SE" dirty="0"/>
                    </a:p>
                  </a:txBody>
                  <a:tcPr anchor="ctr"/>
                </a:tc>
                <a:extLst>
                  <a:ext uri="{0D108BD9-81ED-4DB2-BD59-A6C34878D82A}">
                    <a16:rowId xmlns:a16="http://schemas.microsoft.com/office/drawing/2014/main" val="644368867"/>
                  </a:ext>
                </a:extLst>
              </a:tr>
            </a:tbl>
          </a:graphicData>
        </a:graphic>
      </p:graphicFrame>
    </p:spTree>
    <p:extLst>
      <p:ext uri="{BB962C8B-B14F-4D97-AF65-F5344CB8AC3E}">
        <p14:creationId xmlns:p14="http://schemas.microsoft.com/office/powerpoint/2010/main" val="15735375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591</TotalTime>
  <Words>599</Words>
  <Application>Microsoft Office PowerPoint</Application>
  <PresentationFormat>Bredbild</PresentationFormat>
  <Paragraphs>111</Paragraphs>
  <Slides>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Aptos</vt:lpstr>
      <vt:lpstr>Aptos Display</vt:lpstr>
      <vt:lpstr>Arial</vt:lpstr>
      <vt:lpstr>Wingdings</vt:lpstr>
      <vt:lpstr>Office-tema</vt:lpstr>
      <vt:lpstr>Sponsring</vt:lpstr>
      <vt:lpstr>Sponsorpaket - Matchdress </vt:lpstr>
      <vt:lpstr>PowerPoint-presentation</vt:lpstr>
      <vt:lpstr>PowerPoint-presentation</vt:lpstr>
      <vt:lpstr>PowerPoint-presentation</vt:lpstr>
      <vt:lpstr>Sponsorpaket - Arrangemang </vt:lpstr>
      <vt:lpstr>Sponsorpaket – Övrigt samarbete </vt:lpstr>
    </vt:vector>
  </TitlesOfParts>
  <Company>Specialfastigheter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Björklund Jonas</dc:creator>
  <cp:lastModifiedBy>Björklund Jonas</cp:lastModifiedBy>
  <cp:revision>11</cp:revision>
  <dcterms:created xsi:type="dcterms:W3CDTF">2026-03-11T17:43:27Z</dcterms:created>
  <dcterms:modified xsi:type="dcterms:W3CDTF">2026-03-12T22:23:26Z</dcterms:modified>
</cp:coreProperties>
</file>