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2" r:id="rId3"/>
    <p:sldId id="273" r:id="rId4"/>
    <p:sldId id="274" r:id="rId5"/>
    <p:sldId id="275" r:id="rId6"/>
    <p:sldId id="277" r:id="rId7"/>
    <p:sldId id="278" r:id="rId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120" d="100"/>
          <a:sy n="120" d="100"/>
        </p:scale>
        <p:origin x="120" y="2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63BACA-4108-3E4A-6A3C-D5AD5379D836}"/>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24971884-778D-E466-D751-1959F9AC92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88C64694-57A7-4BCB-F7E7-952B732E86DD}"/>
              </a:ext>
            </a:extLst>
          </p:cNvPr>
          <p:cNvSpPr>
            <a:spLocks noGrp="1"/>
          </p:cNvSpPr>
          <p:nvPr>
            <p:ph type="dt" sz="half" idx="10"/>
          </p:nvPr>
        </p:nvSpPr>
        <p:spPr/>
        <p:txBody>
          <a:bodyPr/>
          <a:lstStyle/>
          <a:p>
            <a:fld id="{9CEFF6F1-59F0-4994-AC92-E7C523A0D8B2}" type="datetimeFigureOut">
              <a:rPr lang="sv-SE" smtClean="0"/>
              <a:t>2026-03-12</a:t>
            </a:fld>
            <a:endParaRPr lang="sv-SE"/>
          </a:p>
        </p:txBody>
      </p:sp>
      <p:sp>
        <p:nvSpPr>
          <p:cNvPr id="5" name="Platshållare för sidfot 4">
            <a:extLst>
              <a:ext uri="{FF2B5EF4-FFF2-40B4-BE49-F238E27FC236}">
                <a16:creationId xmlns:a16="http://schemas.microsoft.com/office/drawing/2014/main" id="{1DA8BC74-4E8E-B475-4B35-BC61B246780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5450B9B-E7B6-7D08-8E89-D71292C06FD9}"/>
              </a:ext>
            </a:extLst>
          </p:cNvPr>
          <p:cNvSpPr>
            <a:spLocks noGrp="1"/>
          </p:cNvSpPr>
          <p:nvPr>
            <p:ph type="sldNum" sz="quarter" idx="12"/>
          </p:nvPr>
        </p:nvSpPr>
        <p:spPr/>
        <p:txBody>
          <a:bodyPr/>
          <a:lstStyle/>
          <a:p>
            <a:fld id="{2E481CFA-20FA-4611-AC4D-DB2618546282}" type="slidenum">
              <a:rPr lang="sv-SE" smtClean="0"/>
              <a:t>‹#›</a:t>
            </a:fld>
            <a:endParaRPr lang="sv-SE"/>
          </a:p>
        </p:txBody>
      </p:sp>
    </p:spTree>
    <p:extLst>
      <p:ext uri="{BB962C8B-B14F-4D97-AF65-F5344CB8AC3E}">
        <p14:creationId xmlns:p14="http://schemas.microsoft.com/office/powerpoint/2010/main" val="2843823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F15E9D3-E211-006E-0B83-4842ECA646C3}"/>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7BCF7266-8816-9DA7-D761-718D26527FB2}"/>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890EBDA-9A8F-81FF-D1DC-B2958F858CC6}"/>
              </a:ext>
            </a:extLst>
          </p:cNvPr>
          <p:cNvSpPr>
            <a:spLocks noGrp="1"/>
          </p:cNvSpPr>
          <p:nvPr>
            <p:ph type="dt" sz="half" idx="10"/>
          </p:nvPr>
        </p:nvSpPr>
        <p:spPr/>
        <p:txBody>
          <a:bodyPr/>
          <a:lstStyle/>
          <a:p>
            <a:fld id="{9CEFF6F1-59F0-4994-AC92-E7C523A0D8B2}" type="datetimeFigureOut">
              <a:rPr lang="sv-SE" smtClean="0"/>
              <a:t>2026-03-12</a:t>
            </a:fld>
            <a:endParaRPr lang="sv-SE"/>
          </a:p>
        </p:txBody>
      </p:sp>
      <p:sp>
        <p:nvSpPr>
          <p:cNvPr id="5" name="Platshållare för sidfot 4">
            <a:extLst>
              <a:ext uri="{FF2B5EF4-FFF2-40B4-BE49-F238E27FC236}">
                <a16:creationId xmlns:a16="http://schemas.microsoft.com/office/drawing/2014/main" id="{C1AFC783-39E2-263E-2841-0F6077E84B7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876F9CE-518E-3284-68CF-A55FA3183EDC}"/>
              </a:ext>
            </a:extLst>
          </p:cNvPr>
          <p:cNvSpPr>
            <a:spLocks noGrp="1"/>
          </p:cNvSpPr>
          <p:nvPr>
            <p:ph type="sldNum" sz="quarter" idx="12"/>
          </p:nvPr>
        </p:nvSpPr>
        <p:spPr/>
        <p:txBody>
          <a:bodyPr/>
          <a:lstStyle/>
          <a:p>
            <a:fld id="{2E481CFA-20FA-4611-AC4D-DB2618546282}" type="slidenum">
              <a:rPr lang="sv-SE" smtClean="0"/>
              <a:t>‹#›</a:t>
            </a:fld>
            <a:endParaRPr lang="sv-SE"/>
          </a:p>
        </p:txBody>
      </p:sp>
    </p:spTree>
    <p:extLst>
      <p:ext uri="{BB962C8B-B14F-4D97-AF65-F5344CB8AC3E}">
        <p14:creationId xmlns:p14="http://schemas.microsoft.com/office/powerpoint/2010/main" val="2184098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7B5D8E38-C6E5-A467-49AA-2AC2098F43AF}"/>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9780D114-C874-0819-E220-4F8C8FB28E3C}"/>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A15D710-EF9E-571F-1E2C-C950A889032F}"/>
              </a:ext>
            </a:extLst>
          </p:cNvPr>
          <p:cNvSpPr>
            <a:spLocks noGrp="1"/>
          </p:cNvSpPr>
          <p:nvPr>
            <p:ph type="dt" sz="half" idx="10"/>
          </p:nvPr>
        </p:nvSpPr>
        <p:spPr/>
        <p:txBody>
          <a:bodyPr/>
          <a:lstStyle/>
          <a:p>
            <a:fld id="{9CEFF6F1-59F0-4994-AC92-E7C523A0D8B2}" type="datetimeFigureOut">
              <a:rPr lang="sv-SE" smtClean="0"/>
              <a:t>2026-03-12</a:t>
            </a:fld>
            <a:endParaRPr lang="sv-SE"/>
          </a:p>
        </p:txBody>
      </p:sp>
      <p:sp>
        <p:nvSpPr>
          <p:cNvPr id="5" name="Platshållare för sidfot 4">
            <a:extLst>
              <a:ext uri="{FF2B5EF4-FFF2-40B4-BE49-F238E27FC236}">
                <a16:creationId xmlns:a16="http://schemas.microsoft.com/office/drawing/2014/main" id="{D011760B-4247-4AB7-2042-DB5D8979627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146AC47-8C44-C392-9E64-378D00707221}"/>
              </a:ext>
            </a:extLst>
          </p:cNvPr>
          <p:cNvSpPr>
            <a:spLocks noGrp="1"/>
          </p:cNvSpPr>
          <p:nvPr>
            <p:ph type="sldNum" sz="quarter" idx="12"/>
          </p:nvPr>
        </p:nvSpPr>
        <p:spPr/>
        <p:txBody>
          <a:bodyPr/>
          <a:lstStyle/>
          <a:p>
            <a:fld id="{2E481CFA-20FA-4611-AC4D-DB2618546282}" type="slidenum">
              <a:rPr lang="sv-SE" smtClean="0"/>
              <a:t>‹#›</a:t>
            </a:fld>
            <a:endParaRPr lang="sv-SE"/>
          </a:p>
        </p:txBody>
      </p:sp>
    </p:spTree>
    <p:extLst>
      <p:ext uri="{BB962C8B-B14F-4D97-AF65-F5344CB8AC3E}">
        <p14:creationId xmlns:p14="http://schemas.microsoft.com/office/powerpoint/2010/main" val="1375469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4722856-39BE-142C-7950-63647848660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F4BAAD8-DFBB-4705-2801-DD9F801C9AC8}"/>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11768FF-BA6C-72DA-1FB5-5E3306801059}"/>
              </a:ext>
            </a:extLst>
          </p:cNvPr>
          <p:cNvSpPr>
            <a:spLocks noGrp="1"/>
          </p:cNvSpPr>
          <p:nvPr>
            <p:ph type="dt" sz="half" idx="10"/>
          </p:nvPr>
        </p:nvSpPr>
        <p:spPr/>
        <p:txBody>
          <a:bodyPr/>
          <a:lstStyle/>
          <a:p>
            <a:fld id="{9CEFF6F1-59F0-4994-AC92-E7C523A0D8B2}" type="datetimeFigureOut">
              <a:rPr lang="sv-SE" smtClean="0"/>
              <a:t>2026-03-12</a:t>
            </a:fld>
            <a:endParaRPr lang="sv-SE"/>
          </a:p>
        </p:txBody>
      </p:sp>
      <p:sp>
        <p:nvSpPr>
          <p:cNvPr id="5" name="Platshållare för sidfot 4">
            <a:extLst>
              <a:ext uri="{FF2B5EF4-FFF2-40B4-BE49-F238E27FC236}">
                <a16:creationId xmlns:a16="http://schemas.microsoft.com/office/drawing/2014/main" id="{243F273F-40E6-3604-985E-571B6C3C0BC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215AE7E-B22A-EBDC-E9FB-ADDD9C6629F5}"/>
              </a:ext>
            </a:extLst>
          </p:cNvPr>
          <p:cNvSpPr>
            <a:spLocks noGrp="1"/>
          </p:cNvSpPr>
          <p:nvPr>
            <p:ph type="sldNum" sz="quarter" idx="12"/>
          </p:nvPr>
        </p:nvSpPr>
        <p:spPr/>
        <p:txBody>
          <a:bodyPr/>
          <a:lstStyle/>
          <a:p>
            <a:fld id="{2E481CFA-20FA-4611-AC4D-DB2618546282}" type="slidenum">
              <a:rPr lang="sv-SE" smtClean="0"/>
              <a:t>‹#›</a:t>
            </a:fld>
            <a:endParaRPr lang="sv-SE"/>
          </a:p>
        </p:txBody>
      </p:sp>
    </p:spTree>
    <p:extLst>
      <p:ext uri="{BB962C8B-B14F-4D97-AF65-F5344CB8AC3E}">
        <p14:creationId xmlns:p14="http://schemas.microsoft.com/office/powerpoint/2010/main" val="2377027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DE8DA4-8E5E-3470-682C-4E171C90A326}"/>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8E7262FA-1E18-32A5-A2AC-D4BD653EE0D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D006AA89-DC86-FB2D-27C6-FA1A868C88CC}"/>
              </a:ext>
            </a:extLst>
          </p:cNvPr>
          <p:cNvSpPr>
            <a:spLocks noGrp="1"/>
          </p:cNvSpPr>
          <p:nvPr>
            <p:ph type="dt" sz="half" idx="10"/>
          </p:nvPr>
        </p:nvSpPr>
        <p:spPr/>
        <p:txBody>
          <a:bodyPr/>
          <a:lstStyle/>
          <a:p>
            <a:fld id="{9CEFF6F1-59F0-4994-AC92-E7C523A0D8B2}" type="datetimeFigureOut">
              <a:rPr lang="sv-SE" smtClean="0"/>
              <a:t>2026-03-12</a:t>
            </a:fld>
            <a:endParaRPr lang="sv-SE"/>
          </a:p>
        </p:txBody>
      </p:sp>
      <p:sp>
        <p:nvSpPr>
          <p:cNvPr id="5" name="Platshållare för sidfot 4">
            <a:extLst>
              <a:ext uri="{FF2B5EF4-FFF2-40B4-BE49-F238E27FC236}">
                <a16:creationId xmlns:a16="http://schemas.microsoft.com/office/drawing/2014/main" id="{1827E61D-5641-C99F-7A92-BB89FCFF3E1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6EDE9AE-EA4F-F018-82A9-FF9F40673108}"/>
              </a:ext>
            </a:extLst>
          </p:cNvPr>
          <p:cNvSpPr>
            <a:spLocks noGrp="1"/>
          </p:cNvSpPr>
          <p:nvPr>
            <p:ph type="sldNum" sz="quarter" idx="12"/>
          </p:nvPr>
        </p:nvSpPr>
        <p:spPr/>
        <p:txBody>
          <a:bodyPr/>
          <a:lstStyle/>
          <a:p>
            <a:fld id="{2E481CFA-20FA-4611-AC4D-DB2618546282}" type="slidenum">
              <a:rPr lang="sv-SE" smtClean="0"/>
              <a:t>‹#›</a:t>
            </a:fld>
            <a:endParaRPr lang="sv-SE"/>
          </a:p>
        </p:txBody>
      </p:sp>
    </p:spTree>
    <p:extLst>
      <p:ext uri="{BB962C8B-B14F-4D97-AF65-F5344CB8AC3E}">
        <p14:creationId xmlns:p14="http://schemas.microsoft.com/office/powerpoint/2010/main" val="3256607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FE87BE1-D23E-C2A3-D4BD-3AE389980A52}"/>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6CD0F868-DBF2-6B18-DB7D-8392DF77B0C6}"/>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088ED45D-5A4B-9956-379E-E301E304D450}"/>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F7322EA6-D091-F092-57A6-614DD443AB6A}"/>
              </a:ext>
            </a:extLst>
          </p:cNvPr>
          <p:cNvSpPr>
            <a:spLocks noGrp="1"/>
          </p:cNvSpPr>
          <p:nvPr>
            <p:ph type="dt" sz="half" idx="10"/>
          </p:nvPr>
        </p:nvSpPr>
        <p:spPr/>
        <p:txBody>
          <a:bodyPr/>
          <a:lstStyle/>
          <a:p>
            <a:fld id="{9CEFF6F1-59F0-4994-AC92-E7C523A0D8B2}" type="datetimeFigureOut">
              <a:rPr lang="sv-SE" smtClean="0"/>
              <a:t>2026-03-12</a:t>
            </a:fld>
            <a:endParaRPr lang="sv-SE"/>
          </a:p>
        </p:txBody>
      </p:sp>
      <p:sp>
        <p:nvSpPr>
          <p:cNvPr id="6" name="Platshållare för sidfot 5">
            <a:extLst>
              <a:ext uri="{FF2B5EF4-FFF2-40B4-BE49-F238E27FC236}">
                <a16:creationId xmlns:a16="http://schemas.microsoft.com/office/drawing/2014/main" id="{8222AEA7-82B1-0240-5D44-FDD71BCFF4C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FF6B08F-71D3-9FAC-DC43-D2B853495883}"/>
              </a:ext>
            </a:extLst>
          </p:cNvPr>
          <p:cNvSpPr>
            <a:spLocks noGrp="1"/>
          </p:cNvSpPr>
          <p:nvPr>
            <p:ph type="sldNum" sz="quarter" idx="12"/>
          </p:nvPr>
        </p:nvSpPr>
        <p:spPr/>
        <p:txBody>
          <a:bodyPr/>
          <a:lstStyle/>
          <a:p>
            <a:fld id="{2E481CFA-20FA-4611-AC4D-DB2618546282}" type="slidenum">
              <a:rPr lang="sv-SE" smtClean="0"/>
              <a:t>‹#›</a:t>
            </a:fld>
            <a:endParaRPr lang="sv-SE"/>
          </a:p>
        </p:txBody>
      </p:sp>
    </p:spTree>
    <p:extLst>
      <p:ext uri="{BB962C8B-B14F-4D97-AF65-F5344CB8AC3E}">
        <p14:creationId xmlns:p14="http://schemas.microsoft.com/office/powerpoint/2010/main" val="1102720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1ED7D54-1EDA-A1DB-5A58-5AA50D6867E1}"/>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ED58892D-664A-25FE-2124-61DA360C46F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23CF9FC9-8758-62DF-DB19-26AA530DA985}"/>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4272FC0E-1AE2-316C-C218-E9C67A5C54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1C130315-6906-6A04-B1E6-A9F91073A4EB}"/>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6CDE1B2B-DFEE-97B0-9361-D3D83A9B2420}"/>
              </a:ext>
            </a:extLst>
          </p:cNvPr>
          <p:cNvSpPr>
            <a:spLocks noGrp="1"/>
          </p:cNvSpPr>
          <p:nvPr>
            <p:ph type="dt" sz="half" idx="10"/>
          </p:nvPr>
        </p:nvSpPr>
        <p:spPr/>
        <p:txBody>
          <a:bodyPr/>
          <a:lstStyle/>
          <a:p>
            <a:fld id="{9CEFF6F1-59F0-4994-AC92-E7C523A0D8B2}" type="datetimeFigureOut">
              <a:rPr lang="sv-SE" smtClean="0"/>
              <a:t>2026-03-12</a:t>
            </a:fld>
            <a:endParaRPr lang="sv-SE"/>
          </a:p>
        </p:txBody>
      </p:sp>
      <p:sp>
        <p:nvSpPr>
          <p:cNvPr id="8" name="Platshållare för sidfot 7">
            <a:extLst>
              <a:ext uri="{FF2B5EF4-FFF2-40B4-BE49-F238E27FC236}">
                <a16:creationId xmlns:a16="http://schemas.microsoft.com/office/drawing/2014/main" id="{DAE4AF58-5FDA-0305-3868-070DD77B8B7A}"/>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176FC1E3-D394-512D-0173-7AEEE487AEF1}"/>
              </a:ext>
            </a:extLst>
          </p:cNvPr>
          <p:cNvSpPr>
            <a:spLocks noGrp="1"/>
          </p:cNvSpPr>
          <p:nvPr>
            <p:ph type="sldNum" sz="quarter" idx="12"/>
          </p:nvPr>
        </p:nvSpPr>
        <p:spPr/>
        <p:txBody>
          <a:bodyPr/>
          <a:lstStyle/>
          <a:p>
            <a:fld id="{2E481CFA-20FA-4611-AC4D-DB2618546282}" type="slidenum">
              <a:rPr lang="sv-SE" smtClean="0"/>
              <a:t>‹#›</a:t>
            </a:fld>
            <a:endParaRPr lang="sv-SE"/>
          </a:p>
        </p:txBody>
      </p:sp>
    </p:spTree>
    <p:extLst>
      <p:ext uri="{BB962C8B-B14F-4D97-AF65-F5344CB8AC3E}">
        <p14:creationId xmlns:p14="http://schemas.microsoft.com/office/powerpoint/2010/main" val="2904677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DE110E-586E-4FD0-183F-391320DC02DE}"/>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C9D3DC9E-3ADD-B17A-7535-D095CA60DEB5}"/>
              </a:ext>
            </a:extLst>
          </p:cNvPr>
          <p:cNvSpPr>
            <a:spLocks noGrp="1"/>
          </p:cNvSpPr>
          <p:nvPr>
            <p:ph type="dt" sz="half" idx="10"/>
          </p:nvPr>
        </p:nvSpPr>
        <p:spPr/>
        <p:txBody>
          <a:bodyPr/>
          <a:lstStyle/>
          <a:p>
            <a:fld id="{9CEFF6F1-59F0-4994-AC92-E7C523A0D8B2}" type="datetimeFigureOut">
              <a:rPr lang="sv-SE" smtClean="0"/>
              <a:t>2026-03-12</a:t>
            </a:fld>
            <a:endParaRPr lang="sv-SE"/>
          </a:p>
        </p:txBody>
      </p:sp>
      <p:sp>
        <p:nvSpPr>
          <p:cNvPr id="4" name="Platshållare för sidfot 3">
            <a:extLst>
              <a:ext uri="{FF2B5EF4-FFF2-40B4-BE49-F238E27FC236}">
                <a16:creationId xmlns:a16="http://schemas.microsoft.com/office/drawing/2014/main" id="{2842C613-7BD0-13A2-FB85-BEDC49BF89A9}"/>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FD94AF6C-3080-145F-55D6-27A9DCF0171E}"/>
              </a:ext>
            </a:extLst>
          </p:cNvPr>
          <p:cNvSpPr>
            <a:spLocks noGrp="1"/>
          </p:cNvSpPr>
          <p:nvPr>
            <p:ph type="sldNum" sz="quarter" idx="12"/>
          </p:nvPr>
        </p:nvSpPr>
        <p:spPr/>
        <p:txBody>
          <a:bodyPr/>
          <a:lstStyle/>
          <a:p>
            <a:fld id="{2E481CFA-20FA-4611-AC4D-DB2618546282}" type="slidenum">
              <a:rPr lang="sv-SE" smtClean="0"/>
              <a:t>‹#›</a:t>
            </a:fld>
            <a:endParaRPr lang="sv-SE"/>
          </a:p>
        </p:txBody>
      </p:sp>
    </p:spTree>
    <p:extLst>
      <p:ext uri="{BB962C8B-B14F-4D97-AF65-F5344CB8AC3E}">
        <p14:creationId xmlns:p14="http://schemas.microsoft.com/office/powerpoint/2010/main" val="637744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62D956DC-54B4-B6D8-4E07-26F8EBADBDD0}"/>
              </a:ext>
            </a:extLst>
          </p:cNvPr>
          <p:cNvSpPr>
            <a:spLocks noGrp="1"/>
          </p:cNvSpPr>
          <p:nvPr>
            <p:ph type="dt" sz="half" idx="10"/>
          </p:nvPr>
        </p:nvSpPr>
        <p:spPr/>
        <p:txBody>
          <a:bodyPr/>
          <a:lstStyle/>
          <a:p>
            <a:fld id="{9CEFF6F1-59F0-4994-AC92-E7C523A0D8B2}" type="datetimeFigureOut">
              <a:rPr lang="sv-SE" smtClean="0"/>
              <a:t>2026-03-12</a:t>
            </a:fld>
            <a:endParaRPr lang="sv-SE"/>
          </a:p>
        </p:txBody>
      </p:sp>
      <p:sp>
        <p:nvSpPr>
          <p:cNvPr id="3" name="Platshållare för sidfot 2">
            <a:extLst>
              <a:ext uri="{FF2B5EF4-FFF2-40B4-BE49-F238E27FC236}">
                <a16:creationId xmlns:a16="http://schemas.microsoft.com/office/drawing/2014/main" id="{030CFE0A-A4A5-4C26-CC68-2092DA6FEB53}"/>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390B872C-40E2-330D-E700-E616ED1947A0}"/>
              </a:ext>
            </a:extLst>
          </p:cNvPr>
          <p:cNvSpPr>
            <a:spLocks noGrp="1"/>
          </p:cNvSpPr>
          <p:nvPr>
            <p:ph type="sldNum" sz="quarter" idx="12"/>
          </p:nvPr>
        </p:nvSpPr>
        <p:spPr/>
        <p:txBody>
          <a:bodyPr/>
          <a:lstStyle/>
          <a:p>
            <a:fld id="{2E481CFA-20FA-4611-AC4D-DB2618546282}" type="slidenum">
              <a:rPr lang="sv-SE" smtClean="0"/>
              <a:t>‹#›</a:t>
            </a:fld>
            <a:endParaRPr lang="sv-SE"/>
          </a:p>
        </p:txBody>
      </p:sp>
    </p:spTree>
    <p:extLst>
      <p:ext uri="{BB962C8B-B14F-4D97-AF65-F5344CB8AC3E}">
        <p14:creationId xmlns:p14="http://schemas.microsoft.com/office/powerpoint/2010/main" val="1975049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FC6AEA3-3E73-111B-210F-134536B718D3}"/>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7C036911-BBBD-3844-DAF5-341C4DA51D0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0D447497-904C-A2F2-5B43-93898B06BC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A622DCE1-01AD-F11B-8DCE-4CF034E66981}"/>
              </a:ext>
            </a:extLst>
          </p:cNvPr>
          <p:cNvSpPr>
            <a:spLocks noGrp="1"/>
          </p:cNvSpPr>
          <p:nvPr>
            <p:ph type="dt" sz="half" idx="10"/>
          </p:nvPr>
        </p:nvSpPr>
        <p:spPr/>
        <p:txBody>
          <a:bodyPr/>
          <a:lstStyle/>
          <a:p>
            <a:fld id="{9CEFF6F1-59F0-4994-AC92-E7C523A0D8B2}" type="datetimeFigureOut">
              <a:rPr lang="sv-SE" smtClean="0"/>
              <a:t>2026-03-12</a:t>
            </a:fld>
            <a:endParaRPr lang="sv-SE"/>
          </a:p>
        </p:txBody>
      </p:sp>
      <p:sp>
        <p:nvSpPr>
          <p:cNvPr id="6" name="Platshållare för sidfot 5">
            <a:extLst>
              <a:ext uri="{FF2B5EF4-FFF2-40B4-BE49-F238E27FC236}">
                <a16:creationId xmlns:a16="http://schemas.microsoft.com/office/drawing/2014/main" id="{CA8E4021-B8BD-ED46-958B-4DAD4A923B6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D8A7D2D-6D1D-AA14-3A0E-3B06319A3ECE}"/>
              </a:ext>
            </a:extLst>
          </p:cNvPr>
          <p:cNvSpPr>
            <a:spLocks noGrp="1"/>
          </p:cNvSpPr>
          <p:nvPr>
            <p:ph type="sldNum" sz="quarter" idx="12"/>
          </p:nvPr>
        </p:nvSpPr>
        <p:spPr/>
        <p:txBody>
          <a:bodyPr/>
          <a:lstStyle/>
          <a:p>
            <a:fld id="{2E481CFA-20FA-4611-AC4D-DB2618546282}" type="slidenum">
              <a:rPr lang="sv-SE" smtClean="0"/>
              <a:t>‹#›</a:t>
            </a:fld>
            <a:endParaRPr lang="sv-SE"/>
          </a:p>
        </p:txBody>
      </p:sp>
    </p:spTree>
    <p:extLst>
      <p:ext uri="{BB962C8B-B14F-4D97-AF65-F5344CB8AC3E}">
        <p14:creationId xmlns:p14="http://schemas.microsoft.com/office/powerpoint/2010/main" val="3978807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3E2C60-73F4-1388-F681-04B21CB51A8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5E3E6D78-7368-E291-6D93-F2A55E5360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2A51267D-9AC0-EA20-634B-C77F02FA1A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B2E37B2F-0E8A-7987-DA74-5E67EFF7BFCA}"/>
              </a:ext>
            </a:extLst>
          </p:cNvPr>
          <p:cNvSpPr>
            <a:spLocks noGrp="1"/>
          </p:cNvSpPr>
          <p:nvPr>
            <p:ph type="dt" sz="half" idx="10"/>
          </p:nvPr>
        </p:nvSpPr>
        <p:spPr/>
        <p:txBody>
          <a:bodyPr/>
          <a:lstStyle/>
          <a:p>
            <a:fld id="{9CEFF6F1-59F0-4994-AC92-E7C523A0D8B2}" type="datetimeFigureOut">
              <a:rPr lang="sv-SE" smtClean="0"/>
              <a:t>2026-03-12</a:t>
            </a:fld>
            <a:endParaRPr lang="sv-SE"/>
          </a:p>
        </p:txBody>
      </p:sp>
      <p:sp>
        <p:nvSpPr>
          <p:cNvPr id="6" name="Platshållare för sidfot 5">
            <a:extLst>
              <a:ext uri="{FF2B5EF4-FFF2-40B4-BE49-F238E27FC236}">
                <a16:creationId xmlns:a16="http://schemas.microsoft.com/office/drawing/2014/main" id="{9FBDB559-2496-D358-4768-CD5CB52D263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C0AA69F0-D202-03CB-FA16-B10EB422A888}"/>
              </a:ext>
            </a:extLst>
          </p:cNvPr>
          <p:cNvSpPr>
            <a:spLocks noGrp="1"/>
          </p:cNvSpPr>
          <p:nvPr>
            <p:ph type="sldNum" sz="quarter" idx="12"/>
          </p:nvPr>
        </p:nvSpPr>
        <p:spPr/>
        <p:txBody>
          <a:bodyPr/>
          <a:lstStyle/>
          <a:p>
            <a:fld id="{2E481CFA-20FA-4611-AC4D-DB2618546282}" type="slidenum">
              <a:rPr lang="sv-SE" smtClean="0"/>
              <a:t>‹#›</a:t>
            </a:fld>
            <a:endParaRPr lang="sv-SE"/>
          </a:p>
        </p:txBody>
      </p:sp>
    </p:spTree>
    <p:extLst>
      <p:ext uri="{BB962C8B-B14F-4D97-AF65-F5344CB8AC3E}">
        <p14:creationId xmlns:p14="http://schemas.microsoft.com/office/powerpoint/2010/main" val="3492491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2442FA2-32EF-372F-C678-F6BA746EA2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49C38C7-60CC-E8CC-BCAE-F20351027E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2E5F8B5-02F7-E2D2-2FF6-D540405B84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CEFF6F1-59F0-4994-AC92-E7C523A0D8B2}" type="datetimeFigureOut">
              <a:rPr lang="sv-SE" smtClean="0"/>
              <a:t>2026-03-12</a:t>
            </a:fld>
            <a:endParaRPr lang="sv-SE"/>
          </a:p>
        </p:txBody>
      </p:sp>
      <p:sp>
        <p:nvSpPr>
          <p:cNvPr id="5" name="Platshållare för sidfot 4">
            <a:extLst>
              <a:ext uri="{FF2B5EF4-FFF2-40B4-BE49-F238E27FC236}">
                <a16:creationId xmlns:a16="http://schemas.microsoft.com/office/drawing/2014/main" id="{EEA93050-F903-CC50-61F4-5840269A65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F3A7D933-719D-7ABB-29E2-2C3A1A6977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E481CFA-20FA-4611-AC4D-DB2618546282}" type="slidenum">
              <a:rPr lang="sv-SE" smtClean="0"/>
              <a:t>‹#›</a:t>
            </a:fld>
            <a:endParaRPr lang="sv-SE"/>
          </a:p>
        </p:txBody>
      </p:sp>
    </p:spTree>
    <p:extLst>
      <p:ext uri="{BB962C8B-B14F-4D97-AF65-F5344CB8AC3E}">
        <p14:creationId xmlns:p14="http://schemas.microsoft.com/office/powerpoint/2010/main" val="10501928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C4BB7E8-5A1B-3128-404D-0FB648147D64}"/>
              </a:ext>
            </a:extLst>
          </p:cNvPr>
          <p:cNvSpPr>
            <a:spLocks noGrp="1"/>
          </p:cNvSpPr>
          <p:nvPr>
            <p:ph type="ctrTitle"/>
          </p:nvPr>
        </p:nvSpPr>
        <p:spPr>
          <a:xfrm>
            <a:off x="1524000" y="168206"/>
            <a:ext cx="9144000" cy="1738153"/>
          </a:xfrm>
        </p:spPr>
        <p:txBody>
          <a:bodyPr/>
          <a:lstStyle/>
          <a:p>
            <a:r>
              <a:rPr lang="sv-SE" dirty="0"/>
              <a:t>Sponsring</a:t>
            </a:r>
          </a:p>
        </p:txBody>
      </p:sp>
      <p:sp>
        <p:nvSpPr>
          <p:cNvPr id="3" name="Underrubrik 2">
            <a:extLst>
              <a:ext uri="{FF2B5EF4-FFF2-40B4-BE49-F238E27FC236}">
                <a16:creationId xmlns:a16="http://schemas.microsoft.com/office/drawing/2014/main" id="{1D26DBB2-D998-A39B-3902-6CF754B95EA2}"/>
              </a:ext>
            </a:extLst>
          </p:cNvPr>
          <p:cNvSpPr>
            <a:spLocks noGrp="1"/>
          </p:cNvSpPr>
          <p:nvPr>
            <p:ph type="subTitle" idx="1"/>
          </p:nvPr>
        </p:nvSpPr>
        <p:spPr>
          <a:xfrm>
            <a:off x="1524000" y="1967410"/>
            <a:ext cx="9144000" cy="632667"/>
          </a:xfrm>
        </p:spPr>
        <p:txBody>
          <a:bodyPr>
            <a:normAutofit/>
          </a:bodyPr>
          <a:lstStyle/>
          <a:p>
            <a:r>
              <a:rPr lang="sv-SE" sz="3200" dirty="0" err="1"/>
              <a:t>Kimstad</a:t>
            </a:r>
            <a:r>
              <a:rPr lang="sv-SE" sz="3200" dirty="0"/>
              <a:t> GoIF U P14</a:t>
            </a:r>
          </a:p>
        </p:txBody>
      </p:sp>
      <p:pic>
        <p:nvPicPr>
          <p:cNvPr id="4" name="Bildobjekt 3">
            <a:extLst>
              <a:ext uri="{FF2B5EF4-FFF2-40B4-BE49-F238E27FC236}">
                <a16:creationId xmlns:a16="http://schemas.microsoft.com/office/drawing/2014/main" id="{921787C9-7C43-455A-CD0D-27349A419D30}"/>
              </a:ext>
            </a:extLst>
          </p:cNvPr>
          <p:cNvPicPr>
            <a:picLocks noChangeAspect="1"/>
          </p:cNvPicPr>
          <p:nvPr/>
        </p:nvPicPr>
        <p:blipFill>
          <a:blip r:embed="rId2"/>
          <a:stretch>
            <a:fillRect/>
          </a:stretch>
        </p:blipFill>
        <p:spPr>
          <a:xfrm>
            <a:off x="0" y="5734349"/>
            <a:ext cx="12192000" cy="1123651"/>
          </a:xfrm>
          <a:prstGeom prst="rect">
            <a:avLst/>
          </a:prstGeom>
        </p:spPr>
      </p:pic>
      <p:sp>
        <p:nvSpPr>
          <p:cNvPr id="6" name="textruta 5">
            <a:extLst>
              <a:ext uri="{FF2B5EF4-FFF2-40B4-BE49-F238E27FC236}">
                <a16:creationId xmlns:a16="http://schemas.microsoft.com/office/drawing/2014/main" id="{75DDAAC9-683C-B317-818E-9AF06A78AF20}"/>
              </a:ext>
            </a:extLst>
          </p:cNvPr>
          <p:cNvSpPr txBox="1"/>
          <p:nvPr/>
        </p:nvSpPr>
        <p:spPr>
          <a:xfrm>
            <a:off x="1471522" y="3105384"/>
            <a:ext cx="9248955" cy="2123658"/>
          </a:xfrm>
          <a:prstGeom prst="rect">
            <a:avLst/>
          </a:prstGeom>
          <a:noFill/>
        </p:spPr>
        <p:txBody>
          <a:bodyPr wrap="square">
            <a:spAutoFit/>
          </a:bodyPr>
          <a:lstStyle/>
          <a:p>
            <a:pPr algn="just"/>
            <a:r>
              <a:rPr lang="sv-SE" sz="2200" dirty="0"/>
              <a:t>Att vara sponsor till </a:t>
            </a:r>
            <a:r>
              <a:rPr lang="sv-SE" sz="2200" dirty="0" err="1"/>
              <a:t>Kimstad</a:t>
            </a:r>
            <a:r>
              <a:rPr lang="sv-SE" sz="2200" dirty="0"/>
              <a:t> GoIF U P14 innebär att ditt företag syns i ett lokalt sammanhang där idrott, gemenskap och engagemang står i centrum. Genom att sponsra laget bidrar ni till att skapa förutsättningar för oss att fortsätta vår satsning på att utveckla våra ungdomar. Det bidrar även till att vi kan delta på cuper och aktiviteter med laget. Ni kan samtidigt använda ert engagemang kring ungdomsidrotten för att stärka ert varumärke lokalt.</a:t>
            </a:r>
          </a:p>
        </p:txBody>
      </p:sp>
    </p:spTree>
    <p:extLst>
      <p:ext uri="{BB962C8B-B14F-4D97-AF65-F5344CB8AC3E}">
        <p14:creationId xmlns:p14="http://schemas.microsoft.com/office/powerpoint/2010/main" val="2879169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4D44BB-323A-E6C8-0CF3-64F4A3DD0E4E}"/>
              </a:ext>
            </a:extLst>
          </p:cNvPr>
          <p:cNvSpPr>
            <a:spLocks noGrp="1"/>
          </p:cNvSpPr>
          <p:nvPr>
            <p:ph type="title"/>
          </p:nvPr>
        </p:nvSpPr>
        <p:spPr>
          <a:xfrm>
            <a:off x="561417" y="296816"/>
            <a:ext cx="10515600" cy="1325563"/>
          </a:xfrm>
        </p:spPr>
        <p:txBody>
          <a:bodyPr/>
          <a:lstStyle/>
          <a:p>
            <a:r>
              <a:rPr lang="sv-SE" dirty="0"/>
              <a:t>Sponsorpaket - Matchdress</a:t>
            </a:r>
            <a:br>
              <a:rPr lang="sv-SE" dirty="0"/>
            </a:br>
            <a:endParaRPr lang="sv-SE" sz="3200" dirty="0"/>
          </a:p>
        </p:txBody>
      </p:sp>
      <p:pic>
        <p:nvPicPr>
          <p:cNvPr id="9" name="Bildobjekt 8">
            <a:extLst>
              <a:ext uri="{FF2B5EF4-FFF2-40B4-BE49-F238E27FC236}">
                <a16:creationId xmlns:a16="http://schemas.microsoft.com/office/drawing/2014/main" id="{DF821A2A-5690-0C13-7296-EEB376DB1F4B}"/>
              </a:ext>
            </a:extLst>
          </p:cNvPr>
          <p:cNvPicPr>
            <a:picLocks noChangeAspect="1"/>
          </p:cNvPicPr>
          <p:nvPr/>
        </p:nvPicPr>
        <p:blipFill>
          <a:blip r:embed="rId2"/>
          <a:stretch>
            <a:fillRect/>
          </a:stretch>
        </p:blipFill>
        <p:spPr>
          <a:xfrm>
            <a:off x="0" y="5734349"/>
            <a:ext cx="12192000" cy="1123651"/>
          </a:xfrm>
          <a:prstGeom prst="rect">
            <a:avLst/>
          </a:prstGeom>
        </p:spPr>
      </p:pic>
      <p:graphicFrame>
        <p:nvGraphicFramePr>
          <p:cNvPr id="3" name="Tabell 2">
            <a:extLst>
              <a:ext uri="{FF2B5EF4-FFF2-40B4-BE49-F238E27FC236}">
                <a16:creationId xmlns:a16="http://schemas.microsoft.com/office/drawing/2014/main" id="{80D436C8-FA5D-03AE-D7AA-9BC573C808FA}"/>
              </a:ext>
            </a:extLst>
          </p:cNvPr>
          <p:cNvGraphicFramePr>
            <a:graphicFrameLocks noGrp="1"/>
          </p:cNvGraphicFramePr>
          <p:nvPr>
            <p:extLst>
              <p:ext uri="{D42A27DB-BD31-4B8C-83A1-F6EECF244321}">
                <p14:modId xmlns:p14="http://schemas.microsoft.com/office/powerpoint/2010/main" val="624941870"/>
              </p:ext>
            </p:extLst>
          </p:nvPr>
        </p:nvGraphicFramePr>
        <p:xfrm>
          <a:off x="561417" y="1228553"/>
          <a:ext cx="11069165" cy="4132375"/>
        </p:xfrm>
        <a:graphic>
          <a:graphicData uri="http://schemas.openxmlformats.org/drawingml/2006/table">
            <a:tbl>
              <a:tblPr firstRow="1" bandRow="1">
                <a:tableStyleId>{5C22544A-7EE6-4342-B048-85BDC9FD1C3A}</a:tableStyleId>
              </a:tblPr>
              <a:tblGrid>
                <a:gridCol w="2859101">
                  <a:extLst>
                    <a:ext uri="{9D8B030D-6E8A-4147-A177-3AD203B41FA5}">
                      <a16:colId xmlns:a16="http://schemas.microsoft.com/office/drawing/2014/main" val="1847784467"/>
                    </a:ext>
                  </a:extLst>
                </a:gridCol>
                <a:gridCol w="1820201">
                  <a:extLst>
                    <a:ext uri="{9D8B030D-6E8A-4147-A177-3AD203B41FA5}">
                      <a16:colId xmlns:a16="http://schemas.microsoft.com/office/drawing/2014/main" val="2372926861"/>
                    </a:ext>
                  </a:extLst>
                </a:gridCol>
                <a:gridCol w="6389863">
                  <a:extLst>
                    <a:ext uri="{9D8B030D-6E8A-4147-A177-3AD203B41FA5}">
                      <a16:colId xmlns:a16="http://schemas.microsoft.com/office/drawing/2014/main" val="1603560807"/>
                    </a:ext>
                  </a:extLst>
                </a:gridCol>
              </a:tblGrid>
              <a:tr h="840535">
                <a:tc>
                  <a:txBody>
                    <a:bodyPr/>
                    <a:lstStyle/>
                    <a:p>
                      <a:r>
                        <a:rPr lang="sv-SE" dirty="0">
                          <a:solidFill>
                            <a:schemeClr val="bg1"/>
                          </a:solidFill>
                        </a:rPr>
                        <a:t>Sponsorpaket</a:t>
                      </a:r>
                    </a:p>
                  </a:txBody>
                  <a:tcPr anchor="ctr">
                    <a:solidFill>
                      <a:srgbClr val="D60000"/>
                    </a:solidFill>
                  </a:tcPr>
                </a:tc>
                <a:tc>
                  <a:txBody>
                    <a:bodyPr/>
                    <a:lstStyle/>
                    <a:p>
                      <a:r>
                        <a:rPr lang="sv-SE" dirty="0">
                          <a:solidFill>
                            <a:schemeClr val="bg1"/>
                          </a:solidFill>
                        </a:rPr>
                        <a:t>Kostnad</a:t>
                      </a:r>
                    </a:p>
                  </a:txBody>
                  <a:tcPr anchor="ctr">
                    <a:solidFill>
                      <a:srgbClr val="D60000"/>
                    </a:solidFill>
                  </a:tcPr>
                </a:tc>
                <a:tc>
                  <a:txBody>
                    <a:bodyPr/>
                    <a:lstStyle/>
                    <a:p>
                      <a:r>
                        <a:rPr lang="sv-SE" dirty="0">
                          <a:solidFill>
                            <a:schemeClr val="bg1"/>
                          </a:solidFill>
                        </a:rPr>
                        <a:t>Exponering</a:t>
                      </a:r>
                    </a:p>
                  </a:txBody>
                  <a:tcPr anchor="ctr">
                    <a:solidFill>
                      <a:srgbClr val="D60000"/>
                    </a:solidFill>
                  </a:tcPr>
                </a:tc>
                <a:extLst>
                  <a:ext uri="{0D108BD9-81ED-4DB2-BD59-A6C34878D82A}">
                    <a16:rowId xmlns:a16="http://schemas.microsoft.com/office/drawing/2014/main" val="1193300652"/>
                  </a:ext>
                </a:extLst>
              </a:tr>
              <a:tr h="840535">
                <a:tc>
                  <a:txBody>
                    <a:bodyPr/>
                    <a:lstStyle/>
                    <a:p>
                      <a:r>
                        <a:rPr lang="sv-SE" dirty="0"/>
                        <a:t>Guldsponsor Match</a:t>
                      </a:r>
                    </a:p>
                  </a:txBody>
                  <a:tcPr anchor="ctr"/>
                </a:tc>
                <a:tc>
                  <a:txBody>
                    <a:bodyPr/>
                    <a:lstStyle/>
                    <a:p>
                      <a:r>
                        <a:rPr lang="sv-SE" dirty="0"/>
                        <a:t>15 000 kr</a:t>
                      </a:r>
                    </a:p>
                  </a:txBody>
                  <a:tcPr anchor="ctr"/>
                </a:tc>
                <a:tc>
                  <a:txBody>
                    <a:bodyPr/>
                    <a:lstStyle/>
                    <a:p>
                      <a:pPr marL="285750" indent="-285750">
                        <a:buFont typeface="Wingdings" panose="05000000000000000000" pitchFamily="2" charset="2"/>
                        <a:buChar char="Ø"/>
                      </a:pPr>
                      <a:r>
                        <a:rPr lang="sv-SE" dirty="0"/>
                        <a:t>Logotyp centralt på matchtröjans framsida</a:t>
                      </a:r>
                    </a:p>
                    <a:p>
                      <a:pPr marL="285750" indent="-285750">
                        <a:buFont typeface="Wingdings" panose="05000000000000000000" pitchFamily="2" charset="2"/>
                        <a:buChar char="Ø"/>
                      </a:pPr>
                      <a:r>
                        <a:rPr lang="sv-SE" dirty="0"/>
                        <a:t>Synlighet i lagets sociala medier</a:t>
                      </a:r>
                    </a:p>
                    <a:p>
                      <a:pPr marL="285750" indent="-285750">
                        <a:buFont typeface="Wingdings" panose="05000000000000000000" pitchFamily="2" charset="2"/>
                        <a:buChar char="Ø"/>
                      </a:pPr>
                      <a:r>
                        <a:rPr lang="sv-SE" dirty="0"/>
                        <a:t>Presentation av företaget i sponsorinlägg</a:t>
                      </a:r>
                    </a:p>
                    <a:p>
                      <a:pPr marL="285750" indent="-285750">
                        <a:buFont typeface="Wingdings" panose="05000000000000000000" pitchFamily="2" charset="2"/>
                        <a:buChar char="Ø"/>
                      </a:pPr>
                      <a:r>
                        <a:rPr lang="sv-SE" dirty="0"/>
                        <a:t>Logotyp på lagets sponsorlista</a:t>
                      </a:r>
                    </a:p>
                    <a:p>
                      <a:pPr marL="285750" indent="-285750">
                        <a:buFont typeface="Wingdings" panose="05000000000000000000" pitchFamily="2" charset="2"/>
                        <a:buChar char="Ø"/>
                      </a:pPr>
                      <a:r>
                        <a:rPr lang="sv-SE" dirty="0"/>
                        <a:t>Logotyp på poster vid lagets matcher (Guldsponsorer)</a:t>
                      </a:r>
                    </a:p>
                  </a:txBody>
                  <a:tcPr/>
                </a:tc>
                <a:extLst>
                  <a:ext uri="{0D108BD9-81ED-4DB2-BD59-A6C34878D82A}">
                    <a16:rowId xmlns:a16="http://schemas.microsoft.com/office/drawing/2014/main" val="2629500588"/>
                  </a:ext>
                </a:extLst>
              </a:tr>
              <a:tr h="840535">
                <a:tc>
                  <a:txBody>
                    <a:bodyPr/>
                    <a:lstStyle/>
                    <a:p>
                      <a:r>
                        <a:rPr lang="sv-SE" dirty="0"/>
                        <a:t>Silversponsor Match</a:t>
                      </a:r>
                    </a:p>
                  </a:txBody>
                  <a:tcPr anchor="ctr"/>
                </a:tc>
                <a:tc>
                  <a:txBody>
                    <a:bodyPr/>
                    <a:lstStyle/>
                    <a:p>
                      <a:r>
                        <a:rPr lang="sv-SE" dirty="0"/>
                        <a:t>10 000 kr</a:t>
                      </a:r>
                    </a:p>
                  </a:txBody>
                  <a:tcPr anchor="ctr"/>
                </a:tc>
                <a:tc>
                  <a:txBody>
                    <a:bodyPr/>
                    <a:lstStyle/>
                    <a:p>
                      <a:pPr marL="285750" indent="-285750">
                        <a:buFont typeface="Wingdings" panose="05000000000000000000" pitchFamily="2" charset="2"/>
                        <a:buChar char="Ø"/>
                      </a:pPr>
                      <a:r>
                        <a:rPr lang="sv-SE" dirty="0"/>
                        <a:t>Logotyp på baksidan av matchtröjan alt. på shortsen</a:t>
                      </a:r>
                    </a:p>
                    <a:p>
                      <a:pPr marL="285750" indent="-285750">
                        <a:buFont typeface="Wingdings" panose="05000000000000000000" pitchFamily="2" charset="2"/>
                        <a:buChar char="Ø"/>
                      </a:pPr>
                      <a:r>
                        <a:rPr lang="sv-SE" dirty="0"/>
                        <a:t>Logotyp på lagets sponsorlista</a:t>
                      </a:r>
                    </a:p>
                    <a:p>
                      <a:pPr marL="285750" indent="-285750">
                        <a:buFont typeface="Wingdings" panose="05000000000000000000" pitchFamily="2" charset="2"/>
                        <a:buChar char="Ø"/>
                      </a:pPr>
                      <a:r>
                        <a:rPr lang="sv-SE" dirty="0"/>
                        <a:t>Tackinlägg på lagets sociala medier</a:t>
                      </a:r>
                    </a:p>
                  </a:txBody>
                  <a:tcPr/>
                </a:tc>
                <a:extLst>
                  <a:ext uri="{0D108BD9-81ED-4DB2-BD59-A6C34878D82A}">
                    <a16:rowId xmlns:a16="http://schemas.microsoft.com/office/drawing/2014/main" val="1629143251"/>
                  </a:ext>
                </a:extLst>
              </a:tr>
              <a:tr h="840535">
                <a:tc>
                  <a:txBody>
                    <a:bodyPr/>
                    <a:lstStyle/>
                    <a:p>
                      <a:r>
                        <a:rPr lang="sv-SE" dirty="0"/>
                        <a:t>Bronssponsor Match</a:t>
                      </a:r>
                    </a:p>
                  </a:txBody>
                  <a:tcPr anchor="ctr"/>
                </a:tc>
                <a:tc>
                  <a:txBody>
                    <a:bodyPr/>
                    <a:lstStyle/>
                    <a:p>
                      <a:r>
                        <a:rPr lang="sv-SE" dirty="0"/>
                        <a:t>5 000 kr</a:t>
                      </a:r>
                    </a:p>
                  </a:txBody>
                  <a:tcPr anchor="ctr"/>
                </a:tc>
                <a:tc>
                  <a:txBody>
                    <a:bodyPr/>
                    <a:lstStyle/>
                    <a:p>
                      <a:pPr marL="285750" indent="-285750">
                        <a:buFont typeface="Wingdings" panose="05000000000000000000" pitchFamily="2" charset="2"/>
                        <a:buChar char="Ø"/>
                      </a:pPr>
                      <a:r>
                        <a:rPr lang="sv-SE" dirty="0"/>
                        <a:t>Logotyp på matchtröjans ärm</a:t>
                      </a:r>
                    </a:p>
                    <a:p>
                      <a:pPr marL="285750" indent="-285750">
                        <a:buFont typeface="Wingdings" panose="05000000000000000000" pitchFamily="2" charset="2"/>
                        <a:buChar char="Ø"/>
                      </a:pPr>
                      <a:r>
                        <a:rPr lang="sv-SE" dirty="0"/>
                        <a:t>Företagsnamn på sponsorlista</a:t>
                      </a:r>
                    </a:p>
                    <a:p>
                      <a:pPr marL="285750" indent="-285750">
                        <a:buFont typeface="Wingdings" panose="05000000000000000000" pitchFamily="2" charset="2"/>
                        <a:buChar char="Ø"/>
                      </a:pPr>
                      <a:r>
                        <a:rPr lang="sv-SE" dirty="0"/>
                        <a:t>Tackinlägg på lagets sociala medier</a:t>
                      </a:r>
                    </a:p>
                  </a:txBody>
                  <a:tcPr/>
                </a:tc>
                <a:extLst>
                  <a:ext uri="{0D108BD9-81ED-4DB2-BD59-A6C34878D82A}">
                    <a16:rowId xmlns:a16="http://schemas.microsoft.com/office/drawing/2014/main" val="542571141"/>
                  </a:ext>
                </a:extLst>
              </a:tr>
            </a:tbl>
          </a:graphicData>
        </a:graphic>
      </p:graphicFrame>
    </p:spTree>
    <p:extLst>
      <p:ext uri="{BB962C8B-B14F-4D97-AF65-F5344CB8AC3E}">
        <p14:creationId xmlns:p14="http://schemas.microsoft.com/office/powerpoint/2010/main" val="465376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DF821A2A-5690-0C13-7296-EEB376DB1F4B}"/>
              </a:ext>
            </a:extLst>
          </p:cNvPr>
          <p:cNvPicPr>
            <a:picLocks noChangeAspect="1"/>
          </p:cNvPicPr>
          <p:nvPr/>
        </p:nvPicPr>
        <p:blipFill>
          <a:blip r:embed="rId2"/>
          <a:stretch>
            <a:fillRect/>
          </a:stretch>
        </p:blipFill>
        <p:spPr>
          <a:xfrm>
            <a:off x="0" y="5734349"/>
            <a:ext cx="12192000" cy="1123651"/>
          </a:xfrm>
          <a:prstGeom prst="rect">
            <a:avLst/>
          </a:prstGeom>
        </p:spPr>
      </p:pic>
      <p:graphicFrame>
        <p:nvGraphicFramePr>
          <p:cNvPr id="3" name="Tabell 2">
            <a:extLst>
              <a:ext uri="{FF2B5EF4-FFF2-40B4-BE49-F238E27FC236}">
                <a16:creationId xmlns:a16="http://schemas.microsoft.com/office/drawing/2014/main" id="{80D436C8-FA5D-03AE-D7AA-9BC573C808FA}"/>
              </a:ext>
            </a:extLst>
          </p:cNvPr>
          <p:cNvGraphicFramePr>
            <a:graphicFrameLocks noGrp="1"/>
          </p:cNvGraphicFramePr>
          <p:nvPr>
            <p:extLst>
              <p:ext uri="{D42A27DB-BD31-4B8C-83A1-F6EECF244321}">
                <p14:modId xmlns:p14="http://schemas.microsoft.com/office/powerpoint/2010/main" val="3403171140"/>
              </p:ext>
            </p:extLst>
          </p:nvPr>
        </p:nvGraphicFramePr>
        <p:xfrm>
          <a:off x="561415" y="330055"/>
          <a:ext cx="7445547" cy="5043210"/>
        </p:xfrm>
        <a:graphic>
          <a:graphicData uri="http://schemas.openxmlformats.org/drawingml/2006/table">
            <a:tbl>
              <a:tblPr firstRow="1" bandRow="1">
                <a:tableStyleId>{5C22544A-7EE6-4342-B048-85BDC9FD1C3A}</a:tableStyleId>
              </a:tblPr>
              <a:tblGrid>
                <a:gridCol w="3286800">
                  <a:extLst>
                    <a:ext uri="{9D8B030D-6E8A-4147-A177-3AD203B41FA5}">
                      <a16:colId xmlns:a16="http://schemas.microsoft.com/office/drawing/2014/main" val="1847784467"/>
                    </a:ext>
                  </a:extLst>
                </a:gridCol>
                <a:gridCol w="4158747">
                  <a:extLst>
                    <a:ext uri="{9D8B030D-6E8A-4147-A177-3AD203B41FA5}">
                      <a16:colId xmlns:a16="http://schemas.microsoft.com/office/drawing/2014/main" val="1603560807"/>
                    </a:ext>
                  </a:extLst>
                </a:gridCol>
              </a:tblGrid>
              <a:tr h="840535">
                <a:tc>
                  <a:txBody>
                    <a:bodyPr/>
                    <a:lstStyle/>
                    <a:p>
                      <a:r>
                        <a:rPr lang="sv-SE" dirty="0">
                          <a:solidFill>
                            <a:schemeClr val="bg1"/>
                          </a:solidFill>
                        </a:rPr>
                        <a:t>Guldsponsor Match</a:t>
                      </a:r>
                    </a:p>
                  </a:txBody>
                  <a:tcPr anchor="ctr">
                    <a:solidFill>
                      <a:srgbClr val="D60000"/>
                    </a:solidFill>
                  </a:tcPr>
                </a:tc>
                <a:tc>
                  <a:txBody>
                    <a:bodyPr/>
                    <a:lstStyle/>
                    <a:p>
                      <a:r>
                        <a:rPr lang="sv-SE" dirty="0">
                          <a:solidFill>
                            <a:schemeClr val="bg1"/>
                          </a:solidFill>
                        </a:rPr>
                        <a:t>Övrig information</a:t>
                      </a:r>
                    </a:p>
                  </a:txBody>
                  <a:tcPr anchor="ctr">
                    <a:solidFill>
                      <a:srgbClr val="D60000"/>
                    </a:solidFill>
                  </a:tcPr>
                </a:tc>
                <a:extLst>
                  <a:ext uri="{0D108BD9-81ED-4DB2-BD59-A6C34878D82A}">
                    <a16:rowId xmlns:a16="http://schemas.microsoft.com/office/drawing/2014/main" val="1193300652"/>
                  </a:ext>
                </a:extLst>
              </a:tr>
              <a:tr h="840535">
                <a:tc>
                  <a:txBody>
                    <a:bodyPr/>
                    <a:lstStyle/>
                    <a:p>
                      <a:pPr marL="285750" indent="-285750">
                        <a:buFont typeface="Wingdings" panose="05000000000000000000" pitchFamily="2" charset="2"/>
                        <a:buChar char="Ø"/>
                      </a:pPr>
                      <a:r>
                        <a:rPr lang="sv-SE" dirty="0"/>
                        <a:t>Logotyp centralt på matchtröjans framsida</a:t>
                      </a:r>
                    </a:p>
                  </a:txBody>
                  <a:tcPr anchor="ctr"/>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sv-SE" dirty="0"/>
                        <a:t>Storlek logotyp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sv-SE" dirty="0"/>
                        <a:t>      Bröst fram 230 x 90 mm</a:t>
                      </a:r>
                    </a:p>
                  </a:txBody>
                  <a:tcPr anchor="ctr"/>
                </a:tc>
                <a:extLst>
                  <a:ext uri="{0D108BD9-81ED-4DB2-BD59-A6C34878D82A}">
                    <a16:rowId xmlns:a16="http://schemas.microsoft.com/office/drawing/2014/main" val="2629500588"/>
                  </a:ext>
                </a:extLst>
              </a:tr>
              <a:tr h="840535">
                <a:tc>
                  <a:txBody>
                    <a:bodyPr/>
                    <a:lstStyle/>
                    <a:p>
                      <a:pPr marL="285750" indent="-285750">
                        <a:buFont typeface="Wingdings" panose="05000000000000000000" pitchFamily="2" charset="2"/>
                        <a:buChar char="Ø"/>
                      </a:pPr>
                      <a:r>
                        <a:rPr lang="sv-SE" dirty="0"/>
                        <a:t>Synlighet i lagets sociala medier</a:t>
                      </a:r>
                    </a:p>
                  </a:txBody>
                  <a:tcPr anchor="ctr"/>
                </a:tc>
                <a:tc>
                  <a:txBody>
                    <a:bodyPr/>
                    <a:lstStyle/>
                    <a:p>
                      <a:pPr marL="285750" indent="-285750">
                        <a:buFont typeface="Wingdings" panose="05000000000000000000" pitchFamily="2" charset="2"/>
                        <a:buChar char="Ø"/>
                      </a:pPr>
                      <a:r>
                        <a:rPr lang="sv-SE" dirty="0" err="1"/>
                        <a:t>Instagram</a:t>
                      </a:r>
                      <a:r>
                        <a:rPr lang="sv-SE" dirty="0"/>
                        <a:t> och Facebook</a:t>
                      </a:r>
                    </a:p>
                  </a:txBody>
                  <a:tcPr anchor="ctr"/>
                </a:tc>
                <a:extLst>
                  <a:ext uri="{0D108BD9-81ED-4DB2-BD59-A6C34878D82A}">
                    <a16:rowId xmlns:a16="http://schemas.microsoft.com/office/drawing/2014/main" val="1629143251"/>
                  </a:ext>
                </a:extLst>
              </a:tr>
              <a:tr h="840535">
                <a:tc>
                  <a:txBody>
                    <a:bodyPr/>
                    <a:lstStyle/>
                    <a:p>
                      <a:pPr marL="285750" indent="-285750">
                        <a:buFont typeface="Wingdings" panose="05000000000000000000" pitchFamily="2" charset="2"/>
                        <a:buChar char="Ø"/>
                      </a:pPr>
                      <a:r>
                        <a:rPr lang="sv-SE" dirty="0"/>
                        <a:t>Presentation av företaget i sponsorinlägg</a:t>
                      </a:r>
                    </a:p>
                  </a:txBody>
                  <a:tcPr anchor="ctr"/>
                </a:tc>
                <a:tc>
                  <a:txBody>
                    <a:bodyPr/>
                    <a:lstStyle/>
                    <a:p>
                      <a:pPr marL="285750" indent="-285750">
                        <a:buFont typeface="Wingdings" panose="05000000000000000000" pitchFamily="2" charset="2"/>
                        <a:buChar char="Ø"/>
                      </a:pPr>
                      <a:r>
                        <a:rPr lang="sv-SE" dirty="0"/>
                        <a:t>Länk till hemsida, logotyp och beskrivning.</a:t>
                      </a:r>
                    </a:p>
                  </a:txBody>
                  <a:tcPr anchor="ctr"/>
                </a:tc>
                <a:extLst>
                  <a:ext uri="{0D108BD9-81ED-4DB2-BD59-A6C34878D82A}">
                    <a16:rowId xmlns:a16="http://schemas.microsoft.com/office/drawing/2014/main" val="542571141"/>
                  </a:ext>
                </a:extLst>
              </a:tr>
              <a:tr h="840535">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sv-SE" dirty="0"/>
                        <a:t>Logotyp på lagets sponsorlista</a:t>
                      </a:r>
                    </a:p>
                  </a:txBody>
                  <a:tcPr anchor="ctr"/>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sv-SE" dirty="0"/>
                        <a:t>Synlighet på </a:t>
                      </a:r>
                      <a:r>
                        <a:rPr lang="sv-SE" dirty="0" err="1"/>
                        <a:t>lagsidan</a:t>
                      </a:r>
                      <a:r>
                        <a:rPr lang="sv-SE" dirty="0"/>
                        <a:t> på laget.se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sv-SE" dirty="0"/>
                        <a:t>Sponsorlista vid hemmamatcher</a:t>
                      </a:r>
                    </a:p>
                  </a:txBody>
                  <a:tcPr anchor="ctr"/>
                </a:tc>
                <a:extLst>
                  <a:ext uri="{0D108BD9-81ED-4DB2-BD59-A6C34878D82A}">
                    <a16:rowId xmlns:a16="http://schemas.microsoft.com/office/drawing/2014/main" val="1844762372"/>
                  </a:ext>
                </a:extLst>
              </a:tr>
              <a:tr h="840535">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sv-SE" dirty="0"/>
                        <a:t>Logotyp på poster vid lagets matcher (Guldsponsorer)</a:t>
                      </a:r>
                    </a:p>
                  </a:txBody>
                  <a:tcPr anchor="ctr"/>
                </a:tc>
                <a:tc>
                  <a:txBody>
                    <a:bodyPr/>
                    <a:lstStyle/>
                    <a:p>
                      <a:pPr marL="285750" indent="-285750">
                        <a:buFont typeface="Wingdings" panose="05000000000000000000" pitchFamily="2" charset="2"/>
                        <a:buChar char="Ø"/>
                      </a:pPr>
                      <a:r>
                        <a:rPr lang="sv-SE" dirty="0"/>
                        <a:t>Storlek Poster 500 x 700 mm</a:t>
                      </a:r>
                    </a:p>
                  </a:txBody>
                  <a:tcPr anchor="ctr"/>
                </a:tc>
                <a:extLst>
                  <a:ext uri="{0D108BD9-81ED-4DB2-BD59-A6C34878D82A}">
                    <a16:rowId xmlns:a16="http://schemas.microsoft.com/office/drawing/2014/main" val="3114697054"/>
                  </a:ext>
                </a:extLst>
              </a:tr>
            </a:tbl>
          </a:graphicData>
        </a:graphic>
      </p:graphicFrame>
      <p:pic>
        <p:nvPicPr>
          <p:cNvPr id="7" name="Bildobjekt 6" descr="En bild som visar klädsel, Träningströja, T-shirt, topp&#10;&#10;AI-genererat innehåll kan vara felaktigt.">
            <a:extLst>
              <a:ext uri="{FF2B5EF4-FFF2-40B4-BE49-F238E27FC236}">
                <a16:creationId xmlns:a16="http://schemas.microsoft.com/office/drawing/2014/main" id="{D5FF1ABF-BC3A-143F-CC87-3BA53DDAFE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8906" y="974247"/>
            <a:ext cx="3142857" cy="4066667"/>
          </a:xfrm>
          <a:prstGeom prst="rect">
            <a:avLst/>
          </a:prstGeom>
        </p:spPr>
      </p:pic>
    </p:spTree>
    <p:extLst>
      <p:ext uri="{BB962C8B-B14F-4D97-AF65-F5344CB8AC3E}">
        <p14:creationId xmlns:p14="http://schemas.microsoft.com/office/powerpoint/2010/main" val="2953370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DF821A2A-5690-0C13-7296-EEB376DB1F4B}"/>
              </a:ext>
            </a:extLst>
          </p:cNvPr>
          <p:cNvPicPr>
            <a:picLocks noChangeAspect="1"/>
          </p:cNvPicPr>
          <p:nvPr/>
        </p:nvPicPr>
        <p:blipFill>
          <a:blip r:embed="rId2"/>
          <a:stretch>
            <a:fillRect/>
          </a:stretch>
        </p:blipFill>
        <p:spPr>
          <a:xfrm>
            <a:off x="0" y="5734349"/>
            <a:ext cx="12192000" cy="1123651"/>
          </a:xfrm>
          <a:prstGeom prst="rect">
            <a:avLst/>
          </a:prstGeom>
        </p:spPr>
      </p:pic>
      <p:graphicFrame>
        <p:nvGraphicFramePr>
          <p:cNvPr id="3" name="Tabell 2">
            <a:extLst>
              <a:ext uri="{FF2B5EF4-FFF2-40B4-BE49-F238E27FC236}">
                <a16:creationId xmlns:a16="http://schemas.microsoft.com/office/drawing/2014/main" id="{80D436C8-FA5D-03AE-D7AA-9BC573C808FA}"/>
              </a:ext>
            </a:extLst>
          </p:cNvPr>
          <p:cNvGraphicFramePr>
            <a:graphicFrameLocks noGrp="1"/>
          </p:cNvGraphicFramePr>
          <p:nvPr>
            <p:extLst>
              <p:ext uri="{D42A27DB-BD31-4B8C-83A1-F6EECF244321}">
                <p14:modId xmlns:p14="http://schemas.microsoft.com/office/powerpoint/2010/main" val="3901365165"/>
              </p:ext>
            </p:extLst>
          </p:nvPr>
        </p:nvGraphicFramePr>
        <p:xfrm>
          <a:off x="561415" y="330055"/>
          <a:ext cx="7270619" cy="3436005"/>
        </p:xfrm>
        <a:graphic>
          <a:graphicData uri="http://schemas.openxmlformats.org/drawingml/2006/table">
            <a:tbl>
              <a:tblPr firstRow="1" bandRow="1">
                <a:tableStyleId>{5C22544A-7EE6-4342-B048-85BDC9FD1C3A}</a:tableStyleId>
              </a:tblPr>
              <a:tblGrid>
                <a:gridCol w="2817889">
                  <a:extLst>
                    <a:ext uri="{9D8B030D-6E8A-4147-A177-3AD203B41FA5}">
                      <a16:colId xmlns:a16="http://schemas.microsoft.com/office/drawing/2014/main" val="1847784467"/>
                    </a:ext>
                  </a:extLst>
                </a:gridCol>
                <a:gridCol w="4452730">
                  <a:extLst>
                    <a:ext uri="{9D8B030D-6E8A-4147-A177-3AD203B41FA5}">
                      <a16:colId xmlns:a16="http://schemas.microsoft.com/office/drawing/2014/main" val="1603560807"/>
                    </a:ext>
                  </a:extLst>
                </a:gridCol>
              </a:tblGrid>
              <a:tr h="840535">
                <a:tc>
                  <a:txBody>
                    <a:bodyPr/>
                    <a:lstStyle/>
                    <a:p>
                      <a:r>
                        <a:rPr lang="sv-SE" dirty="0">
                          <a:solidFill>
                            <a:schemeClr val="bg1"/>
                          </a:solidFill>
                        </a:rPr>
                        <a:t>Silversponsor Match</a:t>
                      </a:r>
                    </a:p>
                  </a:txBody>
                  <a:tcPr anchor="ctr">
                    <a:solidFill>
                      <a:srgbClr val="D60000"/>
                    </a:solidFill>
                  </a:tcPr>
                </a:tc>
                <a:tc>
                  <a:txBody>
                    <a:bodyPr/>
                    <a:lstStyle/>
                    <a:p>
                      <a:r>
                        <a:rPr lang="sv-SE" dirty="0">
                          <a:solidFill>
                            <a:schemeClr val="bg1"/>
                          </a:solidFill>
                        </a:rPr>
                        <a:t>Övrig information</a:t>
                      </a:r>
                    </a:p>
                  </a:txBody>
                  <a:tcPr anchor="ctr">
                    <a:solidFill>
                      <a:srgbClr val="D60000"/>
                    </a:solidFill>
                  </a:tcPr>
                </a:tc>
                <a:extLst>
                  <a:ext uri="{0D108BD9-81ED-4DB2-BD59-A6C34878D82A}">
                    <a16:rowId xmlns:a16="http://schemas.microsoft.com/office/drawing/2014/main" val="1193300652"/>
                  </a:ext>
                </a:extLst>
              </a:tr>
              <a:tr h="840535">
                <a:tc>
                  <a:txBody>
                    <a:bodyPr/>
                    <a:lstStyle/>
                    <a:p>
                      <a:pPr marL="285750" indent="-285750">
                        <a:buFont typeface="Wingdings" panose="05000000000000000000" pitchFamily="2" charset="2"/>
                        <a:buChar char="Ø"/>
                      </a:pPr>
                      <a:r>
                        <a:rPr lang="sv-SE" dirty="0"/>
                        <a:t>Logotyp på baksidan av matchtröjan alt. på shortsen</a:t>
                      </a:r>
                    </a:p>
                  </a:txBody>
                  <a:tcPr anchor="ctr"/>
                </a:tc>
                <a:tc>
                  <a:txBody>
                    <a:bodyPr/>
                    <a:lstStyle/>
                    <a:p>
                      <a:pPr marL="285750" indent="-285750">
                        <a:buFont typeface="Wingdings" panose="05000000000000000000" pitchFamily="2" charset="2"/>
                        <a:buChar char="Ø"/>
                      </a:pPr>
                      <a:r>
                        <a:rPr lang="sv-SE" dirty="0"/>
                        <a:t>Storlek logotyp </a:t>
                      </a:r>
                    </a:p>
                    <a:p>
                      <a:pPr marL="0" indent="0">
                        <a:buFont typeface="Wingdings" panose="05000000000000000000" pitchFamily="2" charset="2"/>
                        <a:buNone/>
                      </a:pPr>
                      <a:r>
                        <a:rPr lang="sv-SE" dirty="0"/>
                        <a:t>      Nedre rygg 180 x 55 mm</a:t>
                      </a:r>
                    </a:p>
                    <a:p>
                      <a:pPr marL="0" indent="0">
                        <a:buFont typeface="Wingdings" panose="05000000000000000000" pitchFamily="2" charset="2"/>
                        <a:buNone/>
                      </a:pPr>
                      <a:r>
                        <a:rPr lang="sv-SE" dirty="0"/>
                        <a:t>      Shorts bak 125 x 45 mm</a:t>
                      </a:r>
                    </a:p>
                  </a:txBody>
                  <a:tcPr anchor="ctr"/>
                </a:tc>
                <a:extLst>
                  <a:ext uri="{0D108BD9-81ED-4DB2-BD59-A6C34878D82A}">
                    <a16:rowId xmlns:a16="http://schemas.microsoft.com/office/drawing/2014/main" val="2629500588"/>
                  </a:ext>
                </a:extLst>
              </a:tr>
              <a:tr h="840535">
                <a:tc>
                  <a:txBody>
                    <a:bodyPr/>
                    <a:lstStyle/>
                    <a:p>
                      <a:pPr marL="285750" indent="-285750">
                        <a:buFont typeface="Wingdings" panose="05000000000000000000" pitchFamily="2" charset="2"/>
                        <a:buChar char="Ø"/>
                      </a:pPr>
                      <a:r>
                        <a:rPr lang="sv-SE" dirty="0"/>
                        <a:t>Logotyp på lagets sponsorlista</a:t>
                      </a:r>
                    </a:p>
                  </a:txBody>
                  <a:tcPr anchor="ctr"/>
                </a:tc>
                <a:tc>
                  <a:txBody>
                    <a:bodyPr/>
                    <a:lstStyle/>
                    <a:p>
                      <a:pPr marL="285750" indent="-285750">
                        <a:buFont typeface="Wingdings" panose="05000000000000000000" pitchFamily="2" charset="2"/>
                        <a:buChar char="Ø"/>
                      </a:pPr>
                      <a:r>
                        <a:rPr lang="sv-SE" dirty="0"/>
                        <a:t>Synlighet på </a:t>
                      </a:r>
                      <a:r>
                        <a:rPr lang="sv-SE" dirty="0" err="1"/>
                        <a:t>lagsidan</a:t>
                      </a:r>
                      <a:r>
                        <a:rPr lang="sv-SE" dirty="0"/>
                        <a:t> på laget.se</a:t>
                      </a:r>
                    </a:p>
                    <a:p>
                      <a:pPr marL="285750" indent="-285750">
                        <a:buFont typeface="Wingdings" panose="05000000000000000000" pitchFamily="2" charset="2"/>
                        <a:buChar char="Ø"/>
                      </a:pPr>
                      <a:r>
                        <a:rPr lang="sv-SE" dirty="0"/>
                        <a:t>Sponsorlista vid hemmamatcher</a:t>
                      </a:r>
                    </a:p>
                  </a:txBody>
                  <a:tcPr anchor="ctr"/>
                </a:tc>
                <a:extLst>
                  <a:ext uri="{0D108BD9-81ED-4DB2-BD59-A6C34878D82A}">
                    <a16:rowId xmlns:a16="http://schemas.microsoft.com/office/drawing/2014/main" val="1629143251"/>
                  </a:ext>
                </a:extLst>
              </a:tr>
              <a:tr h="840535">
                <a:tc>
                  <a:txBody>
                    <a:bodyPr/>
                    <a:lstStyle/>
                    <a:p>
                      <a:pPr marL="285750" indent="-285750">
                        <a:buFont typeface="Wingdings" panose="05000000000000000000" pitchFamily="2" charset="2"/>
                        <a:buChar char="Ø"/>
                      </a:pPr>
                      <a:r>
                        <a:rPr lang="sv-SE" dirty="0"/>
                        <a:t>Tackinlägg på lagets sociala medier</a:t>
                      </a:r>
                    </a:p>
                  </a:txBody>
                  <a:tcPr anchor="ctr"/>
                </a:tc>
                <a:tc>
                  <a:txBody>
                    <a:bodyPr/>
                    <a:lstStyle/>
                    <a:p>
                      <a:pPr marL="285750" indent="-285750">
                        <a:buFont typeface="Wingdings" panose="05000000000000000000" pitchFamily="2" charset="2"/>
                        <a:buChar char="Ø"/>
                      </a:pPr>
                      <a:r>
                        <a:rPr lang="sv-SE" dirty="0"/>
                        <a:t>Inlägg via </a:t>
                      </a:r>
                      <a:r>
                        <a:rPr lang="sv-SE" dirty="0" err="1"/>
                        <a:t>Instagram</a:t>
                      </a:r>
                      <a:r>
                        <a:rPr lang="sv-SE" dirty="0"/>
                        <a:t> och Facebook</a:t>
                      </a:r>
                    </a:p>
                  </a:txBody>
                  <a:tcPr anchor="ctr"/>
                </a:tc>
                <a:extLst>
                  <a:ext uri="{0D108BD9-81ED-4DB2-BD59-A6C34878D82A}">
                    <a16:rowId xmlns:a16="http://schemas.microsoft.com/office/drawing/2014/main" val="542571141"/>
                  </a:ext>
                </a:extLst>
              </a:tr>
            </a:tbl>
          </a:graphicData>
        </a:graphic>
      </p:graphicFrame>
      <p:pic>
        <p:nvPicPr>
          <p:cNvPr id="4" name="Bildobjekt 3" descr="En bild som visar klädsel, Träningströja, T-shirt, topp&#10;&#10;AI-genererat innehåll kan vara felaktigt.">
            <a:extLst>
              <a:ext uri="{FF2B5EF4-FFF2-40B4-BE49-F238E27FC236}">
                <a16:creationId xmlns:a16="http://schemas.microsoft.com/office/drawing/2014/main" id="{531D31D9-5BF4-2F71-5350-C9896F4FA6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69102" y="327967"/>
            <a:ext cx="2085967" cy="2836651"/>
          </a:xfrm>
          <a:prstGeom prst="rect">
            <a:avLst/>
          </a:prstGeom>
        </p:spPr>
      </p:pic>
      <p:pic>
        <p:nvPicPr>
          <p:cNvPr id="5" name="Bildobjekt 4" descr="En bild som visar klädsel&#10;&#10;AI-genererat innehåll kan vara felaktigt.">
            <a:extLst>
              <a:ext uri="{FF2B5EF4-FFF2-40B4-BE49-F238E27FC236}">
                <a16:creationId xmlns:a16="http://schemas.microsoft.com/office/drawing/2014/main" id="{BFD88CF3-C3E7-C860-7641-D9484F8E77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69103" y="3280802"/>
            <a:ext cx="2070426" cy="2070426"/>
          </a:xfrm>
          <a:prstGeom prst="rect">
            <a:avLst/>
          </a:prstGeom>
        </p:spPr>
      </p:pic>
    </p:spTree>
    <p:extLst>
      <p:ext uri="{BB962C8B-B14F-4D97-AF65-F5344CB8AC3E}">
        <p14:creationId xmlns:p14="http://schemas.microsoft.com/office/powerpoint/2010/main" val="46353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DF821A2A-5690-0C13-7296-EEB376DB1F4B}"/>
              </a:ext>
            </a:extLst>
          </p:cNvPr>
          <p:cNvPicPr>
            <a:picLocks noChangeAspect="1"/>
          </p:cNvPicPr>
          <p:nvPr/>
        </p:nvPicPr>
        <p:blipFill>
          <a:blip r:embed="rId2"/>
          <a:stretch>
            <a:fillRect/>
          </a:stretch>
        </p:blipFill>
        <p:spPr>
          <a:xfrm>
            <a:off x="0" y="5734349"/>
            <a:ext cx="12192000" cy="1123651"/>
          </a:xfrm>
          <a:prstGeom prst="rect">
            <a:avLst/>
          </a:prstGeom>
        </p:spPr>
      </p:pic>
      <p:graphicFrame>
        <p:nvGraphicFramePr>
          <p:cNvPr id="3" name="Tabell 2">
            <a:extLst>
              <a:ext uri="{FF2B5EF4-FFF2-40B4-BE49-F238E27FC236}">
                <a16:creationId xmlns:a16="http://schemas.microsoft.com/office/drawing/2014/main" id="{80D436C8-FA5D-03AE-D7AA-9BC573C808FA}"/>
              </a:ext>
            </a:extLst>
          </p:cNvPr>
          <p:cNvGraphicFramePr>
            <a:graphicFrameLocks noGrp="1"/>
          </p:cNvGraphicFramePr>
          <p:nvPr>
            <p:extLst>
              <p:ext uri="{D42A27DB-BD31-4B8C-83A1-F6EECF244321}">
                <p14:modId xmlns:p14="http://schemas.microsoft.com/office/powerpoint/2010/main" val="2710703385"/>
              </p:ext>
            </p:extLst>
          </p:nvPr>
        </p:nvGraphicFramePr>
        <p:xfrm>
          <a:off x="561416" y="330055"/>
          <a:ext cx="6865101" cy="3710325"/>
        </p:xfrm>
        <a:graphic>
          <a:graphicData uri="http://schemas.openxmlformats.org/drawingml/2006/table">
            <a:tbl>
              <a:tblPr firstRow="1" bandRow="1">
                <a:tableStyleId>{5C22544A-7EE6-4342-B048-85BDC9FD1C3A}</a:tableStyleId>
              </a:tblPr>
              <a:tblGrid>
                <a:gridCol w="2962021">
                  <a:extLst>
                    <a:ext uri="{9D8B030D-6E8A-4147-A177-3AD203B41FA5}">
                      <a16:colId xmlns:a16="http://schemas.microsoft.com/office/drawing/2014/main" val="1847784467"/>
                    </a:ext>
                  </a:extLst>
                </a:gridCol>
                <a:gridCol w="3903080">
                  <a:extLst>
                    <a:ext uri="{9D8B030D-6E8A-4147-A177-3AD203B41FA5}">
                      <a16:colId xmlns:a16="http://schemas.microsoft.com/office/drawing/2014/main" val="1603560807"/>
                    </a:ext>
                  </a:extLst>
                </a:gridCol>
              </a:tblGrid>
              <a:tr h="840535">
                <a:tc>
                  <a:txBody>
                    <a:bodyPr/>
                    <a:lstStyle/>
                    <a:p>
                      <a:r>
                        <a:rPr lang="sv-SE" dirty="0">
                          <a:solidFill>
                            <a:schemeClr val="bg1"/>
                          </a:solidFill>
                        </a:rPr>
                        <a:t>Bronssponsor Match</a:t>
                      </a:r>
                    </a:p>
                  </a:txBody>
                  <a:tcPr anchor="ctr">
                    <a:solidFill>
                      <a:srgbClr val="D60000"/>
                    </a:solidFill>
                  </a:tcPr>
                </a:tc>
                <a:tc>
                  <a:txBody>
                    <a:bodyPr/>
                    <a:lstStyle/>
                    <a:p>
                      <a:r>
                        <a:rPr lang="sv-SE" dirty="0">
                          <a:solidFill>
                            <a:schemeClr val="bg1"/>
                          </a:solidFill>
                        </a:rPr>
                        <a:t>Övrig information</a:t>
                      </a:r>
                    </a:p>
                  </a:txBody>
                  <a:tcPr anchor="ctr">
                    <a:solidFill>
                      <a:srgbClr val="D60000"/>
                    </a:solidFill>
                  </a:tcPr>
                </a:tc>
                <a:extLst>
                  <a:ext uri="{0D108BD9-81ED-4DB2-BD59-A6C34878D82A}">
                    <a16:rowId xmlns:a16="http://schemas.microsoft.com/office/drawing/2014/main" val="1193300652"/>
                  </a:ext>
                </a:extLst>
              </a:tr>
              <a:tr h="840535">
                <a:tc>
                  <a:txBody>
                    <a:bodyPr/>
                    <a:lstStyle/>
                    <a:p>
                      <a:pPr marL="285750" indent="-285750">
                        <a:buFont typeface="Wingdings" panose="05000000000000000000" pitchFamily="2" charset="2"/>
                        <a:buChar char="Ø"/>
                      </a:pPr>
                      <a:r>
                        <a:rPr lang="sv-SE" dirty="0"/>
                        <a:t>Logotyp på ärm eller axlar på matchtröjan alt. på framsida shorts</a:t>
                      </a:r>
                    </a:p>
                  </a:txBody>
                  <a:tcPr anchor="ctr"/>
                </a:tc>
                <a:tc>
                  <a:txBody>
                    <a:bodyPr/>
                    <a:lstStyle/>
                    <a:p>
                      <a:pPr marL="285750" indent="-285750">
                        <a:buFont typeface="Wingdings" panose="05000000000000000000" pitchFamily="2" charset="2"/>
                        <a:buChar char="Ø"/>
                      </a:pPr>
                      <a:r>
                        <a:rPr lang="sv-SE" dirty="0"/>
                        <a:t>Storlek logotyp </a:t>
                      </a:r>
                    </a:p>
                    <a:p>
                      <a:pPr marL="0" indent="0">
                        <a:buFont typeface="Wingdings" panose="05000000000000000000" pitchFamily="2" charset="2"/>
                        <a:buNone/>
                      </a:pPr>
                      <a:r>
                        <a:rPr lang="sv-SE" dirty="0"/>
                        <a:t>      Ärm 80 x 40 mm</a:t>
                      </a:r>
                    </a:p>
                    <a:p>
                      <a:pPr marL="0" indent="0">
                        <a:buFont typeface="Wingdings" panose="05000000000000000000" pitchFamily="2" charset="2"/>
                        <a:buNone/>
                      </a:pPr>
                      <a:r>
                        <a:rPr lang="sv-SE" dirty="0"/>
                        <a:t>      Axlar fram 90 x 45 mm</a:t>
                      </a:r>
                    </a:p>
                    <a:p>
                      <a:pPr marL="0" indent="0">
                        <a:buFont typeface="Wingdings" panose="05000000000000000000" pitchFamily="2" charset="2"/>
                        <a:buNone/>
                      </a:pPr>
                      <a:r>
                        <a:rPr lang="sv-SE" dirty="0"/>
                        <a:t>      Shorts fram 75 x 45 mm</a:t>
                      </a:r>
                    </a:p>
                  </a:txBody>
                  <a:tcPr anchor="ctr"/>
                </a:tc>
                <a:extLst>
                  <a:ext uri="{0D108BD9-81ED-4DB2-BD59-A6C34878D82A}">
                    <a16:rowId xmlns:a16="http://schemas.microsoft.com/office/drawing/2014/main" val="2629500588"/>
                  </a:ext>
                </a:extLst>
              </a:tr>
              <a:tr h="840535">
                <a:tc>
                  <a:txBody>
                    <a:bodyPr/>
                    <a:lstStyle/>
                    <a:p>
                      <a:pPr marL="285750" indent="-285750">
                        <a:buFont typeface="Wingdings" panose="05000000000000000000" pitchFamily="2" charset="2"/>
                        <a:buChar char="Ø"/>
                      </a:pPr>
                      <a:r>
                        <a:rPr lang="sv-SE" dirty="0"/>
                        <a:t>Företagsnamn på lagets sponsorlista</a:t>
                      </a:r>
                    </a:p>
                  </a:txBody>
                  <a:tcPr anchor="ctr"/>
                </a:tc>
                <a:tc>
                  <a:txBody>
                    <a:bodyPr/>
                    <a:lstStyle/>
                    <a:p>
                      <a:pPr marL="285750" indent="-285750">
                        <a:buFont typeface="Wingdings" panose="05000000000000000000" pitchFamily="2" charset="2"/>
                        <a:buChar char="Ø"/>
                      </a:pPr>
                      <a:r>
                        <a:rPr lang="sv-SE" dirty="0"/>
                        <a:t>Synlighet på </a:t>
                      </a:r>
                      <a:r>
                        <a:rPr lang="sv-SE" dirty="0" err="1"/>
                        <a:t>lagsidan</a:t>
                      </a:r>
                      <a:r>
                        <a:rPr lang="sv-SE" dirty="0"/>
                        <a:t> på laget.se</a:t>
                      </a:r>
                    </a:p>
                    <a:p>
                      <a:pPr marL="285750" indent="-285750">
                        <a:buFont typeface="Wingdings" panose="05000000000000000000" pitchFamily="2" charset="2"/>
                        <a:buChar char="Ø"/>
                      </a:pPr>
                      <a:r>
                        <a:rPr lang="sv-SE" dirty="0"/>
                        <a:t>Sponsorlista vid hemmamatcher</a:t>
                      </a:r>
                    </a:p>
                  </a:txBody>
                  <a:tcPr anchor="ctr"/>
                </a:tc>
                <a:extLst>
                  <a:ext uri="{0D108BD9-81ED-4DB2-BD59-A6C34878D82A}">
                    <a16:rowId xmlns:a16="http://schemas.microsoft.com/office/drawing/2014/main" val="1629143251"/>
                  </a:ext>
                </a:extLst>
              </a:tr>
              <a:tr h="840535">
                <a:tc>
                  <a:txBody>
                    <a:bodyPr/>
                    <a:lstStyle/>
                    <a:p>
                      <a:pPr marL="285750" indent="-285750">
                        <a:buFont typeface="Wingdings" panose="05000000000000000000" pitchFamily="2" charset="2"/>
                        <a:buChar char="Ø"/>
                      </a:pPr>
                      <a:r>
                        <a:rPr lang="sv-SE" dirty="0"/>
                        <a:t>Tackinlägg på lagets sociala medier</a:t>
                      </a:r>
                    </a:p>
                  </a:txBody>
                  <a:tcPr anchor="ctr"/>
                </a:tc>
                <a:tc>
                  <a:txBody>
                    <a:bodyPr/>
                    <a:lstStyle/>
                    <a:p>
                      <a:pPr marL="285750" indent="-285750">
                        <a:buFont typeface="Wingdings" panose="05000000000000000000" pitchFamily="2" charset="2"/>
                        <a:buChar char="Ø"/>
                      </a:pPr>
                      <a:r>
                        <a:rPr lang="sv-SE" dirty="0"/>
                        <a:t>Inlägg via </a:t>
                      </a:r>
                      <a:r>
                        <a:rPr lang="sv-SE" dirty="0" err="1"/>
                        <a:t>Instagram</a:t>
                      </a:r>
                      <a:r>
                        <a:rPr lang="sv-SE" dirty="0"/>
                        <a:t> och Facebook</a:t>
                      </a:r>
                    </a:p>
                  </a:txBody>
                  <a:tcPr anchor="ctr"/>
                </a:tc>
                <a:extLst>
                  <a:ext uri="{0D108BD9-81ED-4DB2-BD59-A6C34878D82A}">
                    <a16:rowId xmlns:a16="http://schemas.microsoft.com/office/drawing/2014/main" val="542571141"/>
                  </a:ext>
                </a:extLst>
              </a:tr>
            </a:tbl>
          </a:graphicData>
        </a:graphic>
      </p:graphicFrame>
      <p:pic>
        <p:nvPicPr>
          <p:cNvPr id="5" name="Bildobjekt 4" descr="En bild som visar klädsel, text, underbyxor, Shorts&#10;&#10;AI-genererat innehåll kan vara felaktigt.">
            <a:extLst>
              <a:ext uri="{FF2B5EF4-FFF2-40B4-BE49-F238E27FC236}">
                <a16:creationId xmlns:a16="http://schemas.microsoft.com/office/drawing/2014/main" id="{17A9A7E8-699E-04E3-399B-2140DE24FB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68153" y="3131417"/>
            <a:ext cx="1976888" cy="1976888"/>
          </a:xfrm>
          <a:prstGeom prst="rect">
            <a:avLst/>
          </a:prstGeom>
        </p:spPr>
      </p:pic>
      <p:pic>
        <p:nvPicPr>
          <p:cNvPr id="8" name="Bildobjekt 7" descr="En bild som visar klädsel, Träningströja, röd, topp&#10;&#10;AI-genererat innehåll kan vara felaktigt.">
            <a:extLst>
              <a:ext uri="{FF2B5EF4-FFF2-40B4-BE49-F238E27FC236}">
                <a16:creationId xmlns:a16="http://schemas.microsoft.com/office/drawing/2014/main" id="{08A33BFD-E751-5CE8-539D-E0793C0B91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23404" y="330054"/>
            <a:ext cx="1605390" cy="2408085"/>
          </a:xfrm>
          <a:prstGeom prst="rect">
            <a:avLst/>
          </a:prstGeom>
        </p:spPr>
      </p:pic>
      <p:pic>
        <p:nvPicPr>
          <p:cNvPr id="11" name="Bildobjekt 10" descr="En bild som visar klädsel, Träningströja, T-shirt, Sporttröja&#10;&#10;AI-genererat innehåll kan vara felaktigt.">
            <a:extLst>
              <a:ext uri="{FF2B5EF4-FFF2-40B4-BE49-F238E27FC236}">
                <a16:creationId xmlns:a16="http://schemas.microsoft.com/office/drawing/2014/main" id="{8C98B9C2-D278-D335-2CB9-9BB6AA7D28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28794" y="330054"/>
            <a:ext cx="2408085" cy="2408085"/>
          </a:xfrm>
          <a:prstGeom prst="rect">
            <a:avLst/>
          </a:prstGeom>
        </p:spPr>
      </p:pic>
    </p:spTree>
    <p:extLst>
      <p:ext uri="{BB962C8B-B14F-4D97-AF65-F5344CB8AC3E}">
        <p14:creationId xmlns:p14="http://schemas.microsoft.com/office/powerpoint/2010/main" val="3217878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4D44BB-323A-E6C8-0CF3-64F4A3DD0E4E}"/>
              </a:ext>
            </a:extLst>
          </p:cNvPr>
          <p:cNvSpPr>
            <a:spLocks noGrp="1"/>
          </p:cNvSpPr>
          <p:nvPr>
            <p:ph type="title"/>
          </p:nvPr>
        </p:nvSpPr>
        <p:spPr>
          <a:xfrm>
            <a:off x="561417" y="296816"/>
            <a:ext cx="10515600" cy="1325563"/>
          </a:xfrm>
        </p:spPr>
        <p:txBody>
          <a:bodyPr/>
          <a:lstStyle/>
          <a:p>
            <a:r>
              <a:rPr lang="sv-SE" dirty="0"/>
              <a:t>Sponsorpaket - Arrangemang</a:t>
            </a:r>
            <a:br>
              <a:rPr lang="sv-SE" dirty="0"/>
            </a:br>
            <a:endParaRPr lang="sv-SE" sz="3200" dirty="0"/>
          </a:p>
        </p:txBody>
      </p:sp>
      <p:pic>
        <p:nvPicPr>
          <p:cNvPr id="9" name="Bildobjekt 8">
            <a:extLst>
              <a:ext uri="{FF2B5EF4-FFF2-40B4-BE49-F238E27FC236}">
                <a16:creationId xmlns:a16="http://schemas.microsoft.com/office/drawing/2014/main" id="{DF821A2A-5690-0C13-7296-EEB376DB1F4B}"/>
              </a:ext>
            </a:extLst>
          </p:cNvPr>
          <p:cNvPicPr>
            <a:picLocks noChangeAspect="1"/>
          </p:cNvPicPr>
          <p:nvPr/>
        </p:nvPicPr>
        <p:blipFill>
          <a:blip r:embed="rId2"/>
          <a:stretch>
            <a:fillRect/>
          </a:stretch>
        </p:blipFill>
        <p:spPr>
          <a:xfrm>
            <a:off x="0" y="5734349"/>
            <a:ext cx="12192000" cy="1123651"/>
          </a:xfrm>
          <a:prstGeom prst="rect">
            <a:avLst/>
          </a:prstGeom>
        </p:spPr>
      </p:pic>
      <p:graphicFrame>
        <p:nvGraphicFramePr>
          <p:cNvPr id="3" name="Tabell 2">
            <a:extLst>
              <a:ext uri="{FF2B5EF4-FFF2-40B4-BE49-F238E27FC236}">
                <a16:creationId xmlns:a16="http://schemas.microsoft.com/office/drawing/2014/main" id="{80D436C8-FA5D-03AE-D7AA-9BC573C808FA}"/>
              </a:ext>
            </a:extLst>
          </p:cNvPr>
          <p:cNvGraphicFramePr>
            <a:graphicFrameLocks noGrp="1"/>
          </p:cNvGraphicFramePr>
          <p:nvPr>
            <p:extLst>
              <p:ext uri="{D42A27DB-BD31-4B8C-83A1-F6EECF244321}">
                <p14:modId xmlns:p14="http://schemas.microsoft.com/office/powerpoint/2010/main" val="1630048828"/>
              </p:ext>
            </p:extLst>
          </p:nvPr>
        </p:nvGraphicFramePr>
        <p:xfrm>
          <a:off x="561417" y="1135188"/>
          <a:ext cx="11150853" cy="4444500"/>
        </p:xfrm>
        <a:graphic>
          <a:graphicData uri="http://schemas.openxmlformats.org/drawingml/2006/table">
            <a:tbl>
              <a:tblPr firstRow="1" bandRow="1">
                <a:tableStyleId>{5C22544A-7EE6-4342-B048-85BDC9FD1C3A}</a:tableStyleId>
              </a:tblPr>
              <a:tblGrid>
                <a:gridCol w="1945872">
                  <a:extLst>
                    <a:ext uri="{9D8B030D-6E8A-4147-A177-3AD203B41FA5}">
                      <a16:colId xmlns:a16="http://schemas.microsoft.com/office/drawing/2014/main" val="1847784467"/>
                    </a:ext>
                  </a:extLst>
                </a:gridCol>
                <a:gridCol w="1694565">
                  <a:extLst>
                    <a:ext uri="{9D8B030D-6E8A-4147-A177-3AD203B41FA5}">
                      <a16:colId xmlns:a16="http://schemas.microsoft.com/office/drawing/2014/main" val="2372926861"/>
                    </a:ext>
                  </a:extLst>
                </a:gridCol>
                <a:gridCol w="7510416">
                  <a:extLst>
                    <a:ext uri="{9D8B030D-6E8A-4147-A177-3AD203B41FA5}">
                      <a16:colId xmlns:a16="http://schemas.microsoft.com/office/drawing/2014/main" val="1603560807"/>
                    </a:ext>
                  </a:extLst>
                </a:gridCol>
              </a:tblGrid>
              <a:tr h="677885">
                <a:tc>
                  <a:txBody>
                    <a:bodyPr/>
                    <a:lstStyle/>
                    <a:p>
                      <a:r>
                        <a:rPr lang="sv-SE" dirty="0">
                          <a:solidFill>
                            <a:schemeClr val="bg1"/>
                          </a:solidFill>
                        </a:rPr>
                        <a:t>Sponsorpaket</a:t>
                      </a:r>
                    </a:p>
                  </a:txBody>
                  <a:tcPr anchor="ctr">
                    <a:solidFill>
                      <a:srgbClr val="D60000"/>
                    </a:solidFill>
                  </a:tcPr>
                </a:tc>
                <a:tc>
                  <a:txBody>
                    <a:bodyPr/>
                    <a:lstStyle/>
                    <a:p>
                      <a:r>
                        <a:rPr lang="sv-SE" dirty="0">
                          <a:solidFill>
                            <a:schemeClr val="bg1"/>
                          </a:solidFill>
                        </a:rPr>
                        <a:t>Kostnad</a:t>
                      </a:r>
                    </a:p>
                  </a:txBody>
                  <a:tcPr anchor="ctr">
                    <a:solidFill>
                      <a:srgbClr val="D60000"/>
                    </a:solidFill>
                  </a:tcPr>
                </a:tc>
                <a:tc>
                  <a:txBody>
                    <a:bodyPr/>
                    <a:lstStyle/>
                    <a:p>
                      <a:r>
                        <a:rPr lang="sv-SE" dirty="0">
                          <a:solidFill>
                            <a:schemeClr val="bg1"/>
                          </a:solidFill>
                        </a:rPr>
                        <a:t>Exponering</a:t>
                      </a:r>
                    </a:p>
                  </a:txBody>
                  <a:tcPr anchor="ctr">
                    <a:solidFill>
                      <a:srgbClr val="D60000"/>
                    </a:solidFill>
                  </a:tcPr>
                </a:tc>
                <a:extLst>
                  <a:ext uri="{0D108BD9-81ED-4DB2-BD59-A6C34878D82A}">
                    <a16:rowId xmlns:a16="http://schemas.microsoft.com/office/drawing/2014/main" val="1193300652"/>
                  </a:ext>
                </a:extLst>
              </a:tr>
              <a:tr h="840535">
                <a:tc>
                  <a:txBody>
                    <a:bodyPr/>
                    <a:lstStyle/>
                    <a:p>
                      <a:r>
                        <a:rPr lang="sv-SE" dirty="0"/>
                        <a:t>Guldsponsor Arrangemang</a:t>
                      </a:r>
                    </a:p>
                  </a:txBody>
                  <a:tcPr anchor="ctr"/>
                </a:tc>
                <a:tc>
                  <a:txBody>
                    <a:bodyPr/>
                    <a:lstStyle/>
                    <a:p>
                      <a:r>
                        <a:rPr lang="sv-SE" dirty="0"/>
                        <a:t>20 000 kr / säsong</a:t>
                      </a:r>
                    </a:p>
                  </a:txBody>
                  <a:tcPr anchor="ctr"/>
                </a:tc>
                <a:tc>
                  <a:txBody>
                    <a:bodyPr/>
                    <a:lstStyle/>
                    <a:p>
                      <a:pPr marL="285750" marR="0" lvl="0" indent="-285750" algn="l" defTabSz="914400" rtl="0" eaLnBrk="1" fontAlgn="ctr" latinLnBrk="0" hangingPunct="1">
                        <a:lnSpc>
                          <a:spcPct val="100000"/>
                        </a:lnSpc>
                        <a:spcBef>
                          <a:spcPts val="0"/>
                        </a:spcBef>
                        <a:spcAft>
                          <a:spcPts val="0"/>
                        </a:spcAft>
                        <a:buClrTx/>
                        <a:buSzTx/>
                        <a:buFont typeface="Wingdings" panose="05000000000000000000" pitchFamily="2" charset="2"/>
                        <a:buChar char="Ø"/>
                        <a:tabLst/>
                        <a:defRPr/>
                      </a:pPr>
                      <a:r>
                        <a:rPr lang="sv-SE" sz="1800" kern="1200" dirty="0">
                          <a:solidFill>
                            <a:schemeClr val="dk1"/>
                          </a:solidFill>
                          <a:effectLst/>
                          <a:latin typeface="+mn-lt"/>
                          <a:ea typeface="+mn-ea"/>
                          <a:cs typeface="+mn-cs"/>
                        </a:rPr>
                        <a:t>Namnge cupen, "XXX – </a:t>
                      </a:r>
                      <a:r>
                        <a:rPr lang="sv-SE" sz="1800" kern="1200" dirty="0" err="1">
                          <a:solidFill>
                            <a:schemeClr val="dk1"/>
                          </a:solidFill>
                          <a:effectLst/>
                          <a:latin typeface="+mn-lt"/>
                          <a:ea typeface="+mn-ea"/>
                          <a:cs typeface="+mn-cs"/>
                        </a:rPr>
                        <a:t>Kimstad</a:t>
                      </a:r>
                      <a:r>
                        <a:rPr lang="sv-SE" sz="1800" kern="1200" dirty="0">
                          <a:solidFill>
                            <a:schemeClr val="dk1"/>
                          </a:solidFill>
                          <a:effectLst/>
                          <a:latin typeface="+mn-lt"/>
                          <a:ea typeface="+mn-ea"/>
                          <a:cs typeface="+mn-cs"/>
                        </a:rPr>
                        <a:t> GoIF U P14” (all information)</a:t>
                      </a:r>
                      <a:endParaRPr lang="sv-SE" sz="1800" kern="1200" dirty="0">
                        <a:solidFill>
                          <a:schemeClr val="dk1"/>
                        </a:solidFill>
                        <a:latin typeface="+mn-lt"/>
                        <a:ea typeface="+mn-ea"/>
                        <a:cs typeface="+mn-cs"/>
                      </a:endParaRPr>
                    </a:p>
                    <a:p>
                      <a:pPr marL="285750" lvl="0" indent="-285750" algn="l" fontAlgn="ctr">
                        <a:buFont typeface="Wingdings" panose="05000000000000000000" pitchFamily="2" charset="2"/>
                        <a:buChar char="Ø"/>
                      </a:pPr>
                      <a:r>
                        <a:rPr lang="sv-SE" sz="1800" kern="1200" dirty="0">
                          <a:solidFill>
                            <a:schemeClr val="dk1"/>
                          </a:solidFill>
                          <a:latin typeface="+mn-lt"/>
                          <a:ea typeface="+mn-ea"/>
                          <a:cs typeface="+mn-cs"/>
                        </a:rPr>
                        <a:t>Exponering inför, under och efter cup/matchcamp.</a:t>
                      </a:r>
                    </a:p>
                    <a:p>
                      <a:pPr marL="285750" lvl="0" indent="-285750" fontAlgn="ctr">
                        <a:buFont typeface="Wingdings" panose="05000000000000000000" pitchFamily="2" charset="2"/>
                        <a:buChar char="Ø"/>
                      </a:pPr>
                      <a:r>
                        <a:rPr lang="sv-SE" sz="1800" kern="1200" dirty="0">
                          <a:solidFill>
                            <a:schemeClr val="dk1"/>
                          </a:solidFill>
                          <a:latin typeface="+mn-lt"/>
                          <a:ea typeface="+mn-ea"/>
                          <a:cs typeface="+mn-cs"/>
                        </a:rPr>
                        <a:t>Poster vid kiosk eller lotteri</a:t>
                      </a:r>
                    </a:p>
                    <a:p>
                      <a:pPr marL="285750" lvl="0" indent="-285750" fontAlgn="ctr">
                        <a:buFont typeface="Wingdings" panose="05000000000000000000" pitchFamily="2" charset="2"/>
                        <a:buChar char="Ø"/>
                      </a:pPr>
                      <a:r>
                        <a:rPr lang="sv-SE" sz="1800" kern="1200" dirty="0">
                          <a:solidFill>
                            <a:schemeClr val="dk1"/>
                          </a:solidFill>
                          <a:latin typeface="+mn-lt"/>
                          <a:ea typeface="+mn-ea"/>
                          <a:cs typeface="+mn-cs"/>
                        </a:rPr>
                        <a:t>Banderoll spelplan (storlek 100x200 cm eller enligt överenskommelse)</a:t>
                      </a:r>
                    </a:p>
                    <a:p>
                      <a:pPr marL="285750" lvl="0" indent="-285750" fontAlgn="ctr">
                        <a:buFont typeface="Wingdings" panose="05000000000000000000" pitchFamily="2" charset="2"/>
                        <a:buChar char="Ø"/>
                      </a:pPr>
                      <a:r>
                        <a:rPr lang="sv-SE" sz="1800" kern="1200" dirty="0">
                          <a:solidFill>
                            <a:schemeClr val="dk1"/>
                          </a:solidFill>
                          <a:effectLst/>
                          <a:latin typeface="+mn-lt"/>
                          <a:ea typeface="+mn-ea"/>
                          <a:cs typeface="+mn-cs"/>
                        </a:rPr>
                        <a:t>Möjlighet att presentera erbjudanden på plats</a:t>
                      </a:r>
                    </a:p>
                    <a:p>
                      <a:pPr marL="285750" marR="0" lvl="0" indent="-285750" algn="l" defTabSz="914400" rtl="0" eaLnBrk="1" fontAlgn="ctr" latinLnBrk="0" hangingPunct="1">
                        <a:lnSpc>
                          <a:spcPct val="100000"/>
                        </a:lnSpc>
                        <a:spcBef>
                          <a:spcPts val="0"/>
                        </a:spcBef>
                        <a:spcAft>
                          <a:spcPts val="0"/>
                        </a:spcAft>
                        <a:buClrTx/>
                        <a:buSzTx/>
                        <a:buFont typeface="Wingdings" panose="05000000000000000000" pitchFamily="2" charset="2"/>
                        <a:buChar char="Ø"/>
                        <a:tabLst/>
                        <a:defRPr/>
                      </a:pPr>
                      <a:r>
                        <a:rPr lang="sv-SE" sz="1800" kern="1200" dirty="0">
                          <a:solidFill>
                            <a:schemeClr val="dk1"/>
                          </a:solidFill>
                          <a:effectLst/>
                          <a:latin typeface="+mn-lt"/>
                          <a:ea typeface="+mn-ea"/>
                          <a:cs typeface="+mn-cs"/>
                        </a:rPr>
                        <a:t>Silversponsor match</a:t>
                      </a:r>
                    </a:p>
                  </a:txBody>
                  <a:tcPr anchor="ctr"/>
                </a:tc>
                <a:extLst>
                  <a:ext uri="{0D108BD9-81ED-4DB2-BD59-A6C34878D82A}">
                    <a16:rowId xmlns:a16="http://schemas.microsoft.com/office/drawing/2014/main" val="2629500588"/>
                  </a:ext>
                </a:extLst>
              </a:tr>
              <a:tr h="840535">
                <a:tc>
                  <a:txBody>
                    <a:bodyPr/>
                    <a:lstStyle/>
                    <a:p>
                      <a:r>
                        <a:rPr lang="sv-SE" dirty="0"/>
                        <a:t>Silversponsor Arrangemang</a:t>
                      </a:r>
                    </a:p>
                  </a:txBody>
                  <a:tcPr anchor="ctr"/>
                </a:tc>
                <a:tc>
                  <a:txBody>
                    <a:bodyPr/>
                    <a:lstStyle/>
                    <a:p>
                      <a:r>
                        <a:rPr lang="sv-SE" dirty="0"/>
                        <a:t>10 000 kr / säsong</a:t>
                      </a:r>
                    </a:p>
                  </a:txBody>
                  <a:tcPr anchor="ctr"/>
                </a:tc>
                <a:tc>
                  <a:txBody>
                    <a:bodyPr/>
                    <a:lstStyle/>
                    <a:p>
                      <a:pPr marL="285750" marR="0" lvl="0" indent="-285750" algn="l" defTabSz="914400" rtl="0" eaLnBrk="1" fontAlgn="ctr" latinLnBrk="0" hangingPunct="1">
                        <a:lnSpc>
                          <a:spcPct val="100000"/>
                        </a:lnSpc>
                        <a:spcBef>
                          <a:spcPts val="0"/>
                        </a:spcBef>
                        <a:spcAft>
                          <a:spcPts val="0"/>
                        </a:spcAft>
                        <a:buClrTx/>
                        <a:buSzTx/>
                        <a:buFont typeface="Wingdings" panose="05000000000000000000" pitchFamily="2" charset="2"/>
                        <a:buChar char="Ø"/>
                        <a:tabLst/>
                        <a:defRPr/>
                      </a:pPr>
                      <a:r>
                        <a:rPr lang="sv-SE" sz="1800" kern="1200" dirty="0">
                          <a:solidFill>
                            <a:schemeClr val="dk1"/>
                          </a:solidFill>
                          <a:latin typeface="+mn-lt"/>
                          <a:ea typeface="+mn-ea"/>
                          <a:cs typeface="+mn-cs"/>
                        </a:rPr>
                        <a:t>Exponering inför, under och efter cup/matchcamp</a:t>
                      </a:r>
                    </a:p>
                    <a:p>
                      <a:pPr marL="285750" lvl="0" indent="-285750" fontAlgn="ctr">
                        <a:buFont typeface="Wingdings" panose="05000000000000000000" pitchFamily="2" charset="2"/>
                        <a:buChar char="Ø"/>
                      </a:pPr>
                      <a:r>
                        <a:rPr lang="sv-SE" sz="1800" kern="1200" dirty="0">
                          <a:solidFill>
                            <a:schemeClr val="dk1"/>
                          </a:solidFill>
                          <a:latin typeface="+mn-lt"/>
                          <a:ea typeface="+mn-ea"/>
                          <a:cs typeface="+mn-cs"/>
                        </a:rPr>
                        <a:t>Poster vid kiosk och lotteri</a:t>
                      </a:r>
                    </a:p>
                    <a:p>
                      <a:pPr marL="285750" lvl="0" indent="-285750" fontAlgn="ctr">
                        <a:buFont typeface="Wingdings" panose="05000000000000000000" pitchFamily="2" charset="2"/>
                        <a:buChar char="Ø"/>
                      </a:pPr>
                      <a:r>
                        <a:rPr lang="sv-SE" sz="1800" kern="1200" dirty="0">
                          <a:solidFill>
                            <a:schemeClr val="dk1"/>
                          </a:solidFill>
                          <a:latin typeface="+mn-lt"/>
                          <a:ea typeface="+mn-ea"/>
                          <a:cs typeface="+mn-cs"/>
                        </a:rPr>
                        <a:t>Banderoll spelplan (storlek 100x200 cm eller enligt överenskommelse)</a:t>
                      </a:r>
                    </a:p>
                    <a:p>
                      <a:pPr marL="285750" indent="-285750">
                        <a:buFont typeface="Wingdings" panose="05000000000000000000" pitchFamily="2" charset="2"/>
                        <a:buChar char="Ø"/>
                      </a:pPr>
                      <a:r>
                        <a:rPr lang="sv-SE" dirty="0"/>
                        <a:t>Bronssponsor match</a:t>
                      </a:r>
                    </a:p>
                  </a:txBody>
                  <a:tcPr anchor="ctr"/>
                </a:tc>
                <a:extLst>
                  <a:ext uri="{0D108BD9-81ED-4DB2-BD59-A6C34878D82A}">
                    <a16:rowId xmlns:a16="http://schemas.microsoft.com/office/drawing/2014/main" val="1629143251"/>
                  </a:ext>
                </a:extLst>
              </a:tr>
              <a:tr h="840535">
                <a:tc>
                  <a:txBody>
                    <a:bodyPr/>
                    <a:lstStyle/>
                    <a:p>
                      <a:r>
                        <a:rPr lang="sv-SE" dirty="0"/>
                        <a:t>Bronssponsor Arrangemang</a:t>
                      </a:r>
                    </a:p>
                  </a:txBody>
                  <a:tcPr anchor="ctr"/>
                </a:tc>
                <a:tc>
                  <a:txBody>
                    <a:bodyPr/>
                    <a:lstStyle/>
                    <a:p>
                      <a:r>
                        <a:rPr lang="sv-SE" dirty="0"/>
                        <a:t>5 000 kr / säsong</a:t>
                      </a:r>
                    </a:p>
                  </a:txBody>
                  <a:tcPr anchor="ctr"/>
                </a:tc>
                <a:tc>
                  <a:txBody>
                    <a:bodyPr/>
                    <a:lstStyle/>
                    <a:p>
                      <a:pPr marL="285750" lvl="0" indent="-285750" fontAlgn="ctr">
                        <a:buFont typeface="Wingdings" panose="05000000000000000000" pitchFamily="2" charset="2"/>
                        <a:buChar char="Ø"/>
                      </a:pPr>
                      <a:r>
                        <a:rPr lang="sv-SE" sz="1800" kern="1200" dirty="0">
                          <a:solidFill>
                            <a:schemeClr val="dk1"/>
                          </a:solidFill>
                          <a:effectLst/>
                          <a:latin typeface="+mn-lt"/>
                          <a:ea typeface="+mn-ea"/>
                          <a:cs typeface="+mn-cs"/>
                        </a:rPr>
                        <a:t>Exponering inför, under och efter cup/matchcamp</a:t>
                      </a:r>
                    </a:p>
                    <a:p>
                      <a:pPr marL="285750" lvl="0" indent="-285750" fontAlgn="ctr">
                        <a:buFont typeface="Wingdings" panose="05000000000000000000" pitchFamily="2" charset="2"/>
                        <a:buChar char="Ø"/>
                      </a:pPr>
                      <a:r>
                        <a:rPr lang="sv-SE" sz="1800" kern="1200" dirty="0">
                          <a:solidFill>
                            <a:schemeClr val="dk1"/>
                          </a:solidFill>
                          <a:effectLst/>
                          <a:latin typeface="+mn-lt"/>
                          <a:ea typeface="+mn-ea"/>
                          <a:cs typeface="+mn-cs"/>
                        </a:rPr>
                        <a:t>Poster med logotyp vid kiosk</a:t>
                      </a:r>
                    </a:p>
                  </a:txBody>
                  <a:tcPr anchor="ctr"/>
                </a:tc>
                <a:extLst>
                  <a:ext uri="{0D108BD9-81ED-4DB2-BD59-A6C34878D82A}">
                    <a16:rowId xmlns:a16="http://schemas.microsoft.com/office/drawing/2014/main" val="542571141"/>
                  </a:ext>
                </a:extLst>
              </a:tr>
            </a:tbl>
          </a:graphicData>
        </a:graphic>
      </p:graphicFrame>
    </p:spTree>
    <p:extLst>
      <p:ext uri="{BB962C8B-B14F-4D97-AF65-F5344CB8AC3E}">
        <p14:creationId xmlns:p14="http://schemas.microsoft.com/office/powerpoint/2010/main" val="174291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4D44BB-323A-E6C8-0CF3-64F4A3DD0E4E}"/>
              </a:ext>
            </a:extLst>
          </p:cNvPr>
          <p:cNvSpPr>
            <a:spLocks noGrp="1"/>
          </p:cNvSpPr>
          <p:nvPr>
            <p:ph type="title"/>
          </p:nvPr>
        </p:nvSpPr>
        <p:spPr>
          <a:xfrm>
            <a:off x="561417" y="296816"/>
            <a:ext cx="10515600" cy="1325563"/>
          </a:xfrm>
        </p:spPr>
        <p:txBody>
          <a:bodyPr/>
          <a:lstStyle/>
          <a:p>
            <a:r>
              <a:rPr lang="sv-SE" dirty="0"/>
              <a:t>Sponsorpaket – Övrigt samarbete</a:t>
            </a:r>
            <a:br>
              <a:rPr lang="sv-SE" dirty="0"/>
            </a:br>
            <a:endParaRPr lang="sv-SE" sz="3200" dirty="0"/>
          </a:p>
        </p:txBody>
      </p:sp>
      <p:pic>
        <p:nvPicPr>
          <p:cNvPr id="9" name="Bildobjekt 8">
            <a:extLst>
              <a:ext uri="{FF2B5EF4-FFF2-40B4-BE49-F238E27FC236}">
                <a16:creationId xmlns:a16="http://schemas.microsoft.com/office/drawing/2014/main" id="{DF821A2A-5690-0C13-7296-EEB376DB1F4B}"/>
              </a:ext>
            </a:extLst>
          </p:cNvPr>
          <p:cNvPicPr>
            <a:picLocks noChangeAspect="1"/>
          </p:cNvPicPr>
          <p:nvPr/>
        </p:nvPicPr>
        <p:blipFill>
          <a:blip r:embed="rId2"/>
          <a:stretch>
            <a:fillRect/>
          </a:stretch>
        </p:blipFill>
        <p:spPr>
          <a:xfrm>
            <a:off x="0" y="5734349"/>
            <a:ext cx="12192000" cy="1123651"/>
          </a:xfrm>
          <a:prstGeom prst="rect">
            <a:avLst/>
          </a:prstGeom>
        </p:spPr>
      </p:pic>
      <p:graphicFrame>
        <p:nvGraphicFramePr>
          <p:cNvPr id="3" name="Tabell 2">
            <a:extLst>
              <a:ext uri="{FF2B5EF4-FFF2-40B4-BE49-F238E27FC236}">
                <a16:creationId xmlns:a16="http://schemas.microsoft.com/office/drawing/2014/main" id="{80D436C8-FA5D-03AE-D7AA-9BC573C808FA}"/>
              </a:ext>
            </a:extLst>
          </p:cNvPr>
          <p:cNvGraphicFramePr>
            <a:graphicFrameLocks noGrp="1"/>
          </p:cNvGraphicFramePr>
          <p:nvPr>
            <p:extLst>
              <p:ext uri="{D42A27DB-BD31-4B8C-83A1-F6EECF244321}">
                <p14:modId xmlns:p14="http://schemas.microsoft.com/office/powerpoint/2010/main" val="3972738532"/>
              </p:ext>
            </p:extLst>
          </p:nvPr>
        </p:nvGraphicFramePr>
        <p:xfrm>
          <a:off x="561417" y="1206750"/>
          <a:ext cx="11134952" cy="4307577"/>
        </p:xfrm>
        <a:graphic>
          <a:graphicData uri="http://schemas.openxmlformats.org/drawingml/2006/table">
            <a:tbl>
              <a:tblPr firstRow="1" bandRow="1">
                <a:tableStyleId>{5C22544A-7EE6-4342-B048-85BDC9FD1C3A}</a:tableStyleId>
              </a:tblPr>
              <a:tblGrid>
                <a:gridCol w="1344975">
                  <a:extLst>
                    <a:ext uri="{9D8B030D-6E8A-4147-A177-3AD203B41FA5}">
                      <a16:colId xmlns:a16="http://schemas.microsoft.com/office/drawing/2014/main" val="1847784467"/>
                    </a:ext>
                  </a:extLst>
                </a:gridCol>
                <a:gridCol w="1595933">
                  <a:extLst>
                    <a:ext uri="{9D8B030D-6E8A-4147-A177-3AD203B41FA5}">
                      <a16:colId xmlns:a16="http://schemas.microsoft.com/office/drawing/2014/main" val="2372926861"/>
                    </a:ext>
                  </a:extLst>
                </a:gridCol>
                <a:gridCol w="2524909">
                  <a:extLst>
                    <a:ext uri="{9D8B030D-6E8A-4147-A177-3AD203B41FA5}">
                      <a16:colId xmlns:a16="http://schemas.microsoft.com/office/drawing/2014/main" val="767797948"/>
                    </a:ext>
                  </a:extLst>
                </a:gridCol>
                <a:gridCol w="5669135">
                  <a:extLst>
                    <a:ext uri="{9D8B030D-6E8A-4147-A177-3AD203B41FA5}">
                      <a16:colId xmlns:a16="http://schemas.microsoft.com/office/drawing/2014/main" val="1603560807"/>
                    </a:ext>
                  </a:extLst>
                </a:gridCol>
              </a:tblGrid>
              <a:tr h="677885">
                <a:tc>
                  <a:txBody>
                    <a:bodyPr/>
                    <a:lstStyle/>
                    <a:p>
                      <a:r>
                        <a:rPr lang="sv-SE" dirty="0">
                          <a:solidFill>
                            <a:schemeClr val="bg1"/>
                          </a:solidFill>
                        </a:rPr>
                        <a:t>Samarbete</a:t>
                      </a:r>
                    </a:p>
                  </a:txBody>
                  <a:tcPr anchor="ctr">
                    <a:solidFill>
                      <a:srgbClr val="D60000"/>
                    </a:solidFill>
                  </a:tcPr>
                </a:tc>
                <a:tc>
                  <a:txBody>
                    <a:bodyPr/>
                    <a:lstStyle/>
                    <a:p>
                      <a:r>
                        <a:rPr lang="sv-SE" dirty="0">
                          <a:solidFill>
                            <a:schemeClr val="bg1"/>
                          </a:solidFill>
                        </a:rPr>
                        <a:t>Kostnad</a:t>
                      </a:r>
                    </a:p>
                  </a:txBody>
                  <a:tcPr anchor="ctr">
                    <a:solidFill>
                      <a:srgbClr val="D60000"/>
                    </a:solidFill>
                  </a:tcPr>
                </a:tc>
                <a:tc>
                  <a:txBody>
                    <a:bodyPr/>
                    <a:lstStyle/>
                    <a:p>
                      <a:r>
                        <a:rPr lang="sv-SE" dirty="0">
                          <a:solidFill>
                            <a:schemeClr val="bg1"/>
                          </a:solidFill>
                        </a:rPr>
                        <a:t>Exempel</a:t>
                      </a:r>
                    </a:p>
                  </a:txBody>
                  <a:tcPr anchor="ctr">
                    <a:solidFill>
                      <a:srgbClr val="D60000"/>
                    </a:solidFill>
                  </a:tcPr>
                </a:tc>
                <a:tc>
                  <a:txBody>
                    <a:bodyPr/>
                    <a:lstStyle/>
                    <a:p>
                      <a:r>
                        <a:rPr lang="sv-SE" dirty="0">
                          <a:solidFill>
                            <a:schemeClr val="bg1"/>
                          </a:solidFill>
                        </a:rPr>
                        <a:t>Exponering</a:t>
                      </a:r>
                    </a:p>
                  </a:txBody>
                  <a:tcPr anchor="ctr">
                    <a:solidFill>
                      <a:srgbClr val="D60000"/>
                    </a:solidFill>
                  </a:tcPr>
                </a:tc>
                <a:extLst>
                  <a:ext uri="{0D108BD9-81ED-4DB2-BD59-A6C34878D82A}">
                    <a16:rowId xmlns:a16="http://schemas.microsoft.com/office/drawing/2014/main" val="1193300652"/>
                  </a:ext>
                </a:extLst>
              </a:tr>
              <a:tr h="840535">
                <a:tc>
                  <a:txBody>
                    <a:bodyPr/>
                    <a:lstStyle/>
                    <a:p>
                      <a:r>
                        <a:rPr lang="sv-SE" dirty="0"/>
                        <a:t>Priser till lotteri</a:t>
                      </a:r>
                    </a:p>
                  </a:txBody>
                  <a:tcPr anchor="ctr"/>
                </a:tc>
                <a:tc>
                  <a:txBody>
                    <a:bodyPr/>
                    <a:lstStyle/>
                    <a:p>
                      <a:r>
                        <a:rPr lang="sv-SE" dirty="0"/>
                        <a:t>1 000-5 000 kr</a:t>
                      </a:r>
                    </a:p>
                  </a:txBody>
                  <a:tcPr anchor="ctr"/>
                </a:tc>
                <a:tc>
                  <a:txBody>
                    <a:bodyPr/>
                    <a:lstStyle/>
                    <a:p>
                      <a:r>
                        <a:rPr lang="sv-SE" dirty="0"/>
                        <a:t>Rabatter, kläder, aktiviteter, idrottsartiklar etc.</a:t>
                      </a:r>
                    </a:p>
                  </a:txBody>
                  <a:tcPr anchor="ctr"/>
                </a:tc>
                <a:tc>
                  <a:txBody>
                    <a:bodyPr/>
                    <a:lstStyle/>
                    <a:p>
                      <a:pPr marL="285750" indent="-285750">
                        <a:buFont typeface="Wingdings" panose="05000000000000000000" pitchFamily="2" charset="2"/>
                        <a:buChar char="Ø"/>
                      </a:pPr>
                      <a:r>
                        <a:rPr lang="sv-SE" dirty="0"/>
                        <a:t>Synlighet i lagets sociala medier</a:t>
                      </a:r>
                    </a:p>
                    <a:p>
                      <a:pPr marL="285750" indent="-285750">
                        <a:buFont typeface="Wingdings" panose="05000000000000000000" pitchFamily="2" charset="2"/>
                        <a:buChar char="Ø"/>
                      </a:pPr>
                      <a:r>
                        <a:rPr lang="sv-SE" dirty="0"/>
                        <a:t>Presentation av företaget i sponsorinlägg</a:t>
                      </a:r>
                    </a:p>
                    <a:p>
                      <a:pPr marL="285750" marR="0" lvl="0" indent="-285750" algn="l" defTabSz="914400" rtl="0" eaLnBrk="1" fontAlgn="ctr" latinLnBrk="0" hangingPunct="1">
                        <a:lnSpc>
                          <a:spcPct val="100000"/>
                        </a:lnSpc>
                        <a:spcBef>
                          <a:spcPts val="0"/>
                        </a:spcBef>
                        <a:spcAft>
                          <a:spcPts val="0"/>
                        </a:spcAft>
                        <a:buClrTx/>
                        <a:buSzTx/>
                        <a:buFont typeface="Wingdings" panose="05000000000000000000" pitchFamily="2" charset="2"/>
                        <a:buChar char="Ø"/>
                        <a:tabLst/>
                        <a:defRPr/>
                      </a:pPr>
                      <a:r>
                        <a:rPr lang="sv-SE" sz="1800" kern="1200" dirty="0">
                          <a:solidFill>
                            <a:schemeClr val="dk1"/>
                          </a:solidFill>
                          <a:effectLst/>
                          <a:latin typeface="+mn-lt"/>
                          <a:ea typeface="+mn-ea"/>
                          <a:cs typeface="+mn-cs"/>
                        </a:rPr>
                        <a:t>Poster vid lotteri på match/cup</a:t>
                      </a:r>
                    </a:p>
                  </a:txBody>
                  <a:tcPr anchor="ctr"/>
                </a:tc>
                <a:extLst>
                  <a:ext uri="{0D108BD9-81ED-4DB2-BD59-A6C34878D82A}">
                    <a16:rowId xmlns:a16="http://schemas.microsoft.com/office/drawing/2014/main" val="2629500588"/>
                  </a:ext>
                </a:extLst>
              </a:tr>
              <a:tr h="686037">
                <a:tc>
                  <a:txBody>
                    <a:bodyPr/>
                    <a:lstStyle/>
                    <a:p>
                      <a:r>
                        <a:rPr lang="sv-SE" dirty="0"/>
                        <a:t>Matchboll</a:t>
                      </a:r>
                    </a:p>
                  </a:txBody>
                  <a:tcPr anchor="ctr"/>
                </a:tc>
                <a:tc>
                  <a:txBody>
                    <a:bodyPr/>
                    <a:lstStyle/>
                    <a:p>
                      <a:r>
                        <a:rPr lang="sv-SE" dirty="0"/>
                        <a:t>2000 kr</a:t>
                      </a:r>
                    </a:p>
                  </a:txBody>
                  <a:tcPr anchor="ctr"/>
                </a:tc>
                <a:tc>
                  <a:txBody>
                    <a:bodyPr/>
                    <a:lstStyle/>
                    <a:p>
                      <a:r>
                        <a:rPr lang="sv-SE" dirty="0"/>
                        <a:t>Presentation inför match/cup.</a:t>
                      </a:r>
                    </a:p>
                  </a:txBody>
                  <a:tcPr anchor="ctr"/>
                </a:tc>
                <a:tc>
                  <a:txBody>
                    <a:bodyPr/>
                    <a:lstStyle/>
                    <a:p>
                      <a:pPr marL="285750" indent="-285750">
                        <a:buFont typeface="Wingdings" panose="05000000000000000000" pitchFamily="2" charset="2"/>
                        <a:buChar char="Ø"/>
                      </a:pPr>
                      <a:r>
                        <a:rPr lang="sv-SE" dirty="0"/>
                        <a:t>Presentation ”matchboll” i inlägg vid hemmamatch</a:t>
                      </a:r>
                    </a:p>
                    <a:p>
                      <a:pPr marL="285750" indent="-285750">
                        <a:buFont typeface="Wingdings" panose="05000000000000000000" pitchFamily="2" charset="2"/>
                        <a:buChar char="Ø"/>
                      </a:pPr>
                      <a:r>
                        <a:rPr lang="sv-SE" dirty="0"/>
                        <a:t>Affisch A3 med logotyp i kiosk under match</a:t>
                      </a:r>
                    </a:p>
                  </a:txBody>
                  <a:tcPr anchor="ctr"/>
                </a:tc>
                <a:extLst>
                  <a:ext uri="{0D108BD9-81ED-4DB2-BD59-A6C34878D82A}">
                    <a16:rowId xmlns:a16="http://schemas.microsoft.com/office/drawing/2014/main" val="1629143251"/>
                  </a:ext>
                </a:extLst>
              </a:tr>
              <a:tr h="840535">
                <a:tc>
                  <a:txBody>
                    <a:bodyPr/>
                    <a:lstStyle/>
                    <a:p>
                      <a:r>
                        <a:rPr lang="sv-SE" dirty="0"/>
                        <a:t>Ingen domare, ingen match</a:t>
                      </a:r>
                    </a:p>
                  </a:txBody>
                  <a:tcPr anchor="ctr"/>
                </a:tc>
                <a:tc>
                  <a:txBody>
                    <a:bodyPr/>
                    <a:lstStyle/>
                    <a:p>
                      <a:r>
                        <a:rPr lang="sv-SE" dirty="0"/>
                        <a:t>1 000-5 000 kr</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Betalning domaravgift match eller cup,  lunch till domarna på cup, erbjudande eller pris.</a:t>
                      </a:r>
                    </a:p>
                  </a:txBody>
                  <a:tcPr anchor="ctr"/>
                </a:tc>
                <a:tc>
                  <a:txBody>
                    <a:bodyPr/>
                    <a:lstStyle/>
                    <a:p>
                      <a:pPr marL="285750" indent="-285750">
                        <a:buFont typeface="Wingdings" panose="05000000000000000000" pitchFamily="2" charset="2"/>
                        <a:buChar char="Ø"/>
                      </a:pPr>
                      <a:r>
                        <a:rPr lang="sv-SE" dirty="0"/>
                        <a:t>Synlighet i lagets sociala medier och </a:t>
                      </a:r>
                      <a:r>
                        <a:rPr lang="sv-SE" dirty="0" err="1"/>
                        <a:t>lagsida</a:t>
                      </a:r>
                      <a:endParaRPr lang="sv-SE" dirty="0"/>
                    </a:p>
                    <a:p>
                      <a:pPr marL="285750" indent="-285750">
                        <a:buFont typeface="Wingdings" panose="05000000000000000000" pitchFamily="2" charset="2"/>
                        <a:buChar char="Ø"/>
                      </a:pPr>
                      <a:r>
                        <a:rPr lang="sv-SE" dirty="0"/>
                        <a:t>Presentation av företaget i sponsorinlägg</a:t>
                      </a:r>
                    </a:p>
                    <a:p>
                      <a:pPr marL="285750" indent="-285750">
                        <a:buFont typeface="Wingdings" panose="05000000000000000000" pitchFamily="2" charset="2"/>
                        <a:buChar char="Ø"/>
                      </a:pPr>
                      <a:r>
                        <a:rPr lang="sv-SE" dirty="0"/>
                        <a:t>Möjlighet att använda för egen marknadsföring</a:t>
                      </a:r>
                    </a:p>
                    <a:p>
                      <a:pPr marL="285750" indent="-285750">
                        <a:buFont typeface="Wingdings" panose="05000000000000000000" pitchFamily="2" charset="2"/>
                        <a:buChar char="Ø"/>
                      </a:pPr>
                      <a:r>
                        <a:rPr lang="sv-SE" dirty="0"/>
                        <a:t>Presentation domarsponsor vid match/cup</a:t>
                      </a:r>
                    </a:p>
                  </a:txBody>
                  <a:tcPr anchor="ctr"/>
                </a:tc>
                <a:extLst>
                  <a:ext uri="{0D108BD9-81ED-4DB2-BD59-A6C34878D82A}">
                    <a16:rowId xmlns:a16="http://schemas.microsoft.com/office/drawing/2014/main" val="542571141"/>
                  </a:ext>
                </a:extLst>
              </a:tr>
              <a:tr h="840535">
                <a:tc>
                  <a:txBody>
                    <a:bodyPr/>
                    <a:lstStyle/>
                    <a:p>
                      <a:r>
                        <a:rPr lang="sv-SE" dirty="0"/>
                        <a:t>Aktivitets-rabatt</a:t>
                      </a:r>
                    </a:p>
                  </a:txBody>
                  <a:tcPr anchor="ctr"/>
                </a:tc>
                <a:tc>
                  <a:txBody>
                    <a:bodyPr/>
                    <a:lstStyle/>
                    <a:p>
                      <a:r>
                        <a:rPr lang="sv-SE" dirty="0"/>
                        <a:t>&gt; 1000 kr</a:t>
                      </a:r>
                    </a:p>
                  </a:txBody>
                  <a:tcPr anchor="ctr"/>
                </a:tc>
                <a:tc>
                  <a:txBody>
                    <a:bodyPr/>
                    <a:lstStyle/>
                    <a:p>
                      <a:r>
                        <a:rPr lang="sv-SE" dirty="0"/>
                        <a:t>Rabatterat pris eller sponsring lagaktiviteter.</a:t>
                      </a:r>
                    </a:p>
                  </a:txBody>
                  <a:tcPr anchor="ctr"/>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sv-SE" dirty="0"/>
                        <a:t>Tackinlägg på lagets sociala medier från besöket</a:t>
                      </a:r>
                    </a:p>
                    <a:p>
                      <a:pPr marL="285750" indent="-285750">
                        <a:buFont typeface="Wingdings" panose="05000000000000000000" pitchFamily="2" charset="2"/>
                        <a:buChar char="Ø"/>
                      </a:pPr>
                      <a:r>
                        <a:rPr lang="sv-SE" dirty="0"/>
                        <a:t>Nyhet på </a:t>
                      </a:r>
                      <a:r>
                        <a:rPr lang="sv-SE" dirty="0" err="1"/>
                        <a:t>lagsida</a:t>
                      </a:r>
                      <a:endParaRPr lang="sv-SE" dirty="0"/>
                    </a:p>
                  </a:txBody>
                  <a:tcPr anchor="ctr"/>
                </a:tc>
                <a:extLst>
                  <a:ext uri="{0D108BD9-81ED-4DB2-BD59-A6C34878D82A}">
                    <a16:rowId xmlns:a16="http://schemas.microsoft.com/office/drawing/2014/main" val="644368867"/>
                  </a:ext>
                </a:extLst>
              </a:tr>
            </a:tbl>
          </a:graphicData>
        </a:graphic>
      </p:graphicFrame>
    </p:spTree>
    <p:extLst>
      <p:ext uri="{BB962C8B-B14F-4D97-AF65-F5344CB8AC3E}">
        <p14:creationId xmlns:p14="http://schemas.microsoft.com/office/powerpoint/2010/main" val="1573537535"/>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591</TotalTime>
  <Words>599</Words>
  <Application>Microsoft Office PowerPoint</Application>
  <PresentationFormat>Bredbild</PresentationFormat>
  <Paragraphs>111</Paragraphs>
  <Slides>7</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7</vt:i4>
      </vt:variant>
    </vt:vector>
  </HeadingPairs>
  <TitlesOfParts>
    <vt:vector size="12" baseType="lpstr">
      <vt:lpstr>Aptos</vt:lpstr>
      <vt:lpstr>Aptos Display</vt:lpstr>
      <vt:lpstr>Arial</vt:lpstr>
      <vt:lpstr>Wingdings</vt:lpstr>
      <vt:lpstr>Office-tema</vt:lpstr>
      <vt:lpstr>Sponsring</vt:lpstr>
      <vt:lpstr>Sponsorpaket - Matchdress </vt:lpstr>
      <vt:lpstr>PowerPoint-presentation</vt:lpstr>
      <vt:lpstr>PowerPoint-presentation</vt:lpstr>
      <vt:lpstr>PowerPoint-presentation</vt:lpstr>
      <vt:lpstr>Sponsorpaket - Arrangemang </vt:lpstr>
      <vt:lpstr>Sponsorpaket – Övrigt samarbete </vt:lpstr>
    </vt:vector>
  </TitlesOfParts>
  <Company>Specialfastigheter ab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Björklund Jonas</dc:creator>
  <cp:lastModifiedBy>Björklund Jonas</cp:lastModifiedBy>
  <cp:revision>11</cp:revision>
  <dcterms:created xsi:type="dcterms:W3CDTF">2026-03-11T17:43:27Z</dcterms:created>
  <dcterms:modified xsi:type="dcterms:W3CDTF">2026-03-12T22:23:26Z</dcterms:modified>
</cp:coreProperties>
</file>