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8"/>
  </p:notesMasterIdLst>
  <p:sldIdLst>
    <p:sldId id="287" r:id="rId2"/>
    <p:sldId id="274" r:id="rId3"/>
    <p:sldId id="291" r:id="rId4"/>
    <p:sldId id="294" r:id="rId5"/>
    <p:sldId id="295" r:id="rId6"/>
    <p:sldId id="298" r:id="rId7"/>
    <p:sldId id="296" r:id="rId8"/>
    <p:sldId id="299" r:id="rId9"/>
    <p:sldId id="297" r:id="rId10"/>
    <p:sldId id="292" r:id="rId11"/>
    <p:sldId id="258" r:id="rId12"/>
    <p:sldId id="285" r:id="rId13"/>
    <p:sldId id="284" r:id="rId14"/>
    <p:sldId id="259" r:id="rId15"/>
    <p:sldId id="265" r:id="rId16"/>
    <p:sldId id="283" r:id="rId17"/>
    <p:sldId id="267" r:id="rId18"/>
    <p:sldId id="286" r:id="rId19"/>
    <p:sldId id="266" r:id="rId20"/>
    <p:sldId id="273" r:id="rId21"/>
    <p:sldId id="261" r:id="rId22"/>
    <p:sldId id="270" r:id="rId23"/>
    <p:sldId id="262" r:id="rId24"/>
    <p:sldId id="268" r:id="rId25"/>
    <p:sldId id="263" r:id="rId26"/>
    <p:sldId id="272" r:id="rId27"/>
    <p:sldId id="277" r:id="rId28"/>
    <p:sldId id="281" r:id="rId29"/>
    <p:sldId id="269" r:id="rId30"/>
    <p:sldId id="276" r:id="rId31"/>
    <p:sldId id="278" r:id="rId32"/>
    <p:sldId id="280" r:id="rId33"/>
    <p:sldId id="257" r:id="rId34"/>
    <p:sldId id="279" r:id="rId35"/>
    <p:sldId id="275" r:id="rId36"/>
    <p:sldId id="293" r:id="rId3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E2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64" d="100"/>
          <a:sy n="64" d="100"/>
        </p:scale>
        <p:origin x="82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B4B5DC-C0FD-4756-BEDA-9E899379ABBE}" type="datetimeFigureOut">
              <a:rPr lang="sv-SE" smtClean="0"/>
              <a:pPr/>
              <a:t>2020-06-11</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CDEE3-9087-4D84-98B7-04CB98FAD18B}" type="slidenum">
              <a:rPr lang="sv-SE" smtClean="0"/>
              <a:pPr/>
              <a:t>‹#›</a:t>
            </a:fld>
            <a:endParaRPr lang="sv-SE"/>
          </a:p>
        </p:txBody>
      </p:sp>
    </p:spTree>
    <p:extLst>
      <p:ext uri="{BB962C8B-B14F-4D97-AF65-F5344CB8AC3E}">
        <p14:creationId xmlns:p14="http://schemas.microsoft.com/office/powerpoint/2010/main" val="402768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a:p>
          <a:p>
            <a:r>
              <a:rPr lang="sv-SE" altLang="sv-SE"/>
              <a:t>våren2017 kom det politiska beslutet om utökning med start jan 18</a:t>
            </a:r>
          </a:p>
          <a:p>
            <a:r>
              <a:rPr lang="sv-SE" altLang="sv-SE"/>
              <a:t>Utvärderas av malin</a:t>
            </a:r>
          </a:p>
          <a:p>
            <a:endParaRPr lang="sv-SE" altLang="sv-SE"/>
          </a:p>
        </p:txBody>
      </p:sp>
      <p:sp>
        <p:nvSpPr>
          <p:cNvPr id="7172"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C5CFFB-7208-4A66-8713-7B0793EE1AEF}" type="slidenum">
              <a:rPr lang="sv-SE" altLang="sv-SE" smtClean="0"/>
              <a:pPr/>
              <a:t>12</a:t>
            </a:fld>
            <a:endParaRPr lang="sv-SE" altLang="sv-SE"/>
          </a:p>
        </p:txBody>
      </p:sp>
    </p:spTree>
    <p:extLst>
      <p:ext uri="{BB962C8B-B14F-4D97-AF65-F5344CB8AC3E}">
        <p14:creationId xmlns:p14="http://schemas.microsoft.com/office/powerpoint/2010/main" val="268894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5586B75A-687E-405C-8A0B-8D00578BA2C3}" type="datetimeFigureOut">
              <a:rPr lang="en-US" dirty="0"/>
              <a:pPr/>
              <a:t>6/11/2020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6/11/2020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a:t>Klicka här för att ändra format</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6/11/2020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a:t>Klicka här för att ändra format</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6/11/2020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sv-SE"/>
              <a:t>Klicka här för att ändra format</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8" name="Date Placeholder 7"/>
          <p:cNvSpPr>
            <a:spLocks noGrp="1"/>
          </p:cNvSpPr>
          <p:nvPr>
            <p:ph type="dt" sz="half" idx="10"/>
          </p:nvPr>
        </p:nvSpPr>
        <p:spPr/>
        <p:txBody>
          <a:bodyPr/>
          <a:lstStyle/>
          <a:p>
            <a:fld id="{5586B75A-687E-405C-8A0B-8D00578BA2C3}" type="datetimeFigureOut">
              <a:rPr lang="en-US" dirty="0"/>
              <a:pPr/>
              <a:t>6/11/2020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8" name="Date Placeholder 7"/>
          <p:cNvSpPr>
            <a:spLocks noGrp="1"/>
          </p:cNvSpPr>
          <p:nvPr>
            <p:ph type="dt" sz="half" idx="10"/>
          </p:nvPr>
        </p:nvSpPr>
        <p:spPr/>
        <p:txBody>
          <a:bodyPr/>
          <a:lstStyle/>
          <a:p>
            <a:fld id="{5586B75A-687E-405C-8A0B-8D00578BA2C3}" type="datetimeFigureOut">
              <a:rPr lang="en-US" dirty="0"/>
              <a:pPr/>
              <a:t>6/11/2020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6/11/2020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UtQ8VsjdF5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skysports.com/football/news/11095/11602909/thomas-hitzlsperger-asks-gay-footballers-keen-to-come-out-to-listen-to-their-own-voice"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norrkoping.se/stod-och-omsorg/sociala-tjanster/kontakta-socialkontoret.html" TargetMode="External"/><Relationship Id="rId2" Type="http://schemas.openxmlformats.org/officeDocument/2006/relationships/hyperlink" Target="http://www.norrkoping.se/stod-och-omsorg/barn-ungdom-och-familj/anmal-om-barn-som-far-illa.html" TargetMode="External"/><Relationship Id="rId1" Type="http://schemas.openxmlformats.org/officeDocument/2006/relationships/slideLayout" Target="../slideLayouts/slideLayout7.xml"/><Relationship Id="rId4" Type="http://schemas.openxmlformats.org/officeDocument/2006/relationships/hyperlink" Target="https://minasidor.norrkoping.se/oversikt/overview/769"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868" y="117897"/>
            <a:ext cx="5373726" cy="6609806"/>
          </a:xfrm>
          <a:prstGeom prst="rect">
            <a:avLst/>
          </a:prstGeom>
        </p:spPr>
      </p:pic>
      <p:sp>
        <p:nvSpPr>
          <p:cNvPr id="3" name="textruta 2"/>
          <p:cNvSpPr txBox="1"/>
          <p:nvPr/>
        </p:nvSpPr>
        <p:spPr>
          <a:xfrm>
            <a:off x="6900751" y="215209"/>
            <a:ext cx="4857292" cy="7355860"/>
          </a:xfrm>
          <a:prstGeom prst="rect">
            <a:avLst/>
          </a:prstGeom>
          <a:noFill/>
        </p:spPr>
        <p:txBody>
          <a:bodyPr wrap="none" rtlCol="0">
            <a:spAutoFit/>
          </a:bodyPr>
          <a:lstStyle/>
          <a:p>
            <a:r>
              <a:rPr lang="sv-SE" sz="2400" i="1" dirty="0"/>
              <a:t>Våld i nära relation</a:t>
            </a:r>
          </a:p>
          <a:p>
            <a:endParaRPr lang="sv-SE" sz="2400" i="1" dirty="0"/>
          </a:p>
          <a:p>
            <a:r>
              <a:rPr lang="sv-SE" sz="2400" i="1" dirty="0"/>
              <a:t>Skyddade personuppgifter</a:t>
            </a:r>
          </a:p>
          <a:p>
            <a:endParaRPr lang="sv-SE" sz="2400" i="1" dirty="0"/>
          </a:p>
          <a:p>
            <a:r>
              <a:rPr lang="sv-SE" sz="2400" i="1" dirty="0"/>
              <a:t>Hedersrelaterat våld och förtryck</a:t>
            </a:r>
          </a:p>
          <a:p>
            <a:pPr marL="342900" indent="-342900">
              <a:buFontTx/>
              <a:buChar char="-"/>
            </a:pPr>
            <a:r>
              <a:rPr lang="sv-SE" sz="2000" i="1" dirty="0"/>
              <a:t>Könsstympning</a:t>
            </a:r>
          </a:p>
          <a:p>
            <a:pPr marL="342900" indent="-342900">
              <a:buFontTx/>
              <a:buChar char="-"/>
            </a:pPr>
            <a:r>
              <a:rPr lang="sv-SE" sz="2000" i="1" dirty="0"/>
              <a:t>Barn och tvångsäktenskap</a:t>
            </a:r>
          </a:p>
          <a:p>
            <a:pPr marL="342900" indent="-342900">
              <a:buFontTx/>
              <a:buChar char="-"/>
            </a:pPr>
            <a:r>
              <a:rPr lang="sv-SE" sz="2000" i="1" dirty="0"/>
              <a:t>Uppfostringsresor</a:t>
            </a:r>
          </a:p>
          <a:p>
            <a:endParaRPr lang="sv-SE" sz="2400" i="1" dirty="0"/>
          </a:p>
          <a:p>
            <a:r>
              <a:rPr lang="sv-SE" sz="2400" i="1" dirty="0"/>
              <a:t>Maskulinitetsnormer</a:t>
            </a:r>
          </a:p>
          <a:p>
            <a:endParaRPr lang="sv-SE" sz="2400" i="1" dirty="0"/>
          </a:p>
          <a:p>
            <a:r>
              <a:rPr lang="sv-SE" sz="2400" i="1" dirty="0"/>
              <a:t>Jämställdhet</a:t>
            </a:r>
          </a:p>
          <a:p>
            <a:endParaRPr lang="sv-SE" sz="2400" i="1" dirty="0"/>
          </a:p>
          <a:p>
            <a:r>
              <a:rPr lang="sv-SE" sz="2400" i="1" dirty="0"/>
              <a:t>Barnkonventionen</a:t>
            </a:r>
          </a:p>
          <a:p>
            <a:endParaRPr lang="sv-SE" sz="2400" i="1" dirty="0"/>
          </a:p>
          <a:p>
            <a:r>
              <a:rPr lang="sv-SE" sz="2400" i="1" dirty="0"/>
              <a:t>Agenda 2030</a:t>
            </a:r>
          </a:p>
          <a:p>
            <a:endParaRPr lang="sv-SE" sz="2400" i="1" dirty="0"/>
          </a:p>
          <a:p>
            <a:r>
              <a:rPr lang="sv-SE" sz="2400" i="1" dirty="0"/>
              <a:t>                      petra.blom@norrkoping.se</a:t>
            </a:r>
          </a:p>
          <a:p>
            <a:endParaRPr lang="sv-SE" sz="2400" i="1" dirty="0"/>
          </a:p>
          <a:p>
            <a:endParaRPr lang="sv-SE" sz="1000" i="1" dirty="0"/>
          </a:p>
          <a:p>
            <a:endParaRPr lang="sv-SE" dirty="0"/>
          </a:p>
        </p:txBody>
      </p:sp>
    </p:spTree>
    <p:extLst>
      <p:ext uri="{BB962C8B-B14F-4D97-AF65-F5344CB8AC3E}">
        <p14:creationId xmlns:p14="http://schemas.microsoft.com/office/powerpoint/2010/main" val="1655788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753986" y="623455"/>
            <a:ext cx="8670174" cy="5120640"/>
          </a:xfrm>
          <a:prstGeom prst="rect">
            <a:avLst/>
          </a:prstGeom>
        </p:spPr>
      </p:pic>
    </p:spTree>
    <p:extLst>
      <p:ext uri="{BB962C8B-B14F-4D97-AF65-F5344CB8AC3E}">
        <p14:creationId xmlns:p14="http://schemas.microsoft.com/office/powerpoint/2010/main" val="311495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UtQ8VsjdF5U"/>
          <p:cNvPicPr>
            <a:picLocks noRot="1" noChangeAspect="1"/>
          </p:cNvPicPr>
          <p:nvPr>
            <a:videoFile r:link="rId1"/>
          </p:nvPr>
        </p:nvPicPr>
        <p:blipFill>
          <a:blip r:embed="rId3"/>
          <a:stretch>
            <a:fillRect/>
          </a:stretch>
        </p:blipFill>
        <p:spPr>
          <a:xfrm>
            <a:off x="627797" y="436728"/>
            <a:ext cx="11122925" cy="5964072"/>
          </a:xfrm>
          <a:prstGeom prst="rect">
            <a:avLst/>
          </a:prstGeom>
        </p:spPr>
      </p:pic>
    </p:spTree>
    <p:extLst>
      <p:ext uri="{BB962C8B-B14F-4D97-AF65-F5344CB8AC3E}">
        <p14:creationId xmlns:p14="http://schemas.microsoft.com/office/powerpoint/2010/main" val="3260620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Bildobjekt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03" y="245603"/>
            <a:ext cx="12125325" cy="491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ruta 8"/>
          <p:cNvSpPr txBox="1">
            <a:spLocks noChangeArrowheads="1"/>
          </p:cNvSpPr>
          <p:nvPr/>
        </p:nvSpPr>
        <p:spPr bwMode="auto">
          <a:xfrm>
            <a:off x="3821668" y="1235463"/>
            <a:ext cx="45908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lr>
                <a:srgbClr val="FF6309"/>
              </a:buClr>
              <a:buSzPct val="120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50000"/>
              </a:spcBef>
              <a:buClr>
                <a:srgbClr val="FF6309"/>
              </a:buClr>
              <a:buSzPct val="130000"/>
              <a:buChar char="•"/>
              <a:defRPr sz="2000">
                <a:solidFill>
                  <a:schemeClr val="tx1"/>
                </a:solidFill>
                <a:latin typeface="Arial" panose="020B0604020202020204" pitchFamily="34" charset="0"/>
              </a:defRPr>
            </a:lvl2pPr>
            <a:lvl3pPr marL="1143000" indent="-228600">
              <a:spcBef>
                <a:spcPct val="5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50000"/>
              </a:spcBef>
              <a:buChar char="•"/>
              <a:defRPr sz="1600">
                <a:solidFill>
                  <a:schemeClr val="tx1"/>
                </a:solidFill>
                <a:latin typeface="Arial" panose="020B0604020202020204" pitchFamily="34" charset="0"/>
              </a:defRPr>
            </a:lvl4pPr>
            <a:lvl5pPr marL="2057400" indent="-228600">
              <a:spcBef>
                <a:spcPct val="50000"/>
              </a:spcBef>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9pPr>
          </a:lstStyle>
          <a:p>
            <a:pPr>
              <a:spcBef>
                <a:spcPct val="0"/>
              </a:spcBef>
              <a:buClrTx/>
              <a:buSzTx/>
              <a:buFontTx/>
              <a:buNone/>
            </a:pPr>
            <a:r>
              <a:rPr lang="sv-SE" altLang="sv-SE" sz="3600" b="1" dirty="0">
                <a:solidFill>
                  <a:schemeClr val="bg1"/>
                </a:solidFill>
              </a:rPr>
              <a:t>DISKRIMINERINGSGRUNDER</a:t>
            </a:r>
          </a:p>
        </p:txBody>
      </p:sp>
      <p:sp>
        <p:nvSpPr>
          <p:cNvPr id="6151" name="textruta 13"/>
          <p:cNvSpPr txBox="1">
            <a:spLocks noChangeArrowheads="1"/>
          </p:cNvSpPr>
          <p:nvPr/>
        </p:nvSpPr>
        <p:spPr bwMode="auto">
          <a:xfrm>
            <a:off x="8229364" y="3484774"/>
            <a:ext cx="3149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lr>
                <a:srgbClr val="FF6309"/>
              </a:buClr>
              <a:buSzPct val="120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50000"/>
              </a:spcBef>
              <a:buClr>
                <a:srgbClr val="FF6309"/>
              </a:buClr>
              <a:buSzPct val="130000"/>
              <a:buChar char="•"/>
              <a:defRPr sz="2000">
                <a:solidFill>
                  <a:schemeClr val="tx1"/>
                </a:solidFill>
                <a:latin typeface="Arial" panose="020B0604020202020204" pitchFamily="34" charset="0"/>
              </a:defRPr>
            </a:lvl2pPr>
            <a:lvl3pPr marL="1143000" indent="-228600">
              <a:spcBef>
                <a:spcPct val="5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50000"/>
              </a:spcBef>
              <a:buChar char="•"/>
              <a:defRPr sz="1600">
                <a:solidFill>
                  <a:schemeClr val="tx1"/>
                </a:solidFill>
                <a:latin typeface="Arial" panose="020B0604020202020204" pitchFamily="34" charset="0"/>
              </a:defRPr>
            </a:lvl4pPr>
            <a:lvl5pPr marL="2057400" indent="-228600">
              <a:spcBef>
                <a:spcPct val="50000"/>
              </a:spcBef>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9pPr>
          </a:lstStyle>
          <a:p>
            <a:pPr>
              <a:spcBef>
                <a:spcPct val="0"/>
              </a:spcBef>
              <a:buClrTx/>
              <a:buSzTx/>
              <a:buFontTx/>
              <a:buNone/>
            </a:pPr>
            <a:r>
              <a:rPr lang="sv-SE" altLang="sv-SE" sz="1800" dirty="0"/>
              <a:t>FUNKTIONSNEDSÄTTNING</a:t>
            </a:r>
          </a:p>
        </p:txBody>
      </p:sp>
      <p:sp>
        <p:nvSpPr>
          <p:cNvPr id="6153" name="textruta 17"/>
          <p:cNvSpPr txBox="1">
            <a:spLocks noChangeArrowheads="1"/>
          </p:cNvSpPr>
          <p:nvPr/>
        </p:nvSpPr>
        <p:spPr bwMode="auto">
          <a:xfrm>
            <a:off x="1185841" y="5388156"/>
            <a:ext cx="2292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FF6309"/>
              </a:buClr>
              <a:buSzPct val="120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50000"/>
              </a:spcBef>
              <a:buClr>
                <a:srgbClr val="FF6309"/>
              </a:buClr>
              <a:buSzPct val="130000"/>
              <a:buChar char="•"/>
              <a:defRPr sz="2000">
                <a:solidFill>
                  <a:schemeClr val="tx1"/>
                </a:solidFill>
                <a:latin typeface="Arial" panose="020B0604020202020204" pitchFamily="34" charset="0"/>
              </a:defRPr>
            </a:lvl2pPr>
            <a:lvl3pPr marL="1143000" indent="-228600">
              <a:spcBef>
                <a:spcPct val="5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50000"/>
              </a:spcBef>
              <a:buChar char="•"/>
              <a:defRPr sz="1600">
                <a:solidFill>
                  <a:schemeClr val="tx1"/>
                </a:solidFill>
                <a:latin typeface="Arial" panose="020B0604020202020204" pitchFamily="34" charset="0"/>
              </a:defRPr>
            </a:lvl4pPr>
            <a:lvl5pPr marL="2057400" indent="-228600">
              <a:spcBef>
                <a:spcPct val="50000"/>
              </a:spcBef>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9pPr>
          </a:lstStyle>
          <a:p>
            <a:pPr>
              <a:spcBef>
                <a:spcPct val="0"/>
              </a:spcBef>
              <a:buClrTx/>
              <a:buSzTx/>
              <a:buFontTx/>
              <a:buNone/>
            </a:pPr>
            <a:endParaRPr lang="sv-SE" altLang="sv-SE" sz="1800" dirty="0"/>
          </a:p>
        </p:txBody>
      </p:sp>
      <p:sp>
        <p:nvSpPr>
          <p:cNvPr id="6155" name="textruta 20"/>
          <p:cNvSpPr txBox="1">
            <a:spLocks noChangeArrowheads="1"/>
          </p:cNvSpPr>
          <p:nvPr/>
        </p:nvSpPr>
        <p:spPr bwMode="auto">
          <a:xfrm>
            <a:off x="3692841" y="3669440"/>
            <a:ext cx="28124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lr>
                <a:srgbClr val="FF6309"/>
              </a:buClr>
              <a:buSzPct val="120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50000"/>
              </a:spcBef>
              <a:buClr>
                <a:srgbClr val="FF6309"/>
              </a:buClr>
              <a:buSzPct val="130000"/>
              <a:buChar char="•"/>
              <a:defRPr sz="2000">
                <a:solidFill>
                  <a:schemeClr val="tx1"/>
                </a:solidFill>
                <a:latin typeface="Arial" panose="020B0604020202020204" pitchFamily="34" charset="0"/>
              </a:defRPr>
            </a:lvl2pPr>
            <a:lvl3pPr marL="1143000" indent="-228600">
              <a:spcBef>
                <a:spcPct val="5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50000"/>
              </a:spcBef>
              <a:buChar char="•"/>
              <a:defRPr sz="1600">
                <a:solidFill>
                  <a:schemeClr val="tx1"/>
                </a:solidFill>
                <a:latin typeface="Arial" panose="020B0604020202020204" pitchFamily="34" charset="0"/>
              </a:defRPr>
            </a:lvl4pPr>
            <a:lvl5pPr marL="2057400" indent="-228600">
              <a:spcBef>
                <a:spcPct val="50000"/>
              </a:spcBef>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9pPr>
          </a:lstStyle>
          <a:p>
            <a:pPr>
              <a:spcBef>
                <a:spcPct val="0"/>
              </a:spcBef>
              <a:buClrTx/>
              <a:buSzTx/>
              <a:buFontTx/>
              <a:buNone/>
            </a:pPr>
            <a:r>
              <a:rPr lang="sv-SE" altLang="sv-SE" sz="1800" dirty="0"/>
              <a:t>KÖNSÖVERSKRIDANDE IDENTITET eller UTTRYCK</a:t>
            </a:r>
          </a:p>
        </p:txBody>
      </p:sp>
      <p:sp>
        <p:nvSpPr>
          <p:cNvPr id="6156" name="textruta 21"/>
          <p:cNvSpPr txBox="1">
            <a:spLocks noChangeArrowheads="1"/>
          </p:cNvSpPr>
          <p:nvPr/>
        </p:nvSpPr>
        <p:spPr bwMode="auto">
          <a:xfrm>
            <a:off x="7634844" y="2542578"/>
            <a:ext cx="21955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FF6309"/>
              </a:buClr>
              <a:buSzPct val="120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50000"/>
              </a:spcBef>
              <a:buClr>
                <a:srgbClr val="FF6309"/>
              </a:buClr>
              <a:buSzPct val="130000"/>
              <a:buChar char="•"/>
              <a:defRPr sz="2000">
                <a:solidFill>
                  <a:schemeClr val="tx1"/>
                </a:solidFill>
                <a:latin typeface="Arial" panose="020B0604020202020204" pitchFamily="34" charset="0"/>
              </a:defRPr>
            </a:lvl2pPr>
            <a:lvl3pPr marL="1143000" indent="-228600">
              <a:spcBef>
                <a:spcPct val="5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50000"/>
              </a:spcBef>
              <a:buChar char="•"/>
              <a:defRPr sz="1600">
                <a:solidFill>
                  <a:schemeClr val="tx1"/>
                </a:solidFill>
                <a:latin typeface="Arial" panose="020B0604020202020204" pitchFamily="34" charset="0"/>
              </a:defRPr>
            </a:lvl4pPr>
            <a:lvl5pPr marL="2057400" indent="-228600">
              <a:spcBef>
                <a:spcPct val="50000"/>
              </a:spcBef>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9pPr>
          </a:lstStyle>
          <a:p>
            <a:pPr>
              <a:spcBef>
                <a:spcPct val="0"/>
              </a:spcBef>
              <a:buClrTx/>
              <a:buSzTx/>
              <a:buFontTx/>
              <a:buNone/>
            </a:pPr>
            <a:r>
              <a:rPr lang="sv-SE" altLang="sv-SE" sz="1800" dirty="0"/>
              <a:t>ETNISK TILLHÖRIGHET</a:t>
            </a:r>
            <a:endParaRPr lang="sv-SE" altLang="sv-SE" sz="1800" dirty="0">
              <a:solidFill>
                <a:srgbClr val="C00000"/>
              </a:solidFill>
            </a:endParaRPr>
          </a:p>
          <a:p>
            <a:pPr>
              <a:spcBef>
                <a:spcPct val="0"/>
              </a:spcBef>
              <a:buClrTx/>
              <a:buSzTx/>
              <a:buFontTx/>
              <a:buNone/>
            </a:pPr>
            <a:endParaRPr lang="sv-SE" altLang="sv-SE" sz="1800" dirty="0"/>
          </a:p>
        </p:txBody>
      </p:sp>
      <p:sp>
        <p:nvSpPr>
          <p:cNvPr id="6158" name="textruta 25"/>
          <p:cNvSpPr txBox="1">
            <a:spLocks noChangeArrowheads="1"/>
          </p:cNvSpPr>
          <p:nvPr/>
        </p:nvSpPr>
        <p:spPr bwMode="auto">
          <a:xfrm>
            <a:off x="4349931" y="5227034"/>
            <a:ext cx="24555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50000"/>
              </a:spcBef>
              <a:buClr>
                <a:srgbClr val="FF6309"/>
              </a:buClr>
              <a:buSzPct val="120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50000"/>
              </a:spcBef>
              <a:buClr>
                <a:srgbClr val="FF6309"/>
              </a:buClr>
              <a:buSzPct val="130000"/>
              <a:buChar char="•"/>
              <a:defRPr sz="2000">
                <a:solidFill>
                  <a:schemeClr val="tx1"/>
                </a:solidFill>
                <a:latin typeface="Arial" panose="020B0604020202020204" pitchFamily="34" charset="0"/>
              </a:defRPr>
            </a:lvl2pPr>
            <a:lvl3pPr marL="1143000" indent="-228600">
              <a:spcBef>
                <a:spcPct val="5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50000"/>
              </a:spcBef>
              <a:buChar char="•"/>
              <a:defRPr sz="1600">
                <a:solidFill>
                  <a:schemeClr val="tx1"/>
                </a:solidFill>
                <a:latin typeface="Arial" panose="020B0604020202020204" pitchFamily="34" charset="0"/>
              </a:defRPr>
            </a:lvl4pPr>
            <a:lvl5pPr marL="2057400" indent="-228600">
              <a:spcBef>
                <a:spcPct val="50000"/>
              </a:spcBef>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9pPr>
          </a:lstStyle>
          <a:p>
            <a:pPr>
              <a:spcBef>
                <a:spcPct val="0"/>
              </a:spcBef>
              <a:buClrTx/>
              <a:buSzTx/>
              <a:buFontTx/>
              <a:buNone/>
            </a:pPr>
            <a:r>
              <a:rPr lang="sv-SE" altLang="sv-SE" sz="1800" dirty="0"/>
              <a:t>RELIGION </a:t>
            </a:r>
          </a:p>
          <a:p>
            <a:pPr>
              <a:spcBef>
                <a:spcPct val="0"/>
              </a:spcBef>
              <a:buClrTx/>
              <a:buSzTx/>
              <a:buFontTx/>
              <a:buNone/>
            </a:pPr>
            <a:r>
              <a:rPr lang="sv-SE" altLang="sv-SE" sz="1800" dirty="0"/>
              <a:t>eller annan</a:t>
            </a:r>
          </a:p>
          <a:p>
            <a:pPr>
              <a:spcBef>
                <a:spcPct val="0"/>
              </a:spcBef>
              <a:buClrTx/>
              <a:buSzTx/>
              <a:buFontTx/>
              <a:buNone/>
            </a:pPr>
            <a:r>
              <a:rPr lang="sv-SE" altLang="sv-SE" sz="1800" dirty="0"/>
              <a:t>TROSUPPFATTNING</a:t>
            </a:r>
          </a:p>
        </p:txBody>
      </p:sp>
      <p:sp>
        <p:nvSpPr>
          <p:cNvPr id="4" name="textruta 3"/>
          <p:cNvSpPr txBox="1"/>
          <p:nvPr/>
        </p:nvSpPr>
        <p:spPr>
          <a:xfrm>
            <a:off x="1839110" y="4255083"/>
            <a:ext cx="684803" cy="369332"/>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rPr>
              <a:t>KÖN</a:t>
            </a:r>
          </a:p>
        </p:txBody>
      </p:sp>
      <p:sp>
        <p:nvSpPr>
          <p:cNvPr id="24" name="textruta 23"/>
          <p:cNvSpPr txBox="1"/>
          <p:nvPr/>
        </p:nvSpPr>
        <p:spPr>
          <a:xfrm>
            <a:off x="6235378" y="4671465"/>
            <a:ext cx="2497222" cy="369332"/>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rPr>
              <a:t>SEXUELL LÄGGNING</a:t>
            </a:r>
          </a:p>
        </p:txBody>
      </p:sp>
      <p:sp>
        <p:nvSpPr>
          <p:cNvPr id="26" name="textruta 25"/>
          <p:cNvSpPr txBox="1"/>
          <p:nvPr/>
        </p:nvSpPr>
        <p:spPr>
          <a:xfrm>
            <a:off x="9804161" y="5629037"/>
            <a:ext cx="954107" cy="369332"/>
          </a:xfrm>
          <a:prstGeom prst="rect">
            <a:avLst/>
          </a:prstGeom>
          <a:noFill/>
        </p:spPr>
        <p:txBody>
          <a:bodyPr wrap="none" rtlCol="0">
            <a:spAutoFit/>
          </a:bodyPr>
          <a:lstStyle/>
          <a:p>
            <a:r>
              <a:rPr lang="sv-SE" dirty="0">
                <a:latin typeface="Arial" panose="020B0604020202020204" pitchFamily="34" charset="0"/>
                <a:cs typeface="Arial" panose="020B0604020202020204" pitchFamily="34" charset="0"/>
              </a:rPr>
              <a:t>ÅLDER</a:t>
            </a:r>
          </a:p>
        </p:txBody>
      </p:sp>
    </p:spTree>
    <p:extLst>
      <p:ext uri="{BB962C8B-B14F-4D97-AF65-F5344CB8AC3E}">
        <p14:creationId xmlns:p14="http://schemas.microsoft.com/office/powerpoint/2010/main" val="329557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55"/>
                                        </p:tgtEl>
                                        <p:attrNameLst>
                                          <p:attrName>style.visibility</p:attrName>
                                        </p:attrNameLst>
                                      </p:cBhvr>
                                      <p:to>
                                        <p:strVal val="visible"/>
                                      </p:to>
                                    </p:set>
                                    <p:animEffect transition="in" filter="fade">
                                      <p:cBhvr>
                                        <p:cTn id="21" dur="1000"/>
                                        <p:tgtEl>
                                          <p:spTgt spid="6155"/>
                                        </p:tgtEl>
                                      </p:cBhvr>
                                    </p:animEffect>
                                    <p:anim calcmode="lin" valueType="num">
                                      <p:cBhvr>
                                        <p:cTn id="22" dur="1000" fill="hold"/>
                                        <p:tgtEl>
                                          <p:spTgt spid="6155"/>
                                        </p:tgtEl>
                                        <p:attrNameLst>
                                          <p:attrName>ppt_x</p:attrName>
                                        </p:attrNameLst>
                                      </p:cBhvr>
                                      <p:tavLst>
                                        <p:tav tm="0">
                                          <p:val>
                                            <p:strVal val="#ppt_x"/>
                                          </p:val>
                                        </p:tav>
                                        <p:tav tm="100000">
                                          <p:val>
                                            <p:strVal val="#ppt_x"/>
                                          </p:val>
                                        </p:tav>
                                      </p:tavLst>
                                    </p:anim>
                                    <p:anim calcmode="lin" valueType="num">
                                      <p:cBhvr>
                                        <p:cTn id="23" dur="1000" fill="hold"/>
                                        <p:tgtEl>
                                          <p:spTgt spid="615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56"/>
                                        </p:tgtEl>
                                        <p:attrNameLst>
                                          <p:attrName>style.visibility</p:attrName>
                                        </p:attrNameLst>
                                      </p:cBhvr>
                                      <p:to>
                                        <p:strVal val="visible"/>
                                      </p:to>
                                    </p:set>
                                    <p:animEffect transition="in" filter="fade">
                                      <p:cBhvr>
                                        <p:cTn id="28" dur="1000"/>
                                        <p:tgtEl>
                                          <p:spTgt spid="6156"/>
                                        </p:tgtEl>
                                      </p:cBhvr>
                                    </p:animEffect>
                                    <p:anim calcmode="lin" valueType="num">
                                      <p:cBhvr>
                                        <p:cTn id="29" dur="1000" fill="hold"/>
                                        <p:tgtEl>
                                          <p:spTgt spid="6156"/>
                                        </p:tgtEl>
                                        <p:attrNameLst>
                                          <p:attrName>ppt_x</p:attrName>
                                        </p:attrNameLst>
                                      </p:cBhvr>
                                      <p:tavLst>
                                        <p:tav tm="0">
                                          <p:val>
                                            <p:strVal val="#ppt_x"/>
                                          </p:val>
                                        </p:tav>
                                        <p:tav tm="100000">
                                          <p:val>
                                            <p:strVal val="#ppt_x"/>
                                          </p:val>
                                        </p:tav>
                                      </p:tavLst>
                                    </p:anim>
                                    <p:anim calcmode="lin" valueType="num">
                                      <p:cBhvr>
                                        <p:cTn id="30" dur="1000" fill="hold"/>
                                        <p:tgtEl>
                                          <p:spTgt spid="615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158"/>
                                        </p:tgtEl>
                                        <p:attrNameLst>
                                          <p:attrName>style.visibility</p:attrName>
                                        </p:attrNameLst>
                                      </p:cBhvr>
                                      <p:to>
                                        <p:strVal val="visible"/>
                                      </p:to>
                                    </p:set>
                                    <p:animEffect transition="in" filter="fade">
                                      <p:cBhvr>
                                        <p:cTn id="35" dur="1000"/>
                                        <p:tgtEl>
                                          <p:spTgt spid="6158"/>
                                        </p:tgtEl>
                                      </p:cBhvr>
                                    </p:animEffect>
                                    <p:anim calcmode="lin" valueType="num">
                                      <p:cBhvr>
                                        <p:cTn id="36" dur="1000" fill="hold"/>
                                        <p:tgtEl>
                                          <p:spTgt spid="6158"/>
                                        </p:tgtEl>
                                        <p:attrNameLst>
                                          <p:attrName>ppt_x</p:attrName>
                                        </p:attrNameLst>
                                      </p:cBhvr>
                                      <p:tavLst>
                                        <p:tav tm="0">
                                          <p:val>
                                            <p:strVal val="#ppt_x"/>
                                          </p:val>
                                        </p:tav>
                                        <p:tav tm="100000">
                                          <p:val>
                                            <p:strVal val="#ppt_x"/>
                                          </p:val>
                                        </p:tav>
                                      </p:tavLst>
                                    </p:anim>
                                    <p:anim calcmode="lin" valueType="num">
                                      <p:cBhvr>
                                        <p:cTn id="37" dur="1000" fill="hold"/>
                                        <p:tgtEl>
                                          <p:spTgt spid="615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151"/>
                                        </p:tgtEl>
                                        <p:attrNameLst>
                                          <p:attrName>style.visibility</p:attrName>
                                        </p:attrNameLst>
                                      </p:cBhvr>
                                      <p:to>
                                        <p:strVal val="visible"/>
                                      </p:to>
                                    </p:set>
                                    <p:animEffect transition="in" filter="fade">
                                      <p:cBhvr>
                                        <p:cTn id="42" dur="1000"/>
                                        <p:tgtEl>
                                          <p:spTgt spid="6151"/>
                                        </p:tgtEl>
                                      </p:cBhvr>
                                    </p:animEffect>
                                    <p:anim calcmode="lin" valueType="num">
                                      <p:cBhvr>
                                        <p:cTn id="43" dur="1000" fill="hold"/>
                                        <p:tgtEl>
                                          <p:spTgt spid="6151"/>
                                        </p:tgtEl>
                                        <p:attrNameLst>
                                          <p:attrName>ppt_x</p:attrName>
                                        </p:attrNameLst>
                                      </p:cBhvr>
                                      <p:tavLst>
                                        <p:tav tm="0">
                                          <p:val>
                                            <p:strVal val="#ppt_x"/>
                                          </p:val>
                                        </p:tav>
                                        <p:tav tm="100000">
                                          <p:val>
                                            <p:strVal val="#ppt_x"/>
                                          </p:val>
                                        </p:tav>
                                      </p:tavLst>
                                    </p:anim>
                                    <p:anim calcmode="lin" valueType="num">
                                      <p:cBhvr>
                                        <p:cTn id="44"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51" grpId="0"/>
      <p:bldP spid="6155" grpId="0"/>
      <p:bldP spid="6156" grpId="0"/>
      <p:bldP spid="6158" grpId="0"/>
      <p:bldP spid="4" grpId="0"/>
      <p:bldP spid="2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57695" y="741126"/>
            <a:ext cx="11737570" cy="4524315"/>
          </a:xfrm>
          <a:prstGeom prst="rect">
            <a:avLst/>
          </a:prstGeom>
          <a:solidFill>
            <a:schemeClr val="accent1">
              <a:lumMod val="60000"/>
              <a:lumOff val="40000"/>
            </a:schemeClr>
          </a:solidFill>
          <a:effectLst>
            <a:innerShdw blurRad="63500" dist="50800">
              <a:prstClr val="black">
                <a:alpha val="50000"/>
              </a:prstClr>
            </a:innerShdw>
          </a:effectLst>
        </p:spPr>
        <p:txBody>
          <a:bodyPr wrap="square">
            <a:spAutoFit/>
          </a:bodyPr>
          <a:lstStyle/>
          <a:p>
            <a:r>
              <a:rPr lang="sv-SE" b="1" dirty="0">
                <a:cs typeface="Arial" panose="020B0604020202020204" pitchFamily="34" charset="0"/>
              </a:rPr>
              <a:t>Enligt diskrimineringslagen:</a:t>
            </a:r>
            <a:br>
              <a:rPr lang="sv-SE" b="1" dirty="0">
                <a:cs typeface="Arial" panose="020B0604020202020204" pitchFamily="34" charset="0"/>
              </a:rPr>
            </a:br>
            <a:r>
              <a:rPr lang="sv-SE" b="1" dirty="0">
                <a:cs typeface="Arial" panose="020B0604020202020204" pitchFamily="34" charset="0"/>
              </a:rPr>
              <a:t>  </a:t>
            </a:r>
            <a:br>
              <a:rPr lang="sv-SE" b="1" dirty="0">
                <a:cs typeface="Arial" panose="020B0604020202020204" pitchFamily="34" charset="0"/>
              </a:rPr>
            </a:br>
            <a:r>
              <a:rPr lang="sv-SE" dirty="0">
                <a:cs typeface="Arial" panose="020B0604020202020204" pitchFamily="34" charset="0"/>
              </a:rPr>
              <a:t>Ett uppträdande som kränker någons värdighet och som har samband med någon av  diskrimineringsgrunderna kön, könsöverskridande identitet eller uttryck, etnisk tillhörighet, religion eller annan trosuppfattning, funktionshinder, sexuell läggning eller ålder. </a:t>
            </a:r>
          </a:p>
          <a:p>
            <a:endParaRPr lang="sv-SE" dirty="0">
              <a:cs typeface="Arial" panose="020B0604020202020204" pitchFamily="34" charset="0"/>
            </a:endParaRPr>
          </a:p>
          <a:p>
            <a:endParaRPr lang="sv-SE" dirty="0">
              <a:cs typeface="Arial" panose="020B0604020202020204" pitchFamily="34" charset="0"/>
            </a:endParaRPr>
          </a:p>
          <a:p>
            <a:endParaRPr lang="sv-SE" dirty="0">
              <a:cs typeface="Arial" panose="020B0604020202020204" pitchFamily="34" charset="0"/>
            </a:endParaRPr>
          </a:p>
          <a:p>
            <a:r>
              <a:rPr lang="sv-SE" dirty="0">
                <a:cs typeface="Arial" panose="020B0604020202020204" pitchFamily="34" charset="0"/>
              </a:rPr>
              <a:t>Vi får tänka och tycka vad vi vill, men det lagen förbjuder är att genom handlingar missgynna någon på ett sätt som innebär att personen diskrimineras.</a:t>
            </a:r>
            <a:br>
              <a:rPr lang="sv-SE" dirty="0">
                <a:cs typeface="Arial" panose="020B0604020202020204" pitchFamily="34" charset="0"/>
              </a:rPr>
            </a:br>
            <a:br>
              <a:rPr lang="sv-SE" dirty="0">
                <a:cs typeface="Arial" panose="020B0604020202020204" pitchFamily="34" charset="0"/>
              </a:rPr>
            </a:br>
            <a:endParaRPr lang="sv-SE" dirty="0">
              <a:cs typeface="Arial" panose="020B0604020202020204" pitchFamily="34" charset="0"/>
            </a:endParaRPr>
          </a:p>
          <a:p>
            <a:endParaRPr lang="sv-SE" dirty="0">
              <a:cs typeface="Arial" panose="020B0604020202020204" pitchFamily="34" charset="0"/>
            </a:endParaRPr>
          </a:p>
          <a:p>
            <a:endParaRPr lang="sv-SE" dirty="0">
              <a:cs typeface="Arial" panose="020B0604020202020204" pitchFamily="34" charset="0"/>
            </a:endParaRPr>
          </a:p>
          <a:p>
            <a:r>
              <a:rPr lang="sv-SE" dirty="0">
                <a:cs typeface="Arial" panose="020B0604020202020204" pitchFamily="34" charset="0"/>
              </a:rPr>
              <a:t>Enligt </a:t>
            </a:r>
            <a:r>
              <a:rPr lang="sv-SE" b="1" dirty="0">
                <a:cs typeface="Arial" panose="020B0604020202020204" pitchFamily="34" charset="0"/>
              </a:rPr>
              <a:t>barnkonventionens artikel 2 </a:t>
            </a:r>
            <a:r>
              <a:rPr lang="sv-SE" dirty="0">
                <a:cs typeface="Arial" panose="020B0604020202020204" pitchFamily="34" charset="0"/>
              </a:rPr>
              <a:t>skall konventionsstaterna respektera och tillförsäkra  varje barn deras rättigheter  utan åtskillnad av något slag , oavsett barnets eller deras VH ras, hudfärg, kön, språk, religion, etniska ursprung eller handikapp. </a:t>
            </a:r>
            <a:endParaRPr lang="sv-SE" dirty="0"/>
          </a:p>
        </p:txBody>
      </p:sp>
    </p:spTree>
    <p:extLst>
      <p:ext uri="{BB962C8B-B14F-4D97-AF65-F5344CB8AC3E}">
        <p14:creationId xmlns:p14="http://schemas.microsoft.com/office/powerpoint/2010/main" val="283234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61658" y="545910"/>
            <a:ext cx="8730342" cy="5645410"/>
          </a:xfrm>
        </p:spPr>
        <p:txBody>
          <a:bodyPr>
            <a:noAutofit/>
          </a:bodyPr>
          <a:lstStyle/>
          <a:p>
            <a:br>
              <a:rPr lang="sv-SE" sz="1800" dirty="0"/>
            </a:br>
            <a:br>
              <a:rPr lang="sv-SE" sz="1800" dirty="0"/>
            </a:br>
            <a:r>
              <a:rPr lang="sv-SE" sz="1800" dirty="0">
                <a:latin typeface="+mn-lt"/>
                <a:cs typeface="Arial" panose="020B0604020202020204" pitchFamily="34" charset="0"/>
              </a:rPr>
              <a:t>År 1999 skapade Lennart ”Liston” Söderberg (som då satt i ledningen för Västerås SK) en </a:t>
            </a:r>
            <a:br>
              <a:rPr lang="sv-SE" sz="1800" dirty="0">
                <a:latin typeface="+mn-lt"/>
                <a:cs typeface="Arial" panose="020B0604020202020204" pitchFamily="34" charset="0"/>
              </a:rPr>
            </a:br>
            <a:r>
              <a:rPr lang="sv-SE" sz="1800" dirty="0">
                <a:latin typeface="+mn-lt"/>
                <a:cs typeface="Arial" panose="020B0604020202020204" pitchFamily="34" charset="0"/>
              </a:rPr>
              <a:t>mindre mediestorm när han sa ”…</a:t>
            </a:r>
            <a:r>
              <a:rPr lang="sv-SE" sz="1800" b="1" i="1" dirty="0">
                <a:solidFill>
                  <a:srgbClr val="0070C0"/>
                </a:solidFill>
                <a:latin typeface="+mn-lt"/>
                <a:cs typeface="Arial" panose="020B0604020202020204" pitchFamily="34" charset="0"/>
              </a:rPr>
              <a:t>Hade jag upptäck någon bög i någon av mina lag, då hade </a:t>
            </a:r>
            <a:br>
              <a:rPr lang="sv-SE" sz="1800" b="1" i="1" dirty="0">
                <a:solidFill>
                  <a:srgbClr val="0070C0"/>
                </a:solidFill>
                <a:latin typeface="+mn-lt"/>
                <a:cs typeface="Arial" panose="020B0604020202020204" pitchFamily="34" charset="0"/>
              </a:rPr>
            </a:br>
            <a:r>
              <a:rPr lang="sv-SE" sz="1800" b="1" i="1" dirty="0">
                <a:solidFill>
                  <a:srgbClr val="0070C0"/>
                </a:solidFill>
                <a:latin typeface="+mn-lt"/>
                <a:cs typeface="Arial" panose="020B0604020202020204" pitchFamily="34" charset="0"/>
              </a:rPr>
              <a:t>han fått sparken direkt. Det är annorlunda inom damfotbollen. Där får du inte vara med om du </a:t>
            </a:r>
            <a:br>
              <a:rPr lang="sv-SE" sz="1800" b="1" i="1" dirty="0">
                <a:solidFill>
                  <a:srgbClr val="0070C0"/>
                </a:solidFill>
                <a:latin typeface="+mn-lt"/>
                <a:cs typeface="Arial" panose="020B0604020202020204" pitchFamily="34" charset="0"/>
              </a:rPr>
            </a:br>
            <a:r>
              <a:rPr lang="sv-SE" sz="1800" b="1" i="1" dirty="0">
                <a:solidFill>
                  <a:srgbClr val="0070C0"/>
                </a:solidFill>
                <a:latin typeface="+mn-lt"/>
                <a:cs typeface="Arial" panose="020B0604020202020204" pitchFamily="34" charset="0"/>
              </a:rPr>
              <a:t>inte är flata”, </a:t>
            </a:r>
            <a:r>
              <a:rPr lang="sv-SE" sz="1800" dirty="0">
                <a:latin typeface="+mn-lt"/>
                <a:cs typeface="Arial" panose="020B0604020202020204" pitchFamily="34" charset="0"/>
              </a:rPr>
              <a:t>(Tynander (1999).</a:t>
            </a:r>
            <a:br>
              <a:rPr lang="sv-SE" sz="1800" dirty="0">
                <a:latin typeface="+mn-lt"/>
                <a:cs typeface="Arial" panose="020B0604020202020204" pitchFamily="34" charset="0"/>
              </a:rPr>
            </a:br>
            <a:br>
              <a:rPr lang="sv-SE" sz="1800" dirty="0">
                <a:latin typeface="+mn-lt"/>
                <a:cs typeface="Arial" panose="020B0604020202020204" pitchFamily="34" charset="0"/>
              </a:rPr>
            </a:br>
            <a:br>
              <a:rPr lang="sv-SE" sz="1800" dirty="0">
                <a:latin typeface="+mn-lt"/>
                <a:cs typeface="Arial" panose="020B0604020202020204" pitchFamily="34" charset="0"/>
              </a:rPr>
            </a:br>
            <a:r>
              <a:rPr lang="sv-SE" sz="1800" dirty="0">
                <a:latin typeface="+mn-lt"/>
              </a:rPr>
              <a:t>Jessica Almnäs frågade Caroline Seger (spelare i damlandslaget i fotboll) </a:t>
            </a:r>
            <a:r>
              <a:rPr lang="sv-SE" sz="1800" b="1" i="1" dirty="0">
                <a:solidFill>
                  <a:srgbClr val="0070C0"/>
                </a:solidFill>
                <a:latin typeface="+mn-lt"/>
              </a:rPr>
              <a:t>”om det var något mer </a:t>
            </a:r>
            <a:br>
              <a:rPr lang="sv-SE" sz="1800" b="1" i="1" dirty="0">
                <a:solidFill>
                  <a:srgbClr val="0070C0"/>
                </a:solidFill>
                <a:latin typeface="+mn-lt"/>
              </a:rPr>
            </a:br>
            <a:r>
              <a:rPr lang="sv-SE" sz="1800" b="1" i="1" dirty="0">
                <a:solidFill>
                  <a:srgbClr val="0070C0"/>
                </a:solidFill>
                <a:latin typeface="+mn-lt"/>
              </a:rPr>
              <a:t>än hennes egen snygghet och sexighet som låg bakom att hon utsetts till årets mittfältare</a:t>
            </a:r>
            <a:r>
              <a:rPr lang="sv-SE" sz="1800" b="1" dirty="0">
                <a:latin typeface="+mn-lt"/>
              </a:rPr>
              <a:t>”</a:t>
            </a:r>
            <a:r>
              <a:rPr lang="sv-SE" sz="1800" dirty="0">
                <a:latin typeface="+mn-lt"/>
              </a:rPr>
              <a:t>. </a:t>
            </a:r>
            <a:br>
              <a:rPr lang="sv-SE" sz="1800" dirty="0">
                <a:latin typeface="+mn-lt"/>
              </a:rPr>
            </a:br>
            <a:br>
              <a:rPr lang="sv-SE" sz="1800" dirty="0">
                <a:latin typeface="+mn-lt"/>
              </a:rPr>
            </a:br>
            <a:br>
              <a:rPr lang="sv-SE" sz="1800" dirty="0">
                <a:latin typeface="+mn-lt"/>
              </a:rPr>
            </a:br>
            <a:r>
              <a:rPr lang="sv-SE" sz="1800" dirty="0">
                <a:latin typeface="+mn-lt"/>
              </a:rPr>
              <a:t>Martin Solveig bad verkligen Ada </a:t>
            </a:r>
            <a:r>
              <a:rPr lang="sv-SE" sz="1800" dirty="0" err="1">
                <a:latin typeface="+mn-lt"/>
              </a:rPr>
              <a:t>Hegerberg</a:t>
            </a:r>
            <a:r>
              <a:rPr lang="sv-SE" sz="1800" dirty="0">
                <a:latin typeface="+mn-lt"/>
              </a:rPr>
              <a:t>, den första kvinnan någonsin att vinna </a:t>
            </a:r>
            <a:r>
              <a:rPr lang="sv-SE" sz="1800" dirty="0" err="1">
                <a:latin typeface="+mn-lt"/>
              </a:rPr>
              <a:t>Ballon</a:t>
            </a:r>
            <a:r>
              <a:rPr lang="sv-SE" sz="1800" dirty="0">
                <a:latin typeface="+mn-lt"/>
              </a:rPr>
              <a:t> </a:t>
            </a:r>
            <a:r>
              <a:rPr lang="sv-SE" sz="1800" dirty="0" err="1">
                <a:latin typeface="+mn-lt"/>
              </a:rPr>
              <a:t>D'Or</a:t>
            </a:r>
            <a:r>
              <a:rPr lang="sv-SE" sz="1800" dirty="0">
                <a:latin typeface="+mn-lt"/>
              </a:rPr>
              <a:t>, att </a:t>
            </a:r>
            <a:r>
              <a:rPr lang="sv-SE" sz="1800" b="1" i="1" dirty="0" err="1">
                <a:solidFill>
                  <a:srgbClr val="0070C0"/>
                </a:solidFill>
                <a:latin typeface="+mn-lt"/>
              </a:rPr>
              <a:t>twerka</a:t>
            </a:r>
            <a:r>
              <a:rPr lang="sv-SE" sz="1800" b="1" i="1" dirty="0">
                <a:solidFill>
                  <a:srgbClr val="0070C0"/>
                </a:solidFill>
                <a:latin typeface="+mn-lt"/>
              </a:rPr>
              <a:t>.  </a:t>
            </a:r>
            <a:br>
              <a:rPr lang="sv-SE" sz="1800" dirty="0">
                <a:latin typeface="+mn-lt"/>
              </a:rPr>
            </a:br>
            <a:br>
              <a:rPr lang="sv-SE" sz="1800" dirty="0">
                <a:latin typeface="+mn-lt"/>
              </a:rPr>
            </a:br>
            <a:r>
              <a:rPr lang="sv-SE" sz="1800" dirty="0">
                <a:latin typeface="+mn-lt"/>
              </a:rPr>
              <a:t>”Allt annat än respektfullt!”</a:t>
            </a:r>
            <a:br>
              <a:rPr lang="sv-SE" sz="1800" dirty="0">
                <a:latin typeface="+mn-lt"/>
              </a:rPr>
            </a:br>
            <a:br>
              <a:rPr lang="sv-SE" sz="1800" dirty="0">
                <a:latin typeface="+mn-lt"/>
              </a:rPr>
            </a:br>
            <a:r>
              <a:rPr lang="sv-SE" sz="1800" dirty="0">
                <a:latin typeface="+mn-lt"/>
              </a:rPr>
              <a:t>”Det här visar verkligen på attityden till kvinnliga atleter. Absolut höjden av respektlöshet”</a:t>
            </a:r>
            <a:br>
              <a:rPr lang="sv-SE" sz="1800" dirty="0">
                <a:latin typeface="+mn-lt"/>
              </a:rPr>
            </a:br>
            <a:br>
              <a:rPr lang="sv-SE" sz="1800" dirty="0">
                <a:latin typeface="+mn-lt"/>
              </a:rPr>
            </a:br>
            <a:r>
              <a:rPr lang="sv-SE" sz="1800" dirty="0">
                <a:latin typeface="+mn-lt"/>
              </a:rPr>
              <a:t>”Har vi inte kommit längre? Så fruktansvärt vidrigt, tragiskt och sorgligt gjort av Martin Solveig”</a:t>
            </a:r>
            <a:br>
              <a:rPr lang="sv-SE" sz="1800" dirty="0">
                <a:latin typeface="+mn-lt"/>
              </a:rPr>
            </a:br>
            <a:br>
              <a:rPr lang="sv-SE" sz="1800" dirty="0">
                <a:latin typeface="+mn-lt"/>
              </a:rPr>
            </a:br>
            <a:br>
              <a:rPr lang="sv-SE" sz="1800" dirty="0">
                <a:latin typeface="+mn-lt"/>
                <a:cs typeface="Arial" panose="020B0604020202020204" pitchFamily="34" charset="0"/>
              </a:rPr>
            </a:br>
            <a:br>
              <a:rPr lang="sv-SE" sz="1800" dirty="0">
                <a:latin typeface="+mn-lt"/>
                <a:cs typeface="Arial" panose="020B0604020202020204" pitchFamily="34" charset="0"/>
              </a:rPr>
            </a:br>
            <a:endParaRPr lang="sv-SE" sz="1800" dirty="0">
              <a:latin typeface="+mn-lt"/>
              <a:cs typeface="Arial" panose="020B0604020202020204" pitchFamily="34" charset="0"/>
            </a:endParaRPr>
          </a:p>
        </p:txBody>
      </p:sp>
    </p:spTree>
    <p:extLst>
      <p:ext uri="{BB962C8B-B14F-4D97-AF65-F5344CB8AC3E}">
        <p14:creationId xmlns:p14="http://schemas.microsoft.com/office/powerpoint/2010/main" val="621347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2919" y="1123838"/>
            <a:ext cx="2947482" cy="3591854"/>
          </a:xfrm>
        </p:spPr>
        <p:txBody>
          <a:bodyPr/>
          <a:lstStyle/>
          <a:p>
            <a:r>
              <a:rPr lang="sv-SE" sz="5400" dirty="0"/>
              <a:t>         1.</a:t>
            </a:r>
            <a:r>
              <a:rPr lang="sv-SE" dirty="0"/>
              <a:t> </a:t>
            </a:r>
            <a:br>
              <a:rPr lang="sv-SE" dirty="0"/>
            </a:br>
            <a:r>
              <a:rPr lang="sv-SE" dirty="0"/>
              <a:t>        </a:t>
            </a:r>
            <a:br>
              <a:rPr lang="sv-SE" dirty="0"/>
            </a:br>
            <a:r>
              <a:rPr lang="sv-SE" dirty="0"/>
              <a:t>           KÖN</a:t>
            </a:r>
          </a:p>
        </p:txBody>
      </p:sp>
      <p:sp>
        <p:nvSpPr>
          <p:cNvPr id="3" name="Platshållare för innehåll 2"/>
          <p:cNvSpPr>
            <a:spLocks noGrp="1"/>
          </p:cNvSpPr>
          <p:nvPr>
            <p:ph idx="1"/>
          </p:nvPr>
        </p:nvSpPr>
        <p:spPr>
          <a:xfrm>
            <a:off x="4039060" y="889046"/>
            <a:ext cx="7315200" cy="5120640"/>
          </a:xfrm>
        </p:spPr>
        <p:txBody>
          <a:bodyPr>
            <a:normAutofit/>
          </a:bodyPr>
          <a:lstStyle/>
          <a:p>
            <a:pPr marL="0" indent="0">
              <a:buNone/>
            </a:pPr>
            <a:r>
              <a:rPr lang="sv-SE" b="1" dirty="0"/>
              <a:t>Begreppet kön innebär att någon är kvinna eller man. Förbudet mot könsdiskriminering omfattar också personer som planerar att ändra eller har ändrat sin könstillhörighet. </a:t>
            </a:r>
          </a:p>
          <a:p>
            <a:pPr marL="0" indent="0">
              <a:buNone/>
            </a:pPr>
            <a:endParaRPr lang="sv-SE" b="1" dirty="0"/>
          </a:p>
          <a:p>
            <a:pPr marL="0" indent="0">
              <a:buNone/>
            </a:pPr>
            <a:r>
              <a:rPr lang="sv-SE" sz="1800" dirty="0"/>
              <a:t>När idrotten väljer att fungera jämställt, demokratiskt eller vara inkluderande blir idrotten en del av att ändra samhället i jämställd riktning och utifrån andra perspektiv.</a:t>
            </a:r>
          </a:p>
          <a:p>
            <a:pPr marL="0" indent="0">
              <a:buNone/>
            </a:pPr>
            <a:endParaRPr lang="sv-SE" sz="1800" dirty="0"/>
          </a:p>
          <a:p>
            <a:pPr marL="0" indent="0">
              <a:buNone/>
            </a:pPr>
            <a:r>
              <a:rPr lang="sv-SE" sz="1800" dirty="0"/>
              <a:t>Ex</a:t>
            </a:r>
            <a:r>
              <a:rPr lang="sv-SE" sz="1800" b="1" dirty="0"/>
              <a:t> ”</a:t>
            </a:r>
            <a:r>
              <a:rPr lang="sv-SE" sz="1800" b="1" dirty="0" err="1"/>
              <a:t>Fill</a:t>
            </a:r>
            <a:r>
              <a:rPr lang="sv-SE" sz="1800" b="1" dirty="0"/>
              <a:t> the Stadium” 2018</a:t>
            </a:r>
          </a:p>
          <a:p>
            <a:pPr marL="0" indent="0">
              <a:buNone/>
            </a:pPr>
            <a:r>
              <a:rPr lang="sv-SE" sz="1800" dirty="0"/>
              <a:t>Idrottsmän tjänar mer än sina kvinnliga kollegor, </a:t>
            </a:r>
            <a:r>
              <a:rPr lang="sv-SE" dirty="0"/>
              <a:t>Stockholmsidrotten anordnar en fortsättning på kampanjen FILL THE STADIUM, genom att samla in 50 000 digitala applåder skänkte Stadium 1 000 000 kr till Riksidrottsförbundets jämställdhetsarbete. </a:t>
            </a:r>
            <a:endParaRPr lang="sv-SE" sz="1200" dirty="0"/>
          </a:p>
          <a:p>
            <a:pPr marL="0" indent="0">
              <a:buNone/>
            </a:pPr>
            <a:endParaRPr lang="sv-SE" sz="1200" dirty="0"/>
          </a:p>
        </p:txBody>
      </p:sp>
      <p:pic>
        <p:nvPicPr>
          <p:cNvPr id="1026" name="Picture 2" descr="http://www.stadium.com/jointhemovement/assets/images/cl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7752" y="3484992"/>
            <a:ext cx="1112132" cy="103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42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15655" y="3781725"/>
            <a:ext cx="9585990" cy="3139321"/>
          </a:xfrm>
          <a:prstGeom prst="rect">
            <a:avLst/>
          </a:prstGeom>
          <a:ln>
            <a:solidFill>
              <a:srgbClr val="32E2C9"/>
            </a:solidFill>
          </a:ln>
        </p:spPr>
        <p:txBody>
          <a:bodyPr wrap="square">
            <a:spAutoFit/>
          </a:bodyPr>
          <a:lstStyle/>
          <a:p>
            <a:r>
              <a:rPr lang="sv-SE" i="1" dirty="0">
                <a:solidFill>
                  <a:srgbClr val="0070C0"/>
                </a:solidFill>
              </a:rPr>
              <a:t>” </a:t>
            </a:r>
            <a:r>
              <a:rPr lang="sv-SE" b="1" i="1" dirty="0">
                <a:solidFill>
                  <a:srgbClr val="0070C0"/>
                </a:solidFill>
              </a:rPr>
              <a:t>tjejfotbollslagen eller tjejlagen får alltid anpassa sig efter killarna val av träningstider matcher och sånt </a:t>
            </a:r>
            <a:r>
              <a:rPr lang="sv-SE" b="1" i="1" dirty="0" err="1">
                <a:solidFill>
                  <a:srgbClr val="0070C0"/>
                </a:solidFill>
              </a:rPr>
              <a:t>dära</a:t>
            </a:r>
            <a:r>
              <a:rPr lang="sv-SE" b="1" i="1" dirty="0">
                <a:solidFill>
                  <a:srgbClr val="0070C0"/>
                </a:solidFill>
              </a:rPr>
              <a:t>”. </a:t>
            </a:r>
          </a:p>
          <a:p>
            <a:endParaRPr lang="sv-SE" dirty="0"/>
          </a:p>
          <a:p>
            <a:r>
              <a:rPr lang="sv-SE" dirty="0"/>
              <a:t>Senare i intervjun kommer det fram att sånt där kan handla om material:</a:t>
            </a:r>
          </a:p>
          <a:p>
            <a:endParaRPr lang="sv-SE" dirty="0"/>
          </a:p>
          <a:p>
            <a:r>
              <a:rPr lang="sv-SE" b="1" i="1" dirty="0">
                <a:solidFill>
                  <a:srgbClr val="0070C0"/>
                </a:solidFill>
              </a:rPr>
              <a:t>”vi fick alltid första tjing på nytt  material” som respondenten uttryckte i samband med att respondenten berättade om att föreningens klubbdirektör uttalat sig för att de (föreningen) ska verka för att prioritera främst  herrar i form av träningstider, </a:t>
            </a:r>
          </a:p>
          <a:p>
            <a:endParaRPr lang="sv-SE" b="1" i="1" dirty="0">
              <a:solidFill>
                <a:srgbClr val="0070C0"/>
              </a:solidFill>
            </a:endParaRPr>
          </a:p>
          <a:p>
            <a:r>
              <a:rPr lang="sv-SE" b="1" i="1" dirty="0">
                <a:solidFill>
                  <a:srgbClr val="0070C0"/>
                </a:solidFill>
              </a:rPr>
              <a:t>”kvinnorna får ta </a:t>
            </a:r>
            <a:r>
              <a:rPr lang="sv-SE" b="1" i="1" dirty="0" err="1">
                <a:solidFill>
                  <a:srgbClr val="0070C0"/>
                </a:solidFill>
              </a:rPr>
              <a:t>strötider</a:t>
            </a:r>
            <a:r>
              <a:rPr lang="sv-SE" b="1" i="1" dirty="0">
                <a:solidFill>
                  <a:srgbClr val="0070C0"/>
                </a:solidFill>
              </a:rPr>
              <a:t>” .</a:t>
            </a:r>
            <a:r>
              <a:rPr lang="sv-SE" b="1" dirty="0">
                <a:solidFill>
                  <a:srgbClr val="0070C0"/>
                </a:solidFill>
              </a:rPr>
              <a:t> </a:t>
            </a:r>
          </a:p>
          <a:p>
            <a:endParaRPr lang="sv-SE" dirty="0"/>
          </a:p>
        </p:txBody>
      </p:sp>
      <p:sp>
        <p:nvSpPr>
          <p:cNvPr id="3" name="Rektangel 2"/>
          <p:cNvSpPr/>
          <p:nvPr/>
        </p:nvSpPr>
        <p:spPr>
          <a:xfrm>
            <a:off x="352694" y="500803"/>
            <a:ext cx="9268978" cy="2585323"/>
          </a:xfrm>
          <a:prstGeom prst="rect">
            <a:avLst/>
          </a:prstGeom>
          <a:ln>
            <a:solidFill>
              <a:srgbClr val="32E2C9"/>
            </a:solidFill>
          </a:ln>
        </p:spPr>
        <p:txBody>
          <a:bodyPr wrap="square">
            <a:spAutoFit/>
          </a:bodyPr>
          <a:lstStyle/>
          <a:p>
            <a:r>
              <a:rPr lang="sv-SE" dirty="0">
                <a:solidFill>
                  <a:srgbClr val="212121"/>
                </a:solidFill>
              </a:rPr>
              <a:t>Inför en årlig cupturnering kom plötsligt beskedet från klubben att Julle inte längre var välkommen i laget, eftersom </a:t>
            </a:r>
            <a:r>
              <a:rPr lang="sv-SE" b="1" dirty="0">
                <a:solidFill>
                  <a:srgbClr val="0070C0"/>
                </a:solidFill>
              </a:rPr>
              <a:t>Julle föddes som flicka</a:t>
            </a:r>
            <a:r>
              <a:rPr lang="sv-SE" dirty="0">
                <a:solidFill>
                  <a:srgbClr val="212121"/>
                </a:solidFill>
              </a:rPr>
              <a:t>.</a:t>
            </a:r>
          </a:p>
          <a:p>
            <a:endParaRPr lang="sv-SE" dirty="0">
              <a:solidFill>
                <a:srgbClr val="212121"/>
              </a:solidFill>
            </a:endParaRPr>
          </a:p>
          <a:p>
            <a:r>
              <a:rPr lang="sv-SE" dirty="0">
                <a:solidFill>
                  <a:srgbClr val="212121"/>
                </a:solidFill>
              </a:rPr>
              <a:t>– Vi hade varit på träningarna den veckan och det skulle komma en kallelse om man spelade i gult eller rött lag och när kallelsen kom stod han inte med någonstans, berättar Julles mamma Petra.</a:t>
            </a:r>
          </a:p>
          <a:p>
            <a:endParaRPr lang="sv-SE" dirty="0">
              <a:solidFill>
                <a:srgbClr val="212121"/>
              </a:solidFill>
            </a:endParaRPr>
          </a:p>
          <a:p>
            <a:r>
              <a:rPr lang="sv-SE" dirty="0">
                <a:solidFill>
                  <a:srgbClr val="212121"/>
                </a:solidFill>
              </a:rPr>
              <a:t>Hon mejlade klubben och frågade varför. </a:t>
            </a:r>
            <a:r>
              <a:rPr lang="sv-SE" b="1" i="1" dirty="0">
                <a:solidFill>
                  <a:srgbClr val="0070C0"/>
                </a:solidFill>
              </a:rPr>
              <a:t>En administratör svarade att föreningens styrelse tagit beslutet att Julle skulle spela med flickor och att tränaren för flicklaget skulle ta kontakt.</a:t>
            </a:r>
            <a:endParaRPr lang="sv-SE" b="1" i="1" u="none" strike="noStrike" dirty="0">
              <a:solidFill>
                <a:srgbClr val="0070C0"/>
              </a:solidFill>
              <a:effectLst/>
            </a:endParaRPr>
          </a:p>
        </p:txBody>
      </p:sp>
    </p:spTree>
    <p:extLst>
      <p:ext uri="{BB962C8B-B14F-4D97-AF65-F5344CB8AC3E}">
        <p14:creationId xmlns:p14="http://schemas.microsoft.com/office/powerpoint/2010/main" val="2902954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1123838"/>
            <a:ext cx="3448594" cy="4310312"/>
          </a:xfrm>
        </p:spPr>
        <p:txBody>
          <a:bodyPr/>
          <a:lstStyle/>
          <a:p>
            <a:r>
              <a:rPr lang="sv-SE" sz="5400" dirty="0"/>
              <a:t>          2. </a:t>
            </a:r>
            <a:br>
              <a:rPr lang="sv-SE" sz="2000" dirty="0"/>
            </a:br>
            <a:r>
              <a:rPr lang="sv-SE" sz="2600" dirty="0"/>
              <a:t>KÖNSÖVERSKRIDANDE</a:t>
            </a:r>
            <a:br>
              <a:rPr lang="sv-SE" dirty="0"/>
            </a:br>
            <a:br>
              <a:rPr lang="sv-SE" dirty="0"/>
            </a:br>
            <a:r>
              <a:rPr lang="sv-SE" dirty="0"/>
              <a:t>      IDENTITET </a:t>
            </a:r>
            <a:br>
              <a:rPr lang="sv-SE" dirty="0"/>
            </a:br>
            <a:br>
              <a:rPr lang="sv-SE" dirty="0"/>
            </a:br>
            <a:r>
              <a:rPr lang="sv-SE" dirty="0"/>
              <a:t>             eller </a:t>
            </a:r>
            <a:br>
              <a:rPr lang="sv-SE" dirty="0"/>
            </a:br>
            <a:br>
              <a:rPr lang="sv-SE" dirty="0"/>
            </a:br>
            <a:r>
              <a:rPr lang="sv-SE" dirty="0"/>
              <a:t>        UTTRYCK</a:t>
            </a:r>
          </a:p>
        </p:txBody>
      </p:sp>
      <p:sp>
        <p:nvSpPr>
          <p:cNvPr id="3" name="Platshållare för innehåll 2"/>
          <p:cNvSpPr>
            <a:spLocks noGrp="1"/>
          </p:cNvSpPr>
          <p:nvPr>
            <p:ph idx="1"/>
          </p:nvPr>
        </p:nvSpPr>
        <p:spPr>
          <a:xfrm>
            <a:off x="3618411" y="864108"/>
            <a:ext cx="8216537" cy="5120640"/>
          </a:xfrm>
        </p:spPr>
        <p:txBody>
          <a:bodyPr>
            <a:normAutofit/>
          </a:bodyPr>
          <a:lstStyle/>
          <a:p>
            <a:pPr marL="0" indent="0">
              <a:buNone/>
            </a:pPr>
            <a:r>
              <a:rPr lang="sv-SE" sz="1600" b="1" dirty="0"/>
              <a:t>Med könsöverskridande identitet eller uttryck avses att någon inte definierar sig som kvinna eller man eller genom sin klädsel (eller på annat sätt) ger uttryck för att tillhöra ett annat kön. </a:t>
            </a:r>
          </a:p>
          <a:p>
            <a:pPr marL="0" indent="0">
              <a:buNone/>
            </a:pPr>
            <a:endParaRPr lang="sv-SE" sz="1600" b="1" dirty="0"/>
          </a:p>
          <a:p>
            <a:pPr marL="0" indent="0">
              <a:buNone/>
            </a:pPr>
            <a:r>
              <a:rPr lang="sv-SE" sz="1600" b="1" dirty="0"/>
              <a:t>Begreppet omfattar dels en persons mentala eller självupplevda könsbild, dels hur någon uttrycker det som kan kallas personens sociala kön, till exempel genom kläder, kroppsspråk, smink eller frisyr. </a:t>
            </a:r>
          </a:p>
          <a:p>
            <a:pPr marL="0" indent="0">
              <a:buNone/>
            </a:pPr>
            <a:endParaRPr lang="sv-SE" sz="1600" b="1" dirty="0"/>
          </a:p>
          <a:p>
            <a:pPr marL="0" indent="0">
              <a:buNone/>
            </a:pPr>
            <a:r>
              <a:rPr lang="sv-SE" sz="1600" b="1" dirty="0"/>
              <a:t>Diskrimineringsgrunden avser vad som ofta brukar kallas transpersoner. Det är ett paraplybegrepp för människor som bryter mot samhällets normer för könsidentitet och </a:t>
            </a:r>
            <a:r>
              <a:rPr lang="sv-SE" sz="1600" b="1" dirty="0" err="1"/>
              <a:t>könsuttryck</a:t>
            </a:r>
            <a:r>
              <a:rPr lang="sv-SE" sz="1600" b="1" dirty="0"/>
              <a:t>. </a:t>
            </a:r>
          </a:p>
          <a:p>
            <a:pPr marL="0" indent="0">
              <a:buNone/>
            </a:pPr>
            <a:endParaRPr lang="sv-SE" sz="1600" b="1" dirty="0"/>
          </a:p>
          <a:p>
            <a:pPr marL="0" indent="0">
              <a:buNone/>
            </a:pPr>
            <a:r>
              <a:rPr lang="sv-SE" sz="1600" b="1" dirty="0"/>
              <a:t>Även en person som identifierar sig som transsexuell men inte tänker ändra sin könstillhörighet omfattas av denna grund och därmed av skyddet mot diskriminering.</a:t>
            </a:r>
          </a:p>
          <a:p>
            <a:pPr marL="0" indent="0">
              <a:buNone/>
            </a:pPr>
            <a:endParaRPr lang="sv-SE" sz="1600" dirty="0"/>
          </a:p>
          <a:p>
            <a:pPr marL="0" indent="0">
              <a:buNone/>
            </a:pPr>
            <a:endParaRPr lang="sv-SE" sz="1600" dirty="0"/>
          </a:p>
        </p:txBody>
      </p:sp>
    </p:spTree>
    <p:extLst>
      <p:ext uri="{BB962C8B-B14F-4D97-AF65-F5344CB8AC3E}">
        <p14:creationId xmlns:p14="http://schemas.microsoft.com/office/powerpoint/2010/main" val="1144277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Dam eller herr tee</a:t>
            </a:r>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8738" y="1366837"/>
            <a:ext cx="7315200" cy="4114800"/>
          </a:xfrm>
        </p:spPr>
      </p:pic>
    </p:spTree>
    <p:extLst>
      <p:ext uri="{BB962C8B-B14F-4D97-AF65-F5344CB8AC3E}">
        <p14:creationId xmlns:p14="http://schemas.microsoft.com/office/powerpoint/2010/main" val="2234644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2919" y="1123838"/>
            <a:ext cx="2947482" cy="3826986"/>
          </a:xfrm>
        </p:spPr>
        <p:txBody>
          <a:bodyPr/>
          <a:lstStyle/>
          <a:p>
            <a:r>
              <a:rPr lang="sv-SE" sz="5400" dirty="0"/>
              <a:t>         3.   </a:t>
            </a:r>
            <a:br>
              <a:rPr lang="sv-SE" dirty="0"/>
            </a:br>
            <a:br>
              <a:rPr lang="sv-SE" dirty="0"/>
            </a:br>
            <a:r>
              <a:rPr lang="sv-SE" dirty="0"/>
              <a:t>     ETNICITET</a:t>
            </a:r>
          </a:p>
        </p:txBody>
      </p:sp>
      <p:sp>
        <p:nvSpPr>
          <p:cNvPr id="3" name="Platshållare för innehåll 2"/>
          <p:cNvSpPr>
            <a:spLocks noGrp="1"/>
          </p:cNvSpPr>
          <p:nvPr>
            <p:ph idx="1"/>
          </p:nvPr>
        </p:nvSpPr>
        <p:spPr/>
        <p:txBody>
          <a:bodyPr>
            <a:normAutofit/>
          </a:bodyPr>
          <a:lstStyle/>
          <a:p>
            <a:pPr marL="0" indent="0">
              <a:buNone/>
            </a:pPr>
            <a:r>
              <a:rPr lang="sv-SE" sz="1600" b="1" dirty="0"/>
              <a:t>Med etnisk tillhörighet menas en individs nationella, etniska ursprung, hudfärg. </a:t>
            </a:r>
          </a:p>
          <a:p>
            <a:pPr marL="0" indent="0">
              <a:buNone/>
            </a:pPr>
            <a:r>
              <a:rPr lang="sv-SE" sz="1600" b="1" dirty="0"/>
              <a:t>Nationellt ursprung betyder att personer har samma nationstillhörighet som till exempel finländare, polacker eller svenskar. </a:t>
            </a:r>
          </a:p>
          <a:p>
            <a:pPr marL="0" indent="0">
              <a:buNone/>
            </a:pPr>
            <a:r>
              <a:rPr lang="sv-SE" sz="1600" b="1" dirty="0"/>
              <a:t>Etniskt ursprung innebär att personer har ett relativt enhetligt kulturmönster. Exempelvis att en person tillhör någon av de nationella minoriteterna såsom romer och samer.</a:t>
            </a:r>
          </a:p>
          <a:p>
            <a:pPr marL="0" indent="0">
              <a:buNone/>
            </a:pPr>
            <a:r>
              <a:rPr lang="sv-SE" sz="1600" b="1" dirty="0"/>
              <a:t>Alla människor har en eller flera etniska tillhörigheter. Alla kan därför bli utsatta för etnisk diskriminering. </a:t>
            </a:r>
          </a:p>
          <a:p>
            <a:pPr marL="0" indent="0">
              <a:buNone/>
            </a:pPr>
            <a:endParaRPr lang="sv-SE" sz="1600" b="1" dirty="0"/>
          </a:p>
          <a:p>
            <a:pPr marL="0" indent="0">
              <a:buNone/>
            </a:pPr>
            <a:endParaRPr lang="sv-SE" sz="1600" b="1" dirty="0"/>
          </a:p>
          <a:p>
            <a:pPr marL="0" indent="0">
              <a:buNone/>
            </a:pPr>
            <a:endParaRPr lang="sv-SE" sz="1600" b="1" dirty="0"/>
          </a:p>
          <a:p>
            <a:pPr marL="0" indent="0">
              <a:buNone/>
            </a:pPr>
            <a:r>
              <a:rPr lang="sv-SE" sz="1400" dirty="0"/>
              <a:t>I </a:t>
            </a:r>
            <a:r>
              <a:rPr lang="sv-SE" sz="1400" dirty="0" err="1"/>
              <a:t>Fundbergs</a:t>
            </a:r>
            <a:r>
              <a:rPr lang="sv-SE" sz="1400" dirty="0"/>
              <a:t> (2003) studie påpekar deltagarna i studien att invandrare måste prestera bättre och att de känner en större press än svenskar, invandrarna känner sig inte ha samma villkor i samhället. Detta gör att invandrare söker sig till idrotten eftersom de känner att där finns en chans att lyckas och få en social revansch</a:t>
            </a:r>
            <a:r>
              <a:rPr lang="sv-SE" sz="1200" dirty="0"/>
              <a:t>.</a:t>
            </a:r>
          </a:p>
        </p:txBody>
      </p:sp>
    </p:spTree>
    <p:extLst>
      <p:ext uri="{BB962C8B-B14F-4D97-AF65-F5344CB8AC3E}">
        <p14:creationId xmlns:p14="http://schemas.microsoft.com/office/powerpoint/2010/main" val="219687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535577" y="766920"/>
            <a:ext cx="11220993" cy="4247317"/>
          </a:xfrm>
          <a:prstGeom prst="rect">
            <a:avLst/>
          </a:prstGeom>
        </p:spPr>
        <p:txBody>
          <a:bodyPr wrap="square">
            <a:spAutoFit/>
          </a:bodyPr>
          <a:lstStyle/>
          <a:p>
            <a:r>
              <a:rPr lang="sv-SE" dirty="0">
                <a:solidFill>
                  <a:srgbClr val="FFFFFF"/>
                </a:solidFill>
                <a:latin typeface="Univers"/>
              </a:rPr>
              <a:t>Det kan vara svårt att ta upp ämnen</a:t>
            </a:r>
          </a:p>
          <a:p>
            <a:r>
              <a:rPr lang="sv-SE" dirty="0"/>
              <a:t>Det kan vara svårt att ta upp ämnen som kränkningar och övergrepp i en idrottsförening. Risken finns att föreningens</a:t>
            </a:r>
          </a:p>
          <a:p>
            <a:r>
              <a:rPr lang="sv-SE" dirty="0"/>
              <a:t>ledare eller medlemmar upplever obehag, känner sig ifrågasatta eller provocerade och inte vill delta</a:t>
            </a:r>
          </a:p>
          <a:p>
            <a:r>
              <a:rPr lang="sv-SE" dirty="0"/>
              <a:t>i diskussionen. Börja med mer övergripande frågor om klubbens värderingar: </a:t>
            </a:r>
          </a:p>
          <a:p>
            <a:endParaRPr lang="sv-SE" i="1" dirty="0"/>
          </a:p>
          <a:p>
            <a:r>
              <a:rPr lang="sv-SE" i="1" dirty="0"/>
              <a:t>Hur vill ni ha det i er förening? </a:t>
            </a:r>
          </a:p>
          <a:p>
            <a:endParaRPr lang="sv-SE" i="1" dirty="0"/>
          </a:p>
          <a:p>
            <a:r>
              <a:rPr lang="sv-SE" i="1" dirty="0"/>
              <a:t>Vilka principer ska styra er verksamhet? </a:t>
            </a:r>
          </a:p>
          <a:p>
            <a:endParaRPr lang="sv-SE" i="1" dirty="0"/>
          </a:p>
          <a:p>
            <a:r>
              <a:rPr lang="sv-SE" i="1" dirty="0"/>
              <a:t>Hur ska ni vara mot varandra? </a:t>
            </a:r>
          </a:p>
          <a:p>
            <a:endParaRPr lang="sv-SE" i="1" dirty="0"/>
          </a:p>
          <a:p>
            <a:r>
              <a:rPr lang="sv-SE" i="1" dirty="0"/>
              <a:t>Hur skapar ni en verksamhet som är bäst för barn? </a:t>
            </a:r>
          </a:p>
          <a:p>
            <a:endParaRPr lang="sv-SE" i="1" dirty="0"/>
          </a:p>
          <a:p>
            <a:r>
              <a:rPr lang="sv-SE" dirty="0"/>
              <a:t>På så sätt skapar ni ett större sammanhang där det blir både enklare och mer begripligt att komma in på och diskutera svåra frågor om barns behov av skydd mot kränkningar och övergrepp.</a:t>
            </a:r>
            <a:endParaRPr lang="sv-SE" dirty="0">
              <a:solidFill>
                <a:srgbClr val="FFFFFF"/>
              </a:solidFill>
              <a:latin typeface="Univers"/>
            </a:endParaRPr>
          </a:p>
        </p:txBody>
      </p:sp>
      <p:sp>
        <p:nvSpPr>
          <p:cNvPr id="5" name="textruta 4"/>
          <p:cNvSpPr txBox="1"/>
          <p:nvPr/>
        </p:nvSpPr>
        <p:spPr>
          <a:xfrm>
            <a:off x="535577" y="397588"/>
            <a:ext cx="3322448" cy="369332"/>
          </a:xfrm>
          <a:prstGeom prst="rect">
            <a:avLst/>
          </a:prstGeom>
          <a:solidFill>
            <a:schemeClr val="accent1"/>
          </a:solidFill>
        </p:spPr>
        <p:txBody>
          <a:bodyPr wrap="none" rtlCol="0">
            <a:spAutoFit/>
          </a:bodyPr>
          <a:lstStyle/>
          <a:p>
            <a:r>
              <a:rPr lang="sv-SE" b="1" dirty="0">
                <a:solidFill>
                  <a:schemeClr val="bg1"/>
                </a:solidFill>
              </a:rPr>
              <a:t>FÖRENINGENS VÄRDERINGAR</a:t>
            </a:r>
          </a:p>
        </p:txBody>
      </p:sp>
    </p:spTree>
    <p:extLst>
      <p:ext uri="{BB962C8B-B14F-4D97-AF65-F5344CB8AC3E}">
        <p14:creationId xmlns:p14="http://schemas.microsoft.com/office/powerpoint/2010/main" val="112120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75713" y="574766"/>
            <a:ext cx="7607399" cy="4820194"/>
          </a:xfrm>
        </p:spPr>
        <p:txBody>
          <a:bodyPr>
            <a:noAutofit/>
          </a:bodyPr>
          <a:lstStyle/>
          <a:p>
            <a:br>
              <a:rPr lang="sv-SE" sz="2000" i="1" dirty="0"/>
            </a:br>
            <a:br>
              <a:rPr lang="sv-SE" sz="2000" i="1" dirty="0"/>
            </a:br>
            <a:br>
              <a:rPr lang="sv-SE" sz="2000" i="1" dirty="0"/>
            </a:br>
            <a:br>
              <a:rPr lang="sv-SE" sz="2000" i="1" dirty="0"/>
            </a:br>
            <a:br>
              <a:rPr lang="sv-SE" sz="2000" i="1" dirty="0"/>
            </a:br>
            <a:r>
              <a:rPr lang="sv-SE" sz="2000" b="1" i="1" dirty="0">
                <a:solidFill>
                  <a:srgbClr val="0070C0"/>
                </a:solidFill>
              </a:rPr>
              <a:t>Svartskalle har man blivit kallad för och sånt där, neger och sånt där fast jag inte är, gå och käka en banan har man får höra sånt där vilket inte är världens trevligaste, för man anses vara som en apa.     </a:t>
            </a:r>
            <a:br>
              <a:rPr lang="sv-SE" sz="2000" b="1" i="1" dirty="0">
                <a:solidFill>
                  <a:srgbClr val="0070C0"/>
                </a:solidFill>
              </a:rPr>
            </a:br>
            <a:br>
              <a:rPr lang="sv-SE" sz="2000" i="1" dirty="0"/>
            </a:br>
            <a:r>
              <a:rPr lang="sv-SE" sz="2000" dirty="0"/>
              <a:t>Uttryck som en ung fotbollsspelare anser att han får höra på grund av sin hudfärg.</a:t>
            </a:r>
            <a:br>
              <a:rPr lang="sv-SE" sz="2000" dirty="0"/>
            </a:br>
            <a:br>
              <a:rPr lang="sv-SE" sz="2000" dirty="0"/>
            </a:br>
            <a:br>
              <a:rPr lang="sv-SE" sz="2000" dirty="0"/>
            </a:br>
            <a:r>
              <a:rPr lang="sv-SE" sz="2000" b="1" dirty="0">
                <a:solidFill>
                  <a:srgbClr val="0070C0"/>
                </a:solidFill>
              </a:rPr>
              <a:t>”</a:t>
            </a:r>
            <a:r>
              <a:rPr lang="sv-SE" sz="2000" b="1" i="1" dirty="0">
                <a:solidFill>
                  <a:srgbClr val="0070C0"/>
                </a:solidFill>
              </a:rPr>
              <a:t>Jag har varit inom föreningslivet i snart elva år och jag har inte hört de kommentarerna som jag har hört  under de senaste fyra fem åren inom idrottslivet (…) jag säger inte att det är rasism, jag upplever det inte så  men det finns stora skillnader hur man ser på invandrarföreningar och på svenska föreningar”. </a:t>
            </a:r>
            <a:br>
              <a:rPr lang="sv-SE" sz="2000" b="1" i="1" dirty="0">
                <a:solidFill>
                  <a:srgbClr val="0070C0"/>
                </a:solidFill>
              </a:rPr>
            </a:br>
            <a:endParaRPr lang="sv-SE" sz="2000" b="1" i="1" dirty="0">
              <a:solidFill>
                <a:srgbClr val="0070C0"/>
              </a:solidFill>
            </a:endParaRPr>
          </a:p>
        </p:txBody>
      </p:sp>
    </p:spTree>
    <p:extLst>
      <p:ext uri="{BB962C8B-B14F-4D97-AF65-F5344CB8AC3E}">
        <p14:creationId xmlns:p14="http://schemas.microsoft.com/office/powerpoint/2010/main" val="189548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603009" y="864108"/>
            <a:ext cx="7581459" cy="5120640"/>
          </a:xfrm>
        </p:spPr>
        <p:txBody>
          <a:bodyPr/>
          <a:lstStyle/>
          <a:p>
            <a:r>
              <a:rPr lang="sv-SE" dirty="0"/>
              <a:t>År 2007 nekades en romsk man att köpa ett träningskort till en bad- och friskvårdsanläggning i Örebro. Enligt den stämning som diskrimineringsombudsmannen (DO) gjorde handlade det om etnisk diskriminering. Mannen kom till gymmet i sällskap med en kvinna bärandes traditionella romerska kläder. </a:t>
            </a:r>
          </a:p>
          <a:p>
            <a:r>
              <a:rPr lang="sv-SE" dirty="0"/>
              <a:t>”DO anser att den romske mannen behandlades sämre än andra kunder skulle ha behandlats i en jämförbar situation genom det bemötande han fick i receptionen”.  </a:t>
            </a:r>
          </a:p>
          <a:p>
            <a:pPr marL="0" indent="0">
              <a:buNone/>
            </a:pPr>
            <a:endParaRPr lang="sv-SE" dirty="0"/>
          </a:p>
        </p:txBody>
      </p:sp>
    </p:spTree>
    <p:extLst>
      <p:ext uri="{BB962C8B-B14F-4D97-AF65-F5344CB8AC3E}">
        <p14:creationId xmlns:p14="http://schemas.microsoft.com/office/powerpoint/2010/main" val="1878451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2919" y="1123837"/>
            <a:ext cx="2947482" cy="4427877"/>
          </a:xfrm>
        </p:spPr>
        <p:txBody>
          <a:bodyPr/>
          <a:lstStyle/>
          <a:p>
            <a:r>
              <a:rPr lang="sv-SE" sz="5400" dirty="0"/>
              <a:t>        4. </a:t>
            </a:r>
            <a:br>
              <a:rPr lang="sv-SE" sz="5400" dirty="0"/>
            </a:br>
            <a:r>
              <a:rPr lang="sv-SE" sz="5400" dirty="0"/>
              <a:t>   </a:t>
            </a:r>
            <a:r>
              <a:rPr lang="sv-SE" dirty="0"/>
              <a:t>RELIGION</a:t>
            </a:r>
          </a:p>
        </p:txBody>
      </p:sp>
      <p:sp>
        <p:nvSpPr>
          <p:cNvPr id="3" name="Platshållare för innehåll 2"/>
          <p:cNvSpPr>
            <a:spLocks noGrp="1"/>
          </p:cNvSpPr>
          <p:nvPr>
            <p:ph idx="1"/>
          </p:nvPr>
        </p:nvSpPr>
        <p:spPr>
          <a:xfrm>
            <a:off x="3513909" y="326571"/>
            <a:ext cx="7670559" cy="6238821"/>
          </a:xfrm>
        </p:spPr>
        <p:txBody>
          <a:bodyPr>
            <a:normAutofit/>
          </a:bodyPr>
          <a:lstStyle/>
          <a:p>
            <a:pPr marL="0" indent="0">
              <a:buNone/>
            </a:pPr>
            <a:r>
              <a:rPr lang="sv-SE" sz="1600" b="1" dirty="0"/>
              <a:t>Med religion avses religiösa åskådningar som exempelvis hinduism, judendom, kristendom och islam. Annan trosuppfattning  innefattar sådana övertygelser som har sin grund i eller samband med en religiös åskådning, till exempel buddism, ateism, agnosticism.</a:t>
            </a:r>
          </a:p>
          <a:p>
            <a:pPr marL="0" indent="0">
              <a:buNone/>
            </a:pPr>
            <a:r>
              <a:rPr lang="sv-SE" sz="1600" b="1" dirty="0"/>
              <a:t>Politiska åskådningar och etiska eller filosofiska värderingar som inte har samband  med religion omfattas inte av diskrimineringslagens skydd.</a:t>
            </a:r>
          </a:p>
          <a:p>
            <a:pPr marL="0" indent="0">
              <a:buNone/>
            </a:pPr>
            <a:endParaRPr lang="sv-SE" sz="1600" b="1" dirty="0"/>
          </a:p>
          <a:p>
            <a:pPr marL="0" indent="0">
              <a:buNone/>
            </a:pPr>
            <a:endParaRPr lang="sv-SE" sz="1600" b="1" dirty="0"/>
          </a:p>
          <a:p>
            <a:pPr marL="0" indent="0">
              <a:buNone/>
            </a:pPr>
            <a:r>
              <a:rPr lang="sv-SE" sz="1600" dirty="0" err="1"/>
              <a:t>Magdalinski</a:t>
            </a:r>
            <a:r>
              <a:rPr lang="sv-SE" sz="1600" dirty="0"/>
              <a:t> och Chandler (2002, s. 1) menar att relationen mellan idrott och religion beskrivs som att den  framförs utanför jämförbara strukturer. …”Det innebär inte, emellertid, att det där finns meningsfulla länkar mellan religion och sport, …Vi förnekar inte att idrottare visar religiösa traditioner över sin tro, eller gruppböner eller den plikttrogna hängivelsen till uppgiften.  </a:t>
            </a:r>
          </a:p>
          <a:p>
            <a:pPr marL="0" indent="0">
              <a:buNone/>
            </a:pPr>
            <a:endParaRPr lang="sv-SE" sz="1600" dirty="0"/>
          </a:p>
          <a:p>
            <a:pPr marL="0" indent="0">
              <a:buNone/>
            </a:pPr>
            <a:r>
              <a:rPr lang="sv-SE" sz="1600" dirty="0"/>
              <a:t>Enligt Mitra (2009) påverkar inte religion hur aktiva vi människor är däremot finns det ett par faktorer som påverkar muslimska kvinnor att delta inom idrotten, dels handlar det om dresskod, en muslimsk kvinna bör inte visa upp sig och sin kropp. </a:t>
            </a:r>
            <a:r>
              <a:rPr lang="sv-SE" sz="1600" b="1" i="1" dirty="0">
                <a:solidFill>
                  <a:srgbClr val="0070C0"/>
                </a:solidFill>
              </a:rPr>
              <a:t>Därför hamnar en muslimsk kvinna som vill idrotta i shorts och t-shirt i en konflikt, vilken väg de ska välja, sin religion eller sin idrott? </a:t>
            </a:r>
          </a:p>
          <a:p>
            <a:pPr marL="0" indent="0">
              <a:buNone/>
            </a:pPr>
            <a:endParaRPr lang="sv-SE" sz="1600" i="1" dirty="0"/>
          </a:p>
        </p:txBody>
      </p:sp>
    </p:spTree>
    <p:extLst>
      <p:ext uri="{BB962C8B-B14F-4D97-AF65-F5344CB8AC3E}">
        <p14:creationId xmlns:p14="http://schemas.microsoft.com/office/powerpoint/2010/main" val="4177574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marL="0" indent="0">
              <a:buNone/>
            </a:pPr>
            <a:r>
              <a:rPr lang="sv-SE" dirty="0"/>
              <a:t>Ett annat fall som DO anmälde som diskriminering var när en muslimsk kvinna år 2008 i Göteborg nekades att träna självförsvar för att hon bar huvudduk. </a:t>
            </a:r>
          </a:p>
          <a:p>
            <a:pPr marL="0" indent="0">
              <a:buNone/>
            </a:pPr>
            <a:r>
              <a:rPr lang="sv-SE" dirty="0"/>
              <a:t>Utfallet av anmälan blev förlikning med den berörda föreningen, vilket öppnade upp för muslimska kvinnor att träna med huvudduk, om det fungerar med avseende på den utövandes säkerhet.</a:t>
            </a:r>
          </a:p>
        </p:txBody>
      </p:sp>
    </p:spTree>
    <p:extLst>
      <p:ext uri="{BB962C8B-B14F-4D97-AF65-F5344CB8AC3E}">
        <p14:creationId xmlns:p14="http://schemas.microsoft.com/office/powerpoint/2010/main" val="3225965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1123837"/>
            <a:ext cx="3474720" cy="3722483"/>
          </a:xfrm>
        </p:spPr>
        <p:txBody>
          <a:bodyPr>
            <a:normAutofit/>
          </a:bodyPr>
          <a:lstStyle/>
          <a:p>
            <a:r>
              <a:rPr lang="sv-SE" sz="5400" dirty="0"/>
              <a:t>           5. </a:t>
            </a:r>
            <a:br>
              <a:rPr lang="sv-SE" sz="3000" dirty="0"/>
            </a:br>
            <a:br>
              <a:rPr lang="sv-SE" sz="3000" dirty="0"/>
            </a:br>
            <a:r>
              <a:rPr lang="sv-SE" sz="3000" dirty="0"/>
              <a:t>FUNKTIONSHINDER</a:t>
            </a:r>
          </a:p>
        </p:txBody>
      </p:sp>
      <p:sp>
        <p:nvSpPr>
          <p:cNvPr id="3" name="Platshållare för innehåll 2"/>
          <p:cNvSpPr>
            <a:spLocks noGrp="1"/>
          </p:cNvSpPr>
          <p:nvPr>
            <p:ph idx="1"/>
          </p:nvPr>
        </p:nvSpPr>
        <p:spPr>
          <a:xfrm>
            <a:off x="3474719" y="643643"/>
            <a:ext cx="8445731" cy="5632051"/>
          </a:xfrm>
        </p:spPr>
        <p:txBody>
          <a:bodyPr>
            <a:normAutofit lnSpcReduction="10000"/>
          </a:bodyPr>
          <a:lstStyle/>
          <a:p>
            <a:pPr marL="0" indent="0">
              <a:buNone/>
            </a:pPr>
            <a:r>
              <a:rPr lang="sv-SE" sz="1700" b="1" dirty="0"/>
              <a:t>Med funktionsnedsättning menas varaktiga fysiska, psykiska eller begåvningsmässiga begränsningar av en persons funktionsförmåga. Det kan vara till följd av en skada eller en sjukdom fanns vid födseln, har uppstått därefter eller kan förväntas uppstå.</a:t>
            </a:r>
          </a:p>
          <a:p>
            <a:pPr marL="0" indent="0">
              <a:buNone/>
            </a:pPr>
            <a:r>
              <a:rPr lang="sv-SE" sz="1700" b="1" dirty="0"/>
              <a:t>Tillfälliga begränsningar av en persons funktionsförmåga är inte en funktionsnedsättning i diskrimineringslagens mening.</a:t>
            </a:r>
          </a:p>
          <a:p>
            <a:pPr marL="0" indent="0">
              <a:buNone/>
            </a:pPr>
            <a:r>
              <a:rPr lang="sv-SE" sz="1700" b="1" dirty="0"/>
              <a:t>Funktionsnedsättning innebär en nedsättning av fysisk, psykisk eller intellektuell funktionsförmåga. Det är något som en person har, inte något som en person är. </a:t>
            </a:r>
          </a:p>
          <a:p>
            <a:pPr marL="0" indent="0">
              <a:buNone/>
            </a:pPr>
            <a:r>
              <a:rPr lang="sv-SE" sz="1700" b="1" dirty="0"/>
              <a:t>En funktionsnedsättning kan märkas mer eller mindre i olika situationer som till exempel allergier, dyslexi, hörsel- och synskador med mera. </a:t>
            </a:r>
          </a:p>
          <a:p>
            <a:pPr marL="0" indent="0">
              <a:buNone/>
            </a:pPr>
            <a:endParaRPr lang="sv-SE" sz="1700" b="1" dirty="0"/>
          </a:p>
          <a:p>
            <a:pPr marL="0" indent="0">
              <a:buNone/>
            </a:pPr>
            <a:endParaRPr lang="sv-SE" sz="1200" dirty="0"/>
          </a:p>
          <a:p>
            <a:endParaRPr lang="sv-SE" sz="1200" dirty="0"/>
          </a:p>
          <a:p>
            <a:pPr marL="0" indent="0">
              <a:buNone/>
            </a:pPr>
            <a:r>
              <a:rPr lang="sv-SE" sz="1600" dirty="0"/>
              <a:t>Mitchell (2007) menar att funktionshindrades behov och grad av funktionshinder varierar så mycket inom idrotten att det är svårt att få ihop stora grupper av människor med samma funktionshinder. </a:t>
            </a:r>
          </a:p>
          <a:p>
            <a:pPr marL="0" indent="0">
              <a:buNone/>
            </a:pPr>
            <a:endParaRPr lang="sv-SE" sz="1600" dirty="0"/>
          </a:p>
          <a:p>
            <a:pPr marL="0" indent="0">
              <a:buNone/>
            </a:pPr>
            <a:r>
              <a:rPr lang="sv-SE" sz="1600" dirty="0"/>
              <a:t>Deltagarna i studien fick även frågan vad som behöver bli bättre för att fler med funktionshinder skall kunna bli mer delaktiga inom idrotten </a:t>
            </a:r>
            <a:r>
              <a:rPr lang="sv-SE" sz="1600" b="1" i="1" dirty="0">
                <a:solidFill>
                  <a:srgbClr val="0070C0"/>
                </a:solidFill>
              </a:rPr>
              <a:t>”Här framkom framför allt att det handlade om information, utbildning av ledare, introduktion, medicinskt stöd samt att handikappförbunden tar en mer aktiv roll”. (RF 2003, s. 18) </a:t>
            </a:r>
          </a:p>
        </p:txBody>
      </p:sp>
    </p:spTree>
    <p:extLst>
      <p:ext uri="{BB962C8B-B14F-4D97-AF65-F5344CB8AC3E}">
        <p14:creationId xmlns:p14="http://schemas.microsoft.com/office/powerpoint/2010/main" val="159701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40081" y="498288"/>
            <a:ext cx="8177348" cy="1754326"/>
          </a:xfrm>
          <a:prstGeom prst="rect">
            <a:avLst/>
          </a:prstGeom>
          <a:ln>
            <a:solidFill>
              <a:srgbClr val="32E2C9"/>
            </a:solidFill>
          </a:ln>
        </p:spPr>
        <p:txBody>
          <a:bodyPr wrap="square">
            <a:spAutoFit/>
          </a:bodyPr>
          <a:lstStyle/>
          <a:p>
            <a:r>
              <a:rPr lang="sv-SE" dirty="0"/>
              <a:t>År 2007 ville en funktionshindrad man åka Vasaloppet med en </a:t>
            </a:r>
            <a:r>
              <a:rPr lang="sv-SE" dirty="0" err="1"/>
              <a:t>sitskiutrustning</a:t>
            </a:r>
            <a:r>
              <a:rPr lang="sv-SE" dirty="0"/>
              <a:t>, det vill säga en slags kälke monterad på skidor, mannen nekades.</a:t>
            </a:r>
          </a:p>
          <a:p>
            <a:endParaRPr lang="sv-SE" dirty="0"/>
          </a:p>
          <a:p>
            <a:r>
              <a:rPr lang="sv-SE" dirty="0"/>
              <a:t>Ett av skälen som angavs varför han inte fick åka handlade om Skidförbundets regler, som förbjuder användning av hjälpmedel i Vasaloppsspåret. Efter förlikning fick mannen åka Vasaloppet.  </a:t>
            </a: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839" y="2690949"/>
            <a:ext cx="8357113" cy="3683726"/>
          </a:xfrm>
          <a:prstGeom prst="rect">
            <a:avLst/>
          </a:prstGeom>
        </p:spPr>
      </p:pic>
    </p:spTree>
    <p:extLst>
      <p:ext uri="{BB962C8B-B14F-4D97-AF65-F5344CB8AC3E}">
        <p14:creationId xmlns:p14="http://schemas.microsoft.com/office/powerpoint/2010/main" val="3182726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64453" y="1005840"/>
            <a:ext cx="8805673" cy="4971724"/>
          </a:xfrm>
        </p:spPr>
        <p:txBody>
          <a:bodyPr>
            <a:noAutofit/>
          </a:bodyPr>
          <a:lstStyle/>
          <a:p>
            <a:r>
              <a:rPr lang="sv-SE" sz="2000" dirty="0"/>
              <a:t>Ett citat som väl beskriver hur döva upplever vardagsidrottandet, ett citat som kan försöka förklara utanförskapet som upplevs i och med att de döva använder sig av teckenspråk: </a:t>
            </a:r>
            <a:br>
              <a:rPr lang="sv-SE" sz="2000" dirty="0"/>
            </a:br>
            <a:br>
              <a:rPr lang="sv-SE" sz="2000" dirty="0"/>
            </a:br>
            <a:r>
              <a:rPr lang="sv-SE" sz="2000" dirty="0"/>
              <a:t>”Själva vardagssituationen inom idrottsklubbarna, föreningarna, hur döva runt om får plats i lagen bland hörande det finns ju attityder där, det finns ju diskriminering från tränare, ledare och man kanske inte har rätt kunskap där ute bland föreningar och klubbar om döva (…) de har ingen lust att förklara för de här personerna”.  </a:t>
            </a:r>
            <a:br>
              <a:rPr lang="sv-SE" sz="2000" dirty="0"/>
            </a:br>
            <a:r>
              <a:rPr lang="sv-SE" sz="2000" dirty="0"/>
              <a:t> </a:t>
            </a:r>
            <a:br>
              <a:rPr lang="sv-SE" sz="2000" dirty="0"/>
            </a:br>
            <a:r>
              <a:rPr lang="sv-SE" sz="2000" dirty="0"/>
              <a:t>En respondent berättade ”att okunskapen vid ett tillfälle ska ha gått så långt att det togs upp på ett stort konvent, ett lag med </a:t>
            </a:r>
            <a:r>
              <a:rPr lang="sv-SE" sz="2000" b="1" dirty="0"/>
              <a:t>döva skulle uteslutas eftersom domarna inte visste hur de skulle kunna blåsa av matcherna”. </a:t>
            </a:r>
            <a:br>
              <a:rPr lang="sv-SE" sz="2000" b="1" dirty="0"/>
            </a:br>
            <a:br>
              <a:rPr lang="sv-SE" sz="2000" dirty="0"/>
            </a:br>
            <a:br>
              <a:rPr lang="sv-SE" sz="2000" dirty="0"/>
            </a:br>
            <a:br>
              <a:rPr lang="sv-SE" sz="2000" dirty="0"/>
            </a:br>
            <a:br>
              <a:rPr lang="sv-SE" sz="2000" dirty="0"/>
            </a:br>
            <a:endParaRPr lang="sv-SE" sz="2000" dirty="0"/>
          </a:p>
        </p:txBody>
      </p:sp>
    </p:spTree>
    <p:extLst>
      <p:ext uri="{BB962C8B-B14F-4D97-AF65-F5344CB8AC3E}">
        <p14:creationId xmlns:p14="http://schemas.microsoft.com/office/powerpoint/2010/main" val="1531991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2918" y="1123837"/>
            <a:ext cx="2934419" cy="4601183"/>
          </a:xfrm>
        </p:spPr>
        <p:txBody>
          <a:bodyPr>
            <a:normAutofit/>
          </a:bodyPr>
          <a:lstStyle/>
          <a:p>
            <a:r>
              <a:rPr lang="sv-SE" sz="5400" dirty="0"/>
              <a:t>        6. </a:t>
            </a:r>
            <a:br>
              <a:rPr lang="sv-SE" sz="5400" dirty="0"/>
            </a:br>
            <a:r>
              <a:rPr lang="sv-SE" sz="5400" dirty="0"/>
              <a:t>  Sexuell </a:t>
            </a:r>
            <a:br>
              <a:rPr lang="sv-SE" sz="5400" dirty="0"/>
            </a:br>
            <a:r>
              <a:rPr lang="sv-SE" sz="5400" dirty="0"/>
              <a:t> läggning</a:t>
            </a:r>
          </a:p>
        </p:txBody>
      </p:sp>
      <p:sp>
        <p:nvSpPr>
          <p:cNvPr id="3" name="Platshållare för innehåll 2"/>
          <p:cNvSpPr>
            <a:spLocks noGrp="1"/>
          </p:cNvSpPr>
          <p:nvPr>
            <p:ph idx="1"/>
          </p:nvPr>
        </p:nvSpPr>
        <p:spPr>
          <a:xfrm>
            <a:off x="3574473" y="864108"/>
            <a:ext cx="8286601" cy="5120640"/>
          </a:xfrm>
        </p:spPr>
        <p:txBody>
          <a:bodyPr/>
          <a:lstStyle/>
          <a:p>
            <a:pPr marL="0" indent="0">
              <a:buNone/>
            </a:pPr>
            <a:r>
              <a:rPr lang="sv-SE" b="1" dirty="0"/>
              <a:t>Lagen definierar sexuell läggning som homosexuell, heterosexuell och bisexuell läggning.</a:t>
            </a:r>
          </a:p>
          <a:p>
            <a:pPr marL="0" indent="0">
              <a:buNone/>
            </a:pPr>
            <a:endParaRPr lang="sv-SE" b="1" dirty="0"/>
          </a:p>
          <a:p>
            <a:pPr marL="0" indent="0">
              <a:buNone/>
            </a:pPr>
            <a:r>
              <a:rPr lang="sv-SE" dirty="0"/>
              <a:t>Enlig Gill et al., (2006) finns det inom samhället en negativ attityd mot homosexuella. Detta återspeglas även inom idrotten, det är väldokumenterat att det finns en negativ attityd mot homosexuella särskilt bland framtida idrottsstjärnor. </a:t>
            </a:r>
          </a:p>
          <a:p>
            <a:pPr marL="0" indent="0">
              <a:buNone/>
            </a:pPr>
            <a:endParaRPr lang="sv-SE" dirty="0"/>
          </a:p>
          <a:p>
            <a:pPr marL="0" indent="0">
              <a:buNone/>
            </a:pPr>
            <a:r>
              <a:rPr lang="sv-SE" dirty="0"/>
              <a:t>Mest negativa ska männen vara och enligt Carina Bildts studier inom arbetslivet rapporterar de homosexuella och bisexuella männen oftare än de homosexuella och bisexuella kvinnorna att de är direkt utsatta för diskriminering. </a:t>
            </a:r>
          </a:p>
        </p:txBody>
      </p:sp>
    </p:spTree>
    <p:extLst>
      <p:ext uri="{BB962C8B-B14F-4D97-AF65-F5344CB8AC3E}">
        <p14:creationId xmlns:p14="http://schemas.microsoft.com/office/powerpoint/2010/main" val="101939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82878" y="341536"/>
            <a:ext cx="10319657" cy="2585323"/>
          </a:xfrm>
          <a:prstGeom prst="rect">
            <a:avLst/>
          </a:prstGeom>
        </p:spPr>
        <p:txBody>
          <a:bodyPr wrap="square">
            <a:spAutoFit/>
          </a:bodyPr>
          <a:lstStyle/>
          <a:p>
            <a:r>
              <a:rPr lang="sv-SE" i="1" dirty="0">
                <a:solidFill>
                  <a:srgbClr val="212121"/>
                </a:solidFill>
                <a:latin typeface="arial" panose="020B0604020202020204" pitchFamily="34" charset="0"/>
              </a:rPr>
              <a:t>Anton Hysén var medveten om att beslutet att komma ut kunde påverka hans karriär.</a:t>
            </a:r>
            <a:br>
              <a:rPr lang="sv-SE" i="1" dirty="0"/>
            </a:br>
            <a:r>
              <a:rPr lang="sv-SE" i="1" dirty="0">
                <a:solidFill>
                  <a:srgbClr val="212121"/>
                </a:solidFill>
                <a:latin typeface="arial" panose="020B0604020202020204" pitchFamily="34" charset="0"/>
              </a:rPr>
              <a:t>- Jo, det tror jag. Det finns folk som inte klarar av homosexuella. Och det finns rasister som inte klarar av invandrare. En klubb kanske är intresserad av mig, men så får tränaren reda på att jag är bög och så ändrar de sig. Men då är det deras problem, inte mitt, säger han till Offside och fortsätter:</a:t>
            </a:r>
          </a:p>
          <a:p>
            <a:endParaRPr lang="sv-SE" i="1" dirty="0">
              <a:solidFill>
                <a:srgbClr val="212121"/>
              </a:solidFill>
              <a:latin typeface="arial" panose="020B0604020202020204" pitchFamily="34" charset="0"/>
            </a:endParaRPr>
          </a:p>
          <a:p>
            <a:r>
              <a:rPr lang="sv-SE" i="1" dirty="0">
                <a:solidFill>
                  <a:srgbClr val="212121"/>
                </a:solidFill>
                <a:latin typeface="arial" panose="020B0604020202020204" pitchFamily="34" charset="0"/>
              </a:rPr>
              <a:t>Det är ju helt sjukt när man tänker på det. Det är så </a:t>
            </a:r>
            <a:r>
              <a:rPr lang="sv-SE" i="1" dirty="0" err="1">
                <a:solidFill>
                  <a:srgbClr val="212121"/>
                </a:solidFill>
                <a:latin typeface="arial" panose="020B0604020202020204" pitchFamily="34" charset="0"/>
              </a:rPr>
              <a:t>fucked</a:t>
            </a:r>
            <a:r>
              <a:rPr lang="sv-SE" i="1" dirty="0">
                <a:solidFill>
                  <a:srgbClr val="212121"/>
                </a:solidFill>
                <a:latin typeface="arial" panose="020B0604020202020204" pitchFamily="34" charset="0"/>
              </a:rPr>
              <a:t> </a:t>
            </a:r>
            <a:r>
              <a:rPr lang="sv-SE" i="1" dirty="0" err="1">
                <a:solidFill>
                  <a:srgbClr val="212121"/>
                </a:solidFill>
                <a:latin typeface="arial" panose="020B0604020202020204" pitchFamily="34" charset="0"/>
              </a:rPr>
              <a:t>up</a:t>
            </a:r>
            <a:r>
              <a:rPr lang="sv-SE" i="1" dirty="0">
                <a:solidFill>
                  <a:srgbClr val="212121"/>
                </a:solidFill>
                <a:latin typeface="arial" panose="020B0604020202020204" pitchFamily="34" charset="0"/>
              </a:rPr>
              <a:t>, alltihop. Var fan är alla andra? </a:t>
            </a:r>
          </a:p>
          <a:p>
            <a:r>
              <a:rPr lang="sv-SE" i="1" dirty="0">
                <a:solidFill>
                  <a:srgbClr val="212121"/>
                </a:solidFill>
                <a:latin typeface="arial" panose="020B0604020202020204" pitchFamily="34" charset="0"/>
              </a:rPr>
              <a:t>Det har väl typ inte kommit ut en enda fotbollsspelare?</a:t>
            </a:r>
            <a:endParaRPr lang="sv-SE" i="1" dirty="0"/>
          </a:p>
          <a:p>
            <a:endParaRPr lang="sv-SE" dirty="0"/>
          </a:p>
        </p:txBody>
      </p:sp>
      <p:sp>
        <p:nvSpPr>
          <p:cNvPr id="4" name="Rektangel 3"/>
          <p:cNvSpPr/>
          <p:nvPr/>
        </p:nvSpPr>
        <p:spPr>
          <a:xfrm>
            <a:off x="182878" y="3345827"/>
            <a:ext cx="10685417" cy="2862322"/>
          </a:xfrm>
          <a:prstGeom prst="rect">
            <a:avLst/>
          </a:prstGeom>
        </p:spPr>
        <p:txBody>
          <a:bodyPr wrap="square">
            <a:spAutoFit/>
          </a:bodyPr>
          <a:lstStyle/>
          <a:p>
            <a:r>
              <a:rPr lang="sv-SE" i="1" dirty="0">
                <a:solidFill>
                  <a:srgbClr val="222222"/>
                </a:solidFill>
                <a:latin typeface="Arial" panose="020B0604020202020204" pitchFamily="34" charset="0"/>
              </a:rPr>
              <a:t>Elitfotbollens enda öppet homosexuella spelare Collin Martin säger i amerikanska magasinet </a:t>
            </a:r>
          </a:p>
          <a:p>
            <a:r>
              <a:rPr lang="sv-SE" i="1" dirty="0">
                <a:solidFill>
                  <a:srgbClr val="222222"/>
                </a:solidFill>
                <a:latin typeface="Arial" panose="020B0604020202020204" pitchFamily="34" charset="0"/>
              </a:rPr>
              <a:t>Gay Times, en intervju som återges av </a:t>
            </a:r>
            <a:r>
              <a:rPr lang="sv-SE" i="1" dirty="0">
                <a:solidFill>
                  <a:srgbClr val="006BA8"/>
                </a:solidFill>
                <a:latin typeface="Arial" panose="020B0604020202020204" pitchFamily="34" charset="0"/>
                <a:hlinkClick r:id="rId2"/>
              </a:rPr>
              <a:t>Sky Sports</a:t>
            </a:r>
            <a:r>
              <a:rPr lang="sv-SE" i="1" dirty="0">
                <a:solidFill>
                  <a:srgbClr val="222222"/>
                </a:solidFill>
                <a:latin typeface="Arial" panose="020B0604020202020204" pitchFamily="34" charset="0"/>
              </a:rPr>
              <a:t>, att han valde att komma ut eftersom han </a:t>
            </a:r>
          </a:p>
          <a:p>
            <a:r>
              <a:rPr lang="sv-SE" i="1" dirty="0">
                <a:solidFill>
                  <a:srgbClr val="222222"/>
                </a:solidFill>
                <a:latin typeface="Arial" panose="020B0604020202020204" pitchFamily="34" charset="0"/>
              </a:rPr>
              <a:t>själv upplevde att hans privatliv också hade en stor påverkan på hans prestationer på planen. </a:t>
            </a:r>
          </a:p>
          <a:p>
            <a:endParaRPr lang="sv-SE" i="1" dirty="0">
              <a:solidFill>
                <a:srgbClr val="222222"/>
              </a:solidFill>
              <a:latin typeface="Arial" panose="020B0604020202020204" pitchFamily="34" charset="0"/>
            </a:endParaRPr>
          </a:p>
          <a:p>
            <a:r>
              <a:rPr lang="sv-SE" i="1" dirty="0">
                <a:solidFill>
                  <a:srgbClr val="222222"/>
                </a:solidFill>
                <a:latin typeface="Arial" panose="020B0604020202020204" pitchFamily="34" charset="0"/>
              </a:rPr>
              <a:t>– En stor anledning till att jag kom ut var för att berätta för alla som inte tror att det är </a:t>
            </a:r>
          </a:p>
          <a:p>
            <a:r>
              <a:rPr lang="sv-SE" i="1" dirty="0">
                <a:solidFill>
                  <a:srgbClr val="222222"/>
                </a:solidFill>
                <a:latin typeface="Arial" panose="020B0604020202020204" pitchFamily="34" charset="0"/>
              </a:rPr>
              <a:t>något viktigt. Jag tror inte du kan hålla ditt privata och ditt professionella liv åtskilda, </a:t>
            </a:r>
          </a:p>
          <a:p>
            <a:r>
              <a:rPr lang="sv-SE" i="1" dirty="0">
                <a:solidFill>
                  <a:srgbClr val="222222"/>
                </a:solidFill>
                <a:latin typeface="Arial" panose="020B0604020202020204" pitchFamily="34" charset="0"/>
              </a:rPr>
              <a:t>säger Martin som hoppas att flera ska våga följa hans exempel.</a:t>
            </a:r>
          </a:p>
          <a:p>
            <a:endParaRPr lang="sv-SE" i="1" dirty="0">
              <a:solidFill>
                <a:srgbClr val="222222"/>
              </a:solidFill>
              <a:latin typeface="Arial" panose="020B0604020202020204" pitchFamily="34" charset="0"/>
            </a:endParaRPr>
          </a:p>
          <a:p>
            <a:r>
              <a:rPr lang="sv-SE" i="1" dirty="0">
                <a:solidFill>
                  <a:srgbClr val="222222"/>
                </a:solidFill>
                <a:latin typeface="Arial" panose="020B0604020202020204" pitchFamily="34" charset="0"/>
              </a:rPr>
              <a:t>Både Martin och Hitzlsperger beskriver klart positiva erfarenheter </a:t>
            </a:r>
          </a:p>
          <a:p>
            <a:r>
              <a:rPr lang="sv-SE" i="1" dirty="0">
                <a:solidFill>
                  <a:srgbClr val="222222"/>
                </a:solidFill>
                <a:latin typeface="Arial" panose="020B0604020202020204" pitchFamily="34" charset="0"/>
              </a:rPr>
              <a:t>av sina val att komma ut.</a:t>
            </a:r>
            <a:endParaRPr lang="sv-SE" b="0" i="1" u="none" strike="noStrike" dirty="0">
              <a:solidFill>
                <a:srgbClr val="222222"/>
              </a:solidFill>
              <a:effectLst/>
              <a:latin typeface="Arial" panose="020B0604020202020204" pitchFamily="34" charset="0"/>
            </a:endParaRP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950" y="1830161"/>
            <a:ext cx="2305050" cy="4895850"/>
          </a:xfrm>
          <a:prstGeom prst="rect">
            <a:avLst/>
          </a:prstGeom>
        </p:spPr>
      </p:pic>
    </p:spTree>
    <p:extLst>
      <p:ext uri="{BB962C8B-B14F-4D97-AF65-F5344CB8AC3E}">
        <p14:creationId xmlns:p14="http://schemas.microsoft.com/office/powerpoint/2010/main" val="155324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79045" y="993209"/>
            <a:ext cx="2947482" cy="3918426"/>
          </a:xfrm>
        </p:spPr>
        <p:txBody>
          <a:bodyPr/>
          <a:lstStyle/>
          <a:p>
            <a:r>
              <a:rPr lang="sv-SE" dirty="0"/>
              <a:t> </a:t>
            </a:r>
            <a:r>
              <a:rPr lang="sv-SE" sz="5400" dirty="0"/>
              <a:t>       7.     </a:t>
            </a:r>
            <a:br>
              <a:rPr lang="sv-SE" dirty="0"/>
            </a:br>
            <a:r>
              <a:rPr lang="sv-SE" dirty="0"/>
              <a:t> </a:t>
            </a:r>
            <a:br>
              <a:rPr lang="sv-SE" dirty="0"/>
            </a:br>
            <a:r>
              <a:rPr lang="sv-SE" dirty="0"/>
              <a:t>       ÅLDER</a:t>
            </a:r>
          </a:p>
        </p:txBody>
      </p:sp>
      <p:sp>
        <p:nvSpPr>
          <p:cNvPr id="3" name="Platshållare för innehåll 2"/>
          <p:cNvSpPr>
            <a:spLocks noGrp="1"/>
          </p:cNvSpPr>
          <p:nvPr>
            <p:ph idx="1"/>
          </p:nvPr>
        </p:nvSpPr>
        <p:spPr>
          <a:xfrm>
            <a:off x="3828325" y="805218"/>
            <a:ext cx="7315200" cy="5670849"/>
          </a:xfrm>
        </p:spPr>
        <p:txBody>
          <a:bodyPr>
            <a:normAutofit lnSpcReduction="10000"/>
          </a:bodyPr>
          <a:lstStyle/>
          <a:p>
            <a:pPr marL="0" indent="0">
              <a:buNone/>
            </a:pPr>
            <a:r>
              <a:rPr lang="sv-SE" sz="1800" b="1" dirty="0"/>
              <a:t>Ålder innebär uppnådd levnadslängd. Alla människor, oavsett ålder omfattas av lagens skydd mot diskriminering. Det kan vara diskriminerande att behandla en människa annorlunda på grund av hennes ålder.</a:t>
            </a:r>
          </a:p>
          <a:p>
            <a:pPr marL="0" indent="0">
              <a:buNone/>
            </a:pPr>
            <a:endParaRPr lang="sv-SE" sz="1800" b="1" dirty="0"/>
          </a:p>
          <a:p>
            <a:pPr marL="0" indent="0">
              <a:buNone/>
            </a:pPr>
            <a:r>
              <a:rPr lang="sv-SE" sz="1800" dirty="0"/>
              <a:t>Barn och unga har idag begränsade möjligheter i att representera sig själva. Ofta anses barn och unga behöva representeras av andra, framförallt vuxna i form av föräldrar eller i egenskap av sin professionella roll. Barnperspektivets genomslag har gjort att det allt oftare påpekas att vuxna skall sätta sig in i barn och ungas situation innan de tar beslut åt/ för barn och unga.</a:t>
            </a:r>
          </a:p>
          <a:p>
            <a:pPr marL="0" indent="0">
              <a:buNone/>
            </a:pPr>
            <a:endParaRPr lang="sv-SE" sz="1800" b="1" i="1" dirty="0">
              <a:solidFill>
                <a:srgbClr val="0070C0"/>
              </a:solidFill>
            </a:endParaRPr>
          </a:p>
          <a:p>
            <a:pPr marL="0" indent="0">
              <a:buNone/>
            </a:pPr>
            <a:r>
              <a:rPr lang="sv-SE" sz="1800" b="1" i="1" dirty="0">
                <a:solidFill>
                  <a:srgbClr val="0070C0"/>
                </a:solidFill>
              </a:rPr>
              <a:t>En studie visade att det inom idrotten var fördel för de ungdomar som var födda under början av året och ju tidigare man är född, desto bättre.</a:t>
            </a:r>
          </a:p>
          <a:p>
            <a:pPr marL="0" indent="0">
              <a:buNone/>
            </a:pPr>
            <a:endParaRPr lang="sv-SE" sz="1800" dirty="0"/>
          </a:p>
          <a:p>
            <a:pPr marL="0" indent="0">
              <a:buNone/>
            </a:pPr>
            <a:r>
              <a:rPr lang="sv-SE" sz="1800" dirty="0"/>
              <a:t>Det är självklart att man genom denna typ av utslagning missar en hel del av de personer som skulle kunna blivit världsspelare och dessutom berövar vissa ungdomar en möjlighet i livet. </a:t>
            </a:r>
          </a:p>
          <a:p>
            <a:pPr marL="0" indent="0">
              <a:buNone/>
            </a:pPr>
            <a:r>
              <a:rPr lang="sv-SE" sz="1900" dirty="0"/>
              <a:t>Petersons genomgång visar även att den här typen av tidig selektion på ”talang” också påverkar barnens möjligheter att lyckas när de blir äldre.</a:t>
            </a:r>
          </a:p>
          <a:p>
            <a:pPr marL="0" indent="0">
              <a:buNone/>
            </a:pPr>
            <a:endParaRPr lang="sv-SE" sz="1900" b="1" i="1" dirty="0">
              <a:solidFill>
                <a:srgbClr val="0070C0"/>
              </a:solidFill>
            </a:endParaRPr>
          </a:p>
        </p:txBody>
      </p:sp>
    </p:spTree>
    <p:extLst>
      <p:ext uri="{BB962C8B-B14F-4D97-AF65-F5344CB8AC3E}">
        <p14:creationId xmlns:p14="http://schemas.microsoft.com/office/powerpoint/2010/main" val="3058347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0" y="131926"/>
            <a:ext cx="12191999" cy="6620933"/>
          </a:xfrm>
          <a:prstGeom prst="rect">
            <a:avLst/>
          </a:prstGeom>
        </p:spPr>
      </p:pic>
    </p:spTree>
    <p:extLst>
      <p:ext uri="{BB962C8B-B14F-4D97-AF65-F5344CB8AC3E}">
        <p14:creationId xmlns:p14="http://schemas.microsoft.com/office/powerpoint/2010/main" val="1236051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48194" y="270863"/>
            <a:ext cx="10698480" cy="4524315"/>
          </a:xfrm>
          <a:prstGeom prst="rect">
            <a:avLst/>
          </a:prstGeom>
        </p:spPr>
        <p:txBody>
          <a:bodyPr wrap="square">
            <a:spAutoFit/>
          </a:bodyPr>
          <a:lstStyle/>
          <a:p>
            <a:r>
              <a:rPr lang="sv-SE" b="1" dirty="0">
                <a:solidFill>
                  <a:srgbClr val="FF0000"/>
                </a:solidFill>
                <a:latin typeface="Univers-Bold"/>
              </a:rPr>
              <a:t>GÖR EN KRISPLAN FÖR OFÖRUTSEDDA HÄNDELSER</a:t>
            </a:r>
          </a:p>
          <a:p>
            <a:r>
              <a:rPr lang="sv-SE" dirty="0">
                <a:solidFill>
                  <a:srgbClr val="FFFFFF"/>
                </a:solidFill>
                <a:latin typeface="Univers"/>
              </a:rPr>
              <a:t>Alla idrottsföreningar bör ha en krisplan</a:t>
            </a:r>
          </a:p>
          <a:p>
            <a:r>
              <a:rPr lang="sv-SE" dirty="0"/>
              <a:t>Alla idrottsföreningar bör ha en krisplan för oförutsedda händelser. En krisplan kan enklast förstås som ett sorts uppslagsverk för hur ni i klubben ska agera vid olyckor, kränkningar eller andra oförutsedda</a:t>
            </a:r>
          </a:p>
          <a:p>
            <a:r>
              <a:rPr lang="sv-SE" dirty="0"/>
              <a:t>händelser. </a:t>
            </a:r>
          </a:p>
          <a:p>
            <a:endParaRPr lang="sv-SE" dirty="0"/>
          </a:p>
          <a:p>
            <a:r>
              <a:rPr lang="sv-SE" dirty="0"/>
              <a:t>Syftet är både att ni ska kunna agera snabbt och tydligt om något händer, och samtidigt minska den</a:t>
            </a:r>
          </a:p>
          <a:p>
            <a:r>
              <a:rPr lang="sv-SE" dirty="0"/>
              <a:t>oro, stress eller oklarhet som kan uppstå bland medlemmar och föräldrar.</a:t>
            </a:r>
            <a:r>
              <a:rPr lang="sv-SE" dirty="0">
                <a:solidFill>
                  <a:srgbClr val="FFFFFF"/>
                </a:solidFill>
                <a:latin typeface="Univers"/>
              </a:rPr>
              <a:t>. En krisplan</a:t>
            </a:r>
          </a:p>
          <a:p>
            <a:r>
              <a:rPr lang="sv-SE" dirty="0">
                <a:solidFill>
                  <a:srgbClr val="FFFFFF"/>
                </a:solidFill>
                <a:latin typeface="Univers"/>
              </a:rPr>
              <a:t>kan enklast förstås som ett sorts uppslagsverk</a:t>
            </a:r>
          </a:p>
          <a:p>
            <a:r>
              <a:rPr lang="sv-SE" dirty="0"/>
              <a:t>En krisplan anpassas alltid till respektive förening och verksamhet. Det viktigt att</a:t>
            </a:r>
          </a:p>
          <a:p>
            <a:r>
              <a:rPr lang="sv-SE" dirty="0"/>
              <a:t>kontinuerligt samtala, uppdatera och lista hur ni ska agera vid olika situationer, vem </a:t>
            </a:r>
          </a:p>
          <a:p>
            <a:r>
              <a:rPr lang="sv-SE" dirty="0"/>
              <a:t>som är ansvarig för olika insatser och på vilket sätt ni informerar medlemmar och </a:t>
            </a:r>
          </a:p>
          <a:p>
            <a:r>
              <a:rPr lang="sv-SE" dirty="0"/>
              <a:t>andra berörda av föreningens verksamhet.</a:t>
            </a:r>
          </a:p>
          <a:p>
            <a:endParaRPr lang="sv-SE" dirty="0"/>
          </a:p>
          <a:p>
            <a:r>
              <a:rPr lang="sv-SE" dirty="0">
                <a:solidFill>
                  <a:srgbClr val="FFFFFF"/>
                </a:solidFill>
                <a:latin typeface="Univers"/>
              </a:rPr>
              <a:t>oro, stress eller oklarhet som kan uppstå</a:t>
            </a:r>
          </a:p>
          <a:p>
            <a:r>
              <a:rPr lang="sv-SE" dirty="0">
                <a:solidFill>
                  <a:srgbClr val="FFFFFF"/>
                </a:solidFill>
                <a:latin typeface="Univers"/>
              </a:rPr>
              <a:t>bland medlemmar och föräldrar.</a:t>
            </a:r>
            <a:endParaRPr lang="sv-SE" dirty="0"/>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48584">
            <a:off x="8323233" y="2487077"/>
            <a:ext cx="3040787" cy="3965498"/>
          </a:xfrm>
          <a:prstGeom prst="rect">
            <a:avLst/>
          </a:prstGeom>
        </p:spPr>
      </p:pic>
    </p:spTree>
    <p:extLst>
      <p:ext uri="{BB962C8B-B14F-4D97-AF65-F5344CB8AC3E}">
        <p14:creationId xmlns:p14="http://schemas.microsoft.com/office/powerpoint/2010/main" val="781380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69847" y="1298448"/>
            <a:ext cx="7695329" cy="3255264"/>
          </a:xfrm>
        </p:spPr>
        <p:txBody>
          <a:bodyPr>
            <a:normAutofit/>
          </a:bodyPr>
          <a:lstStyle/>
          <a:p>
            <a:r>
              <a:rPr lang="sv-SE" sz="2400" i="1" dirty="0"/>
              <a:t>Har ni en krisplan i er  förening? </a:t>
            </a:r>
            <a:br>
              <a:rPr lang="sv-SE" sz="2400" i="1" dirty="0"/>
            </a:br>
            <a:br>
              <a:rPr lang="sv-SE" sz="2400" i="1" dirty="0"/>
            </a:br>
            <a:r>
              <a:rPr lang="sv-SE" sz="2400" i="1" dirty="0"/>
              <a:t>Vet du vad du ska göra om något händer? </a:t>
            </a:r>
            <a:br>
              <a:rPr lang="sv-SE" sz="2400" i="1" dirty="0"/>
            </a:br>
            <a:br>
              <a:rPr lang="sv-SE" sz="2400" i="1" dirty="0"/>
            </a:br>
            <a:r>
              <a:rPr lang="sv-SE" sz="2400" i="1" dirty="0"/>
              <a:t>Är det något som behöver uppdateras eller åtgärdas?</a:t>
            </a:r>
            <a:br>
              <a:rPr lang="sv-SE" sz="2400" i="1" dirty="0"/>
            </a:br>
            <a:br>
              <a:rPr lang="sv-SE" sz="2400" i="1" dirty="0"/>
            </a:br>
            <a:endParaRPr lang="sv-SE" sz="2400" dirty="0"/>
          </a:p>
        </p:txBody>
      </p:sp>
    </p:spTree>
    <p:extLst>
      <p:ext uri="{BB962C8B-B14F-4D97-AF65-F5344CB8AC3E}">
        <p14:creationId xmlns:p14="http://schemas.microsoft.com/office/powerpoint/2010/main" val="822693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0628" y="206736"/>
            <a:ext cx="11782697" cy="6494085"/>
          </a:xfrm>
          <a:prstGeom prst="rect">
            <a:avLst/>
          </a:prstGeom>
          <a:ln>
            <a:solidFill>
              <a:srgbClr val="32E2C9"/>
            </a:solidFill>
          </a:ln>
        </p:spPr>
        <p:txBody>
          <a:bodyPr wrap="square">
            <a:spAutoFit/>
          </a:bodyPr>
          <a:lstStyle/>
          <a:p>
            <a:r>
              <a:rPr lang="sv-SE" sz="1600" b="1" dirty="0">
                <a:solidFill>
                  <a:srgbClr val="32E2C9"/>
                </a:solidFill>
                <a:latin typeface="Univers-Bold"/>
              </a:rPr>
              <a:t>STÄLL ÖPPNA FRÅGOR OCH FÖLJ UPP</a:t>
            </a:r>
          </a:p>
          <a:p>
            <a:endParaRPr lang="sv-SE" sz="1600" b="1" dirty="0">
              <a:latin typeface="Univers-Bold"/>
            </a:endParaRPr>
          </a:p>
          <a:p>
            <a:r>
              <a:rPr lang="sv-SE" sz="1600" dirty="0">
                <a:latin typeface="Univers"/>
              </a:rPr>
              <a:t>Tänk på att ge barnet utrymme att prata. Vuxna tenderar ofta att prata väldigt mycket och ställa frågor som barn mest kan svara ja eller nej på. Var nyfiken men inte otålig utan ge barnet tid att fundera och svara. Öppna frågor är de som inte har några färdiga svarsalternativ och de ger ofta mycket mer information. Bra kom ihåg är frågor som utgår från vad, när, hur och på vilket sätt. </a:t>
            </a:r>
          </a:p>
          <a:p>
            <a:endParaRPr lang="sv-SE" sz="1600" dirty="0">
              <a:latin typeface="Univers"/>
            </a:endParaRPr>
          </a:p>
          <a:p>
            <a:r>
              <a:rPr lang="sv-SE" sz="1600" dirty="0">
                <a:latin typeface="Univers"/>
              </a:rPr>
              <a:t>Till exempel; Vad är det som har hänt? När hände det? Hur blev det för dig? På vilket sätt ska vi agera nu? Var lugn och ge barnet utrymme att svara. Sen fortsätter du och ställer följdfrågor. Till exempel; Kan du berätta mer om det? Vad hände sen? Hur kändes det?</a:t>
            </a:r>
          </a:p>
          <a:p>
            <a:endParaRPr lang="sv-SE" sz="1600" dirty="0">
              <a:latin typeface="Univers"/>
            </a:endParaRPr>
          </a:p>
          <a:p>
            <a:r>
              <a:rPr lang="sv-SE" sz="1600" b="1" dirty="0">
                <a:solidFill>
                  <a:schemeClr val="accent5">
                    <a:lumMod val="60000"/>
                    <a:lumOff val="40000"/>
                  </a:schemeClr>
                </a:solidFill>
                <a:latin typeface="Univers-Bold"/>
              </a:rPr>
              <a:t>SAMMANFATTA OCH BEKRÄFTA</a:t>
            </a:r>
          </a:p>
          <a:p>
            <a:endParaRPr lang="sv-SE" sz="1600" b="1" dirty="0">
              <a:latin typeface="Univers-Bold"/>
            </a:endParaRPr>
          </a:p>
          <a:p>
            <a:r>
              <a:rPr lang="sv-SE" sz="1600" dirty="0">
                <a:latin typeface="Univers"/>
              </a:rPr>
              <a:t>Var noga med att sammanfatta och försäkra dig om att du fått med dig allt på rätt sätt. Ställ frågor likt ”är det riktigt att …”, ”stämmer det att du …” etc. Vissa saker kan vara svåra för barnet att prata om. Det kanske kommer först efter några samtal eller i en oväntad situation som till exempel på väg till eller från en aktivitet. </a:t>
            </a:r>
          </a:p>
          <a:p>
            <a:endParaRPr lang="sv-SE" sz="1600" dirty="0">
              <a:latin typeface="Univers"/>
            </a:endParaRPr>
          </a:p>
          <a:p>
            <a:r>
              <a:rPr lang="sv-SE" sz="1600" dirty="0">
                <a:latin typeface="Univers"/>
              </a:rPr>
              <a:t>Påminn barnet om att du finns kvar, bryr dig och är redo om och när barnet vill prata. Bekräfta barnet och var noga med att förmedla att det är okej att känna och reagera på olika sätt. Att samtalet var viktigt för att du ville veta om ni behöver göra något eller om allt känns okej.</a:t>
            </a:r>
          </a:p>
          <a:p>
            <a:endParaRPr lang="sv-SE" sz="1600" dirty="0">
              <a:latin typeface="Univers"/>
            </a:endParaRPr>
          </a:p>
          <a:p>
            <a:r>
              <a:rPr lang="sv-SE" sz="1600" b="1" dirty="0">
                <a:solidFill>
                  <a:schemeClr val="accent5">
                    <a:lumMod val="60000"/>
                    <a:lumOff val="40000"/>
                  </a:schemeClr>
                </a:solidFill>
                <a:latin typeface="Univers-Bold"/>
              </a:rPr>
              <a:t>GÅ IGENOM NÄSTA STEG</a:t>
            </a:r>
          </a:p>
          <a:p>
            <a:endParaRPr lang="sv-SE" sz="1600" b="1" dirty="0">
              <a:latin typeface="Univers-Bold"/>
            </a:endParaRPr>
          </a:p>
          <a:p>
            <a:r>
              <a:rPr lang="sv-SE" sz="1600" dirty="0">
                <a:latin typeface="Univers"/>
              </a:rPr>
              <a:t>Innan ni skiljs åt är det viktigt att ni båda vet vad som händer härnäst. Behöver ni prata med något mer barn kring vad som hänt, kontakta någon förälder eller informera ansvarig person i föreningen? Om det är aktuellt med en anmälan till socialtjänst eller polis så pratar du med barnet om det och förklarar varför det är viktigt. Bestäm också hur ni följer upp och stämmer av vad som hänt och hur det känns nu för barnet.</a:t>
            </a:r>
            <a:endParaRPr lang="sv-SE" sz="1600" dirty="0"/>
          </a:p>
        </p:txBody>
      </p:sp>
    </p:spTree>
    <p:extLst>
      <p:ext uri="{BB962C8B-B14F-4D97-AF65-F5344CB8AC3E}">
        <p14:creationId xmlns:p14="http://schemas.microsoft.com/office/powerpoint/2010/main" val="3279896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      Normer </a:t>
            </a:r>
            <a:br>
              <a:rPr lang="sv-SE" dirty="0"/>
            </a:br>
            <a:br>
              <a:rPr lang="sv-SE" dirty="0"/>
            </a:br>
            <a:r>
              <a:rPr lang="sv-SE" dirty="0"/>
              <a:t>             &amp;</a:t>
            </a:r>
            <a:br>
              <a:rPr lang="sv-SE" dirty="0"/>
            </a:br>
            <a:br>
              <a:rPr lang="sv-SE" dirty="0"/>
            </a:br>
            <a:r>
              <a:rPr lang="sv-SE" dirty="0"/>
              <a:t>    Värderingar</a:t>
            </a:r>
          </a:p>
        </p:txBody>
      </p:sp>
      <p:sp>
        <p:nvSpPr>
          <p:cNvPr id="3" name="Platshållare för innehåll 2"/>
          <p:cNvSpPr>
            <a:spLocks noGrp="1"/>
          </p:cNvSpPr>
          <p:nvPr>
            <p:ph idx="1"/>
          </p:nvPr>
        </p:nvSpPr>
        <p:spPr>
          <a:xfrm>
            <a:off x="3869268" y="864108"/>
            <a:ext cx="8135498" cy="5120640"/>
          </a:xfrm>
        </p:spPr>
        <p:txBody>
          <a:bodyPr/>
          <a:lstStyle/>
          <a:p>
            <a:r>
              <a:rPr lang="sv-SE" dirty="0"/>
              <a:t>Fotbollen och den övriga idrotten är en positiv kraft där människor möts och utvecklas tillsammans. Den kan fungera ännu bättre om vi övar oss på att se hur exempelvis normer påverkar oss på planen, i omklädningsrummet och övriga fotbollsmiljöer och vilka konsekvenser det får. </a:t>
            </a:r>
          </a:p>
          <a:p>
            <a:pPr marL="0" indent="0">
              <a:buNone/>
            </a:pPr>
            <a:endParaRPr lang="sv-SE" dirty="0"/>
          </a:p>
          <a:p>
            <a:r>
              <a:rPr lang="sv-SE" dirty="0"/>
              <a:t>En fotbollsmiljö där alla kan trivas och känna sig välkomna kommer att ge upphov till att fler söker sig till fotbollen och att fler stannar kvar.</a:t>
            </a:r>
          </a:p>
          <a:p>
            <a:pPr marL="0" indent="0">
              <a:buNone/>
            </a:pPr>
            <a:endParaRPr lang="sv-SE" dirty="0"/>
          </a:p>
          <a:p>
            <a:r>
              <a:rPr lang="sv-SE" dirty="0"/>
              <a:t>Ungdomsfotbollen är ett bra ställe att börja på för att lägga grunden till ett medvetet förhållningssätt till normer och ett schysst förhållningssätt till varandra.</a:t>
            </a:r>
          </a:p>
          <a:p>
            <a:endParaRPr lang="sv-SE" dirty="0"/>
          </a:p>
        </p:txBody>
      </p:sp>
    </p:spTree>
    <p:extLst>
      <p:ext uri="{BB962C8B-B14F-4D97-AF65-F5344CB8AC3E}">
        <p14:creationId xmlns:p14="http://schemas.microsoft.com/office/powerpoint/2010/main" val="234687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rot="20523182">
            <a:off x="250286" y="1097236"/>
            <a:ext cx="3218961" cy="4601183"/>
          </a:xfrm>
        </p:spPr>
        <p:txBody>
          <a:bodyPr/>
          <a:lstStyle/>
          <a:p>
            <a:r>
              <a:rPr lang="sv-SE" b="1" i="1" dirty="0"/>
              <a:t>Närvarande och uppmärksam ledare</a:t>
            </a:r>
            <a:br>
              <a:rPr lang="sv-SE" b="1" i="1" dirty="0"/>
            </a:br>
            <a:endParaRPr lang="sv-SE" dirty="0"/>
          </a:p>
        </p:txBody>
      </p:sp>
      <p:sp>
        <p:nvSpPr>
          <p:cNvPr id="3" name="Platshållare för innehåll 2"/>
          <p:cNvSpPr>
            <a:spLocks noGrp="1"/>
          </p:cNvSpPr>
          <p:nvPr>
            <p:ph idx="1"/>
          </p:nvPr>
        </p:nvSpPr>
        <p:spPr>
          <a:xfrm>
            <a:off x="3449782" y="963823"/>
            <a:ext cx="8742218" cy="4921209"/>
          </a:xfrm>
        </p:spPr>
        <p:txBody>
          <a:bodyPr>
            <a:noAutofit/>
          </a:bodyPr>
          <a:lstStyle/>
          <a:p>
            <a:r>
              <a:rPr lang="sv-SE" sz="1600" dirty="0"/>
              <a:t>Som ledare har du på flera sätt en viktig roll för att skapa en trygg idrottsmiljö i din förening. Först och främst är du en viktig vuxen och förebild. Hur du agerar gentemot barnen påverkar givetvis den miljö ni skapar gemensamt. </a:t>
            </a:r>
          </a:p>
          <a:p>
            <a:pPr marL="0" indent="0">
              <a:buNone/>
            </a:pPr>
            <a:endParaRPr lang="sv-SE" sz="1600" dirty="0"/>
          </a:p>
          <a:p>
            <a:r>
              <a:rPr lang="sv-SE" sz="1600" dirty="0"/>
              <a:t>Att sätta barnets bästa i främsta rummet, att lyssna och göra barnen delaktiga, är viktiga för att utveckla en sund och  positiv barn- och ungdomsidrott. </a:t>
            </a:r>
          </a:p>
          <a:p>
            <a:pPr marL="0" indent="0">
              <a:buNone/>
            </a:pPr>
            <a:endParaRPr lang="sv-SE" sz="1600" dirty="0"/>
          </a:p>
          <a:p>
            <a:r>
              <a:rPr lang="sv-SE" sz="1600" dirty="0"/>
              <a:t>Förutom att du är en förebild är du även en person som är närvarande i barnens värld, som har möjlighet att överblicka vad som händer och kan ingripa när det behövs. </a:t>
            </a:r>
          </a:p>
          <a:p>
            <a:pPr marL="0" indent="0">
              <a:buNone/>
            </a:pPr>
            <a:endParaRPr lang="sv-SE" sz="1600" dirty="0"/>
          </a:p>
          <a:p>
            <a:r>
              <a:rPr lang="sv-SE" sz="1600" dirty="0"/>
              <a:t>Ledare har ett viktigt uppdrag för barns bästa. Var uppmärksam på hur ni agerar gentemot varandra – både under träningen eller tävlingen och i omklädningsrummen. </a:t>
            </a:r>
          </a:p>
          <a:p>
            <a:pPr marL="0" indent="0">
              <a:buNone/>
            </a:pPr>
            <a:endParaRPr lang="sv-SE" sz="1600" dirty="0"/>
          </a:p>
          <a:p>
            <a:r>
              <a:rPr lang="sv-SE" sz="1600" dirty="0"/>
              <a:t>Visa att du är där och att du ser vad som händer. </a:t>
            </a:r>
          </a:p>
          <a:p>
            <a:pPr marL="0" indent="0">
              <a:buNone/>
            </a:pPr>
            <a:endParaRPr lang="sv-SE" sz="1600" dirty="0"/>
          </a:p>
          <a:p>
            <a:r>
              <a:rPr lang="sv-SE" sz="1600" dirty="0"/>
              <a:t>Ingrip vid olämpligt beteende.</a:t>
            </a:r>
          </a:p>
          <a:p>
            <a:pPr marL="0" indent="0">
              <a:buNone/>
            </a:pPr>
            <a:endParaRPr lang="sv-SE" sz="1600" dirty="0"/>
          </a:p>
          <a:p>
            <a:r>
              <a:rPr lang="sv-SE" sz="1600" dirty="0"/>
              <a:t> Prata med barnen om hur de beter sig mot varandra utanför föreningen, på sociala medier eller i skolan. Använd din förenings värdegrund som hjälpmedel.</a:t>
            </a:r>
          </a:p>
        </p:txBody>
      </p:sp>
    </p:spTree>
    <p:extLst>
      <p:ext uri="{BB962C8B-B14F-4D97-AF65-F5344CB8AC3E}">
        <p14:creationId xmlns:p14="http://schemas.microsoft.com/office/powerpoint/2010/main" val="3082722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09006" y="814311"/>
            <a:ext cx="11704320" cy="2585323"/>
          </a:xfrm>
          <a:prstGeom prst="rect">
            <a:avLst/>
          </a:prstGeom>
        </p:spPr>
        <p:txBody>
          <a:bodyPr wrap="square">
            <a:spAutoFit/>
          </a:bodyPr>
          <a:lstStyle/>
          <a:p>
            <a:pPr marL="285750" indent="-285750">
              <a:buFont typeface="Arial" panose="020B0604020202020204" pitchFamily="34" charset="0"/>
              <a:buChar char="•"/>
            </a:pPr>
            <a:r>
              <a:rPr lang="sv-SE" dirty="0">
                <a:solidFill>
                  <a:srgbClr val="FFFFFF"/>
                </a:solidFill>
                <a:latin typeface="Univers"/>
              </a:rPr>
              <a:t>Se även till att diskussionen om er värdegrund</a:t>
            </a:r>
          </a:p>
          <a:p>
            <a:pPr marL="285750" indent="-285750">
              <a:buFont typeface="Arial" panose="020B0604020202020204" pitchFamily="34" charset="0"/>
              <a:buChar char="•"/>
            </a:pPr>
            <a:r>
              <a:rPr lang="sv-SE" dirty="0"/>
              <a:t>Se till att diskussionen om er värdegrund blir en integrerad del av ert arbete. </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Prata om värdegrundsfrågor med era medlemmar och på möten med föräldrar. </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Kom även ihåg att lyssna på barnen. Se till att de är aktiva och väl införstådda i vilka värderingar som ni vill ha i klubben. </a:t>
            </a:r>
          </a:p>
          <a:p>
            <a:pPr marL="285750" indent="-285750">
              <a:buFont typeface="Arial" panose="020B0604020202020204" pitchFamily="34" charset="0"/>
              <a:buChar char="•"/>
            </a:pPr>
            <a:endParaRPr lang="sv-SE" dirty="0"/>
          </a:p>
          <a:p>
            <a:r>
              <a:rPr lang="sv-SE" dirty="0"/>
              <a:t>Därmed skapas goda förutsättningar för att alla medlemmar i klubben blir delaktiga i att skapa och upprätthålla en positiv miljö.</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807" y="3399634"/>
            <a:ext cx="7550330" cy="2924583"/>
          </a:xfrm>
          <a:prstGeom prst="rect">
            <a:avLst/>
          </a:prstGeom>
        </p:spPr>
      </p:pic>
    </p:spTree>
    <p:extLst>
      <p:ext uri="{BB962C8B-B14F-4D97-AF65-F5344CB8AC3E}">
        <p14:creationId xmlns:p14="http://schemas.microsoft.com/office/powerpoint/2010/main" val="2865063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49630" y="305826"/>
            <a:ext cx="11887199" cy="6740307"/>
          </a:xfrm>
          <a:prstGeom prst="rect">
            <a:avLst/>
          </a:prstGeom>
        </p:spPr>
        <p:txBody>
          <a:bodyPr wrap="square">
            <a:spAutoFit/>
          </a:bodyPr>
          <a:lstStyle/>
          <a:p>
            <a:r>
              <a:rPr lang="sv-SE" sz="1600" b="1" dirty="0">
                <a:solidFill>
                  <a:srgbClr val="424242"/>
                </a:solidFill>
                <a:latin typeface="&amp;quot"/>
              </a:rPr>
              <a:t>Oro för barn - anmälan för privatpersoner</a:t>
            </a:r>
          </a:p>
          <a:p>
            <a:r>
              <a:rPr lang="sv-SE" sz="1600" b="1" dirty="0">
                <a:solidFill>
                  <a:srgbClr val="424242"/>
                </a:solidFill>
                <a:latin typeface="&amp;quot"/>
              </a:rPr>
              <a:t>För dig som är privatperson</a:t>
            </a:r>
          </a:p>
          <a:p>
            <a:br>
              <a:rPr lang="sv-SE" sz="1600" dirty="0">
                <a:solidFill>
                  <a:srgbClr val="424242"/>
                </a:solidFill>
                <a:latin typeface="&amp;quot"/>
              </a:rPr>
            </a:br>
            <a:r>
              <a:rPr lang="sv-SE" sz="1600" dirty="0">
                <a:solidFill>
                  <a:srgbClr val="424242"/>
                </a:solidFill>
                <a:latin typeface="&amp;quot"/>
              </a:rPr>
              <a:t>Om du misstänker att ett barn far illa bör du göra en anmälan om oro för barn till socialkontoret. Behöver du stöd innan du gör en anmälan kan du alltid ringa och rådgöra med socialkontoret, utan att namnge familjen.</a:t>
            </a:r>
          </a:p>
          <a:p>
            <a:r>
              <a:rPr lang="sv-SE" sz="1600" dirty="0">
                <a:solidFill>
                  <a:srgbClr val="424242"/>
                </a:solidFill>
                <a:latin typeface="&amp;quot"/>
              </a:rPr>
              <a:t>Väljer du att vara anonym, tänk då på att inte logga in eller uppge några uppgifter som kan koppla informationen till dig såsom namn, adress, telefonnummer eller mejladress. Viktigt att tänka på är att utredningen försvåras för socialkontoret om du väljer att vara anonym.</a:t>
            </a:r>
          </a:p>
          <a:p>
            <a:endParaRPr lang="sv-SE" sz="1600" dirty="0">
              <a:solidFill>
                <a:srgbClr val="424242"/>
              </a:solidFill>
              <a:latin typeface="&amp;quot"/>
            </a:endParaRPr>
          </a:p>
          <a:p>
            <a:r>
              <a:rPr lang="sv-SE" sz="1600" dirty="0">
                <a:solidFill>
                  <a:srgbClr val="2969BF"/>
                </a:solidFill>
                <a:latin typeface="&amp;quot"/>
                <a:hlinkClick r:id="rId2"/>
              </a:rPr>
              <a:t>Läs gärna mer här för frågor och svar samt mer information innan du gör din anmälan</a:t>
            </a:r>
            <a:endParaRPr lang="sv-SE" sz="1600" dirty="0">
              <a:solidFill>
                <a:srgbClr val="424242"/>
              </a:solidFill>
              <a:latin typeface="&amp;quot"/>
            </a:endParaRPr>
          </a:p>
          <a:p>
            <a:r>
              <a:rPr lang="sv-SE" sz="1600" dirty="0">
                <a:solidFill>
                  <a:srgbClr val="424242"/>
                </a:solidFill>
                <a:latin typeface="&amp;quot"/>
              </a:rPr>
              <a:t>Du kan alltid ringa och rådgöra med socialkontoret innan du anmäler.</a:t>
            </a:r>
          </a:p>
          <a:p>
            <a:r>
              <a:rPr lang="sv-SE" sz="1600" dirty="0">
                <a:solidFill>
                  <a:srgbClr val="2969BF"/>
                </a:solidFill>
                <a:latin typeface="&amp;quot"/>
                <a:hlinkClick r:id="rId3"/>
              </a:rPr>
              <a:t>Kontaktuppgifter till socialkontor och socialjour.</a:t>
            </a:r>
            <a:endParaRPr lang="sv-SE" sz="1600" dirty="0">
              <a:solidFill>
                <a:srgbClr val="2969BF"/>
              </a:solidFill>
              <a:latin typeface="&amp;quot"/>
            </a:endParaRPr>
          </a:p>
          <a:p>
            <a:endParaRPr lang="sv-SE" sz="1600" dirty="0">
              <a:solidFill>
                <a:srgbClr val="424242"/>
              </a:solidFill>
              <a:latin typeface="&amp;quot"/>
            </a:endParaRPr>
          </a:p>
          <a:p>
            <a:r>
              <a:rPr lang="sv-SE" sz="1600" b="1" dirty="0">
                <a:solidFill>
                  <a:srgbClr val="424242"/>
                </a:solidFill>
                <a:latin typeface="&amp;quot"/>
              </a:rPr>
              <a:t>Inloggning i e-tjänsten</a:t>
            </a:r>
            <a:br>
              <a:rPr lang="sv-SE" sz="1600" dirty="0">
                <a:solidFill>
                  <a:srgbClr val="424242"/>
                </a:solidFill>
                <a:latin typeface="&amp;quot"/>
              </a:rPr>
            </a:br>
            <a:r>
              <a:rPr lang="sv-SE" sz="1600" dirty="0">
                <a:solidFill>
                  <a:srgbClr val="424242"/>
                </a:solidFill>
                <a:latin typeface="&amp;quot"/>
              </a:rPr>
              <a:t>För att logga in klickar du på den gröna knappen ”</a:t>
            </a:r>
            <a:r>
              <a:rPr lang="sv-SE" sz="1600" i="1" dirty="0">
                <a:solidFill>
                  <a:srgbClr val="424242"/>
                </a:solidFill>
                <a:latin typeface="&amp;quot"/>
              </a:rPr>
              <a:t>Anmäl via e-tjänst</a:t>
            </a:r>
            <a:r>
              <a:rPr lang="sv-SE" sz="1600" dirty="0">
                <a:solidFill>
                  <a:srgbClr val="424242"/>
                </a:solidFill>
                <a:latin typeface="&amp;quot"/>
              </a:rPr>
              <a:t>” och väljer det första alternativet ”</a:t>
            </a:r>
            <a:r>
              <a:rPr lang="sv-SE" sz="1600" i="1" dirty="0">
                <a:solidFill>
                  <a:srgbClr val="424242"/>
                </a:solidFill>
                <a:latin typeface="&amp;quot"/>
              </a:rPr>
              <a:t>Logga in som medborgare med e-legitimation</a:t>
            </a:r>
            <a:r>
              <a:rPr lang="sv-SE" sz="1600" dirty="0">
                <a:solidFill>
                  <a:srgbClr val="424242"/>
                </a:solidFill>
                <a:latin typeface="&amp;quot"/>
              </a:rPr>
              <a:t>”. När du signerar med t ex </a:t>
            </a:r>
            <a:r>
              <a:rPr lang="sv-SE" sz="1600" dirty="0" err="1">
                <a:solidFill>
                  <a:srgbClr val="424242"/>
                </a:solidFill>
                <a:latin typeface="&amp;quot"/>
              </a:rPr>
              <a:t>BankID</a:t>
            </a:r>
            <a:r>
              <a:rPr lang="sv-SE" sz="1600" dirty="0">
                <a:solidFill>
                  <a:srgbClr val="424242"/>
                </a:solidFill>
                <a:latin typeface="&amp;quot"/>
              </a:rPr>
              <a:t> eller Mobilt </a:t>
            </a:r>
            <a:r>
              <a:rPr lang="sv-SE" sz="1600" dirty="0" err="1">
                <a:solidFill>
                  <a:srgbClr val="424242"/>
                </a:solidFill>
                <a:latin typeface="&amp;quot"/>
              </a:rPr>
              <a:t>BankID</a:t>
            </a:r>
            <a:r>
              <a:rPr lang="sv-SE" sz="1600" dirty="0">
                <a:solidFill>
                  <a:srgbClr val="424242"/>
                </a:solidFill>
                <a:latin typeface="&amp;quot"/>
              </a:rPr>
              <a:t>, bevisar du att det är du som gör anmälan.</a:t>
            </a:r>
          </a:p>
          <a:p>
            <a:endParaRPr lang="sv-SE" sz="1600" b="1" dirty="0">
              <a:solidFill>
                <a:srgbClr val="424242"/>
              </a:solidFill>
              <a:latin typeface="&amp;quot"/>
            </a:endParaRPr>
          </a:p>
          <a:p>
            <a:r>
              <a:rPr lang="sv-SE" sz="1600" b="1" dirty="0">
                <a:solidFill>
                  <a:srgbClr val="424242"/>
                </a:solidFill>
                <a:latin typeface="&amp;quot"/>
              </a:rPr>
              <a:t>Anmälan via blankett</a:t>
            </a:r>
            <a:br>
              <a:rPr lang="sv-SE" sz="1600" dirty="0">
                <a:solidFill>
                  <a:srgbClr val="424242"/>
                </a:solidFill>
                <a:latin typeface="&amp;quot"/>
              </a:rPr>
            </a:br>
            <a:r>
              <a:rPr lang="sv-SE" sz="1600" dirty="0">
                <a:solidFill>
                  <a:srgbClr val="424242"/>
                </a:solidFill>
                <a:latin typeface="&amp;quot"/>
              </a:rPr>
              <a:t>Du kan välja att skriva ut blanketten och fylla i för hand, eller fylla i anmälan direkt i formuläret.</a:t>
            </a:r>
          </a:p>
          <a:p>
            <a:r>
              <a:rPr lang="sv-SE" sz="1600" dirty="0">
                <a:solidFill>
                  <a:srgbClr val="424242"/>
                </a:solidFill>
                <a:latin typeface="&amp;quot"/>
              </a:rPr>
              <a:t>Ärenden som skapas vid inskickad blankett går inte att följa via Mina sidor.</a:t>
            </a:r>
          </a:p>
          <a:p>
            <a:r>
              <a:rPr lang="sv-SE" sz="1600" dirty="0">
                <a:solidFill>
                  <a:srgbClr val="424242"/>
                </a:solidFill>
                <a:latin typeface="&amp;quot"/>
              </a:rPr>
              <a:t>Om du använder blanketten, mejla den till socialkontoret@norrkoping.se eller skicka den till:</a:t>
            </a:r>
            <a:br>
              <a:rPr lang="sv-SE" sz="1600" dirty="0">
                <a:solidFill>
                  <a:srgbClr val="424242"/>
                </a:solidFill>
                <a:latin typeface="&amp;quot"/>
              </a:rPr>
            </a:br>
            <a:r>
              <a:rPr lang="sv-SE" sz="1600" dirty="0">
                <a:solidFill>
                  <a:srgbClr val="424242"/>
                </a:solidFill>
                <a:latin typeface="&amp;quot"/>
              </a:rPr>
              <a:t>Norrköpings kommun</a:t>
            </a:r>
            <a:br>
              <a:rPr lang="sv-SE" sz="1600" dirty="0">
                <a:solidFill>
                  <a:srgbClr val="424242"/>
                </a:solidFill>
                <a:latin typeface="&amp;quot"/>
              </a:rPr>
            </a:br>
            <a:r>
              <a:rPr lang="sv-SE" sz="1600" dirty="0">
                <a:solidFill>
                  <a:srgbClr val="424242"/>
                </a:solidFill>
                <a:latin typeface="&amp;quot"/>
              </a:rPr>
              <a:t>Socialkontoret</a:t>
            </a:r>
            <a:br>
              <a:rPr lang="sv-SE" sz="1600" dirty="0">
                <a:solidFill>
                  <a:srgbClr val="424242"/>
                </a:solidFill>
                <a:latin typeface="&amp;quot"/>
              </a:rPr>
            </a:br>
            <a:r>
              <a:rPr lang="sv-SE" sz="1600" dirty="0">
                <a:solidFill>
                  <a:srgbClr val="424242"/>
                </a:solidFill>
                <a:latin typeface="&amp;quot"/>
              </a:rPr>
              <a:t>601 81 Norrköping</a:t>
            </a:r>
          </a:p>
          <a:p>
            <a:endParaRPr lang="sv-SE" sz="1600" b="0" i="0" u="none" strike="noStrike" dirty="0">
              <a:solidFill>
                <a:srgbClr val="424242"/>
              </a:solidFill>
              <a:effectLst/>
              <a:latin typeface="&amp;quot"/>
            </a:endParaRPr>
          </a:p>
          <a:p>
            <a:r>
              <a:rPr lang="sv-SE" sz="1600" dirty="0">
                <a:solidFill>
                  <a:srgbClr val="424242"/>
                </a:solidFill>
                <a:latin typeface="&amp;quot"/>
                <a:hlinkClick r:id="rId4"/>
              </a:rPr>
              <a:t>https://minasidor.norrkoping.se/oversikt/overview/769</a:t>
            </a:r>
            <a:endParaRPr lang="sv-SE" sz="1600" dirty="0">
              <a:solidFill>
                <a:srgbClr val="424242"/>
              </a:solidFill>
              <a:latin typeface="&amp;quot"/>
            </a:endParaRPr>
          </a:p>
          <a:p>
            <a:endParaRPr lang="sv-SE" sz="1600" b="0" i="0" u="none" strike="noStrike" dirty="0">
              <a:solidFill>
                <a:srgbClr val="424242"/>
              </a:solidFill>
              <a:effectLst/>
              <a:latin typeface="&amp;quot"/>
            </a:endParaRPr>
          </a:p>
        </p:txBody>
      </p:sp>
    </p:spTree>
    <p:extLst>
      <p:ext uri="{BB962C8B-B14F-4D97-AF65-F5344CB8AC3E}">
        <p14:creationId xmlns:p14="http://schemas.microsoft.com/office/powerpoint/2010/main" val="89315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817660" y="536967"/>
            <a:ext cx="6974007" cy="6340197"/>
          </a:xfrm>
          <a:prstGeom prst="rect">
            <a:avLst/>
          </a:prstGeom>
        </p:spPr>
        <p:txBody>
          <a:bodyPr wrap="square">
            <a:spAutoFit/>
          </a:bodyPr>
          <a:lstStyle/>
          <a:p>
            <a:endParaRPr lang="sv-SE" sz="1400" dirty="0">
              <a:solidFill>
                <a:srgbClr val="000000"/>
              </a:solidFill>
              <a:latin typeface="Univers 45 Light"/>
            </a:endParaRPr>
          </a:p>
          <a:p>
            <a:r>
              <a:rPr lang="sv-SE" sz="1400" b="1" dirty="0">
                <a:solidFill>
                  <a:srgbClr val="000000"/>
                </a:solidFill>
                <a:latin typeface="Univers 45 Light"/>
              </a:rPr>
              <a:t>1 </a:t>
            </a:r>
            <a:r>
              <a:rPr lang="sv-SE" sz="1400" dirty="0">
                <a:solidFill>
                  <a:srgbClr val="000000"/>
                </a:solidFill>
                <a:latin typeface="Univers 55"/>
              </a:rPr>
              <a:t>Som barn räknas varje människa under 18 år.</a:t>
            </a:r>
          </a:p>
          <a:p>
            <a:endParaRPr lang="sv-SE" sz="1400" dirty="0">
              <a:solidFill>
                <a:srgbClr val="000000"/>
              </a:solidFill>
              <a:latin typeface="Univers 55"/>
            </a:endParaRPr>
          </a:p>
          <a:p>
            <a:r>
              <a:rPr lang="sv-SE" sz="1400" b="1" dirty="0">
                <a:solidFill>
                  <a:srgbClr val="0070C0"/>
                </a:solidFill>
                <a:latin typeface="Univers 45 Light"/>
              </a:rPr>
              <a:t>2 </a:t>
            </a:r>
            <a:r>
              <a:rPr lang="sv-SE" sz="1400" b="1" dirty="0">
                <a:solidFill>
                  <a:srgbClr val="0070C0"/>
                </a:solidFill>
                <a:latin typeface="Univers 55"/>
              </a:rPr>
              <a:t>Alla barn är lika mycket värda och har samma rättigheter. Ingen får diskrimineras.</a:t>
            </a:r>
          </a:p>
          <a:p>
            <a:endParaRPr lang="sv-SE" sz="1400" dirty="0">
              <a:solidFill>
                <a:srgbClr val="000000"/>
              </a:solidFill>
              <a:latin typeface="Univers 55"/>
            </a:endParaRPr>
          </a:p>
          <a:p>
            <a:r>
              <a:rPr lang="sv-SE" sz="1400" b="1" dirty="0">
                <a:solidFill>
                  <a:srgbClr val="000000"/>
                </a:solidFill>
                <a:latin typeface="Univers 45 Light"/>
              </a:rPr>
              <a:t>3 </a:t>
            </a:r>
            <a:r>
              <a:rPr lang="sv-SE" sz="1400" dirty="0">
                <a:solidFill>
                  <a:srgbClr val="000000"/>
                </a:solidFill>
                <a:latin typeface="Univers 55"/>
              </a:rPr>
              <a:t>Vid alla beslut som rör barn ska i första hand beaktas det som bedöms vara barnets bästa. </a:t>
            </a:r>
          </a:p>
          <a:p>
            <a:endParaRPr lang="sv-SE" sz="1400" dirty="0">
              <a:solidFill>
                <a:srgbClr val="000000"/>
              </a:solidFill>
              <a:latin typeface="Univers 55"/>
            </a:endParaRPr>
          </a:p>
          <a:p>
            <a:r>
              <a:rPr lang="sv-SE" sz="1400" b="1" dirty="0">
                <a:solidFill>
                  <a:srgbClr val="000000"/>
                </a:solidFill>
                <a:latin typeface="Univers 45 Light"/>
              </a:rPr>
              <a:t>4 </a:t>
            </a:r>
            <a:r>
              <a:rPr lang="sv-SE" sz="1400" dirty="0">
                <a:solidFill>
                  <a:srgbClr val="000000"/>
                </a:solidFill>
                <a:latin typeface="Univers 55"/>
              </a:rPr>
              <a:t>Varje stat ska ta ansvar för och nyttja sina resurser till fullo för att uppfylla barns rättigheter. Där det behövs ska stater samarbeta internationellt.</a:t>
            </a:r>
          </a:p>
          <a:p>
            <a:endParaRPr lang="sv-SE" sz="1400" dirty="0">
              <a:solidFill>
                <a:srgbClr val="000000"/>
              </a:solidFill>
              <a:latin typeface="Univers 55"/>
            </a:endParaRPr>
          </a:p>
          <a:p>
            <a:r>
              <a:rPr lang="sv-SE" sz="1400" b="1" dirty="0">
                <a:solidFill>
                  <a:srgbClr val="000000"/>
                </a:solidFill>
                <a:latin typeface="Univers 45 Light"/>
              </a:rPr>
              <a:t>5 </a:t>
            </a:r>
            <a:r>
              <a:rPr lang="sv-SE" sz="1400" dirty="0">
                <a:solidFill>
                  <a:srgbClr val="000000"/>
                </a:solidFill>
                <a:latin typeface="Univers 55"/>
              </a:rPr>
              <a:t>Barnets föräldrar eller annan vårdnadshavare ansvarar för barnets uppfostran och utveckling. De ska också stötta barnet i att få sina rättigheter uppfyllda. </a:t>
            </a:r>
          </a:p>
          <a:p>
            <a:endParaRPr lang="sv-SE" sz="1400" dirty="0">
              <a:solidFill>
                <a:srgbClr val="000000"/>
              </a:solidFill>
              <a:latin typeface="Univers 55"/>
            </a:endParaRPr>
          </a:p>
          <a:p>
            <a:r>
              <a:rPr lang="sv-SE" sz="1400" b="1" dirty="0">
                <a:solidFill>
                  <a:srgbClr val="000000"/>
                </a:solidFill>
                <a:latin typeface="Univers 45 Light"/>
              </a:rPr>
              <a:t>6 </a:t>
            </a:r>
            <a:r>
              <a:rPr lang="sv-SE" sz="1400" dirty="0">
                <a:solidFill>
                  <a:srgbClr val="000000"/>
                </a:solidFill>
                <a:latin typeface="Univers 55"/>
              </a:rPr>
              <a:t>Barn har rätt till liv, överlevnad och utveckling.</a:t>
            </a:r>
          </a:p>
          <a:p>
            <a:endParaRPr lang="sv-SE" sz="1400" dirty="0">
              <a:solidFill>
                <a:srgbClr val="000000"/>
              </a:solidFill>
              <a:latin typeface="Univers 55"/>
            </a:endParaRPr>
          </a:p>
          <a:p>
            <a:r>
              <a:rPr lang="sv-SE" sz="1400" b="1" dirty="0">
                <a:solidFill>
                  <a:srgbClr val="000000"/>
                </a:solidFill>
                <a:latin typeface="Univers 45 Light"/>
              </a:rPr>
              <a:t>7 </a:t>
            </a:r>
            <a:r>
              <a:rPr lang="sv-SE" sz="1400" dirty="0">
                <a:solidFill>
                  <a:srgbClr val="000000"/>
                </a:solidFill>
                <a:latin typeface="Univers 55"/>
              </a:rPr>
              <a:t>Barn har rätt till ett eget namn och ett medborgarskap. Barnet har rätt, så långt det är möjligt, att få veta vilka dess föräldrar är och få deras omvårdnad.</a:t>
            </a:r>
          </a:p>
          <a:p>
            <a:endParaRPr lang="sv-SE" sz="1400" dirty="0">
              <a:solidFill>
                <a:srgbClr val="000000"/>
              </a:solidFill>
              <a:latin typeface="Univers 55"/>
            </a:endParaRPr>
          </a:p>
          <a:p>
            <a:r>
              <a:rPr lang="sv-SE" sz="1400" b="1" dirty="0">
                <a:solidFill>
                  <a:srgbClr val="000000"/>
                </a:solidFill>
                <a:latin typeface="Univers 45 Light"/>
              </a:rPr>
              <a:t>8 </a:t>
            </a:r>
            <a:r>
              <a:rPr lang="sv-SE" sz="1400" dirty="0">
                <a:solidFill>
                  <a:srgbClr val="000000"/>
                </a:solidFill>
                <a:latin typeface="Univers 55"/>
              </a:rPr>
              <a:t>Barn har rätt till sin identitet, sitt medborgarskap, sitt namn och sina släktförhållanden.</a:t>
            </a:r>
          </a:p>
          <a:p>
            <a:endParaRPr lang="sv-SE" sz="1400" dirty="0">
              <a:solidFill>
                <a:srgbClr val="000000"/>
              </a:solidFill>
              <a:latin typeface="Univers 55"/>
            </a:endParaRPr>
          </a:p>
          <a:p>
            <a:r>
              <a:rPr lang="sv-SE" sz="1400" b="1" dirty="0">
                <a:solidFill>
                  <a:srgbClr val="000000"/>
                </a:solidFill>
                <a:latin typeface="Univers 45 Light"/>
              </a:rPr>
              <a:t>9 </a:t>
            </a:r>
            <a:r>
              <a:rPr lang="sv-SE" sz="1400" dirty="0">
                <a:solidFill>
                  <a:srgbClr val="000000"/>
                </a:solidFill>
                <a:latin typeface="Univers 55"/>
              </a:rPr>
              <a:t>Barn ska inte skiljas från sina föräldrar, utom när det är nödvändigt för barnets bästa.</a:t>
            </a:r>
          </a:p>
          <a:p>
            <a:r>
              <a:rPr lang="sv-SE" sz="1400" dirty="0">
                <a:solidFill>
                  <a:srgbClr val="000000"/>
                </a:solidFill>
                <a:latin typeface="Univers 55"/>
              </a:rPr>
              <a:t> </a:t>
            </a:r>
          </a:p>
          <a:p>
            <a:r>
              <a:rPr lang="sv-SE" sz="1400" b="1" dirty="0">
                <a:solidFill>
                  <a:srgbClr val="000000"/>
                </a:solidFill>
                <a:latin typeface="Univers 45 Light"/>
              </a:rPr>
              <a:t>10 </a:t>
            </a:r>
            <a:r>
              <a:rPr lang="sv-SE" sz="1400" dirty="0">
                <a:solidFill>
                  <a:srgbClr val="000000"/>
                </a:solidFill>
                <a:latin typeface="Univers 55"/>
              </a:rPr>
              <a:t>Barn har rätt att återförenas med sin familj om familjen splittrats. </a:t>
            </a:r>
          </a:p>
          <a:p>
            <a:endParaRPr lang="sv-SE" sz="1400" dirty="0">
              <a:solidFill>
                <a:srgbClr val="000000"/>
              </a:solidFill>
              <a:latin typeface="Univers 55"/>
            </a:endParaRPr>
          </a:p>
          <a:p>
            <a:r>
              <a:rPr lang="sv-SE" sz="1400" b="1" dirty="0">
                <a:solidFill>
                  <a:srgbClr val="0070C0"/>
                </a:solidFill>
                <a:latin typeface="Univers 45 Light"/>
              </a:rPr>
              <a:t>11 </a:t>
            </a:r>
            <a:r>
              <a:rPr lang="sv-SE" sz="1400" b="1" dirty="0">
                <a:solidFill>
                  <a:srgbClr val="0070C0"/>
                </a:solidFill>
                <a:latin typeface="Univers 55"/>
              </a:rPr>
              <a:t>Varje stat ska bekämpa olovligt bortförande och kvarhållande av barn i utlandet.</a:t>
            </a: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70" y="1433015"/>
            <a:ext cx="4285396" cy="3452884"/>
          </a:xfrm>
          <a:prstGeom prst="rect">
            <a:avLst/>
          </a:prstGeom>
        </p:spPr>
      </p:pic>
    </p:spTree>
    <p:extLst>
      <p:ext uri="{BB962C8B-B14F-4D97-AF65-F5344CB8AC3E}">
        <p14:creationId xmlns:p14="http://schemas.microsoft.com/office/powerpoint/2010/main" val="157190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95617" y="95534"/>
            <a:ext cx="7870209" cy="5201424"/>
          </a:xfrm>
          <a:prstGeom prst="rect">
            <a:avLst/>
          </a:prstGeom>
        </p:spPr>
        <p:txBody>
          <a:bodyPr wrap="square">
            <a:spAutoFit/>
          </a:bodyPr>
          <a:lstStyle/>
          <a:p>
            <a:endParaRPr lang="sv-SE" sz="1600" dirty="0">
              <a:solidFill>
                <a:srgbClr val="000000"/>
              </a:solidFill>
              <a:latin typeface="Univers 45 Light"/>
            </a:endParaRPr>
          </a:p>
          <a:p>
            <a:r>
              <a:rPr lang="sv-SE" sz="1600" b="1" dirty="0">
                <a:solidFill>
                  <a:srgbClr val="0070C0"/>
                </a:solidFill>
                <a:latin typeface="Univers 45 Light"/>
              </a:rPr>
              <a:t>12 </a:t>
            </a:r>
            <a:r>
              <a:rPr lang="sv-SE" sz="1600" b="1" dirty="0">
                <a:solidFill>
                  <a:srgbClr val="0070C0"/>
                </a:solidFill>
                <a:latin typeface="Univers 55"/>
              </a:rPr>
              <a:t>Barn har rätt att uttrycka sin mening och höras i alla frågor som rör barnet. Hänsyn ska tas till barnets åsikter, utifrån barnets ålder och mognad. </a:t>
            </a:r>
          </a:p>
          <a:p>
            <a:endParaRPr lang="sv-SE" sz="1600" b="1" dirty="0">
              <a:solidFill>
                <a:srgbClr val="000000"/>
              </a:solidFill>
              <a:latin typeface="Univers 55"/>
            </a:endParaRPr>
          </a:p>
          <a:p>
            <a:r>
              <a:rPr lang="sv-SE" sz="1600" b="1" dirty="0">
                <a:solidFill>
                  <a:srgbClr val="0070C0"/>
                </a:solidFill>
                <a:latin typeface="Univers 45 Light"/>
              </a:rPr>
              <a:t>13 </a:t>
            </a:r>
            <a:r>
              <a:rPr lang="sv-SE" sz="1600" b="1" dirty="0">
                <a:solidFill>
                  <a:srgbClr val="0070C0"/>
                </a:solidFill>
                <a:latin typeface="Univers 55"/>
              </a:rPr>
              <a:t>Barn har rätt till yttrandefrihet; att tänka, tycka och uttrycka sina åsikter, med respekt för andra personers rättigheter.</a:t>
            </a:r>
          </a:p>
          <a:p>
            <a:endParaRPr lang="sv-SE" sz="1600" dirty="0">
              <a:solidFill>
                <a:srgbClr val="000000"/>
              </a:solidFill>
              <a:latin typeface="Univers 55"/>
            </a:endParaRPr>
          </a:p>
          <a:p>
            <a:r>
              <a:rPr lang="sv-SE" sz="1600" b="1" dirty="0">
                <a:solidFill>
                  <a:srgbClr val="000000"/>
                </a:solidFill>
                <a:latin typeface="Univers 45 Light"/>
              </a:rPr>
              <a:t>14 </a:t>
            </a:r>
            <a:r>
              <a:rPr lang="sv-SE" sz="1600" dirty="0">
                <a:solidFill>
                  <a:srgbClr val="000000"/>
                </a:solidFill>
                <a:latin typeface="Univers 55"/>
              </a:rPr>
              <a:t>Barn har rätt att utöva vilken religion de vill, eller ingen alls.</a:t>
            </a:r>
          </a:p>
          <a:p>
            <a:endParaRPr lang="sv-SE" sz="1600" dirty="0">
              <a:solidFill>
                <a:srgbClr val="000000"/>
              </a:solidFill>
              <a:latin typeface="Univers 55"/>
            </a:endParaRPr>
          </a:p>
          <a:p>
            <a:r>
              <a:rPr lang="sv-SE" sz="1600" b="1" dirty="0">
                <a:solidFill>
                  <a:srgbClr val="0070C0"/>
                </a:solidFill>
                <a:latin typeface="Univers 45 Light"/>
              </a:rPr>
              <a:t>15 </a:t>
            </a:r>
            <a:r>
              <a:rPr lang="sv-SE" sz="1600" b="1" dirty="0">
                <a:solidFill>
                  <a:srgbClr val="0070C0"/>
                </a:solidFill>
                <a:latin typeface="Univers 55"/>
              </a:rPr>
              <a:t>Barn har rätt att delta i föreningar och fredliga sammankomster.</a:t>
            </a:r>
          </a:p>
          <a:p>
            <a:endParaRPr lang="sv-SE" sz="1600" b="1" dirty="0">
              <a:solidFill>
                <a:srgbClr val="0070C0"/>
              </a:solidFill>
              <a:latin typeface="Univers 55"/>
            </a:endParaRPr>
          </a:p>
          <a:p>
            <a:r>
              <a:rPr lang="sv-SE" sz="1600" b="1" dirty="0">
                <a:solidFill>
                  <a:srgbClr val="000000"/>
                </a:solidFill>
                <a:latin typeface="Univers 45 Light"/>
              </a:rPr>
              <a:t>16 </a:t>
            </a:r>
            <a:r>
              <a:rPr lang="sv-SE" sz="1600" dirty="0">
                <a:solidFill>
                  <a:srgbClr val="000000"/>
                </a:solidFill>
                <a:latin typeface="Univers 55"/>
              </a:rPr>
              <a:t>Barn har rätt till ett privatliv.</a:t>
            </a:r>
          </a:p>
          <a:p>
            <a:endParaRPr lang="sv-SE" sz="1600" dirty="0">
              <a:solidFill>
                <a:srgbClr val="000000"/>
              </a:solidFill>
              <a:latin typeface="Univers 55"/>
            </a:endParaRPr>
          </a:p>
          <a:p>
            <a:r>
              <a:rPr lang="sv-SE" sz="1600" b="1" dirty="0">
                <a:solidFill>
                  <a:srgbClr val="000000"/>
                </a:solidFill>
                <a:latin typeface="Univers 45 Light"/>
              </a:rPr>
              <a:t>17 </a:t>
            </a:r>
            <a:r>
              <a:rPr lang="sv-SE" sz="1600" dirty="0">
                <a:solidFill>
                  <a:srgbClr val="000000"/>
                </a:solidFill>
                <a:latin typeface="Univers 55"/>
              </a:rPr>
              <a:t>Barn har rätt att få tillgång till information via till exempel internet, radio och tv. Staten ska uppmuntra att det skapas material som är av värde för barn och som inte är skadligt.</a:t>
            </a:r>
          </a:p>
          <a:p>
            <a:endParaRPr lang="sv-SE" sz="1600" b="1" dirty="0">
              <a:solidFill>
                <a:srgbClr val="000000"/>
              </a:solidFill>
              <a:latin typeface="Univers 55"/>
            </a:endParaRPr>
          </a:p>
          <a:p>
            <a:r>
              <a:rPr lang="sv-SE" sz="1600" b="1" dirty="0">
                <a:solidFill>
                  <a:srgbClr val="000000"/>
                </a:solidFill>
                <a:latin typeface="Univers 45 Light"/>
              </a:rPr>
              <a:t>18 </a:t>
            </a:r>
            <a:r>
              <a:rPr lang="sv-SE" sz="1600" dirty="0">
                <a:solidFill>
                  <a:srgbClr val="000000"/>
                </a:solidFill>
                <a:latin typeface="Univers 55"/>
              </a:rPr>
              <a:t>Barnets föräldrar eller vårdnadshavare, har gemensamt huvudansvar för barnets uppfostran och utveckling, med statens stöd.</a:t>
            </a:r>
          </a:p>
          <a:p>
            <a:endParaRPr lang="sv-SE" sz="1400" dirty="0">
              <a:solidFill>
                <a:srgbClr val="000000"/>
              </a:solidFill>
              <a:latin typeface="Univers 55"/>
            </a:endParaRPr>
          </a:p>
          <a:p>
            <a:endParaRPr lang="sv-SE" sz="1400" dirty="0">
              <a:solidFill>
                <a:srgbClr val="000000"/>
              </a:solidFill>
              <a:latin typeface="Univers 55"/>
            </a:endParaRPr>
          </a:p>
        </p:txBody>
      </p:sp>
      <p:pic>
        <p:nvPicPr>
          <p:cNvPr id="4" name="Bildobjekt 3"/>
          <p:cNvPicPr>
            <a:picLocks noChangeAspect="1"/>
          </p:cNvPicPr>
          <p:nvPr/>
        </p:nvPicPr>
        <p:blipFill>
          <a:blip r:embed="rId2"/>
          <a:stretch>
            <a:fillRect/>
          </a:stretch>
        </p:blipFill>
        <p:spPr>
          <a:xfrm rot="605404">
            <a:off x="8348905" y="696319"/>
            <a:ext cx="3160520" cy="3921795"/>
          </a:xfrm>
          <a:prstGeom prst="rect">
            <a:avLst/>
          </a:prstGeom>
        </p:spPr>
      </p:pic>
    </p:spTree>
    <p:extLst>
      <p:ext uri="{BB962C8B-B14F-4D97-AF65-F5344CB8AC3E}">
        <p14:creationId xmlns:p14="http://schemas.microsoft.com/office/powerpoint/2010/main" val="3006058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5540992" y="1569493"/>
            <a:ext cx="6455390" cy="3785652"/>
          </a:xfrm>
          <a:prstGeom prst="rect">
            <a:avLst/>
          </a:prstGeom>
          <a:noFill/>
        </p:spPr>
        <p:txBody>
          <a:bodyPr wrap="square" rtlCol="0">
            <a:spAutoFit/>
          </a:bodyPr>
          <a:lstStyle/>
          <a:p>
            <a:pPr lvl="0"/>
            <a:r>
              <a:rPr lang="sv-SE" sz="1600" b="1" dirty="0">
                <a:solidFill>
                  <a:srgbClr val="0070C0"/>
                </a:solidFill>
                <a:latin typeface="Univers 45 Light"/>
              </a:rPr>
              <a:t>19 </a:t>
            </a:r>
            <a:r>
              <a:rPr lang="sv-SE" sz="1600" b="1" dirty="0">
                <a:solidFill>
                  <a:srgbClr val="0070C0"/>
                </a:solidFill>
                <a:latin typeface="Univers 55"/>
              </a:rPr>
              <a:t>Barn ska skyddas mot alla former av fysiskt eller psykiskt våld, skada eller övergrepp, vanvård eller försumlig behandling, misshandel eller utnyttjande, inklusive sexuella övergrepp</a:t>
            </a:r>
            <a:r>
              <a:rPr lang="sv-SE" sz="1600" dirty="0">
                <a:solidFill>
                  <a:srgbClr val="0070C0"/>
                </a:solidFill>
                <a:latin typeface="Univers 55"/>
              </a:rPr>
              <a:t>.</a:t>
            </a:r>
          </a:p>
          <a:p>
            <a:pPr lvl="0"/>
            <a:endParaRPr lang="sv-SE" sz="1600" dirty="0">
              <a:solidFill>
                <a:srgbClr val="000000"/>
              </a:solidFill>
              <a:latin typeface="Univers 55"/>
            </a:endParaRPr>
          </a:p>
          <a:p>
            <a:pPr lvl="0"/>
            <a:r>
              <a:rPr lang="sv-SE" sz="1600" b="1" dirty="0">
                <a:solidFill>
                  <a:srgbClr val="000000"/>
                </a:solidFill>
                <a:latin typeface="Univers 45 Light"/>
              </a:rPr>
              <a:t>20 </a:t>
            </a:r>
            <a:r>
              <a:rPr lang="sv-SE" sz="1600" dirty="0">
                <a:solidFill>
                  <a:srgbClr val="000000"/>
                </a:solidFill>
                <a:latin typeface="Univers 55"/>
              </a:rPr>
              <a:t>Barn som av olika anledningar inte kan bo kvar i sin hemmiljö har rätt till skydd och stöd från staten, samt rätt till ett alternativt hem. </a:t>
            </a:r>
          </a:p>
          <a:p>
            <a:pPr lvl="0"/>
            <a:endParaRPr lang="sv-SE" sz="1600" dirty="0">
              <a:solidFill>
                <a:srgbClr val="000000"/>
              </a:solidFill>
              <a:latin typeface="Univers 55"/>
            </a:endParaRPr>
          </a:p>
          <a:p>
            <a:pPr lvl="0"/>
            <a:r>
              <a:rPr lang="sv-SE" sz="1600" b="1" dirty="0">
                <a:solidFill>
                  <a:srgbClr val="000000"/>
                </a:solidFill>
                <a:latin typeface="Univers 45 Light"/>
              </a:rPr>
              <a:t>21 </a:t>
            </a:r>
            <a:r>
              <a:rPr lang="sv-SE" sz="1600" dirty="0">
                <a:solidFill>
                  <a:srgbClr val="000000"/>
                </a:solidFill>
                <a:latin typeface="Univers 55"/>
              </a:rPr>
              <a:t>Vid adoption ska staten säkerställa att största vikt ges till vad som bedöms vara barnets bästa. </a:t>
            </a:r>
          </a:p>
          <a:p>
            <a:pPr lvl="0"/>
            <a:endParaRPr lang="sv-SE" sz="1600" dirty="0">
              <a:solidFill>
                <a:srgbClr val="000000"/>
              </a:solidFill>
              <a:latin typeface="Univers 55"/>
            </a:endParaRPr>
          </a:p>
          <a:p>
            <a:pPr lvl="0"/>
            <a:r>
              <a:rPr lang="sv-SE" sz="1600" b="1" dirty="0">
                <a:solidFill>
                  <a:srgbClr val="000000"/>
                </a:solidFill>
                <a:latin typeface="Univers 45 Light"/>
              </a:rPr>
              <a:t>22 </a:t>
            </a:r>
            <a:r>
              <a:rPr lang="sv-SE" sz="1600" dirty="0">
                <a:solidFill>
                  <a:srgbClr val="000000"/>
                </a:solidFill>
                <a:latin typeface="Univers 55"/>
              </a:rPr>
              <a:t>Barn på flykt har rätt till skydd, och hjälp att spåra och hitta sina föräldrar eller andra familjemedlemmar.</a:t>
            </a:r>
          </a:p>
          <a:p>
            <a:pPr lvl="0"/>
            <a:endParaRPr lang="sv-SE" sz="1600" dirty="0">
              <a:solidFill>
                <a:srgbClr val="000000"/>
              </a:solidFill>
              <a:latin typeface="Univers 55"/>
            </a:endParaRPr>
          </a:p>
          <a:p>
            <a:pPr lvl="0"/>
            <a:r>
              <a:rPr lang="sv-SE" sz="1600" b="1" dirty="0">
                <a:solidFill>
                  <a:srgbClr val="0070C0"/>
                </a:solidFill>
                <a:latin typeface="Univers 45 Light"/>
              </a:rPr>
              <a:t>23 </a:t>
            </a:r>
            <a:r>
              <a:rPr lang="sv-SE" sz="1600" b="1" dirty="0">
                <a:solidFill>
                  <a:srgbClr val="0070C0"/>
                </a:solidFill>
                <a:latin typeface="Univers 55"/>
              </a:rPr>
              <a:t>Barn med funktionsnedsättning har rätt till ett fullvärdigt och anständigt liv samt hjälp att aktivt delta i samhället.</a:t>
            </a:r>
          </a:p>
        </p:txBody>
      </p:sp>
      <p:pic>
        <p:nvPicPr>
          <p:cNvPr id="3" name="Bildobjekt 2"/>
          <p:cNvPicPr>
            <a:picLocks noChangeAspect="1"/>
          </p:cNvPicPr>
          <p:nvPr/>
        </p:nvPicPr>
        <p:blipFill>
          <a:blip r:embed="rId2"/>
          <a:stretch>
            <a:fillRect/>
          </a:stretch>
        </p:blipFill>
        <p:spPr>
          <a:xfrm>
            <a:off x="327547" y="1009933"/>
            <a:ext cx="4776716" cy="4885899"/>
          </a:xfrm>
          <a:prstGeom prst="rect">
            <a:avLst/>
          </a:prstGeom>
        </p:spPr>
      </p:pic>
    </p:spTree>
    <p:extLst>
      <p:ext uri="{BB962C8B-B14F-4D97-AF65-F5344CB8AC3E}">
        <p14:creationId xmlns:p14="http://schemas.microsoft.com/office/powerpoint/2010/main" val="1642408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284326" y="0"/>
            <a:ext cx="11357214" cy="4339650"/>
          </a:xfrm>
          <a:prstGeom prst="rect">
            <a:avLst/>
          </a:prstGeom>
        </p:spPr>
        <p:txBody>
          <a:bodyPr wrap="square">
            <a:spAutoFit/>
          </a:bodyPr>
          <a:lstStyle/>
          <a:p>
            <a:endParaRPr lang="sv-SE" sz="1600" dirty="0">
              <a:solidFill>
                <a:srgbClr val="000000"/>
              </a:solidFill>
              <a:latin typeface="Univers 45 Light"/>
            </a:endParaRPr>
          </a:p>
          <a:p>
            <a:r>
              <a:rPr lang="sv-SE" sz="1600" b="1" dirty="0">
                <a:solidFill>
                  <a:srgbClr val="000000"/>
                </a:solidFill>
                <a:latin typeface="Univers 45 Light"/>
              </a:rPr>
              <a:t>24 </a:t>
            </a:r>
            <a:r>
              <a:rPr lang="sv-SE" sz="1600" dirty="0">
                <a:solidFill>
                  <a:srgbClr val="000000"/>
                </a:solidFill>
                <a:latin typeface="Univers 55"/>
              </a:rPr>
              <a:t>Barn har rätt till bästa möjliga hälsa, tillgång till hälso- och sjukvård samt till rehabilitering. Traditionella sedvänjor som är skadliga för barns hälsa ska avskaffas.</a:t>
            </a:r>
          </a:p>
          <a:p>
            <a:endParaRPr lang="sv-SE" sz="1600" dirty="0">
              <a:solidFill>
                <a:srgbClr val="000000"/>
              </a:solidFill>
              <a:latin typeface="Univers 55"/>
            </a:endParaRPr>
          </a:p>
          <a:p>
            <a:r>
              <a:rPr lang="sv-SE" sz="1600" b="1" dirty="0">
                <a:solidFill>
                  <a:srgbClr val="0070C0"/>
                </a:solidFill>
                <a:latin typeface="Univers 45 Light"/>
              </a:rPr>
              <a:t>25 </a:t>
            </a:r>
            <a:r>
              <a:rPr lang="sv-SE" sz="1600" b="1" dirty="0">
                <a:solidFill>
                  <a:srgbClr val="0070C0"/>
                </a:solidFill>
                <a:latin typeface="Univers 55"/>
              </a:rPr>
              <a:t>Varje stat ska regelbundet se till att ett barn som är omhändertaget av myndigheter behandlas väl.</a:t>
            </a:r>
          </a:p>
          <a:p>
            <a:endParaRPr lang="sv-SE" sz="1600" b="1" dirty="0">
              <a:solidFill>
                <a:srgbClr val="0070C0"/>
              </a:solidFill>
              <a:latin typeface="Univers 55"/>
            </a:endParaRPr>
          </a:p>
          <a:p>
            <a:r>
              <a:rPr lang="sv-SE" sz="1600" b="1" dirty="0">
                <a:solidFill>
                  <a:srgbClr val="000000"/>
                </a:solidFill>
                <a:latin typeface="Univers 45 Light"/>
              </a:rPr>
              <a:t>26 </a:t>
            </a:r>
            <a:r>
              <a:rPr lang="sv-SE" sz="1600" dirty="0">
                <a:solidFill>
                  <a:srgbClr val="000000"/>
                </a:solidFill>
                <a:latin typeface="Univers 55"/>
              </a:rPr>
              <a:t>Barn har rätt till social trygghet samt till statligt stöd, ifall föräldrar eller annan vårdnadshavare saknar tillräckliga resurser. </a:t>
            </a:r>
          </a:p>
          <a:p>
            <a:endParaRPr lang="sv-SE" sz="1600" b="1" dirty="0">
              <a:solidFill>
                <a:srgbClr val="000000"/>
              </a:solidFill>
              <a:latin typeface="Univers 55"/>
            </a:endParaRPr>
          </a:p>
          <a:p>
            <a:r>
              <a:rPr lang="sv-SE" sz="1600" b="1" dirty="0">
                <a:solidFill>
                  <a:srgbClr val="0070C0"/>
                </a:solidFill>
                <a:latin typeface="Univers 45 Light"/>
              </a:rPr>
              <a:t>27 </a:t>
            </a:r>
            <a:r>
              <a:rPr lang="sv-SE" sz="1600" b="1" dirty="0">
                <a:solidFill>
                  <a:srgbClr val="0070C0"/>
                </a:solidFill>
                <a:latin typeface="Univers 55"/>
              </a:rPr>
              <a:t>Barn har rätt till skälig levnadsstandard, till exempel bostad, kläder och mat.</a:t>
            </a:r>
          </a:p>
          <a:p>
            <a:endParaRPr lang="sv-SE" sz="1600" b="1" dirty="0">
              <a:solidFill>
                <a:srgbClr val="0070C0"/>
              </a:solidFill>
              <a:latin typeface="Univers 55"/>
            </a:endParaRPr>
          </a:p>
          <a:p>
            <a:pPr algn="ctr"/>
            <a:r>
              <a:rPr lang="sv-SE" i="1" dirty="0"/>
              <a:t>Det finns jättemånga fattiga i Sverige. De har inga kläder och ingen hemmanyckel.</a:t>
            </a:r>
            <a:br>
              <a:rPr lang="sv-SE" i="1" dirty="0"/>
            </a:br>
            <a:r>
              <a:rPr lang="sv-SE" i="1" dirty="0"/>
              <a:t>Olle, 9 år</a:t>
            </a:r>
          </a:p>
          <a:p>
            <a:pPr algn="ctr"/>
            <a:endParaRPr lang="sv-SE" sz="1600" b="1" i="1" dirty="0">
              <a:solidFill>
                <a:srgbClr val="0070C0"/>
              </a:solidFill>
              <a:latin typeface="Univers 55"/>
            </a:endParaRPr>
          </a:p>
          <a:p>
            <a:endParaRPr lang="sv-SE" sz="1600" b="1" dirty="0">
              <a:solidFill>
                <a:srgbClr val="0070C0"/>
              </a:solidFill>
              <a:latin typeface="Univers 55"/>
            </a:endParaRPr>
          </a:p>
          <a:p>
            <a:endParaRPr lang="sv-SE" sz="1600" dirty="0">
              <a:solidFill>
                <a:srgbClr val="000000"/>
              </a:solidFill>
              <a:latin typeface="Univers 55"/>
            </a:endParaRPr>
          </a:p>
          <a:p>
            <a:endParaRPr lang="sv-SE" sz="1600" dirty="0">
              <a:solidFill>
                <a:srgbClr val="000000"/>
              </a:solidFill>
              <a:latin typeface="Univers 55"/>
            </a:endParaRPr>
          </a:p>
          <a:p>
            <a:endParaRPr lang="sv-SE" sz="1600" dirty="0">
              <a:solidFill>
                <a:srgbClr val="000000"/>
              </a:solidFill>
              <a:latin typeface="Univers 55"/>
            </a:endParaRPr>
          </a:p>
        </p:txBody>
      </p:sp>
      <p:sp>
        <p:nvSpPr>
          <p:cNvPr id="3" name="Rektangel 2"/>
          <p:cNvSpPr/>
          <p:nvPr/>
        </p:nvSpPr>
        <p:spPr>
          <a:xfrm>
            <a:off x="391231" y="5301988"/>
            <a:ext cx="10012909" cy="1569660"/>
          </a:xfrm>
          <a:prstGeom prst="rect">
            <a:avLst/>
          </a:prstGeom>
        </p:spPr>
        <p:txBody>
          <a:bodyPr wrap="square">
            <a:spAutoFit/>
          </a:bodyPr>
          <a:lstStyle/>
          <a:p>
            <a:endParaRPr lang="sv-SE" sz="1600" b="1" dirty="0">
              <a:solidFill>
                <a:srgbClr val="000000"/>
              </a:solidFill>
              <a:latin typeface="Univers 45 Light"/>
            </a:endParaRPr>
          </a:p>
          <a:p>
            <a:r>
              <a:rPr lang="sv-SE" sz="1600" b="1" dirty="0">
                <a:solidFill>
                  <a:srgbClr val="000000"/>
                </a:solidFill>
                <a:latin typeface="Univers 45 Light"/>
              </a:rPr>
              <a:t>28 </a:t>
            </a:r>
            <a:r>
              <a:rPr lang="sv-SE" sz="1600" dirty="0">
                <a:solidFill>
                  <a:srgbClr val="000000"/>
                </a:solidFill>
                <a:latin typeface="Univers 55"/>
              </a:rPr>
              <a:t>Barn har rätt till utbildning. Grundskolan ska vara obligatorisk, </a:t>
            </a:r>
            <a:r>
              <a:rPr lang="sv-SE" sz="1600" b="1" dirty="0">
                <a:solidFill>
                  <a:srgbClr val="0070C0"/>
                </a:solidFill>
                <a:latin typeface="Univers 55"/>
              </a:rPr>
              <a:t>kostnadsfri</a:t>
            </a:r>
            <a:r>
              <a:rPr lang="sv-SE" sz="1600" dirty="0">
                <a:solidFill>
                  <a:srgbClr val="000000"/>
                </a:solidFill>
                <a:latin typeface="Univers 55"/>
              </a:rPr>
              <a:t> och tillgänglig för alla. </a:t>
            </a:r>
          </a:p>
          <a:p>
            <a:endParaRPr lang="sv-SE" sz="1600" b="1" dirty="0">
              <a:solidFill>
                <a:srgbClr val="000000"/>
              </a:solidFill>
              <a:latin typeface="Univers 45 Light"/>
            </a:endParaRPr>
          </a:p>
          <a:p>
            <a:endParaRPr lang="sv-SE" sz="1600" b="1" dirty="0">
              <a:solidFill>
                <a:srgbClr val="000000"/>
              </a:solidFill>
              <a:latin typeface="Univers 45 Light"/>
            </a:endParaRPr>
          </a:p>
          <a:p>
            <a:r>
              <a:rPr lang="sv-SE" sz="1600" b="1" dirty="0">
                <a:solidFill>
                  <a:srgbClr val="000000"/>
                </a:solidFill>
                <a:latin typeface="Univers 45 Light"/>
              </a:rPr>
              <a:t>29 </a:t>
            </a:r>
            <a:r>
              <a:rPr lang="sv-SE" sz="1600" dirty="0">
                <a:solidFill>
                  <a:srgbClr val="000000"/>
                </a:solidFill>
                <a:latin typeface="Univers 55"/>
              </a:rPr>
              <a:t>Skolan ska hjälpa barnet att utvecklas och lära barnet om mänskliga rättigheter.</a:t>
            </a:r>
          </a:p>
          <a:p>
            <a:endParaRPr lang="sv-SE" sz="1600" dirty="0">
              <a:solidFill>
                <a:srgbClr val="000000"/>
              </a:solidFill>
              <a:latin typeface="Univers 55"/>
            </a:endParaRPr>
          </a:p>
        </p:txBody>
      </p:sp>
      <p:pic>
        <p:nvPicPr>
          <p:cNvPr id="4" name="Bildobjekt 3"/>
          <p:cNvPicPr>
            <a:picLocks noChangeAspect="1"/>
          </p:cNvPicPr>
          <p:nvPr/>
        </p:nvPicPr>
        <p:blipFill>
          <a:blip r:embed="rId2"/>
          <a:stretch>
            <a:fillRect/>
          </a:stretch>
        </p:blipFill>
        <p:spPr>
          <a:xfrm>
            <a:off x="3712192" y="3212554"/>
            <a:ext cx="4135272" cy="1743075"/>
          </a:xfrm>
          <a:prstGeom prst="rect">
            <a:avLst/>
          </a:prstGeom>
        </p:spPr>
      </p:pic>
    </p:spTree>
    <p:extLst>
      <p:ext uri="{BB962C8B-B14F-4D97-AF65-F5344CB8AC3E}">
        <p14:creationId xmlns:p14="http://schemas.microsoft.com/office/powerpoint/2010/main" val="1464221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55427" y="1088999"/>
            <a:ext cx="6096000" cy="3970318"/>
          </a:xfrm>
          <a:prstGeom prst="rect">
            <a:avLst/>
          </a:prstGeom>
        </p:spPr>
        <p:txBody>
          <a:bodyPr>
            <a:spAutoFit/>
          </a:bodyPr>
          <a:lstStyle/>
          <a:p>
            <a:r>
              <a:rPr lang="sv-SE" b="1" dirty="0">
                <a:solidFill>
                  <a:srgbClr val="000000"/>
                </a:solidFill>
                <a:latin typeface="Univers 45 Light"/>
              </a:rPr>
              <a:t>30 </a:t>
            </a:r>
            <a:r>
              <a:rPr lang="sv-SE" dirty="0">
                <a:solidFill>
                  <a:srgbClr val="000000"/>
                </a:solidFill>
                <a:latin typeface="Univers 55"/>
              </a:rPr>
              <a:t>Barn som tillhör etniska, religiösa eller språkliga minoriteter, eller som tillhör ett urfolk, har rätt till sitt språk, sin kultur och sin religion.</a:t>
            </a:r>
          </a:p>
          <a:p>
            <a:endParaRPr lang="sv-SE" dirty="0">
              <a:solidFill>
                <a:srgbClr val="000000"/>
              </a:solidFill>
              <a:latin typeface="Univers 55"/>
            </a:endParaRPr>
          </a:p>
          <a:p>
            <a:r>
              <a:rPr lang="sv-SE" b="1" dirty="0">
                <a:solidFill>
                  <a:srgbClr val="0070C0"/>
                </a:solidFill>
                <a:latin typeface="Univers 45 Light"/>
              </a:rPr>
              <a:t>31 </a:t>
            </a:r>
            <a:r>
              <a:rPr lang="sv-SE" b="1" dirty="0">
                <a:solidFill>
                  <a:srgbClr val="0070C0"/>
                </a:solidFill>
                <a:latin typeface="Univers 55"/>
              </a:rPr>
              <a:t>Barn har rätt till lek, vila och fritid.</a:t>
            </a:r>
          </a:p>
          <a:p>
            <a:endParaRPr lang="sv-SE" b="1" dirty="0">
              <a:solidFill>
                <a:srgbClr val="0070C0"/>
              </a:solidFill>
              <a:latin typeface="Univers 55"/>
            </a:endParaRPr>
          </a:p>
          <a:p>
            <a:r>
              <a:rPr lang="sv-SE" b="1" dirty="0">
                <a:solidFill>
                  <a:srgbClr val="000000"/>
                </a:solidFill>
                <a:latin typeface="Univers 45 Light"/>
              </a:rPr>
              <a:t>32 </a:t>
            </a:r>
            <a:r>
              <a:rPr lang="sv-SE" dirty="0">
                <a:solidFill>
                  <a:srgbClr val="000000"/>
                </a:solidFill>
                <a:latin typeface="Univers 55"/>
              </a:rPr>
              <a:t>Barn har rätt att skyddas mot ekonomiskt utnyttjande och mot arbete som är skadligt eller som hindrar barnets skolgång.</a:t>
            </a:r>
          </a:p>
          <a:p>
            <a:endParaRPr lang="sv-SE" dirty="0">
              <a:solidFill>
                <a:srgbClr val="000000"/>
              </a:solidFill>
              <a:latin typeface="Univers 55"/>
            </a:endParaRPr>
          </a:p>
          <a:p>
            <a:r>
              <a:rPr lang="sv-SE" b="1" dirty="0">
                <a:solidFill>
                  <a:srgbClr val="000000"/>
                </a:solidFill>
                <a:latin typeface="Univers 45 Light"/>
              </a:rPr>
              <a:t>33 </a:t>
            </a:r>
            <a:r>
              <a:rPr lang="sv-SE" dirty="0">
                <a:solidFill>
                  <a:srgbClr val="000000"/>
                </a:solidFill>
                <a:latin typeface="Univers 55"/>
              </a:rPr>
              <a:t>Barn ska skyddas från narkotika.</a:t>
            </a:r>
          </a:p>
          <a:p>
            <a:endParaRPr lang="sv-SE" dirty="0">
              <a:solidFill>
                <a:srgbClr val="000000"/>
              </a:solidFill>
              <a:latin typeface="Univers 55"/>
            </a:endParaRPr>
          </a:p>
          <a:p>
            <a:r>
              <a:rPr lang="sv-SE" b="1" dirty="0">
                <a:solidFill>
                  <a:srgbClr val="0070C0"/>
                </a:solidFill>
                <a:latin typeface="Univers 45 Light"/>
              </a:rPr>
              <a:t>34 </a:t>
            </a:r>
            <a:r>
              <a:rPr lang="sv-SE" b="1" dirty="0">
                <a:solidFill>
                  <a:srgbClr val="0070C0"/>
                </a:solidFill>
                <a:latin typeface="Univers 55"/>
              </a:rPr>
              <a:t>Barn ska skyddas från alla former av sexuellt utnyttjande och sexuella övergrepp.</a:t>
            </a:r>
          </a:p>
        </p:txBody>
      </p:sp>
      <p:pic>
        <p:nvPicPr>
          <p:cNvPr id="3" name="Bildobjekt 2"/>
          <p:cNvPicPr>
            <a:picLocks noChangeAspect="1"/>
          </p:cNvPicPr>
          <p:nvPr/>
        </p:nvPicPr>
        <p:blipFill>
          <a:blip r:embed="rId2"/>
          <a:stretch>
            <a:fillRect/>
          </a:stretch>
        </p:blipFill>
        <p:spPr>
          <a:xfrm rot="844230">
            <a:off x="7660678" y="1930426"/>
            <a:ext cx="4183636" cy="2053909"/>
          </a:xfrm>
          <a:prstGeom prst="rect">
            <a:avLst/>
          </a:prstGeom>
        </p:spPr>
      </p:pic>
    </p:spTree>
    <p:extLst>
      <p:ext uri="{BB962C8B-B14F-4D97-AF65-F5344CB8AC3E}">
        <p14:creationId xmlns:p14="http://schemas.microsoft.com/office/powerpoint/2010/main" val="347033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73038" y="113999"/>
            <a:ext cx="11527809" cy="3046988"/>
          </a:xfrm>
          <a:prstGeom prst="rect">
            <a:avLst/>
          </a:prstGeom>
        </p:spPr>
        <p:txBody>
          <a:bodyPr wrap="square">
            <a:spAutoFit/>
          </a:bodyPr>
          <a:lstStyle/>
          <a:p>
            <a:endParaRPr lang="sv-SE" sz="1600" dirty="0">
              <a:solidFill>
                <a:srgbClr val="000000"/>
              </a:solidFill>
              <a:latin typeface="Univers 45 Light"/>
            </a:endParaRPr>
          </a:p>
          <a:p>
            <a:r>
              <a:rPr lang="sv-SE" sz="1600" b="1" dirty="0">
                <a:solidFill>
                  <a:srgbClr val="000000"/>
                </a:solidFill>
                <a:latin typeface="Univers 45 Light"/>
              </a:rPr>
              <a:t>35 </a:t>
            </a:r>
            <a:r>
              <a:rPr lang="sv-SE" sz="1600" dirty="0">
                <a:solidFill>
                  <a:srgbClr val="000000"/>
                </a:solidFill>
                <a:latin typeface="Univers 55"/>
              </a:rPr>
              <a:t>Varje stat ska förhindra bortförande och försäljning av, eller handel med, barn.</a:t>
            </a:r>
          </a:p>
          <a:p>
            <a:endParaRPr lang="sv-SE" sz="1600" dirty="0">
              <a:solidFill>
                <a:srgbClr val="000000"/>
              </a:solidFill>
              <a:latin typeface="Univers 55"/>
            </a:endParaRPr>
          </a:p>
          <a:p>
            <a:r>
              <a:rPr lang="sv-SE" sz="1600" b="1" dirty="0">
                <a:solidFill>
                  <a:srgbClr val="000000"/>
                </a:solidFill>
                <a:latin typeface="Univers 45 Light"/>
              </a:rPr>
              <a:t>36 </a:t>
            </a:r>
            <a:r>
              <a:rPr lang="sv-SE" sz="1600" dirty="0">
                <a:solidFill>
                  <a:srgbClr val="000000"/>
                </a:solidFill>
                <a:latin typeface="Univers 55"/>
              </a:rPr>
              <a:t>Varje stat ska skydda barn från alla andra former av utnyttjande som kan skada barnet. </a:t>
            </a:r>
          </a:p>
          <a:p>
            <a:endParaRPr lang="sv-SE" sz="1600" b="1" dirty="0">
              <a:solidFill>
                <a:srgbClr val="000000"/>
              </a:solidFill>
              <a:latin typeface="Univers 55"/>
            </a:endParaRPr>
          </a:p>
          <a:p>
            <a:r>
              <a:rPr lang="sv-SE" sz="1600" b="1" dirty="0">
                <a:solidFill>
                  <a:srgbClr val="000000"/>
                </a:solidFill>
                <a:latin typeface="Univers 45 Light"/>
              </a:rPr>
              <a:t>37 </a:t>
            </a:r>
            <a:r>
              <a:rPr lang="sv-SE" sz="1600" dirty="0">
                <a:solidFill>
                  <a:srgbClr val="000000"/>
                </a:solidFill>
                <a:latin typeface="Univers 55"/>
              </a:rPr>
              <a:t>Barn ska inte utsättas för tortyr, annan grym behandling, bestraffning eller dödsstraff. Frihetsberövande av ett barn ska ske i enlighet med lag och får endast användas som en sista utväg och för kortast lämpliga tid.</a:t>
            </a:r>
          </a:p>
          <a:p>
            <a:endParaRPr lang="sv-SE" sz="1600" dirty="0">
              <a:solidFill>
                <a:srgbClr val="000000"/>
              </a:solidFill>
              <a:latin typeface="Univers 55"/>
            </a:endParaRPr>
          </a:p>
          <a:p>
            <a:r>
              <a:rPr lang="sv-SE" sz="1600" b="1" dirty="0">
                <a:solidFill>
                  <a:srgbClr val="000000"/>
                </a:solidFill>
                <a:latin typeface="Univers 45 Light"/>
              </a:rPr>
              <a:t>38 </a:t>
            </a:r>
            <a:r>
              <a:rPr lang="sv-SE" sz="1600" dirty="0">
                <a:solidFill>
                  <a:srgbClr val="000000"/>
                </a:solidFill>
                <a:latin typeface="Univers 55"/>
              </a:rPr>
              <a:t>Varje stat ska säkerställa skydd och omvårdnad av barn som berörs av en väpnad konflikt.</a:t>
            </a:r>
          </a:p>
          <a:p>
            <a:endParaRPr lang="sv-SE" sz="1600" b="1" dirty="0">
              <a:solidFill>
                <a:srgbClr val="000000"/>
              </a:solidFill>
              <a:latin typeface="Univers 55"/>
            </a:endParaRPr>
          </a:p>
          <a:p>
            <a:r>
              <a:rPr lang="sv-SE" sz="1600" b="1" dirty="0">
                <a:solidFill>
                  <a:srgbClr val="0070C0"/>
                </a:solidFill>
                <a:latin typeface="Univers 45 Light"/>
              </a:rPr>
              <a:t>39 </a:t>
            </a:r>
            <a:r>
              <a:rPr lang="sv-SE" sz="1600" b="1" dirty="0">
                <a:solidFill>
                  <a:srgbClr val="0070C0"/>
                </a:solidFill>
                <a:latin typeface="Univers 55"/>
              </a:rPr>
              <a:t>Barn som har utsatts för vanvård, utnyttjande, övergrepp, tortyr eller väpnade konflikter har rätt till rehabilitering och social återanpassning. </a:t>
            </a:r>
          </a:p>
        </p:txBody>
      </p:sp>
      <p:sp>
        <p:nvSpPr>
          <p:cNvPr id="3" name="Rektangel 2"/>
          <p:cNvSpPr/>
          <p:nvPr/>
        </p:nvSpPr>
        <p:spPr>
          <a:xfrm>
            <a:off x="373039" y="3511055"/>
            <a:ext cx="11227558" cy="2554545"/>
          </a:xfrm>
          <a:prstGeom prst="rect">
            <a:avLst/>
          </a:prstGeom>
        </p:spPr>
        <p:txBody>
          <a:bodyPr wrap="square">
            <a:spAutoFit/>
          </a:bodyPr>
          <a:lstStyle/>
          <a:p>
            <a:endParaRPr lang="sv-SE" sz="1600" dirty="0">
              <a:solidFill>
                <a:srgbClr val="000000"/>
              </a:solidFill>
              <a:latin typeface="Univers 45 Light"/>
            </a:endParaRPr>
          </a:p>
          <a:p>
            <a:r>
              <a:rPr lang="sv-SE" sz="1600" b="1" dirty="0">
                <a:solidFill>
                  <a:srgbClr val="000000"/>
                </a:solidFill>
                <a:latin typeface="Univers 45 Light"/>
              </a:rPr>
              <a:t>40 </a:t>
            </a:r>
            <a:r>
              <a:rPr lang="sv-SE" sz="1600" dirty="0">
                <a:solidFill>
                  <a:srgbClr val="000000"/>
                </a:solidFill>
                <a:latin typeface="Univers 55"/>
              </a:rPr>
              <a:t>Barn som anklagas för brott, eller har blivit dömt för en straffbar handling, har rätt att behandlas rättvist och respektfullt, få juridiskt stöd samt återanpassas i samhället.</a:t>
            </a:r>
          </a:p>
          <a:p>
            <a:endParaRPr lang="sv-SE" sz="1600" dirty="0">
              <a:solidFill>
                <a:srgbClr val="000000"/>
              </a:solidFill>
              <a:latin typeface="Univers 55"/>
            </a:endParaRPr>
          </a:p>
          <a:p>
            <a:r>
              <a:rPr lang="sv-SE" sz="1600" b="1" dirty="0">
                <a:solidFill>
                  <a:srgbClr val="000000"/>
                </a:solidFill>
                <a:latin typeface="Univers 45 Light"/>
              </a:rPr>
              <a:t>41 </a:t>
            </a:r>
            <a:r>
              <a:rPr lang="sv-SE" sz="1600" dirty="0">
                <a:solidFill>
                  <a:srgbClr val="000000"/>
                </a:solidFill>
                <a:latin typeface="Univers 55"/>
              </a:rPr>
              <a:t>Om det finns bestämmelser i en stat, som går längre för barns rättigheter än innehållet i barnkonventionen, gäller de bestämmelserna.</a:t>
            </a:r>
          </a:p>
          <a:p>
            <a:endParaRPr lang="sv-SE" sz="1600" dirty="0">
              <a:solidFill>
                <a:srgbClr val="000000"/>
              </a:solidFill>
              <a:latin typeface="Univers 55"/>
            </a:endParaRPr>
          </a:p>
          <a:p>
            <a:r>
              <a:rPr lang="sv-SE" sz="1600" b="1" dirty="0">
                <a:solidFill>
                  <a:srgbClr val="000000"/>
                </a:solidFill>
                <a:latin typeface="Univers 45 Light"/>
              </a:rPr>
              <a:t>42 </a:t>
            </a:r>
            <a:r>
              <a:rPr lang="sv-SE" sz="1600" dirty="0">
                <a:solidFill>
                  <a:srgbClr val="000000"/>
                </a:solidFill>
                <a:latin typeface="Univers 55"/>
              </a:rPr>
              <a:t>Varje stat ska göra barnkonventionen allmänt känd bland både vuxna och barn.</a:t>
            </a:r>
          </a:p>
          <a:p>
            <a:endParaRPr lang="sv-SE" sz="1600" dirty="0">
              <a:solidFill>
                <a:srgbClr val="000000"/>
              </a:solidFill>
              <a:latin typeface="Univers 55"/>
            </a:endParaRPr>
          </a:p>
          <a:p>
            <a:r>
              <a:rPr lang="sv-SE" sz="1600" b="1" dirty="0">
                <a:solidFill>
                  <a:srgbClr val="000000"/>
                </a:solidFill>
                <a:latin typeface="Univers 45 Light"/>
              </a:rPr>
              <a:t>43–54 </a:t>
            </a:r>
            <a:r>
              <a:rPr lang="sv-SE" sz="1600" dirty="0">
                <a:solidFill>
                  <a:srgbClr val="000000"/>
                </a:solidFill>
                <a:latin typeface="Univers 45 Light"/>
              </a:rPr>
              <a:t>Regler om hur barnkonventionen följs upp och vad stater ska göra för att följa den.</a:t>
            </a:r>
            <a:endParaRPr lang="sv-SE" sz="1600" dirty="0">
              <a:solidFill>
                <a:srgbClr val="000000"/>
              </a:solidFill>
              <a:latin typeface="Univers 55"/>
            </a:endParaRPr>
          </a:p>
        </p:txBody>
      </p:sp>
    </p:spTree>
    <p:extLst>
      <p:ext uri="{BB962C8B-B14F-4D97-AF65-F5344CB8AC3E}">
        <p14:creationId xmlns:p14="http://schemas.microsoft.com/office/powerpoint/2010/main" val="211345710"/>
      </p:ext>
    </p:extLst>
  </p:cSld>
  <p:clrMapOvr>
    <a:masterClrMapping/>
  </p:clrMapOvr>
</p:sld>
</file>

<file path=ppt/theme/theme1.xml><?xml version="1.0" encoding="utf-8"?>
<a:theme xmlns:a="http://schemas.openxmlformats.org/drawingml/2006/main" name="Ram">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Bildruta</Template>
  <TotalTime>1175</TotalTime>
  <Words>4491</Words>
  <Application>Microsoft Office PowerPoint</Application>
  <PresentationFormat>Bredbild</PresentationFormat>
  <Paragraphs>316</Paragraphs>
  <Slides>36</Slides>
  <Notes>1</Notes>
  <HiddenSlides>0</HiddenSlides>
  <MMClips>1</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36</vt:i4>
      </vt:variant>
    </vt:vector>
  </HeadingPairs>
  <TitlesOfParts>
    <vt:vector size="47" baseType="lpstr">
      <vt:lpstr>&amp;quot</vt:lpstr>
      <vt:lpstr>arial</vt:lpstr>
      <vt:lpstr>arial</vt:lpstr>
      <vt:lpstr>Calibri</vt:lpstr>
      <vt:lpstr>Corbel</vt:lpstr>
      <vt:lpstr>Univers</vt:lpstr>
      <vt:lpstr>Univers 45 Light</vt:lpstr>
      <vt:lpstr>Univers 55</vt:lpstr>
      <vt:lpstr>Univers-Bold</vt:lpstr>
      <vt:lpstr>Wingdings 2</vt:lpstr>
      <vt:lpstr>Ram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År 1999 skapade Lennart ”Liston” Söderberg (som då satt i ledningen för Västerås SK) en  mindre mediestorm när han sa ”…Hade jag upptäck någon bög i någon av mina lag, då hade  han fått sparken direkt. Det är annorlunda inom damfotbollen. Där får du inte vara med om du  inte är flata”, (Tynander (1999).   Jessica Almnäs frågade Caroline Seger (spelare i damlandslaget i fotboll) ”om det var något mer  än hennes egen snygghet och sexighet som låg bakom att hon utsetts till årets mittfältare”.    Martin Solveig bad verkligen Ada Hegerberg, den första kvinnan någonsin att vinna Ballon D'Or, att twerka.    ”Allt annat än respektfullt!”  ”Det här visar verkligen på attityden till kvinnliga atleter. Absolut höjden av respektlöshet”  ”Har vi inte kommit längre? Så fruktansvärt vidrigt, tragiskt och sorgligt gjort av Martin Solveig”    </vt:lpstr>
      <vt:lpstr>         1.                      KÖN</vt:lpstr>
      <vt:lpstr>PowerPoint-presentation</vt:lpstr>
      <vt:lpstr>          2.  KÖNSÖVERSKRIDANDE        IDENTITET                eller           UTTRYCK</vt:lpstr>
      <vt:lpstr>Dam eller herr tee</vt:lpstr>
      <vt:lpstr>         3.          ETNICITET</vt:lpstr>
      <vt:lpstr>     Svartskalle har man blivit kallad för och sånt där, neger och sånt där fast jag inte är, gå och käka en banan har man får höra sånt där vilket inte är världens trevligaste, för man anses vara som en apa.       Uttryck som en ung fotbollsspelare anser att han får höra på grund av sin hudfärg.   ”Jag har varit inom föreningslivet i snart elva år och jag har inte hört de kommentarerna som jag har hört  under de senaste fyra fem åren inom idrottslivet (…) jag säger inte att det är rasism, jag upplever det inte så  men det finns stora skillnader hur man ser på invandrarföreningar och på svenska föreningar”.  </vt:lpstr>
      <vt:lpstr>PowerPoint-presentation</vt:lpstr>
      <vt:lpstr>        4.     RELIGION</vt:lpstr>
      <vt:lpstr>PowerPoint-presentation</vt:lpstr>
      <vt:lpstr>           5.   FUNKTIONSHINDER</vt:lpstr>
      <vt:lpstr>PowerPoint-presentation</vt:lpstr>
      <vt:lpstr>Ett citat som väl beskriver hur döva upplever vardagsidrottandet, ett citat som kan försöka förklara utanförskapet som upplevs i och med att de döva använder sig av teckenspråk:   ”Själva vardagssituationen inom idrottsklubbarna, föreningarna, hur döva runt om får plats i lagen bland hörande det finns ju attityder där, det finns ju diskriminering från tränare, ledare och man kanske inte har rätt kunskap där ute bland föreningar och klubbar om döva (…) de har ingen lust att förklara för de här personerna”.     En respondent berättade ”att okunskapen vid ett tillfälle ska ha gått så långt att det togs upp på ett stort konvent, ett lag med döva skulle uteslutas eftersom domarna inte visste hur de skulle kunna blåsa av matcherna”.      </vt:lpstr>
      <vt:lpstr>        6.    Sexuell   läggning</vt:lpstr>
      <vt:lpstr>PowerPoint-presentation</vt:lpstr>
      <vt:lpstr>        7.               ÅLDER</vt:lpstr>
      <vt:lpstr>PowerPoint-presentation</vt:lpstr>
      <vt:lpstr>Har ni en krisplan i er  förening?   Vet du vad du ska göra om något händer?   Är det något som behöver uppdateras eller åtgärdas?  </vt:lpstr>
      <vt:lpstr>PowerPoint-presentation</vt:lpstr>
      <vt:lpstr>      Normer                &amp;      Värderingar</vt:lpstr>
      <vt:lpstr>Närvarande och uppmärksam ledare </vt:lpstr>
      <vt:lpstr>PowerPoint-presentation</vt:lpstr>
      <vt:lpstr>PowerPoint-presentation</vt:lpstr>
    </vt:vector>
  </TitlesOfParts>
  <Company>Norrköpings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Petra Blom Andersson</dc:creator>
  <cp:lastModifiedBy>Lars Andersson</cp:lastModifiedBy>
  <cp:revision>87</cp:revision>
  <cp:lastPrinted>2019-10-21T14:40:35Z</cp:lastPrinted>
  <dcterms:created xsi:type="dcterms:W3CDTF">2019-04-25T13:46:59Z</dcterms:created>
  <dcterms:modified xsi:type="dcterms:W3CDTF">2020-06-11T18:19:16Z</dcterms:modified>
</cp:coreProperties>
</file>