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5"/>
  </p:notesMasterIdLst>
  <p:sldIdLst>
    <p:sldId id="264" r:id="rId5"/>
    <p:sldId id="301" r:id="rId6"/>
    <p:sldId id="305" r:id="rId7"/>
    <p:sldId id="303" r:id="rId8"/>
    <p:sldId id="307" r:id="rId9"/>
    <p:sldId id="308" r:id="rId10"/>
    <p:sldId id="309" r:id="rId11"/>
    <p:sldId id="310" r:id="rId12"/>
    <p:sldId id="311" r:id="rId13"/>
    <p:sldId id="312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A84"/>
    <a:srgbClr val="FEC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6DCF2A-26A9-49C2-AA1A-05E35E0D7B84}" v="17" dt="2023-09-21T10:52:22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563" autoAdjust="0"/>
    <p:restoredTop sz="70493" autoAdjust="0"/>
  </p:normalViewPr>
  <p:slideViewPr>
    <p:cSldViewPr snapToGrid="0">
      <p:cViewPr varScale="1">
        <p:scale>
          <a:sx n="80" d="100"/>
          <a:sy n="80" d="100"/>
        </p:scale>
        <p:origin x="9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F5A7A-392D-43CF-8930-3E2A5D834A8B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05765-96C3-4068-9BDF-43B3F9AA25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969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05765-96C3-4068-9BDF-43B3F9AA253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208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05765-96C3-4068-9BDF-43B3F9AA253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66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05765-96C3-4068-9BDF-43B3F9AA253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7343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05765-96C3-4068-9BDF-43B3F9AA253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3621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05765-96C3-4068-9BDF-43B3F9AA253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303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05765-96C3-4068-9BDF-43B3F9AA253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3895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05765-96C3-4068-9BDF-43B3F9AA253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703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05765-96C3-4068-9BDF-43B3F9AA253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93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294335-1F68-4365-B505-5F2928269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26C440F-5B0A-414C-9BCE-EB6E0C084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F8E2DD-CAA4-45E7-A363-A459C079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CCA8BC-5BDB-4419-BD35-D7C46514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E846E9-A0A9-482E-99E2-CE225CA1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17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371614-B40E-4289-9150-F5D08A197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C1B3991-2FB4-417D-94D3-7A3B60C84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D9AE83-BD50-408D-A3E9-2777C425D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1F565C-CEC2-4621-9B1C-5E40971D8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2B3D61-C121-45D0-8A5F-6D9CCC50F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740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D14C69C-EC1A-4501-BB1D-085135413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E28C0B-EA8E-400E-9FCC-2AF009979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351E03-021E-40DD-A19F-C5263F2A9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48FFCA-FB14-4E90-8E52-672CF21C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1155AA-877E-4947-8152-6BAA0340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5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0CA78-BB87-4EA1-AFA7-8C568D975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4AA3F5-E127-4CAD-92C4-B7C1FA547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C3F91B-4325-4383-8E93-D46DBC22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53CD40-DB73-4FB6-84FC-985422618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02FA12-AAB4-4E91-AFDF-C163E5DB5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37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D330C2-2645-45FC-BCBC-9265D646A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D0774F-D037-49BD-A378-FA5F59849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8AF2DB-54DC-423E-872B-BA39AB95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481D62-069C-4BDF-9584-BC4DCF93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677B76-6F41-4CB3-9497-E9016FBB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07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D5F42A-FF71-49BF-9B0B-F2850837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EA35C5-F7EC-4171-8676-6C5EFBE01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A162A4C-057E-4042-90E0-6D29C3C36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7BEF1E-666A-4E29-9F1D-F13AE3CB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DF3F3C-0E04-4947-A8CA-F635D923F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F557389-1186-4463-93A6-0C718395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576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FD23D6-2991-4012-9113-015990C5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E8BB80-AB05-42B6-B098-AF5E26880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EE98A5-77A9-493D-AFF1-03150B18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1F246F0-064C-43C9-BBB0-D0C07A1417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FBFEC19-AB1B-44E6-86E6-0316B8C8C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99F663E-09FA-4D5E-B0F6-F4A1FB0F3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040086B-8221-4B2D-BE60-EAC362C2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C16046A-FB15-47FE-B19C-93C77067B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362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66A7D4-4765-4FE6-89C5-F45B5EA77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C214153-79C3-4DB8-934C-2F071DD1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283CC35-1718-46E4-9E51-E0041202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7B8006E-EF9D-4BA1-A205-07488245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811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9D56483-47EE-4954-AB3A-5BAB0287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43AA4C0-4CC8-4854-88A6-0A7E68F5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A360BA8-A1BC-4F8C-B0D4-2090F67E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563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A89EE2-D504-43C5-AEE0-1C0C79DA3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A3BF47-D794-4ACD-8896-9C75595EE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723642-889C-4FB7-9AA5-6C1FEAB43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03FD526-B4FE-485C-AD72-5E2BB4910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9955E1-1EF6-472F-B3BA-DF48256A5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CD3B81-83DE-42A1-A126-C7C348A4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621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404A02-6594-4B76-B5A9-BE2CC69A2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346E6C1-4236-4EEE-89C1-B3D632163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44044A-2380-412A-B521-6D7E3CB74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52A480-09EF-4DD5-936C-EF2B38205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0163981-2E95-404A-8BE6-BAF8FAFB7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D00ACA-9027-46AE-994C-15E60726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896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B2C682C-CB17-416D-B47A-37D28473B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4F5D7D4-FB7E-4FD3-99EB-756C77F16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F40FC6-FC4C-4CAB-B3CB-71B7FB2FD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05ED-7D0F-4D8A-B2F4-A3BC785546B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CEC539-17E2-436A-8B2C-E29177132D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17FF99-4EBA-4D6B-910B-C8D19540D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FF6B5-0E17-4C02-85F3-C067F3D3BB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36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9800" y="295913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b="1" dirty="0">
                <a:solidFill>
                  <a:srgbClr val="143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Hantering EMP</a:t>
            </a:r>
            <a:br>
              <a:rPr lang="sv-SE" b="1" dirty="0">
                <a:solidFill>
                  <a:srgbClr val="143A8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b="1" dirty="0">
                <a:solidFill>
                  <a:srgbClr val="143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förening</a:t>
            </a:r>
          </a:p>
        </p:txBody>
      </p:sp>
      <p:pic>
        <p:nvPicPr>
          <p:cNvPr id="5" name="Bildobjekt 4" descr="Svenska_Handbollforbundet_cmyk_blu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085" y="662179"/>
            <a:ext cx="1717831" cy="202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22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9800" y="2959134"/>
            <a:ext cx="7772400" cy="1528645"/>
          </a:xfrm>
        </p:spPr>
        <p:txBody>
          <a:bodyPr>
            <a:normAutofit fontScale="90000"/>
          </a:bodyPr>
          <a:lstStyle/>
          <a:p>
            <a:r>
              <a:rPr lang="sv-SE" b="1" dirty="0">
                <a:solidFill>
                  <a:srgbClr val="143A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Färdigt!</a:t>
            </a:r>
            <a:br>
              <a:rPr lang="sv-SE" b="1" dirty="0">
                <a:solidFill>
                  <a:srgbClr val="143A8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b="1" dirty="0">
              <a:solidFill>
                <a:srgbClr val="143A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objekt 4" descr="Svenska_Handbollforbundet_cmyk_blu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085" y="662179"/>
            <a:ext cx="1717831" cy="2023224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9596F910-3F77-62D9-43B1-B8C5B095E988}"/>
              </a:ext>
            </a:extLst>
          </p:cNvPr>
          <p:cNvSpPr txBox="1"/>
          <p:nvPr/>
        </p:nvSpPr>
        <p:spPr>
          <a:xfrm>
            <a:off x="2209800" y="3946358"/>
            <a:ext cx="8614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143A8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Ni kan nu genomföra matchen i EMP trotts att ingen tidigare tillsättning av funktionärer gjorts. Matchens resultat kommer att komma upp vid avslutningen av matchen och man kommer kunna följa matchen via livescore.</a:t>
            </a:r>
          </a:p>
          <a:p>
            <a:endParaRPr lang="sv-SE" b="1" dirty="0">
              <a:solidFill>
                <a:srgbClr val="143A84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sv-SE" b="1" dirty="0">
                <a:solidFill>
                  <a:srgbClr val="143A8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För hantering av själva EMP så hänvisar vi till utbildningarna FU1 till FU4</a:t>
            </a:r>
          </a:p>
        </p:txBody>
      </p:sp>
    </p:spTree>
    <p:extLst>
      <p:ext uri="{BB962C8B-B14F-4D97-AF65-F5344CB8AC3E}">
        <p14:creationId xmlns:p14="http://schemas.microsoft.com/office/powerpoint/2010/main" val="349423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A16CA516-7864-0B48-8FA8-F199148C0A5E}"/>
              </a:ext>
            </a:extLst>
          </p:cNvPr>
          <p:cNvSpPr txBox="1">
            <a:spLocks/>
          </p:cNvSpPr>
          <p:nvPr/>
        </p:nvSpPr>
        <p:spPr>
          <a:xfrm>
            <a:off x="985650" y="325244"/>
            <a:ext cx="914912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sz="2800" b="1" dirty="0">
                <a:solidFill>
                  <a:schemeClr val="bg1"/>
                </a:solidFill>
                <a:latin typeface="Arial"/>
                <a:cs typeface="Arial"/>
              </a:rPr>
              <a:t>Att rapportera match i EMP utan funktionärstillsättning i Profixio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27C28D07-AAA3-B94F-B35B-C250B28FBF0D}"/>
              </a:ext>
            </a:extLst>
          </p:cNvPr>
          <p:cNvSpPr txBox="1">
            <a:spLocks/>
          </p:cNvSpPr>
          <p:nvPr/>
        </p:nvSpPr>
        <p:spPr>
          <a:xfrm>
            <a:off x="985651" y="1440156"/>
            <a:ext cx="938608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altLang="sv-SE" sz="2400" dirty="0">
              <a:solidFill>
                <a:srgbClr val="032B73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sv-SE" altLang="sv-SE" sz="2400" dirty="0">
                <a:solidFill>
                  <a:schemeClr val="bg1"/>
                </a:solidFill>
                <a:latin typeface="Arial"/>
                <a:cs typeface="Arial"/>
              </a:rPr>
              <a:t>Registrera match i EMP kan göras av alla funktionärer som har funktionen FU1 till FU4 i Profixio.</a:t>
            </a:r>
          </a:p>
          <a:p>
            <a:pPr>
              <a:spcAft>
                <a:spcPts val="1200"/>
              </a:spcAft>
            </a:pPr>
            <a:r>
              <a:rPr lang="sv-SE" altLang="sv-SE" sz="2400" dirty="0">
                <a:solidFill>
                  <a:schemeClr val="bg1"/>
                </a:solidFill>
                <a:latin typeface="Arial"/>
                <a:cs typeface="Arial"/>
              </a:rPr>
              <a:t>Den funktionär som öppnar upp en match för registrering får automatiskt rollen som sekreterare. Det är denna person som efter genomförd match kan godkänna och skicka upp protokollet till servern.</a:t>
            </a:r>
          </a:p>
          <a:p>
            <a:pPr>
              <a:spcAft>
                <a:spcPts val="1200"/>
              </a:spcAft>
            </a:pPr>
            <a:r>
              <a:rPr lang="sv-SE" altLang="sv-SE" sz="2400" dirty="0">
                <a:solidFill>
                  <a:schemeClr val="bg1"/>
                </a:solidFill>
                <a:latin typeface="Arial"/>
                <a:cs typeface="Arial"/>
              </a:rPr>
              <a:t>Sekreteraren skriver in tidtagare för matchen manuellt</a:t>
            </a:r>
          </a:p>
          <a:p>
            <a:pPr>
              <a:spcAft>
                <a:spcPts val="1200"/>
              </a:spcAft>
            </a:pPr>
            <a:r>
              <a:rPr lang="sv-SE" altLang="sv-SE" sz="2400" dirty="0">
                <a:solidFill>
                  <a:schemeClr val="bg1"/>
                </a:solidFill>
                <a:latin typeface="Arial"/>
                <a:cs typeface="Arial"/>
              </a:rPr>
              <a:t>Man kan även göra detta genom klubb </a:t>
            </a:r>
            <a:r>
              <a:rPr lang="sv-SE" altLang="sv-SE" sz="2400" dirty="0" err="1">
                <a:solidFill>
                  <a:schemeClr val="bg1"/>
                </a:solidFill>
                <a:latin typeface="Arial"/>
                <a:cs typeface="Arial"/>
              </a:rPr>
              <a:t>inlogging</a:t>
            </a:r>
            <a:r>
              <a:rPr lang="sv-SE" altLang="sv-SE" sz="2400" dirty="0">
                <a:solidFill>
                  <a:schemeClr val="bg1"/>
                </a:solidFill>
                <a:latin typeface="Arial"/>
                <a:cs typeface="Arial"/>
              </a:rPr>
              <a:t> (Skall endast göras om icke behörig person akut måste genomföra matchen)</a:t>
            </a:r>
          </a:p>
        </p:txBody>
      </p:sp>
    </p:spTree>
    <p:extLst>
      <p:ext uri="{BB962C8B-B14F-4D97-AF65-F5344CB8AC3E}">
        <p14:creationId xmlns:p14="http://schemas.microsoft.com/office/powerpoint/2010/main" val="379272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A16CA516-7864-0B48-8FA8-F199148C0A5E}"/>
              </a:ext>
            </a:extLst>
          </p:cNvPr>
          <p:cNvSpPr txBox="1">
            <a:spLocks/>
          </p:cNvSpPr>
          <p:nvPr/>
        </p:nvSpPr>
        <p:spPr>
          <a:xfrm>
            <a:off x="985650" y="325244"/>
            <a:ext cx="914912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sz="2800" b="1" dirty="0">
                <a:solidFill>
                  <a:schemeClr val="bg1"/>
                </a:solidFill>
                <a:latin typeface="Arial"/>
                <a:cs typeface="Arial"/>
              </a:rPr>
              <a:t>Starta match: Sök upp matchnummer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27C28D07-AAA3-B94F-B35B-C250B28FBF0D}"/>
              </a:ext>
            </a:extLst>
          </p:cNvPr>
          <p:cNvSpPr txBox="1">
            <a:spLocks/>
          </p:cNvSpPr>
          <p:nvPr/>
        </p:nvSpPr>
        <p:spPr>
          <a:xfrm>
            <a:off x="985651" y="1440156"/>
            <a:ext cx="938608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altLang="sv-SE" sz="2400" dirty="0">
              <a:solidFill>
                <a:srgbClr val="032B73"/>
              </a:solidFill>
              <a:latin typeface="Arial"/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sv-SE" altLang="sv-SE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3C41D25-4EBA-2728-2E79-FAF9B260A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1846" y="1476251"/>
            <a:ext cx="5775157" cy="50926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0248698-9FEA-990A-8920-C9B14CB403BC}"/>
              </a:ext>
            </a:extLst>
          </p:cNvPr>
          <p:cNvSpPr txBox="1"/>
          <p:nvPr/>
        </p:nvSpPr>
        <p:spPr>
          <a:xfrm>
            <a:off x="1179095" y="2967335"/>
            <a:ext cx="4066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Cuper/Serier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seriespel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Välj Handboll och distrikt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8A86FCFF-0C0B-C694-5E8C-6AD89AA6E819}"/>
              </a:ext>
            </a:extLst>
          </p:cNvPr>
          <p:cNvSpPr/>
          <p:nvPr/>
        </p:nvSpPr>
        <p:spPr>
          <a:xfrm>
            <a:off x="8470232" y="2809471"/>
            <a:ext cx="3332747" cy="160611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870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A16CA516-7864-0B48-8FA8-F199148C0A5E}"/>
              </a:ext>
            </a:extLst>
          </p:cNvPr>
          <p:cNvSpPr txBox="1">
            <a:spLocks/>
          </p:cNvSpPr>
          <p:nvPr/>
        </p:nvSpPr>
        <p:spPr>
          <a:xfrm>
            <a:off x="985650" y="325244"/>
            <a:ext cx="914912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sz="2800" b="1" dirty="0">
                <a:solidFill>
                  <a:schemeClr val="bg1"/>
                </a:solidFill>
                <a:latin typeface="Arial"/>
                <a:cs typeface="Arial"/>
              </a:rPr>
              <a:t>Starta match: Sök upp matchnummer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27C28D07-AAA3-B94F-B35B-C250B28FBF0D}"/>
              </a:ext>
            </a:extLst>
          </p:cNvPr>
          <p:cNvSpPr txBox="1">
            <a:spLocks/>
          </p:cNvSpPr>
          <p:nvPr/>
        </p:nvSpPr>
        <p:spPr>
          <a:xfrm>
            <a:off x="985651" y="1440156"/>
            <a:ext cx="938608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altLang="sv-SE" sz="2400" dirty="0">
              <a:solidFill>
                <a:srgbClr val="032B73"/>
              </a:solidFill>
              <a:latin typeface="Arial"/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sv-SE" altLang="sv-SE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0248698-9FEA-990A-8920-C9B14CB403BC}"/>
              </a:ext>
            </a:extLst>
          </p:cNvPr>
          <p:cNvSpPr txBox="1"/>
          <p:nvPr/>
        </p:nvSpPr>
        <p:spPr>
          <a:xfrm>
            <a:off x="1155032" y="2975226"/>
            <a:ext cx="4211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808C736-A9FE-922D-A2F9-6241E5658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140" y="1486737"/>
            <a:ext cx="7973538" cy="4934639"/>
          </a:xfrm>
          <a:prstGeom prst="rect">
            <a:avLst/>
          </a:prstGeom>
        </p:spPr>
      </p:pic>
      <p:sp>
        <p:nvSpPr>
          <p:cNvPr id="10" name="Ellips 9">
            <a:extLst>
              <a:ext uri="{FF2B5EF4-FFF2-40B4-BE49-F238E27FC236}">
                <a16:creationId xmlns:a16="http://schemas.microsoft.com/office/drawing/2014/main" id="{F36C29D8-7FB4-17B5-0065-C47CB579B6D9}"/>
              </a:ext>
            </a:extLst>
          </p:cNvPr>
          <p:cNvSpPr/>
          <p:nvPr/>
        </p:nvSpPr>
        <p:spPr>
          <a:xfrm>
            <a:off x="4463716" y="4331368"/>
            <a:ext cx="6906126" cy="97455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375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A16CA516-7864-0B48-8FA8-F199148C0A5E}"/>
              </a:ext>
            </a:extLst>
          </p:cNvPr>
          <p:cNvSpPr txBox="1">
            <a:spLocks/>
          </p:cNvSpPr>
          <p:nvPr/>
        </p:nvSpPr>
        <p:spPr>
          <a:xfrm>
            <a:off x="985650" y="325244"/>
            <a:ext cx="914912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sz="2800" b="1" dirty="0">
                <a:solidFill>
                  <a:schemeClr val="bg1"/>
                </a:solidFill>
                <a:latin typeface="Arial"/>
                <a:cs typeface="Arial"/>
              </a:rPr>
              <a:t>Starta match: Sök upp matchnummer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27C28D07-AAA3-B94F-B35B-C250B28FBF0D}"/>
              </a:ext>
            </a:extLst>
          </p:cNvPr>
          <p:cNvSpPr txBox="1">
            <a:spLocks/>
          </p:cNvSpPr>
          <p:nvPr/>
        </p:nvSpPr>
        <p:spPr>
          <a:xfrm>
            <a:off x="985651" y="1440156"/>
            <a:ext cx="938608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altLang="sv-SE" sz="2400" dirty="0">
              <a:solidFill>
                <a:srgbClr val="032B73"/>
              </a:solidFill>
              <a:latin typeface="Arial"/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sv-SE" altLang="sv-SE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0248698-9FEA-990A-8920-C9B14CB403BC}"/>
              </a:ext>
            </a:extLst>
          </p:cNvPr>
          <p:cNvSpPr txBox="1"/>
          <p:nvPr/>
        </p:nvSpPr>
        <p:spPr>
          <a:xfrm>
            <a:off x="1155032" y="2975226"/>
            <a:ext cx="4211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Här ser du alla kommande</a:t>
            </a:r>
            <a:b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Kopiera matchnumret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14B9D00-2546-CC32-12C6-87EDC60D1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073" y="1250663"/>
            <a:ext cx="6336276" cy="5115599"/>
          </a:xfrm>
          <a:prstGeom prst="rect">
            <a:avLst/>
          </a:prstGeom>
        </p:spPr>
      </p:pic>
      <p:sp>
        <p:nvSpPr>
          <p:cNvPr id="6" name="Ellips 5">
            <a:extLst>
              <a:ext uri="{FF2B5EF4-FFF2-40B4-BE49-F238E27FC236}">
                <a16:creationId xmlns:a16="http://schemas.microsoft.com/office/drawing/2014/main" id="{8F3D8E83-4091-7918-8EBD-09D62102A122}"/>
              </a:ext>
            </a:extLst>
          </p:cNvPr>
          <p:cNvSpPr/>
          <p:nvPr/>
        </p:nvSpPr>
        <p:spPr>
          <a:xfrm>
            <a:off x="7002380" y="3271032"/>
            <a:ext cx="1720516" cy="62163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82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A16CA516-7864-0B48-8FA8-F199148C0A5E}"/>
              </a:ext>
            </a:extLst>
          </p:cNvPr>
          <p:cNvSpPr txBox="1">
            <a:spLocks/>
          </p:cNvSpPr>
          <p:nvPr/>
        </p:nvSpPr>
        <p:spPr>
          <a:xfrm>
            <a:off x="985650" y="325244"/>
            <a:ext cx="914912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sz="2800" b="1" dirty="0">
                <a:solidFill>
                  <a:schemeClr val="bg1"/>
                </a:solidFill>
                <a:latin typeface="Arial"/>
                <a:cs typeface="Arial"/>
              </a:rPr>
              <a:t>Starta match: Starta EMP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27C28D07-AAA3-B94F-B35B-C250B28FBF0D}"/>
              </a:ext>
            </a:extLst>
          </p:cNvPr>
          <p:cNvSpPr txBox="1">
            <a:spLocks/>
          </p:cNvSpPr>
          <p:nvPr/>
        </p:nvSpPr>
        <p:spPr>
          <a:xfrm>
            <a:off x="985651" y="1440156"/>
            <a:ext cx="938608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altLang="sv-SE" sz="2400" dirty="0">
              <a:solidFill>
                <a:srgbClr val="032B73"/>
              </a:solidFill>
              <a:latin typeface="Arial"/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sv-SE" altLang="sv-SE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0248698-9FEA-990A-8920-C9B14CB403BC}"/>
              </a:ext>
            </a:extLst>
          </p:cNvPr>
          <p:cNvSpPr txBox="1"/>
          <p:nvPr/>
        </p:nvSpPr>
        <p:spPr>
          <a:xfrm>
            <a:off x="1155032" y="2975226"/>
            <a:ext cx="42110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Gå tillbaka till din huvudmeny genom att trycka på Smiley gubben.</a:t>
            </a:r>
            <a:b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Klicka på knappen för elektroniskt matchprotokoll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54EA06B-2086-B599-5313-055A41696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9788" y="2175761"/>
            <a:ext cx="2343477" cy="2276793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37777809-1E79-1347-7F48-724D43D584A4}"/>
              </a:ext>
            </a:extLst>
          </p:cNvPr>
          <p:cNvSpPr/>
          <p:nvPr/>
        </p:nvSpPr>
        <p:spPr>
          <a:xfrm>
            <a:off x="7038474" y="2298032"/>
            <a:ext cx="890337" cy="67719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00E902E-B07D-8D11-0D7F-6000ECA1CE80}"/>
              </a:ext>
            </a:extLst>
          </p:cNvPr>
          <p:cNvSpPr txBox="1"/>
          <p:nvPr/>
        </p:nvSpPr>
        <p:spPr>
          <a:xfrm>
            <a:off x="7928811" y="2396386"/>
            <a:ext cx="733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1.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521FF372-277A-9B72-7636-053092223D55}"/>
              </a:ext>
            </a:extLst>
          </p:cNvPr>
          <p:cNvSpPr/>
          <p:nvPr/>
        </p:nvSpPr>
        <p:spPr>
          <a:xfrm>
            <a:off x="7038474" y="3097497"/>
            <a:ext cx="794084" cy="48791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F012E759-CC4A-E5D8-7F4B-BDD5603A340C}"/>
              </a:ext>
            </a:extLst>
          </p:cNvPr>
          <p:cNvSpPr txBox="1"/>
          <p:nvPr/>
        </p:nvSpPr>
        <p:spPr>
          <a:xfrm>
            <a:off x="7928811" y="3188446"/>
            <a:ext cx="733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38942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A16CA516-7864-0B48-8FA8-F199148C0A5E}"/>
              </a:ext>
            </a:extLst>
          </p:cNvPr>
          <p:cNvSpPr txBox="1">
            <a:spLocks/>
          </p:cNvSpPr>
          <p:nvPr/>
        </p:nvSpPr>
        <p:spPr>
          <a:xfrm>
            <a:off x="985650" y="325244"/>
            <a:ext cx="914912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sz="2800" b="1" dirty="0">
                <a:solidFill>
                  <a:schemeClr val="bg1"/>
                </a:solidFill>
                <a:latin typeface="Arial"/>
                <a:cs typeface="Arial"/>
              </a:rPr>
              <a:t>Starta match: Starta EMP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27C28D07-AAA3-B94F-B35B-C250B28FBF0D}"/>
              </a:ext>
            </a:extLst>
          </p:cNvPr>
          <p:cNvSpPr txBox="1">
            <a:spLocks/>
          </p:cNvSpPr>
          <p:nvPr/>
        </p:nvSpPr>
        <p:spPr>
          <a:xfrm>
            <a:off x="985651" y="1440156"/>
            <a:ext cx="938608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altLang="sv-SE" sz="2400" dirty="0">
              <a:solidFill>
                <a:srgbClr val="032B73"/>
              </a:solidFill>
              <a:latin typeface="Arial"/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sv-SE" altLang="sv-SE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0248698-9FEA-990A-8920-C9B14CB403BC}"/>
              </a:ext>
            </a:extLst>
          </p:cNvPr>
          <p:cNvSpPr txBox="1"/>
          <p:nvPr/>
        </p:nvSpPr>
        <p:spPr>
          <a:xfrm>
            <a:off x="1155032" y="2975226"/>
            <a:ext cx="42110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Gå tillbaka till din huvudmeny genom att trycka på Smiley gubben.</a:t>
            </a:r>
            <a:b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Klicka på knappen för elektroniskt matchprotokoll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54EA06B-2086-B599-5313-055A41696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9788" y="2175761"/>
            <a:ext cx="2343477" cy="2276793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37777809-1E79-1347-7F48-724D43D584A4}"/>
              </a:ext>
            </a:extLst>
          </p:cNvPr>
          <p:cNvSpPr/>
          <p:nvPr/>
        </p:nvSpPr>
        <p:spPr>
          <a:xfrm>
            <a:off x="7038474" y="2298032"/>
            <a:ext cx="890337" cy="67719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00E902E-B07D-8D11-0D7F-6000ECA1CE80}"/>
              </a:ext>
            </a:extLst>
          </p:cNvPr>
          <p:cNvSpPr txBox="1"/>
          <p:nvPr/>
        </p:nvSpPr>
        <p:spPr>
          <a:xfrm>
            <a:off x="7928811" y="2396386"/>
            <a:ext cx="733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1.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521FF372-277A-9B72-7636-053092223D55}"/>
              </a:ext>
            </a:extLst>
          </p:cNvPr>
          <p:cNvSpPr/>
          <p:nvPr/>
        </p:nvSpPr>
        <p:spPr>
          <a:xfrm>
            <a:off x="7038474" y="3097497"/>
            <a:ext cx="794084" cy="48791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F012E759-CC4A-E5D8-7F4B-BDD5603A340C}"/>
              </a:ext>
            </a:extLst>
          </p:cNvPr>
          <p:cNvSpPr txBox="1"/>
          <p:nvPr/>
        </p:nvSpPr>
        <p:spPr>
          <a:xfrm>
            <a:off x="7928811" y="3188446"/>
            <a:ext cx="733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85186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A16CA516-7864-0B48-8FA8-F199148C0A5E}"/>
              </a:ext>
            </a:extLst>
          </p:cNvPr>
          <p:cNvSpPr txBox="1">
            <a:spLocks/>
          </p:cNvSpPr>
          <p:nvPr/>
        </p:nvSpPr>
        <p:spPr>
          <a:xfrm>
            <a:off x="985650" y="325244"/>
            <a:ext cx="914912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sz="2800" b="1" dirty="0">
                <a:solidFill>
                  <a:schemeClr val="bg1"/>
                </a:solidFill>
                <a:latin typeface="Arial"/>
                <a:cs typeface="Arial"/>
              </a:rPr>
              <a:t>Starta match: Starta EMP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27C28D07-AAA3-B94F-B35B-C250B28FBF0D}"/>
              </a:ext>
            </a:extLst>
          </p:cNvPr>
          <p:cNvSpPr txBox="1">
            <a:spLocks/>
          </p:cNvSpPr>
          <p:nvPr/>
        </p:nvSpPr>
        <p:spPr>
          <a:xfrm>
            <a:off x="985651" y="1440156"/>
            <a:ext cx="938608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altLang="sv-SE" sz="2400" dirty="0">
              <a:solidFill>
                <a:srgbClr val="032B73"/>
              </a:solidFill>
              <a:latin typeface="Arial"/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sv-SE" altLang="sv-SE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0248698-9FEA-990A-8920-C9B14CB403BC}"/>
              </a:ext>
            </a:extLst>
          </p:cNvPr>
          <p:cNvSpPr txBox="1"/>
          <p:nvPr/>
        </p:nvSpPr>
        <p:spPr>
          <a:xfrm>
            <a:off x="985650" y="3102972"/>
            <a:ext cx="4211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Sök upp matchen genom att kopiera in matchnumret i sökrutan</a:t>
            </a:r>
            <a:b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öppna matchprotokoll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44D155E-EB21-C4AB-12D2-5B6FA11E9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25244"/>
            <a:ext cx="5365176" cy="3581900"/>
          </a:xfrm>
          <a:prstGeom prst="rect">
            <a:avLst/>
          </a:prstGeom>
        </p:spPr>
      </p:pic>
      <p:sp>
        <p:nvSpPr>
          <p:cNvPr id="6" name="Ellips 5">
            <a:extLst>
              <a:ext uri="{FF2B5EF4-FFF2-40B4-BE49-F238E27FC236}">
                <a16:creationId xmlns:a16="http://schemas.microsoft.com/office/drawing/2014/main" id="{F644CA01-EDBA-6543-79AB-96A0397A2F29}"/>
              </a:ext>
            </a:extLst>
          </p:cNvPr>
          <p:cNvSpPr/>
          <p:nvPr/>
        </p:nvSpPr>
        <p:spPr>
          <a:xfrm>
            <a:off x="6436894" y="1187174"/>
            <a:ext cx="2586789" cy="926431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9D1EE7D-7C6D-0AC1-C330-7ABEA46B17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5890" y="4622395"/>
            <a:ext cx="6630325" cy="1590897"/>
          </a:xfrm>
          <a:prstGeom prst="rect">
            <a:avLst/>
          </a:prstGeom>
        </p:spPr>
      </p:pic>
      <p:sp>
        <p:nvSpPr>
          <p:cNvPr id="15" name="Ellips 14">
            <a:extLst>
              <a:ext uri="{FF2B5EF4-FFF2-40B4-BE49-F238E27FC236}">
                <a16:creationId xmlns:a16="http://schemas.microsoft.com/office/drawing/2014/main" id="{E2EBD25D-20ED-3089-4CF4-EFAD1954F7FF}"/>
              </a:ext>
            </a:extLst>
          </p:cNvPr>
          <p:cNvSpPr/>
          <p:nvPr/>
        </p:nvSpPr>
        <p:spPr>
          <a:xfrm>
            <a:off x="8927432" y="4769074"/>
            <a:ext cx="2408783" cy="64877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3800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A16CA516-7864-0B48-8FA8-F199148C0A5E}"/>
              </a:ext>
            </a:extLst>
          </p:cNvPr>
          <p:cNvSpPr txBox="1">
            <a:spLocks/>
          </p:cNvSpPr>
          <p:nvPr/>
        </p:nvSpPr>
        <p:spPr>
          <a:xfrm>
            <a:off x="985650" y="325244"/>
            <a:ext cx="914912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sz="2800" b="1" dirty="0">
                <a:solidFill>
                  <a:schemeClr val="bg1"/>
                </a:solidFill>
                <a:latin typeface="Arial"/>
                <a:cs typeface="Arial"/>
              </a:rPr>
              <a:t>Starta match: Starta EMP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27C28D07-AAA3-B94F-B35B-C250B28FBF0D}"/>
              </a:ext>
            </a:extLst>
          </p:cNvPr>
          <p:cNvSpPr txBox="1">
            <a:spLocks/>
          </p:cNvSpPr>
          <p:nvPr/>
        </p:nvSpPr>
        <p:spPr>
          <a:xfrm>
            <a:off x="985651" y="1440156"/>
            <a:ext cx="938608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altLang="sv-SE" sz="2400" dirty="0">
              <a:solidFill>
                <a:srgbClr val="032B73"/>
              </a:solidFill>
              <a:latin typeface="Arial"/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sv-SE" altLang="sv-SE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0248698-9FEA-990A-8920-C9B14CB403BC}"/>
              </a:ext>
            </a:extLst>
          </p:cNvPr>
          <p:cNvSpPr txBox="1"/>
          <p:nvPr/>
        </p:nvSpPr>
        <p:spPr>
          <a:xfrm>
            <a:off x="806345" y="2954396"/>
            <a:ext cx="4211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Matchfunktionärer</a:t>
            </a:r>
            <a:b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Fyll i tidtagares namn och tryck på spara.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F644CA01-EDBA-6543-79AB-96A0397A2F29}"/>
              </a:ext>
            </a:extLst>
          </p:cNvPr>
          <p:cNvSpPr/>
          <p:nvPr/>
        </p:nvSpPr>
        <p:spPr>
          <a:xfrm>
            <a:off x="6436894" y="1187174"/>
            <a:ext cx="2586789" cy="926431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E2EBD25D-20ED-3089-4CF4-EFAD1954F7FF}"/>
              </a:ext>
            </a:extLst>
          </p:cNvPr>
          <p:cNvSpPr/>
          <p:nvPr/>
        </p:nvSpPr>
        <p:spPr>
          <a:xfrm>
            <a:off x="8927432" y="4769074"/>
            <a:ext cx="2408783" cy="64877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4BE2A6C-1BDE-5D5D-9605-21D40A15D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754" y="864291"/>
            <a:ext cx="6039693" cy="2838846"/>
          </a:xfrm>
          <a:prstGeom prst="rect">
            <a:avLst/>
          </a:prstGeom>
        </p:spPr>
      </p:pic>
      <p:sp>
        <p:nvSpPr>
          <p:cNvPr id="10" name="Ellips 9">
            <a:extLst>
              <a:ext uri="{FF2B5EF4-FFF2-40B4-BE49-F238E27FC236}">
                <a16:creationId xmlns:a16="http://schemas.microsoft.com/office/drawing/2014/main" id="{3D28AF46-89B1-5576-DB83-C1963ECA7346}"/>
              </a:ext>
            </a:extLst>
          </p:cNvPr>
          <p:cNvSpPr/>
          <p:nvPr/>
        </p:nvSpPr>
        <p:spPr>
          <a:xfrm>
            <a:off x="5919537" y="2436488"/>
            <a:ext cx="2586789" cy="103581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281F80C8-A676-D0CA-7004-44F80ACB4E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0822" y="4135964"/>
            <a:ext cx="5611008" cy="2086266"/>
          </a:xfrm>
          <a:prstGeom prst="rect">
            <a:avLst/>
          </a:prstGeom>
        </p:spPr>
      </p:pic>
      <p:sp>
        <p:nvSpPr>
          <p:cNvPr id="16" name="Ellips 15">
            <a:extLst>
              <a:ext uri="{FF2B5EF4-FFF2-40B4-BE49-F238E27FC236}">
                <a16:creationId xmlns:a16="http://schemas.microsoft.com/office/drawing/2014/main" id="{F55AD692-16BF-AE61-B4BA-B0D50B5B4F2E}"/>
              </a:ext>
            </a:extLst>
          </p:cNvPr>
          <p:cNvSpPr/>
          <p:nvPr/>
        </p:nvSpPr>
        <p:spPr>
          <a:xfrm>
            <a:off x="6096000" y="5093459"/>
            <a:ext cx="1460718" cy="90025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747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3FF57DC374354FB739A9C07BB2A015" ma:contentTypeVersion="15" ma:contentTypeDescription="Skapa ett nytt dokument." ma:contentTypeScope="" ma:versionID="7ba2ad13801e5348ac0cca2058b871a7">
  <xsd:schema xmlns:xsd="http://www.w3.org/2001/XMLSchema" xmlns:xs="http://www.w3.org/2001/XMLSchema" xmlns:p="http://schemas.microsoft.com/office/2006/metadata/properties" xmlns:ns2="1d08ed25-fdec-4fac-8201-e92cb56d042a" xmlns:ns3="cba1d6e1-6ede-4c17-a08c-59fe3147cdb0" targetNamespace="http://schemas.microsoft.com/office/2006/metadata/properties" ma:root="true" ma:fieldsID="e1da23e68de778be6bf81b5b19a462a7" ns2:_="" ns3:_="">
    <xsd:import namespace="1d08ed25-fdec-4fac-8201-e92cb56d042a"/>
    <xsd:import namespace="cba1d6e1-6ede-4c17-a08c-59fe3147cd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8ed25-fdec-4fac-8201-e92cb56d0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1d6e1-6ede-4c17-a08c-59fe3147cdb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b11b4d7-956f-4bbc-b7dd-a6827dd13497}" ma:internalName="TaxCatchAll" ma:showField="CatchAllData" ma:web="cba1d6e1-6ede-4c17-a08c-59fe3147cd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08ed25-fdec-4fac-8201-e92cb56d042a">
      <Terms xmlns="http://schemas.microsoft.com/office/infopath/2007/PartnerControls"/>
    </lcf76f155ced4ddcb4097134ff3c332f>
    <TaxCatchAll xmlns="cba1d6e1-6ede-4c17-a08c-59fe3147cdb0" xsi:nil="true"/>
  </documentManagement>
</p:properties>
</file>

<file path=customXml/itemProps1.xml><?xml version="1.0" encoding="utf-8"?>
<ds:datastoreItem xmlns:ds="http://schemas.openxmlformats.org/officeDocument/2006/customXml" ds:itemID="{34295D8E-EE43-4F22-9FF7-61BF72A229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53C5DB-FF9D-42FF-8A3A-DC76BB5017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08ed25-fdec-4fac-8201-e92cb56d042a"/>
    <ds:schemaRef ds:uri="cba1d6e1-6ede-4c17-a08c-59fe3147cd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40CB35-F9AF-450C-937E-C713D846BEE9}">
  <ds:schemaRefs>
    <ds:schemaRef ds:uri="http://purl.org/dc/terms/"/>
    <ds:schemaRef ds:uri="http://www.w3.org/XML/1998/namespace"/>
    <ds:schemaRef ds:uri="http://schemas.microsoft.com/office/2006/documentManagement/types"/>
    <ds:schemaRef ds:uri="cba1d6e1-6ede-4c17-a08c-59fe3147cdb0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d08ed25-fdec-4fac-8201-e92cb56d042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297</Words>
  <Application>Microsoft Office PowerPoint</Application>
  <PresentationFormat>Bredbild</PresentationFormat>
  <Paragraphs>44</Paragraphs>
  <Slides>10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Hantering EMP i förening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Färdigt!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Parahandboll</dc:title>
  <dc:creator>Frida Johansson (Svenska Cykelförbundet)</dc:creator>
  <cp:lastModifiedBy>Niklas Axvallen (Handboll)</cp:lastModifiedBy>
  <cp:revision>34</cp:revision>
  <dcterms:created xsi:type="dcterms:W3CDTF">2018-09-04T12:29:37Z</dcterms:created>
  <dcterms:modified xsi:type="dcterms:W3CDTF">2023-09-21T10:55:12Z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940600</vt:r8>
  </property>
  <property fmtid="{D5CDD505-2E9C-101B-9397-08002B2CF9AE}" pid="3" name="ContentTypeId">
    <vt:lpwstr>0x010100F23FF57DC374354FB739A9C07BB2A015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