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5" roundtripDataSignature="AMtx7mg3MOP5QtVLUPXokVLRcpCUzLbC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sv-SE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2" name="Google Shape;212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3" name="Google Shape;213;p10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4" name="Google Shape;214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1" name="Google Shape;101;p2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2" name="Google Shape;102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5" name="Google Shape;115;p3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6" name="Google Shape;116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9" name="Google Shape;129;p4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0" name="Google Shape;130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3" name="Google Shape;143;p5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4" name="Google Shape;144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7" name="Google Shape;157;p6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8" name="Google Shape;158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1" name="Google Shape;171;p7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2" name="Google Shape;172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4" name="Google Shape;184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5" name="Google Shape;185;p8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6" name="Google Shape;186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8" name="Google Shape;198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9" name="Google Shape;199;p9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0" name="Google Shape;200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ubrik och innehåll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ubrik och lodrät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drät rubrik och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ubrikbild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vsnittsrubrik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vå delar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ämförels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ast rubrik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om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med bildtext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ld med bildtext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2" Type="http://schemas.openxmlformats.org/officeDocument/2006/relationships/image" Target="../media/image1.png"/><Relationship Id="rId9" Type="http://schemas.openxmlformats.org/officeDocument/2006/relationships/slide" Target="/ppt/slides/slide8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>
            <p:ph type="title"/>
          </p:nvPr>
        </p:nvSpPr>
        <p:spPr>
          <a:xfrm>
            <a:off x="1136397" y="502020"/>
            <a:ext cx="5323715" cy="16429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mbria"/>
              <a:buNone/>
            </a:pPr>
            <a:r>
              <a:rPr b="1" lang="sv-SE" sz="4000">
                <a:latin typeface="Cambria"/>
                <a:ea typeface="Cambria"/>
                <a:cs typeface="Cambria"/>
                <a:sym typeface="Cambria"/>
              </a:rPr>
              <a:t>Föräldramöte</a:t>
            </a:r>
            <a:br>
              <a:rPr b="1" lang="sv-SE" sz="4000">
                <a:latin typeface="Cambria"/>
                <a:ea typeface="Cambria"/>
                <a:cs typeface="Cambria"/>
                <a:sym typeface="Cambria"/>
              </a:rPr>
            </a:br>
            <a:endParaRPr b="1" sz="40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2" name="Google Shape;92;p1"/>
          <p:cNvSpPr txBox="1"/>
          <p:nvPr>
            <p:ph idx="1" type="body"/>
          </p:nvPr>
        </p:nvSpPr>
        <p:spPr>
          <a:xfrm>
            <a:off x="1144923" y="2405894"/>
            <a:ext cx="5315189" cy="35350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 u="sng">
                <a:solidFill>
                  <a:schemeClr val="hlink"/>
                </a:solidFill>
                <a:latin typeface="Cambria"/>
                <a:ea typeface="Cambria"/>
                <a:cs typeface="Cambria"/>
                <a:sym typeface="Cambria"/>
                <a:hlinkClick action="ppaction://hlinksldjump" r:id="rId3"/>
              </a:rPr>
              <a:t>Utdrag ur policy</a:t>
            </a:r>
            <a:endParaRPr sz="2000">
              <a:latin typeface="Cambria"/>
              <a:ea typeface="Cambria"/>
              <a:cs typeface="Cambria"/>
              <a:sym typeface="Cambria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 u="sng">
                <a:solidFill>
                  <a:schemeClr val="hlink"/>
                </a:solidFill>
                <a:latin typeface="Cambria"/>
                <a:ea typeface="Cambria"/>
                <a:cs typeface="Cambria"/>
                <a:sym typeface="Cambria"/>
                <a:hlinkClick action="ppaction://hlinksldjump" r:id="rId4"/>
              </a:rPr>
              <a:t>Avsiktsförklaring</a:t>
            </a:r>
            <a:endParaRPr sz="2000">
              <a:latin typeface="Cambria"/>
              <a:ea typeface="Cambria"/>
              <a:cs typeface="Cambria"/>
              <a:sym typeface="Cambria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 u="sng">
                <a:solidFill>
                  <a:schemeClr val="hlink"/>
                </a:solidFill>
                <a:latin typeface="Cambria"/>
                <a:ea typeface="Cambria"/>
                <a:cs typeface="Cambria"/>
                <a:sym typeface="Cambria"/>
                <a:hlinkClick action="ppaction://hlinksldjump" r:id="rId5"/>
              </a:rPr>
              <a:t>Grov- och detaljplanering</a:t>
            </a:r>
            <a:endParaRPr sz="2000">
              <a:latin typeface="Cambria"/>
              <a:ea typeface="Cambria"/>
              <a:cs typeface="Cambria"/>
              <a:sym typeface="Cambria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 u="sng">
                <a:solidFill>
                  <a:schemeClr val="hlink"/>
                </a:solidFill>
                <a:latin typeface="Cambria"/>
                <a:ea typeface="Cambria"/>
                <a:cs typeface="Cambria"/>
                <a:sym typeface="Cambria"/>
                <a:hlinkClick action="ppaction://hlinksldjump" r:id="rId6"/>
              </a:rPr>
              <a:t>Träningstider</a:t>
            </a:r>
            <a:endParaRPr sz="2000">
              <a:latin typeface="Cambria"/>
              <a:ea typeface="Cambria"/>
              <a:cs typeface="Cambria"/>
              <a:sym typeface="Cambria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 u="sng">
                <a:solidFill>
                  <a:schemeClr val="hlink"/>
                </a:solidFill>
                <a:latin typeface="Cambria"/>
                <a:ea typeface="Cambria"/>
                <a:cs typeface="Cambria"/>
                <a:sym typeface="Cambria"/>
                <a:hlinkClick action="ppaction://hlinksldjump" r:id="rId7"/>
              </a:rPr>
              <a:t>Seriespel</a:t>
            </a:r>
            <a:endParaRPr sz="2000">
              <a:latin typeface="Cambria"/>
              <a:ea typeface="Cambria"/>
              <a:cs typeface="Cambria"/>
              <a:sym typeface="Cambria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 u="sng">
                <a:solidFill>
                  <a:schemeClr val="hlink"/>
                </a:solidFill>
                <a:latin typeface="Cambria"/>
                <a:ea typeface="Cambria"/>
                <a:cs typeface="Cambria"/>
                <a:sym typeface="Cambria"/>
                <a:hlinkClick action="ppaction://hlinksldjump" r:id="rId8"/>
              </a:rPr>
              <a:t>Medlems- och spelaravgifter</a:t>
            </a:r>
            <a:endParaRPr sz="2000">
              <a:latin typeface="Cambria"/>
              <a:ea typeface="Cambria"/>
              <a:cs typeface="Cambria"/>
              <a:sym typeface="Cambria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 u="sng">
                <a:solidFill>
                  <a:schemeClr val="hlink"/>
                </a:solidFill>
                <a:latin typeface="Cambria"/>
                <a:ea typeface="Cambria"/>
                <a:cs typeface="Cambria"/>
                <a:sym typeface="Cambria"/>
                <a:hlinkClick action="ppaction://hlinksldjump" r:id="rId9"/>
              </a:rPr>
              <a:t>Kiosk- och sekretariat</a:t>
            </a:r>
            <a:endParaRPr sz="2000">
              <a:latin typeface="Cambria"/>
              <a:ea typeface="Cambria"/>
              <a:cs typeface="Cambria"/>
              <a:sym typeface="Cambria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 u="sng">
                <a:solidFill>
                  <a:schemeClr val="hlink"/>
                </a:solidFill>
                <a:latin typeface="Cambria"/>
                <a:ea typeface="Cambria"/>
                <a:cs typeface="Cambria"/>
                <a:sym typeface="Cambria"/>
                <a:hlinkClick action="ppaction://hlinksldjump" r:id="rId10"/>
              </a:rPr>
              <a:t>Sponsring</a:t>
            </a:r>
            <a:endParaRPr sz="2000">
              <a:latin typeface="Cambria"/>
              <a:ea typeface="Cambria"/>
              <a:cs typeface="Cambria"/>
              <a:sym typeface="Cambria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 u="sng">
                <a:solidFill>
                  <a:schemeClr val="hlink"/>
                </a:solidFill>
                <a:latin typeface="Cambria"/>
                <a:ea typeface="Cambria"/>
                <a:cs typeface="Cambria"/>
                <a:sym typeface="Cambria"/>
                <a:hlinkClick action="ppaction://hlinksldjump" r:id="rId11"/>
              </a:rPr>
              <a:t>Övriga frågor</a:t>
            </a:r>
            <a:endParaRPr sz="20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3" name="Google Shape;93;p1"/>
          <p:cNvSpPr/>
          <p:nvPr/>
        </p:nvSpPr>
        <p:spPr>
          <a:xfrm flipH="1" rot="10800000">
            <a:off x="8123333" y="-5"/>
            <a:ext cx="4092521" cy="6858000"/>
          </a:xfrm>
          <a:prstGeom prst="rect">
            <a:avLst/>
          </a:prstGeom>
          <a:gradFill>
            <a:gsLst>
              <a:gs pos="0">
                <a:srgbClr val="000000">
                  <a:alpha val="92941"/>
                </a:srgbClr>
              </a:gs>
              <a:gs pos="8000">
                <a:srgbClr val="000000">
                  <a:alpha val="92941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 flipH="1" rot="10800000">
            <a:off x="8123333" y="-2"/>
            <a:ext cx="4092521" cy="6400369"/>
          </a:xfrm>
          <a:prstGeom prst="rect">
            <a:avLst/>
          </a:prstGeom>
          <a:gradFill>
            <a:gsLst>
              <a:gs pos="0">
                <a:srgbClr val="1F3864">
                  <a:alpha val="0"/>
                </a:srgbClr>
              </a:gs>
              <a:gs pos="31000">
                <a:srgbClr val="1F3864">
                  <a:alpha val="0"/>
                </a:srgbClr>
              </a:gs>
              <a:gs pos="100000">
                <a:srgbClr val="1F3864">
                  <a:alpha val="25098"/>
                </a:srgbClr>
              </a:gs>
            </a:gsLst>
            <a:lin ang="18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 flipH="1" rot="10800000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72000">
                <a:srgbClr val="000000">
                  <a:alpha val="20000"/>
                </a:srgbClr>
              </a:gs>
              <a:gs pos="100000">
                <a:srgbClr val="000000">
                  <a:alpha val="20000"/>
                </a:srgbClr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 flipH="1" rot="10800000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93000">
                <a:srgbClr val="000000">
                  <a:alpha val="27843"/>
                </a:srgbClr>
              </a:gs>
              <a:gs pos="100000">
                <a:srgbClr val="000000">
                  <a:alpha val="27843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7" name="Google Shape;97;p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075967" y="2078549"/>
            <a:ext cx="4170530" cy="27327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10"/>
          <p:cNvSpPr txBox="1"/>
          <p:nvPr>
            <p:ph type="title"/>
          </p:nvPr>
        </p:nvSpPr>
        <p:spPr>
          <a:xfrm>
            <a:off x="1136397" y="502020"/>
            <a:ext cx="5323715" cy="16429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mbria"/>
              <a:buNone/>
            </a:pPr>
            <a:r>
              <a:rPr b="1" lang="sv-SE" sz="4000">
                <a:latin typeface="Cambria"/>
                <a:ea typeface="Cambria"/>
                <a:cs typeface="Cambria"/>
                <a:sym typeface="Cambria"/>
              </a:rPr>
              <a:t>Övriga frågor / lagets egna punkter</a:t>
            </a:r>
            <a:br>
              <a:rPr b="1" lang="sv-SE" sz="4000">
                <a:latin typeface="Cambria"/>
                <a:ea typeface="Cambria"/>
                <a:cs typeface="Cambria"/>
                <a:sym typeface="Cambria"/>
              </a:rPr>
            </a:br>
            <a:endParaRPr b="1" sz="40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18" name="Google Shape;218;p10"/>
          <p:cNvSpPr txBox="1"/>
          <p:nvPr>
            <p:ph idx="1" type="body"/>
          </p:nvPr>
        </p:nvSpPr>
        <p:spPr>
          <a:xfrm>
            <a:off x="1144923" y="2405894"/>
            <a:ext cx="5315100" cy="3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sv-SE" sz="1300"/>
              <a:t> </a:t>
            </a:r>
            <a:endParaRPr sz="13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sv-SE" sz="1300"/>
              <a:t>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t/>
            </a:r>
            <a:endParaRPr sz="13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300"/>
              <a:buChar char="•"/>
            </a:pPr>
            <a:r>
              <a:t/>
            </a:r>
            <a:endParaRPr sz="1300"/>
          </a:p>
        </p:txBody>
      </p:sp>
      <p:sp>
        <p:nvSpPr>
          <p:cNvPr id="219" name="Google Shape;219;p10"/>
          <p:cNvSpPr/>
          <p:nvPr/>
        </p:nvSpPr>
        <p:spPr>
          <a:xfrm flipH="1" rot="10800000">
            <a:off x="8123333" y="-5"/>
            <a:ext cx="4092521" cy="6858000"/>
          </a:xfrm>
          <a:prstGeom prst="rect">
            <a:avLst/>
          </a:prstGeom>
          <a:gradFill>
            <a:gsLst>
              <a:gs pos="0">
                <a:srgbClr val="000000">
                  <a:alpha val="92941"/>
                </a:srgbClr>
              </a:gs>
              <a:gs pos="8000">
                <a:srgbClr val="000000">
                  <a:alpha val="92941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10"/>
          <p:cNvSpPr/>
          <p:nvPr/>
        </p:nvSpPr>
        <p:spPr>
          <a:xfrm flipH="1" rot="10800000">
            <a:off x="8123333" y="-2"/>
            <a:ext cx="4092521" cy="6400369"/>
          </a:xfrm>
          <a:prstGeom prst="rect">
            <a:avLst/>
          </a:prstGeom>
          <a:gradFill>
            <a:gsLst>
              <a:gs pos="0">
                <a:srgbClr val="1F3864">
                  <a:alpha val="0"/>
                </a:srgbClr>
              </a:gs>
              <a:gs pos="31000">
                <a:srgbClr val="1F3864">
                  <a:alpha val="0"/>
                </a:srgbClr>
              </a:gs>
              <a:gs pos="100000">
                <a:srgbClr val="1F3864">
                  <a:alpha val="25098"/>
                </a:srgbClr>
              </a:gs>
            </a:gsLst>
            <a:lin ang="18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10"/>
          <p:cNvSpPr/>
          <p:nvPr/>
        </p:nvSpPr>
        <p:spPr>
          <a:xfrm flipH="1" rot="10800000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72000">
                <a:srgbClr val="000000">
                  <a:alpha val="20000"/>
                </a:srgbClr>
              </a:gs>
              <a:gs pos="100000">
                <a:srgbClr val="000000">
                  <a:alpha val="20000"/>
                </a:srgbClr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10"/>
          <p:cNvSpPr/>
          <p:nvPr/>
        </p:nvSpPr>
        <p:spPr>
          <a:xfrm flipH="1" rot="10800000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93000">
                <a:srgbClr val="000000">
                  <a:alpha val="27843"/>
                </a:srgbClr>
              </a:gs>
              <a:gs pos="100000">
                <a:srgbClr val="000000">
                  <a:alpha val="27843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3" name="Google Shape;223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5967" y="2078549"/>
            <a:ext cx="4170530" cy="27327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"/>
          <p:cNvSpPr txBox="1"/>
          <p:nvPr>
            <p:ph type="title"/>
          </p:nvPr>
        </p:nvSpPr>
        <p:spPr>
          <a:xfrm>
            <a:off x="1136397" y="502020"/>
            <a:ext cx="5323715" cy="16429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mbria"/>
              <a:buNone/>
            </a:pPr>
            <a:r>
              <a:rPr b="1" lang="sv-SE" sz="4000">
                <a:latin typeface="Cambria"/>
                <a:ea typeface="Cambria"/>
                <a:cs typeface="Cambria"/>
                <a:sym typeface="Cambria"/>
              </a:rPr>
              <a:t>Utdrag ur policy</a:t>
            </a:r>
            <a:br>
              <a:rPr b="1" lang="sv-SE" sz="4000">
                <a:latin typeface="Cambria"/>
                <a:ea typeface="Cambria"/>
                <a:cs typeface="Cambria"/>
                <a:sym typeface="Cambria"/>
              </a:rPr>
            </a:br>
            <a:endParaRPr b="1" sz="40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6" name="Google Shape;106;p2"/>
          <p:cNvSpPr txBox="1"/>
          <p:nvPr>
            <p:ph idx="1" type="body"/>
          </p:nvPr>
        </p:nvSpPr>
        <p:spPr>
          <a:xfrm>
            <a:off x="1144923" y="2405894"/>
            <a:ext cx="5315189" cy="35350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</a:pPr>
            <a:r>
              <a:rPr b="1" lang="sv-SE" sz="1300"/>
              <a:t>Vision och syfte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sv-SE" sz="1400"/>
              <a:t>Katrineholm Hockey har som syfte att bedriva och utveckla bredd och toppverksamhet och på så sätt skapa ett stort intresse för ishockey och ge en aktiv meningsfull fritid.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sv-SE" sz="1400"/>
              <a:t>Katrineholm Hockey skall vara en klubb som ger och visar individen respekt och självkänsla.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sv-SE" sz="1400"/>
              <a:t>Vi strävar efter att jobba enligt Svenska Ishockeyförbundets Hemmaplansmodell och den avsiktsförklaring som är beslutad i vårt distrikt.</a:t>
            </a:r>
            <a:endParaRPr sz="2000"/>
          </a:p>
        </p:txBody>
      </p:sp>
      <p:sp>
        <p:nvSpPr>
          <p:cNvPr id="107" name="Google Shape;107;p2"/>
          <p:cNvSpPr/>
          <p:nvPr/>
        </p:nvSpPr>
        <p:spPr>
          <a:xfrm flipH="1" rot="10800000">
            <a:off x="8123333" y="-5"/>
            <a:ext cx="4092521" cy="6858000"/>
          </a:xfrm>
          <a:prstGeom prst="rect">
            <a:avLst/>
          </a:prstGeom>
          <a:gradFill>
            <a:gsLst>
              <a:gs pos="0">
                <a:srgbClr val="000000">
                  <a:alpha val="92941"/>
                </a:srgbClr>
              </a:gs>
              <a:gs pos="8000">
                <a:srgbClr val="000000">
                  <a:alpha val="92941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"/>
          <p:cNvSpPr/>
          <p:nvPr/>
        </p:nvSpPr>
        <p:spPr>
          <a:xfrm flipH="1" rot="10800000">
            <a:off x="8123333" y="-2"/>
            <a:ext cx="4092521" cy="6400369"/>
          </a:xfrm>
          <a:prstGeom prst="rect">
            <a:avLst/>
          </a:prstGeom>
          <a:gradFill>
            <a:gsLst>
              <a:gs pos="0">
                <a:srgbClr val="1F3864">
                  <a:alpha val="0"/>
                </a:srgbClr>
              </a:gs>
              <a:gs pos="31000">
                <a:srgbClr val="1F3864">
                  <a:alpha val="0"/>
                </a:srgbClr>
              </a:gs>
              <a:gs pos="100000">
                <a:srgbClr val="1F3864">
                  <a:alpha val="25098"/>
                </a:srgbClr>
              </a:gs>
            </a:gsLst>
            <a:lin ang="18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"/>
          <p:cNvSpPr/>
          <p:nvPr/>
        </p:nvSpPr>
        <p:spPr>
          <a:xfrm flipH="1" rot="10800000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72000">
                <a:srgbClr val="000000">
                  <a:alpha val="20000"/>
                </a:srgbClr>
              </a:gs>
              <a:gs pos="100000">
                <a:srgbClr val="000000">
                  <a:alpha val="20000"/>
                </a:srgbClr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2"/>
          <p:cNvSpPr/>
          <p:nvPr/>
        </p:nvSpPr>
        <p:spPr>
          <a:xfrm flipH="1" rot="10800000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93000">
                <a:srgbClr val="000000">
                  <a:alpha val="27843"/>
                </a:srgbClr>
              </a:gs>
              <a:gs pos="100000">
                <a:srgbClr val="000000">
                  <a:alpha val="27843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1" name="Google Shape;11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5967" y="2078549"/>
            <a:ext cx="4170530" cy="27327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3"/>
          <p:cNvSpPr txBox="1"/>
          <p:nvPr>
            <p:ph type="title"/>
          </p:nvPr>
        </p:nvSpPr>
        <p:spPr>
          <a:xfrm>
            <a:off x="1136397" y="502020"/>
            <a:ext cx="5323715" cy="16429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mbria"/>
              <a:buNone/>
            </a:pPr>
            <a:r>
              <a:rPr b="1" lang="sv-SE" sz="4000">
                <a:latin typeface="Cambria"/>
                <a:ea typeface="Cambria"/>
                <a:cs typeface="Cambria"/>
                <a:sym typeface="Cambria"/>
              </a:rPr>
              <a:t>Avsiktsförklaring</a:t>
            </a:r>
            <a:br>
              <a:rPr b="1" lang="sv-SE" sz="4000">
                <a:latin typeface="Cambria"/>
                <a:ea typeface="Cambria"/>
                <a:cs typeface="Cambria"/>
                <a:sym typeface="Cambria"/>
              </a:rPr>
            </a:br>
            <a:endParaRPr b="1" sz="40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0" name="Google Shape;120;p3"/>
          <p:cNvSpPr txBox="1"/>
          <p:nvPr>
            <p:ph idx="1" type="body"/>
          </p:nvPr>
        </p:nvSpPr>
        <p:spPr>
          <a:xfrm>
            <a:off x="1144923" y="2405894"/>
            <a:ext cx="5315189" cy="35350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</a:pPr>
            <a:r>
              <a:rPr lang="sv-SE" sz="1300"/>
              <a:t>Södermanlands Ishockeyförbund har i dialog med alla föreningar i vårt distrikt tagit fram en överenskommelse i syftet att minimera övergångar i ungdomslagen.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</a:pPr>
            <a:r>
              <a:t/>
            </a:r>
            <a:endParaRPr sz="13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</a:pPr>
            <a:r>
              <a:rPr b="1" lang="sv-SE" sz="1300"/>
              <a:t>Första stycket i dokumentet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</a:pPr>
            <a:r>
              <a:rPr lang="sv-SE" sz="1300"/>
              <a:t>”I ambitionen att minimera antalet övergångar mellan föreningarnas ungdomslag, U9 – U16, har följande överenskommelse arbetats fram för föreningar ingående i Södermanlands Ishockeyförbund.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</a:pPr>
            <a:r>
              <a:rPr lang="sv-SE" sz="1300"/>
              <a:t>Syftet är göra en gemensam avsiktsförklaring om hur verksamheten ska bedrivas för att såväl stärka föreningar som utveckla spelare.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</a:pPr>
            <a:r>
              <a:rPr lang="sv-SE" sz="1300"/>
              <a:t> Avsiktsförklaringen är undertecknad av samtliga ungdomsföreningar i distriktet samt är en förutsättning för deltagande i all tävlingsverksamhet inom ramen för Södermanlands ishockeyförbund från och med säsongen 2022/23.”</a:t>
            </a:r>
            <a:endParaRPr sz="2000"/>
          </a:p>
        </p:txBody>
      </p:sp>
      <p:sp>
        <p:nvSpPr>
          <p:cNvPr id="121" name="Google Shape;121;p3"/>
          <p:cNvSpPr/>
          <p:nvPr/>
        </p:nvSpPr>
        <p:spPr>
          <a:xfrm flipH="1" rot="10800000">
            <a:off x="8123333" y="-5"/>
            <a:ext cx="4092521" cy="6858000"/>
          </a:xfrm>
          <a:prstGeom prst="rect">
            <a:avLst/>
          </a:prstGeom>
          <a:gradFill>
            <a:gsLst>
              <a:gs pos="0">
                <a:srgbClr val="000000">
                  <a:alpha val="92941"/>
                </a:srgbClr>
              </a:gs>
              <a:gs pos="8000">
                <a:srgbClr val="000000">
                  <a:alpha val="92941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3"/>
          <p:cNvSpPr/>
          <p:nvPr/>
        </p:nvSpPr>
        <p:spPr>
          <a:xfrm flipH="1" rot="10800000">
            <a:off x="8123333" y="-2"/>
            <a:ext cx="4092521" cy="6400369"/>
          </a:xfrm>
          <a:prstGeom prst="rect">
            <a:avLst/>
          </a:prstGeom>
          <a:gradFill>
            <a:gsLst>
              <a:gs pos="0">
                <a:srgbClr val="1F3864">
                  <a:alpha val="0"/>
                </a:srgbClr>
              </a:gs>
              <a:gs pos="31000">
                <a:srgbClr val="1F3864">
                  <a:alpha val="0"/>
                </a:srgbClr>
              </a:gs>
              <a:gs pos="100000">
                <a:srgbClr val="1F3864">
                  <a:alpha val="25098"/>
                </a:srgbClr>
              </a:gs>
            </a:gsLst>
            <a:lin ang="18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3"/>
          <p:cNvSpPr/>
          <p:nvPr/>
        </p:nvSpPr>
        <p:spPr>
          <a:xfrm flipH="1" rot="10800000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72000">
                <a:srgbClr val="000000">
                  <a:alpha val="20000"/>
                </a:srgbClr>
              </a:gs>
              <a:gs pos="100000">
                <a:srgbClr val="000000">
                  <a:alpha val="20000"/>
                </a:srgbClr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3"/>
          <p:cNvSpPr/>
          <p:nvPr/>
        </p:nvSpPr>
        <p:spPr>
          <a:xfrm flipH="1" rot="10800000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93000">
                <a:srgbClr val="000000">
                  <a:alpha val="27843"/>
                </a:srgbClr>
              </a:gs>
              <a:gs pos="100000">
                <a:srgbClr val="000000">
                  <a:alpha val="27843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5" name="Google Shape;125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5967" y="2078549"/>
            <a:ext cx="4170530" cy="27327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4"/>
          <p:cNvSpPr txBox="1"/>
          <p:nvPr>
            <p:ph type="title"/>
          </p:nvPr>
        </p:nvSpPr>
        <p:spPr>
          <a:xfrm>
            <a:off x="1136397" y="502020"/>
            <a:ext cx="5323715" cy="16429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mbria"/>
              <a:buNone/>
            </a:pPr>
            <a:r>
              <a:rPr b="1" lang="sv-SE" sz="4000">
                <a:latin typeface="Cambria"/>
                <a:ea typeface="Cambria"/>
                <a:cs typeface="Cambria"/>
                <a:sym typeface="Cambria"/>
              </a:rPr>
              <a:t>Grov- och detaljplanering</a:t>
            </a:r>
            <a:br>
              <a:rPr b="1" lang="sv-SE" sz="4000">
                <a:latin typeface="Cambria"/>
                <a:ea typeface="Cambria"/>
                <a:cs typeface="Cambria"/>
                <a:sym typeface="Cambria"/>
              </a:rPr>
            </a:br>
            <a:endParaRPr b="1" sz="40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4" name="Google Shape;134;p4"/>
          <p:cNvSpPr txBox="1"/>
          <p:nvPr>
            <p:ph idx="1" type="body"/>
          </p:nvPr>
        </p:nvSpPr>
        <p:spPr>
          <a:xfrm>
            <a:off x="1144923" y="2405894"/>
            <a:ext cx="5315189" cy="35350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b="1" lang="sv-SE" sz="1300"/>
              <a:t>Presentera grov- och detaljplanering för säsongen</a:t>
            </a:r>
            <a:endParaRPr/>
          </a:p>
        </p:txBody>
      </p:sp>
      <p:sp>
        <p:nvSpPr>
          <p:cNvPr id="135" name="Google Shape;135;p4"/>
          <p:cNvSpPr/>
          <p:nvPr/>
        </p:nvSpPr>
        <p:spPr>
          <a:xfrm flipH="1" rot="10800000">
            <a:off x="8123333" y="-5"/>
            <a:ext cx="4092521" cy="6858000"/>
          </a:xfrm>
          <a:prstGeom prst="rect">
            <a:avLst/>
          </a:prstGeom>
          <a:gradFill>
            <a:gsLst>
              <a:gs pos="0">
                <a:srgbClr val="000000">
                  <a:alpha val="92941"/>
                </a:srgbClr>
              </a:gs>
              <a:gs pos="8000">
                <a:srgbClr val="000000">
                  <a:alpha val="92941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4"/>
          <p:cNvSpPr/>
          <p:nvPr/>
        </p:nvSpPr>
        <p:spPr>
          <a:xfrm flipH="1" rot="10800000">
            <a:off x="8123333" y="-2"/>
            <a:ext cx="4092521" cy="6400369"/>
          </a:xfrm>
          <a:prstGeom prst="rect">
            <a:avLst/>
          </a:prstGeom>
          <a:gradFill>
            <a:gsLst>
              <a:gs pos="0">
                <a:srgbClr val="1F3864">
                  <a:alpha val="0"/>
                </a:srgbClr>
              </a:gs>
              <a:gs pos="31000">
                <a:srgbClr val="1F3864">
                  <a:alpha val="0"/>
                </a:srgbClr>
              </a:gs>
              <a:gs pos="100000">
                <a:srgbClr val="1F3864">
                  <a:alpha val="25098"/>
                </a:srgbClr>
              </a:gs>
            </a:gsLst>
            <a:lin ang="18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4"/>
          <p:cNvSpPr/>
          <p:nvPr/>
        </p:nvSpPr>
        <p:spPr>
          <a:xfrm flipH="1" rot="10800000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72000">
                <a:srgbClr val="000000">
                  <a:alpha val="20000"/>
                </a:srgbClr>
              </a:gs>
              <a:gs pos="100000">
                <a:srgbClr val="000000">
                  <a:alpha val="20000"/>
                </a:srgbClr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4"/>
          <p:cNvSpPr/>
          <p:nvPr/>
        </p:nvSpPr>
        <p:spPr>
          <a:xfrm flipH="1" rot="10800000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93000">
                <a:srgbClr val="000000">
                  <a:alpha val="27843"/>
                </a:srgbClr>
              </a:gs>
              <a:gs pos="100000">
                <a:srgbClr val="000000">
                  <a:alpha val="27843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9" name="Google Shape;13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5967" y="2078549"/>
            <a:ext cx="4170530" cy="27327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5"/>
          <p:cNvSpPr txBox="1"/>
          <p:nvPr>
            <p:ph type="title"/>
          </p:nvPr>
        </p:nvSpPr>
        <p:spPr>
          <a:xfrm>
            <a:off x="1136397" y="502020"/>
            <a:ext cx="5323715" cy="16429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mbria"/>
              <a:buNone/>
            </a:pPr>
            <a:r>
              <a:rPr b="1" lang="sv-SE" sz="4000">
                <a:latin typeface="Cambria"/>
                <a:ea typeface="Cambria"/>
                <a:cs typeface="Cambria"/>
                <a:sym typeface="Cambria"/>
              </a:rPr>
              <a:t>Träningstider</a:t>
            </a:r>
            <a:br>
              <a:rPr b="1" lang="sv-SE" sz="4000">
                <a:latin typeface="Cambria"/>
                <a:ea typeface="Cambria"/>
                <a:cs typeface="Cambria"/>
                <a:sym typeface="Cambria"/>
              </a:rPr>
            </a:br>
            <a:endParaRPr b="1" sz="40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48" name="Google Shape;148;p5"/>
          <p:cNvSpPr txBox="1"/>
          <p:nvPr>
            <p:ph idx="1" type="body"/>
          </p:nvPr>
        </p:nvSpPr>
        <p:spPr>
          <a:xfrm>
            <a:off x="1144923" y="2405894"/>
            <a:ext cx="5315189" cy="41458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b="1" lang="sv-SE" sz="1300"/>
              <a:t>Gå igenom istider, samlingstider, off-ice</a:t>
            </a:r>
            <a:endParaRPr/>
          </a:p>
        </p:txBody>
      </p:sp>
      <p:sp>
        <p:nvSpPr>
          <p:cNvPr id="149" name="Google Shape;149;p5"/>
          <p:cNvSpPr/>
          <p:nvPr/>
        </p:nvSpPr>
        <p:spPr>
          <a:xfrm flipH="1" rot="10800000">
            <a:off x="8123333" y="-5"/>
            <a:ext cx="4092521" cy="6858000"/>
          </a:xfrm>
          <a:prstGeom prst="rect">
            <a:avLst/>
          </a:prstGeom>
          <a:gradFill>
            <a:gsLst>
              <a:gs pos="0">
                <a:srgbClr val="000000">
                  <a:alpha val="92941"/>
                </a:srgbClr>
              </a:gs>
              <a:gs pos="8000">
                <a:srgbClr val="000000">
                  <a:alpha val="92941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5"/>
          <p:cNvSpPr/>
          <p:nvPr/>
        </p:nvSpPr>
        <p:spPr>
          <a:xfrm flipH="1" rot="10800000">
            <a:off x="8123333" y="-2"/>
            <a:ext cx="4092521" cy="6400369"/>
          </a:xfrm>
          <a:prstGeom prst="rect">
            <a:avLst/>
          </a:prstGeom>
          <a:gradFill>
            <a:gsLst>
              <a:gs pos="0">
                <a:srgbClr val="1F3864">
                  <a:alpha val="0"/>
                </a:srgbClr>
              </a:gs>
              <a:gs pos="31000">
                <a:srgbClr val="1F3864">
                  <a:alpha val="0"/>
                </a:srgbClr>
              </a:gs>
              <a:gs pos="100000">
                <a:srgbClr val="1F3864">
                  <a:alpha val="25098"/>
                </a:srgbClr>
              </a:gs>
            </a:gsLst>
            <a:lin ang="18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5"/>
          <p:cNvSpPr/>
          <p:nvPr/>
        </p:nvSpPr>
        <p:spPr>
          <a:xfrm flipH="1" rot="10800000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72000">
                <a:srgbClr val="000000">
                  <a:alpha val="20000"/>
                </a:srgbClr>
              </a:gs>
              <a:gs pos="100000">
                <a:srgbClr val="000000">
                  <a:alpha val="20000"/>
                </a:srgbClr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5"/>
          <p:cNvSpPr/>
          <p:nvPr/>
        </p:nvSpPr>
        <p:spPr>
          <a:xfrm flipH="1" rot="10800000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93000">
                <a:srgbClr val="000000">
                  <a:alpha val="27843"/>
                </a:srgbClr>
              </a:gs>
              <a:gs pos="100000">
                <a:srgbClr val="000000">
                  <a:alpha val="27843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3" name="Google Shape;15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5967" y="2078549"/>
            <a:ext cx="4170530" cy="27327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6"/>
          <p:cNvSpPr txBox="1"/>
          <p:nvPr>
            <p:ph type="title"/>
          </p:nvPr>
        </p:nvSpPr>
        <p:spPr>
          <a:xfrm>
            <a:off x="1136397" y="502020"/>
            <a:ext cx="5323715" cy="16429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mbria"/>
              <a:buNone/>
            </a:pPr>
            <a:r>
              <a:rPr b="1" lang="sv-SE" sz="4000">
                <a:latin typeface="Cambria"/>
                <a:ea typeface="Cambria"/>
                <a:cs typeface="Cambria"/>
                <a:sym typeface="Cambria"/>
              </a:rPr>
              <a:t>Seriespel</a:t>
            </a:r>
            <a:br>
              <a:rPr b="1" lang="sv-SE" sz="4000">
                <a:latin typeface="Cambria"/>
                <a:ea typeface="Cambria"/>
                <a:cs typeface="Cambria"/>
                <a:sym typeface="Cambria"/>
              </a:rPr>
            </a:br>
            <a:endParaRPr b="1" sz="40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62" name="Google Shape;162;p6"/>
          <p:cNvSpPr/>
          <p:nvPr/>
        </p:nvSpPr>
        <p:spPr>
          <a:xfrm flipH="1" rot="10800000">
            <a:off x="8123333" y="-5"/>
            <a:ext cx="4092521" cy="6858000"/>
          </a:xfrm>
          <a:prstGeom prst="rect">
            <a:avLst/>
          </a:prstGeom>
          <a:gradFill>
            <a:gsLst>
              <a:gs pos="0">
                <a:srgbClr val="000000">
                  <a:alpha val="92941"/>
                </a:srgbClr>
              </a:gs>
              <a:gs pos="8000">
                <a:srgbClr val="000000">
                  <a:alpha val="92941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6"/>
          <p:cNvSpPr/>
          <p:nvPr/>
        </p:nvSpPr>
        <p:spPr>
          <a:xfrm flipH="1" rot="10800000">
            <a:off x="8123333" y="-2"/>
            <a:ext cx="4092521" cy="6400369"/>
          </a:xfrm>
          <a:prstGeom prst="rect">
            <a:avLst/>
          </a:prstGeom>
          <a:gradFill>
            <a:gsLst>
              <a:gs pos="0">
                <a:srgbClr val="1F3864">
                  <a:alpha val="0"/>
                </a:srgbClr>
              </a:gs>
              <a:gs pos="31000">
                <a:srgbClr val="1F3864">
                  <a:alpha val="0"/>
                </a:srgbClr>
              </a:gs>
              <a:gs pos="100000">
                <a:srgbClr val="1F3864">
                  <a:alpha val="25098"/>
                </a:srgbClr>
              </a:gs>
            </a:gsLst>
            <a:lin ang="18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6"/>
          <p:cNvSpPr/>
          <p:nvPr/>
        </p:nvSpPr>
        <p:spPr>
          <a:xfrm flipH="1" rot="10800000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72000">
                <a:srgbClr val="000000">
                  <a:alpha val="20000"/>
                </a:srgbClr>
              </a:gs>
              <a:gs pos="100000">
                <a:srgbClr val="000000">
                  <a:alpha val="20000"/>
                </a:srgbClr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6"/>
          <p:cNvSpPr/>
          <p:nvPr/>
        </p:nvSpPr>
        <p:spPr>
          <a:xfrm flipH="1" rot="10800000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93000">
                <a:srgbClr val="000000">
                  <a:alpha val="27843"/>
                </a:srgbClr>
              </a:gs>
              <a:gs pos="100000">
                <a:srgbClr val="000000">
                  <a:alpha val="27843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6" name="Google Shape;166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5967" y="2078549"/>
            <a:ext cx="4170530" cy="2732794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6"/>
          <p:cNvSpPr txBox="1"/>
          <p:nvPr>
            <p:ph idx="1" type="body"/>
          </p:nvPr>
        </p:nvSpPr>
        <p:spPr>
          <a:xfrm>
            <a:off x="1144923" y="2405894"/>
            <a:ext cx="5315100" cy="41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b="1" lang="sv-SE" sz="1300"/>
              <a:t>Vilken serie är vi anmäld till?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7"/>
          <p:cNvSpPr txBox="1"/>
          <p:nvPr>
            <p:ph type="title"/>
          </p:nvPr>
        </p:nvSpPr>
        <p:spPr>
          <a:xfrm>
            <a:off x="1136397" y="502020"/>
            <a:ext cx="5323715" cy="16429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mbria"/>
              <a:buNone/>
            </a:pPr>
            <a:r>
              <a:rPr b="1" lang="sv-SE" sz="4000">
                <a:latin typeface="Cambria"/>
                <a:ea typeface="Cambria"/>
                <a:cs typeface="Cambria"/>
                <a:sym typeface="Cambria"/>
              </a:rPr>
              <a:t>Medlems- och spelaravgifter</a:t>
            </a:r>
            <a:endParaRPr/>
          </a:p>
        </p:txBody>
      </p:sp>
      <p:sp>
        <p:nvSpPr>
          <p:cNvPr id="176" name="Google Shape;176;p7"/>
          <p:cNvSpPr/>
          <p:nvPr/>
        </p:nvSpPr>
        <p:spPr>
          <a:xfrm flipH="1" rot="10800000">
            <a:off x="8123333" y="-5"/>
            <a:ext cx="4092521" cy="6858000"/>
          </a:xfrm>
          <a:prstGeom prst="rect">
            <a:avLst/>
          </a:prstGeom>
          <a:gradFill>
            <a:gsLst>
              <a:gs pos="0">
                <a:srgbClr val="000000">
                  <a:alpha val="92941"/>
                </a:srgbClr>
              </a:gs>
              <a:gs pos="8000">
                <a:srgbClr val="000000">
                  <a:alpha val="92941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7"/>
          <p:cNvSpPr/>
          <p:nvPr/>
        </p:nvSpPr>
        <p:spPr>
          <a:xfrm flipH="1" rot="10800000">
            <a:off x="8123333" y="-2"/>
            <a:ext cx="4092521" cy="6400369"/>
          </a:xfrm>
          <a:prstGeom prst="rect">
            <a:avLst/>
          </a:prstGeom>
          <a:gradFill>
            <a:gsLst>
              <a:gs pos="0">
                <a:srgbClr val="1F3864">
                  <a:alpha val="0"/>
                </a:srgbClr>
              </a:gs>
              <a:gs pos="31000">
                <a:srgbClr val="1F3864">
                  <a:alpha val="0"/>
                </a:srgbClr>
              </a:gs>
              <a:gs pos="100000">
                <a:srgbClr val="1F3864">
                  <a:alpha val="25098"/>
                </a:srgbClr>
              </a:gs>
            </a:gsLst>
            <a:lin ang="18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7"/>
          <p:cNvSpPr/>
          <p:nvPr/>
        </p:nvSpPr>
        <p:spPr>
          <a:xfrm flipH="1" rot="10800000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72000">
                <a:srgbClr val="000000">
                  <a:alpha val="20000"/>
                </a:srgbClr>
              </a:gs>
              <a:gs pos="100000">
                <a:srgbClr val="000000">
                  <a:alpha val="20000"/>
                </a:srgbClr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7"/>
          <p:cNvSpPr/>
          <p:nvPr/>
        </p:nvSpPr>
        <p:spPr>
          <a:xfrm flipH="1" rot="10800000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93000">
                <a:srgbClr val="000000">
                  <a:alpha val="27843"/>
                </a:srgbClr>
              </a:gs>
              <a:gs pos="100000">
                <a:srgbClr val="000000">
                  <a:alpha val="27843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0" name="Google Shape;18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5967" y="2078549"/>
            <a:ext cx="4170530" cy="2732794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7"/>
          <p:cNvSpPr txBox="1"/>
          <p:nvPr>
            <p:ph idx="1" type="body"/>
          </p:nvPr>
        </p:nvSpPr>
        <p:spPr>
          <a:xfrm>
            <a:off x="1144923" y="2405894"/>
            <a:ext cx="5315100" cy="41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b="1" lang="sv-SE" sz="1300"/>
              <a:t>Skickas ut i september månad</a:t>
            </a:r>
            <a:endParaRPr b="1" sz="1300"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300"/>
              <a:buChar char="•"/>
            </a:pPr>
            <a:r>
              <a:rPr b="1" lang="sv-SE" sz="1300"/>
              <a:t>https://www.laget.se/KatrineholmHockey/Document/Download/-1/11194621</a:t>
            </a:r>
            <a:endParaRPr b="1" sz="13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8"/>
          <p:cNvSpPr txBox="1"/>
          <p:nvPr>
            <p:ph type="title"/>
          </p:nvPr>
        </p:nvSpPr>
        <p:spPr>
          <a:xfrm>
            <a:off x="1136397" y="502020"/>
            <a:ext cx="5323715" cy="16429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mbria"/>
              <a:buNone/>
            </a:pPr>
            <a:r>
              <a:rPr b="1" lang="sv-SE" sz="4000">
                <a:latin typeface="Cambria"/>
                <a:ea typeface="Cambria"/>
                <a:cs typeface="Cambria"/>
                <a:sym typeface="Cambria"/>
              </a:rPr>
              <a:t>Kiosk och   sekretariat</a:t>
            </a:r>
            <a:endParaRPr/>
          </a:p>
        </p:txBody>
      </p:sp>
      <p:sp>
        <p:nvSpPr>
          <p:cNvPr id="190" name="Google Shape;190;p8"/>
          <p:cNvSpPr/>
          <p:nvPr/>
        </p:nvSpPr>
        <p:spPr>
          <a:xfrm flipH="1" rot="10800000">
            <a:off x="8123333" y="-5"/>
            <a:ext cx="4092521" cy="6858000"/>
          </a:xfrm>
          <a:prstGeom prst="rect">
            <a:avLst/>
          </a:prstGeom>
          <a:gradFill>
            <a:gsLst>
              <a:gs pos="0">
                <a:srgbClr val="000000">
                  <a:alpha val="92941"/>
                </a:srgbClr>
              </a:gs>
              <a:gs pos="8000">
                <a:srgbClr val="000000">
                  <a:alpha val="92941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8"/>
          <p:cNvSpPr/>
          <p:nvPr/>
        </p:nvSpPr>
        <p:spPr>
          <a:xfrm flipH="1" rot="10800000">
            <a:off x="8123333" y="-2"/>
            <a:ext cx="4092521" cy="6400369"/>
          </a:xfrm>
          <a:prstGeom prst="rect">
            <a:avLst/>
          </a:prstGeom>
          <a:gradFill>
            <a:gsLst>
              <a:gs pos="0">
                <a:srgbClr val="1F3864">
                  <a:alpha val="0"/>
                </a:srgbClr>
              </a:gs>
              <a:gs pos="31000">
                <a:srgbClr val="1F3864">
                  <a:alpha val="0"/>
                </a:srgbClr>
              </a:gs>
              <a:gs pos="100000">
                <a:srgbClr val="1F3864">
                  <a:alpha val="25098"/>
                </a:srgbClr>
              </a:gs>
            </a:gsLst>
            <a:lin ang="18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8"/>
          <p:cNvSpPr/>
          <p:nvPr/>
        </p:nvSpPr>
        <p:spPr>
          <a:xfrm flipH="1" rot="10800000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72000">
                <a:srgbClr val="000000">
                  <a:alpha val="20000"/>
                </a:srgbClr>
              </a:gs>
              <a:gs pos="100000">
                <a:srgbClr val="000000">
                  <a:alpha val="20000"/>
                </a:srgbClr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8"/>
          <p:cNvSpPr/>
          <p:nvPr/>
        </p:nvSpPr>
        <p:spPr>
          <a:xfrm flipH="1" rot="10800000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93000">
                <a:srgbClr val="000000">
                  <a:alpha val="27843"/>
                </a:srgbClr>
              </a:gs>
              <a:gs pos="100000">
                <a:srgbClr val="000000">
                  <a:alpha val="27843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4" name="Google Shape;194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5967" y="2078549"/>
            <a:ext cx="4170530" cy="2732794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8"/>
          <p:cNvSpPr txBox="1"/>
          <p:nvPr>
            <p:ph idx="1" type="body"/>
          </p:nvPr>
        </p:nvSpPr>
        <p:spPr>
          <a:xfrm>
            <a:off x="1144923" y="2405894"/>
            <a:ext cx="5315100" cy="41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b="1" lang="sv-SE" sz="1300"/>
              <a:t>Hur bemannar vi kiosk och sekretariat?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9"/>
          <p:cNvSpPr txBox="1"/>
          <p:nvPr>
            <p:ph type="title"/>
          </p:nvPr>
        </p:nvSpPr>
        <p:spPr>
          <a:xfrm>
            <a:off x="1136397" y="502020"/>
            <a:ext cx="5323715" cy="16429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mbria"/>
              <a:buNone/>
            </a:pPr>
            <a:r>
              <a:rPr b="1" lang="sv-SE" sz="4000">
                <a:latin typeface="Cambria"/>
                <a:ea typeface="Cambria"/>
                <a:cs typeface="Cambria"/>
                <a:sym typeface="Cambria"/>
              </a:rPr>
              <a:t>Sponsring</a:t>
            </a:r>
            <a:br>
              <a:rPr b="1" lang="sv-SE" sz="4000">
                <a:latin typeface="Cambria"/>
                <a:ea typeface="Cambria"/>
                <a:cs typeface="Cambria"/>
                <a:sym typeface="Cambria"/>
              </a:rPr>
            </a:br>
            <a:endParaRPr b="1" sz="40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04" name="Google Shape;204;p9"/>
          <p:cNvSpPr/>
          <p:nvPr/>
        </p:nvSpPr>
        <p:spPr>
          <a:xfrm flipH="1" rot="10800000">
            <a:off x="8123333" y="-5"/>
            <a:ext cx="4092521" cy="6858000"/>
          </a:xfrm>
          <a:prstGeom prst="rect">
            <a:avLst/>
          </a:prstGeom>
          <a:gradFill>
            <a:gsLst>
              <a:gs pos="0">
                <a:srgbClr val="000000">
                  <a:alpha val="92941"/>
                </a:srgbClr>
              </a:gs>
              <a:gs pos="8000">
                <a:srgbClr val="000000">
                  <a:alpha val="92941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9"/>
          <p:cNvSpPr/>
          <p:nvPr/>
        </p:nvSpPr>
        <p:spPr>
          <a:xfrm flipH="1" rot="10800000">
            <a:off x="8123333" y="-2"/>
            <a:ext cx="4092521" cy="6400369"/>
          </a:xfrm>
          <a:prstGeom prst="rect">
            <a:avLst/>
          </a:prstGeom>
          <a:gradFill>
            <a:gsLst>
              <a:gs pos="0">
                <a:srgbClr val="1F3864">
                  <a:alpha val="0"/>
                </a:srgbClr>
              </a:gs>
              <a:gs pos="31000">
                <a:srgbClr val="1F3864">
                  <a:alpha val="0"/>
                </a:srgbClr>
              </a:gs>
              <a:gs pos="100000">
                <a:srgbClr val="1F3864">
                  <a:alpha val="25098"/>
                </a:srgbClr>
              </a:gs>
            </a:gsLst>
            <a:lin ang="18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9"/>
          <p:cNvSpPr/>
          <p:nvPr/>
        </p:nvSpPr>
        <p:spPr>
          <a:xfrm flipH="1" rot="10800000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72000">
                <a:srgbClr val="000000">
                  <a:alpha val="20000"/>
                </a:srgbClr>
              </a:gs>
              <a:gs pos="100000">
                <a:srgbClr val="000000">
                  <a:alpha val="20000"/>
                </a:srgbClr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9"/>
          <p:cNvSpPr/>
          <p:nvPr/>
        </p:nvSpPr>
        <p:spPr>
          <a:xfrm flipH="1" rot="10800000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93000">
                <a:srgbClr val="000000">
                  <a:alpha val="27843"/>
                </a:srgbClr>
              </a:gs>
              <a:gs pos="100000">
                <a:srgbClr val="000000">
                  <a:alpha val="27843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8" name="Google Shape;20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5967" y="2078549"/>
            <a:ext cx="4170530" cy="2732794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9"/>
          <p:cNvSpPr txBox="1"/>
          <p:nvPr>
            <p:ph idx="1" type="body"/>
          </p:nvPr>
        </p:nvSpPr>
        <p:spPr>
          <a:xfrm>
            <a:off x="1144923" y="2405894"/>
            <a:ext cx="5315100" cy="41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b="1" lang="sv-SE" sz="1300"/>
              <a:t>Hur kan vi arbeta med sponsring i laget?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2023-07-11T08:05:55Z</dcterms:created>
  <dc:creator>Tonie Energård</dc:creator>
</cp:coreProperties>
</file>