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0" r:id="rId3"/>
    <p:sldId id="262" r:id="rId4"/>
    <p:sldId id="286" r:id="rId5"/>
    <p:sldId id="298" r:id="rId6"/>
    <p:sldId id="299" r:id="rId7"/>
    <p:sldId id="300" r:id="rId8"/>
    <p:sldId id="294" r:id="rId9"/>
    <p:sldId id="297" r:id="rId10"/>
    <p:sldId id="292" r:id="rId11"/>
    <p:sldId id="290" r:id="rId12"/>
    <p:sldId id="293" r:id="rId13"/>
    <p:sldId id="287" r:id="rId14"/>
    <p:sldId id="288" r:id="rId15"/>
    <p:sldId id="291" r:id="rId16"/>
    <p:sldId id="284" r:id="rId17"/>
    <p:sldId id="283" r:id="rId18"/>
    <p:sldId id="263"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0350" autoAdjust="0"/>
  </p:normalViewPr>
  <p:slideViewPr>
    <p:cSldViewPr snapToGrid="0">
      <p:cViewPr varScale="1">
        <p:scale>
          <a:sx n="103" d="100"/>
          <a:sy n="103" d="100"/>
        </p:scale>
        <p:origin x="5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DD0E5-AFB6-48EE-8364-B3FFC3361AB2}" type="datetimeFigureOut">
              <a:rPr lang="sv-SE" smtClean="0"/>
              <a:t>2023-11-23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5EE37-6963-4534-8A19-42AD1B9914E3}" type="slidenum">
              <a:rPr lang="sv-SE" smtClean="0"/>
              <a:t>‹#›</a:t>
            </a:fld>
            <a:endParaRPr lang="sv-SE"/>
          </a:p>
        </p:txBody>
      </p:sp>
    </p:spTree>
    <p:extLst>
      <p:ext uri="{BB962C8B-B14F-4D97-AF65-F5344CB8AC3E}">
        <p14:creationId xmlns:p14="http://schemas.microsoft.com/office/powerpoint/2010/main" val="27070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 mot 3</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4</a:t>
            </a:fld>
            <a:endParaRPr lang="sv-SE"/>
          </a:p>
        </p:txBody>
      </p:sp>
    </p:spTree>
    <p:extLst>
      <p:ext uri="{BB962C8B-B14F-4D97-AF65-F5344CB8AC3E}">
        <p14:creationId xmlns:p14="http://schemas.microsoft.com/office/powerpoint/2010/main" val="364725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 mot 3</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15</a:t>
            </a:fld>
            <a:endParaRPr lang="sv-SE"/>
          </a:p>
        </p:txBody>
      </p:sp>
    </p:spTree>
    <p:extLst>
      <p:ext uri="{BB962C8B-B14F-4D97-AF65-F5344CB8AC3E}">
        <p14:creationId xmlns:p14="http://schemas.microsoft.com/office/powerpoint/2010/main" val="186978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600" b="1" u="sng" dirty="0"/>
              <a:t>Nolltolerans:</a:t>
            </a:r>
          </a:p>
          <a:p>
            <a:r>
              <a:rPr lang="sv-SE" dirty="0"/>
              <a:t>I Göteborgsverksamheten tillämpar vi sedan många år tillbaka Nolltolerans. Nolltoleransen stipulerar bland annat följande situationer i samband med match och beivras av domare med:</a:t>
            </a:r>
          </a:p>
          <a:p>
            <a:r>
              <a:rPr lang="sv-SE" u="sng" dirty="0"/>
              <a:t>Erinran: </a:t>
            </a:r>
            <a:r>
              <a:rPr lang="sv-SE" dirty="0"/>
              <a:t>Vid svordomar uttalade i positiv bemärkelse, (”djävla bra passning Lisa”, eller ”fan va snyggt skott Ahmed”) kan det räcka med en erinran.</a:t>
            </a:r>
          </a:p>
          <a:p>
            <a:r>
              <a:rPr lang="sv-SE" u="sng" dirty="0"/>
              <a:t>Varning: </a:t>
            </a:r>
            <a:r>
              <a:rPr lang="sv-SE" dirty="0"/>
              <a:t>Svordomar (ex. ”fan och djävlar”) i negativ bemärkelse som ropas ut högt så att många hör det. Från och med 13 år och upp till 15 år (16 år för pojkar) används korttidsutvisningar.</a:t>
            </a:r>
          </a:p>
          <a:p>
            <a:r>
              <a:rPr lang="sv-SE" u="sng" dirty="0"/>
              <a:t>Grov utvisning: </a:t>
            </a:r>
            <a:r>
              <a:rPr lang="sv-SE" dirty="0"/>
              <a:t>Vid alla typer av hot (ex. ”jag skall döda dig”), könsord eller uttryck såsom ”hora”, ”bög”.</a:t>
            </a:r>
          </a:p>
          <a:p>
            <a:r>
              <a:rPr lang="sv-SE" u="sng" dirty="0"/>
              <a:t>Korttidsutvisningar: </a:t>
            </a:r>
            <a:r>
              <a:rPr lang="sv-SE" dirty="0"/>
              <a:t>Används i pojkfotbollen 13-16 år och flickfotbollen 13-15 år samt all </a:t>
            </a:r>
            <a:r>
              <a:rPr lang="sv-SE" dirty="0" err="1"/>
              <a:t>ungdomsfutsal</a:t>
            </a:r>
            <a:r>
              <a:rPr lang="sv-SE" dirty="0"/>
              <a:t>. Det innebär att ett gult kort resulterar i 5 minuters utvisning i fotbollen och 3 minuter i </a:t>
            </a:r>
            <a:r>
              <a:rPr lang="sv-SE" dirty="0" err="1"/>
              <a:t>futsalen</a:t>
            </a:r>
            <a:r>
              <a:rPr lang="sv-SE" dirty="0"/>
              <a:t>. Straffet är dock personligt och en annan spelare får sättas in istället. Ledaren vars lag fått en spelare utvisad ansvarar för att hålla koll på utvisningstiden samt att prata med sin spelare och förklara det olämpliga i hans/hennes uppförande.</a:t>
            </a:r>
          </a:p>
          <a:p>
            <a:endParaRPr lang="sv-SE" dirty="0"/>
          </a:p>
          <a:p>
            <a:r>
              <a:rPr lang="sv-SE" b="1" dirty="0"/>
              <a:t>Ledarens instruktioner under match</a:t>
            </a:r>
          </a:p>
          <a:p>
            <a:r>
              <a:rPr lang="sv-SE" dirty="0"/>
              <a:t>Under tävlingsmatchen har ledaren små möjligheter att påverka och bör låta spelarna äga matchen. Låt spelarna självständigt fatta beslut och lösa situationer som uppstår, utifrån att det premierar spelarens långsiktiga lärande. Det gör man bäst genom att hålla sig till positiv förstärkning, konkret och riktad uppmuntran, t.ex. ”Bra att du gör dig spelbar Stina”. </a:t>
            </a:r>
          </a:p>
          <a:p>
            <a:r>
              <a:rPr lang="sv-SE" dirty="0"/>
              <a:t>Innan matchen, i pauserna och efter matchen har ledaren större möjlighet till dialog med spelarna. Framförallt i paus och efter 14 matchen uppmuntrar vi ledaren att låta spelarna själva reflektera</a:t>
            </a:r>
          </a:p>
        </p:txBody>
      </p:sp>
      <p:sp>
        <p:nvSpPr>
          <p:cNvPr id="4" name="Slide Number Placeholder 3"/>
          <p:cNvSpPr>
            <a:spLocks noGrp="1"/>
          </p:cNvSpPr>
          <p:nvPr>
            <p:ph type="sldNum" sz="quarter" idx="5"/>
          </p:nvPr>
        </p:nvSpPr>
        <p:spPr/>
        <p:txBody>
          <a:bodyPr/>
          <a:lstStyle/>
          <a:p>
            <a:fld id="{3CC5EE37-6963-4534-8A19-42AD1B9914E3}" type="slidenum">
              <a:rPr lang="sv-SE" smtClean="0"/>
              <a:t>5</a:t>
            </a:fld>
            <a:endParaRPr lang="sv-SE"/>
          </a:p>
        </p:txBody>
      </p:sp>
    </p:spTree>
    <p:extLst>
      <p:ext uri="{BB962C8B-B14F-4D97-AF65-F5344CB8AC3E}">
        <p14:creationId xmlns:p14="http://schemas.microsoft.com/office/powerpoint/2010/main" val="342561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 mot 3</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8</a:t>
            </a:fld>
            <a:endParaRPr lang="sv-SE"/>
          </a:p>
        </p:txBody>
      </p:sp>
    </p:spTree>
    <p:extLst>
      <p:ext uri="{BB962C8B-B14F-4D97-AF65-F5344CB8AC3E}">
        <p14:creationId xmlns:p14="http://schemas.microsoft.com/office/powerpoint/2010/main" val="396258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CC5EE37-6963-4534-8A19-42AD1B9914E3}" type="slidenum">
              <a:rPr lang="sv-SE" smtClean="0"/>
              <a:t>9</a:t>
            </a:fld>
            <a:endParaRPr lang="sv-SE"/>
          </a:p>
        </p:txBody>
      </p:sp>
    </p:spTree>
    <p:extLst>
      <p:ext uri="{BB962C8B-B14F-4D97-AF65-F5344CB8AC3E}">
        <p14:creationId xmlns:p14="http://schemas.microsoft.com/office/powerpoint/2010/main" val="382448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CC5EE37-6963-4534-8A19-42AD1B9914E3}" type="slidenum">
              <a:rPr lang="sv-SE" smtClean="0"/>
              <a:t>10</a:t>
            </a:fld>
            <a:endParaRPr lang="sv-SE"/>
          </a:p>
        </p:txBody>
      </p:sp>
    </p:spTree>
    <p:extLst>
      <p:ext uri="{BB962C8B-B14F-4D97-AF65-F5344CB8AC3E}">
        <p14:creationId xmlns:p14="http://schemas.microsoft.com/office/powerpoint/2010/main" val="47681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 mot 3</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11</a:t>
            </a:fld>
            <a:endParaRPr lang="sv-SE"/>
          </a:p>
        </p:txBody>
      </p:sp>
    </p:spTree>
    <p:extLst>
      <p:ext uri="{BB962C8B-B14F-4D97-AF65-F5344CB8AC3E}">
        <p14:creationId xmlns:p14="http://schemas.microsoft.com/office/powerpoint/2010/main" val="19960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effectLst/>
                <a:latin typeface="Calibri" panose="020F0502020204030204" pitchFamily="34" charset="0"/>
                <a:ea typeface="Times New Roman" panose="02020603050405020304" pitchFamily="18" charset="0"/>
              </a:rPr>
              <a:t>Rekommendationen här är att på träning kan man instruera och pausa ofta och hjälpa.</a:t>
            </a:r>
            <a:endParaRPr lang="sv-SE" sz="1200" dirty="0">
              <a:effectLst/>
              <a:latin typeface="Calibri" panose="020F050202020403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Vi vill även informera om att vi på sammandragen väljer att bete oss olika som ledare.</a:t>
            </a:r>
            <a:endParaRPr lang="sv-SE" sz="1200" dirty="0">
              <a:effectLst/>
              <a:latin typeface="Calibri" panose="020F0502020204030204" pitchFamily="34" charset="0"/>
              <a:ea typeface="DengXian" panose="02010600030101010101" pitchFamily="2" charset="-122"/>
            </a:endParaRPr>
          </a:p>
          <a:p>
            <a:r>
              <a:rPr lang="sv-SE" sz="1200" dirty="0">
                <a:effectLst/>
                <a:latin typeface="Calibri" panose="020F0502020204030204" pitchFamily="34" charset="0"/>
                <a:ea typeface="Times New Roman" panose="02020603050405020304" pitchFamily="18" charset="0"/>
              </a:rPr>
              <a:t>Vi vill bara förtydliga att även här finns det rekommendationer för barn och fotboll vi försöker tänka på.</a:t>
            </a:r>
            <a:endParaRPr lang="sv-SE" sz="1200" dirty="0">
              <a:effectLst/>
              <a:latin typeface="Calibri" panose="020F0502020204030204" pitchFamily="34" charset="0"/>
              <a:ea typeface="DengXian" panose="02010600030101010101" pitchFamily="2" charset="-122"/>
            </a:endParaRPr>
          </a:p>
          <a:p>
            <a:r>
              <a:rPr lang="sv-SE" sz="1200" dirty="0">
                <a:effectLst/>
                <a:latin typeface="Calibri" panose="020F0502020204030204" pitchFamily="34" charset="0"/>
                <a:ea typeface="Times New Roman" panose="02020603050405020304" pitchFamily="18" charset="0"/>
              </a:rPr>
              <a:t> </a:t>
            </a:r>
            <a:endParaRPr lang="sv-SE" sz="1200" dirty="0">
              <a:effectLst/>
              <a:latin typeface="Calibri" panose="020F050202020403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Men i match ska man bara instruera innan, i paus eller efter. Dvs under matchen så ska barnen få testa på själva och lära sig. Det är deras tid att lysa! Man kan efteråt prata om vad som hände och vad dem kan testa på nästa gång.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Viktigt istället att ropa engagerande ord eller positiva 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DengXian" panose="02010600030101010101" pitchFamily="2" charset="-122"/>
            </a:endParaRPr>
          </a:p>
          <a:p>
            <a:endParaRPr lang="sv-SE" dirty="0"/>
          </a:p>
          <a:p>
            <a:r>
              <a:rPr lang="sv-SE" b="1" dirty="0"/>
              <a:t>Ledarens instruktioner under match</a:t>
            </a:r>
          </a:p>
          <a:p>
            <a:r>
              <a:rPr lang="sv-SE" dirty="0"/>
              <a:t>Under tävlingsmatchen har ledaren små möjligheter att påverka och bör låta spelarna äga matchen. Låt spelarna självständigt fatta beslut och lösa situationer som uppstår, utifrån att det premierar spelarens långsiktiga lärande. Det gör man bäst genom att hålla sig till positiv förstärkning, konkret och riktad uppmuntran, t.ex. ”Bra att du gör dig spelbar Stina”. </a:t>
            </a:r>
          </a:p>
          <a:p>
            <a:r>
              <a:rPr lang="sv-SE" dirty="0"/>
              <a:t>Innan matchen, i pauserna och efter matchen har ledaren större möjlighet till dialog med spelarna. Framförallt i paus och efter 14 matchen uppmuntrar vi ledaren att låta spelarna själva reflektera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DengXian" panose="02010600030101010101" pitchFamily="2" charset="-122"/>
            </a:endParaRPr>
          </a:p>
          <a:p>
            <a:endParaRPr lang="sv-SE" dirty="0"/>
          </a:p>
        </p:txBody>
      </p:sp>
      <p:sp>
        <p:nvSpPr>
          <p:cNvPr id="4" name="Slide Number Placeholder 3"/>
          <p:cNvSpPr>
            <a:spLocks noGrp="1"/>
          </p:cNvSpPr>
          <p:nvPr>
            <p:ph type="sldNum" sz="quarter" idx="5"/>
          </p:nvPr>
        </p:nvSpPr>
        <p:spPr/>
        <p:txBody>
          <a:bodyPr/>
          <a:lstStyle/>
          <a:p>
            <a:fld id="{3CC5EE37-6963-4534-8A19-42AD1B9914E3}" type="slidenum">
              <a:rPr lang="sv-SE" smtClean="0"/>
              <a:t>12</a:t>
            </a:fld>
            <a:endParaRPr lang="sv-SE"/>
          </a:p>
        </p:txBody>
      </p:sp>
    </p:spTree>
    <p:extLst>
      <p:ext uri="{BB962C8B-B14F-4D97-AF65-F5344CB8AC3E}">
        <p14:creationId xmlns:p14="http://schemas.microsoft.com/office/powerpoint/2010/main" val="366717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tränings-match eller övning så kommer barnen alltså pausas/bytas ut vid dålig attityd eller svordomar.</a:t>
            </a:r>
          </a:p>
          <a:p>
            <a:r>
              <a:rPr lang="sv-SE" dirty="0"/>
              <a:t>Som referens: I ungdomsfotbollen så </a:t>
            </a:r>
          </a:p>
        </p:txBody>
      </p:sp>
      <p:sp>
        <p:nvSpPr>
          <p:cNvPr id="4" name="Slide Number Placeholder 3"/>
          <p:cNvSpPr>
            <a:spLocks noGrp="1"/>
          </p:cNvSpPr>
          <p:nvPr>
            <p:ph type="sldNum" sz="quarter" idx="5"/>
          </p:nvPr>
        </p:nvSpPr>
        <p:spPr/>
        <p:txBody>
          <a:bodyPr/>
          <a:lstStyle/>
          <a:p>
            <a:fld id="{3CC5EE37-6963-4534-8A19-42AD1B9914E3}" type="slidenum">
              <a:rPr lang="sv-SE" smtClean="0"/>
              <a:t>13</a:t>
            </a:fld>
            <a:endParaRPr lang="sv-SE"/>
          </a:p>
        </p:txBody>
      </p:sp>
    </p:spTree>
    <p:extLst>
      <p:ext uri="{BB962C8B-B14F-4D97-AF65-F5344CB8AC3E}">
        <p14:creationId xmlns:p14="http://schemas.microsoft.com/office/powerpoint/2010/main" val="377474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3 mot 3</a:t>
            </a:r>
          </a:p>
          <a:p>
            <a:endParaRPr lang="sv-SE" dirty="0"/>
          </a:p>
          <a:p>
            <a:r>
              <a:rPr lang="sv-SE" dirty="0"/>
              <a:t>5 mot 5</a:t>
            </a:r>
          </a:p>
        </p:txBody>
      </p:sp>
      <p:sp>
        <p:nvSpPr>
          <p:cNvPr id="4" name="Slide Number Placeholder 3"/>
          <p:cNvSpPr>
            <a:spLocks noGrp="1"/>
          </p:cNvSpPr>
          <p:nvPr>
            <p:ph type="sldNum" sz="quarter" idx="5"/>
          </p:nvPr>
        </p:nvSpPr>
        <p:spPr/>
        <p:txBody>
          <a:bodyPr/>
          <a:lstStyle/>
          <a:p>
            <a:fld id="{3CC5EE37-6963-4534-8A19-42AD1B9914E3}" type="slidenum">
              <a:rPr lang="sv-SE" smtClean="0"/>
              <a:t>14</a:t>
            </a:fld>
            <a:endParaRPr lang="sv-SE"/>
          </a:p>
        </p:txBody>
      </p:sp>
    </p:spTree>
    <p:extLst>
      <p:ext uri="{BB962C8B-B14F-4D97-AF65-F5344CB8AC3E}">
        <p14:creationId xmlns:p14="http://schemas.microsoft.com/office/powerpoint/2010/main" val="196943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F3C2-12BB-4523-9751-070A2C3C5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009CFF27-D3F6-4F05-B111-4088E4939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48734C9C-4B7F-492E-B595-C47740E4357E}"/>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5" name="Footer Placeholder 4">
            <a:extLst>
              <a:ext uri="{FF2B5EF4-FFF2-40B4-BE49-F238E27FC236}">
                <a16:creationId xmlns:a16="http://schemas.microsoft.com/office/drawing/2014/main" id="{4D89B1BA-E816-4797-A282-58D84F7549A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0C85A3E-F2C4-4578-AC78-C10D1BD3FF96}"/>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212821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CCA8-CD36-4EAD-BE93-A61113272D6D}"/>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D1E71A6-6970-4EA4-809C-ED79D0969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AABBF60-1514-4115-8816-D86A74056639}"/>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5" name="Footer Placeholder 4">
            <a:extLst>
              <a:ext uri="{FF2B5EF4-FFF2-40B4-BE49-F238E27FC236}">
                <a16:creationId xmlns:a16="http://schemas.microsoft.com/office/drawing/2014/main" id="{A3E97045-EA3E-4460-8C24-0909014EEBE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4FD13EA-EDF1-4D1E-A977-5718527D353C}"/>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40604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A1D1B-A9FC-41DF-9289-429A959209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AB3B3859-90DA-4E51-8772-35EC6862A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EE693FF-65FA-4A4C-A95E-5071A8F535F6}"/>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5" name="Footer Placeholder 4">
            <a:extLst>
              <a:ext uri="{FF2B5EF4-FFF2-40B4-BE49-F238E27FC236}">
                <a16:creationId xmlns:a16="http://schemas.microsoft.com/office/drawing/2014/main" id="{42C2B5EB-C629-40B0-A62F-664B01DE659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8A3A5FF-B3BB-472F-89DC-1F07579EBA52}"/>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7685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1AAD-9AA8-4CBE-A605-612F49E59D6D}"/>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3448B020-BACA-4153-8A80-008C4050C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90D2ED9-2644-4430-BE16-A978ADC051D4}"/>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5" name="Footer Placeholder 4">
            <a:extLst>
              <a:ext uri="{FF2B5EF4-FFF2-40B4-BE49-F238E27FC236}">
                <a16:creationId xmlns:a16="http://schemas.microsoft.com/office/drawing/2014/main" id="{DFA9BBEF-7CD6-45DC-871F-BB99F703291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806BC42-9DE1-4640-A4BF-FE969D5BB648}"/>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79317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2DA2-908C-405F-803E-4F24C7103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142FE363-0C9B-4D98-9CBF-6A37EEEFB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AF1D5-3B36-42AC-8C0B-65FDC6509381}"/>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5" name="Footer Placeholder 4">
            <a:extLst>
              <a:ext uri="{FF2B5EF4-FFF2-40B4-BE49-F238E27FC236}">
                <a16:creationId xmlns:a16="http://schemas.microsoft.com/office/drawing/2014/main" id="{A868D989-1CE1-4774-ADA3-0761A20002E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2CC792E-DFDF-4931-94DA-D6CDD6505848}"/>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6941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1007-0F7C-41E6-A302-1FDB9F71105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2614464E-5CF2-4CD1-8F2C-CE7780083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EECFFFE6-A809-4F49-AB89-EB97B7206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65D0FE2F-D649-4F3B-BCED-79BE1C9C7289}"/>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6" name="Footer Placeholder 5">
            <a:extLst>
              <a:ext uri="{FF2B5EF4-FFF2-40B4-BE49-F238E27FC236}">
                <a16:creationId xmlns:a16="http://schemas.microsoft.com/office/drawing/2014/main" id="{DF0FB386-0223-4450-BFBE-B6E1FB5D5E7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778DDC3-548B-4E1B-9D05-1E401CA69E27}"/>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98356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BFD9-5B3F-45B8-9B41-9694414B42F5}"/>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127C87F-D6B6-4ABC-819C-8FD03CC04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52A2AB-121E-44B2-9349-F9494856A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8EFBDE02-C3D5-4785-9084-4824ACC96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D75C1-3BCA-4102-88DC-660BE23ADC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661B03FE-E01C-46AF-BBD0-FDD66D73E529}"/>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8" name="Footer Placeholder 7">
            <a:extLst>
              <a:ext uri="{FF2B5EF4-FFF2-40B4-BE49-F238E27FC236}">
                <a16:creationId xmlns:a16="http://schemas.microsoft.com/office/drawing/2014/main" id="{4A7D7B46-A9B7-453F-A317-C6234EAFE09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646FAD8F-29F0-4832-B59C-FE1B4FBC96D9}"/>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54276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CAA1-1F2C-4F83-B872-26AA2E6490DC}"/>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9C6FCEF4-DCAF-4124-931C-05E2F5FF48AD}"/>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4" name="Footer Placeholder 3">
            <a:extLst>
              <a:ext uri="{FF2B5EF4-FFF2-40B4-BE49-F238E27FC236}">
                <a16:creationId xmlns:a16="http://schemas.microsoft.com/office/drawing/2014/main" id="{1E0952CF-104A-4BF8-9B72-CF487B60795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B54DD63B-7D0C-4D46-AFB3-EA01300B0D4E}"/>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36237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38E8B-2D59-4A77-8AC5-CE78D281A280}"/>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3" name="Footer Placeholder 2">
            <a:extLst>
              <a:ext uri="{FF2B5EF4-FFF2-40B4-BE49-F238E27FC236}">
                <a16:creationId xmlns:a16="http://schemas.microsoft.com/office/drawing/2014/main" id="{4F519F95-8A91-40FD-A30E-3F4C1F97AB0B}"/>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A56D421E-4B95-4C29-93F8-625159F1D14C}"/>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373694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DD36-E373-4DB2-9C85-483CDE23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4B29245-71D8-43E2-8BF4-DE3DB2F09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889221B1-A3D9-4045-8613-0A7BE45AA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401E1-5112-4FBC-9963-08328DBB0A09}"/>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6" name="Footer Placeholder 5">
            <a:extLst>
              <a:ext uri="{FF2B5EF4-FFF2-40B4-BE49-F238E27FC236}">
                <a16:creationId xmlns:a16="http://schemas.microsoft.com/office/drawing/2014/main" id="{93B4A8BA-00D4-4EAE-8129-E651411D480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68D8AB3-0A55-4560-9A2B-3D65EE3FFB2B}"/>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28992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D46D-7F23-4D63-A176-800DB9999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7DE31EEA-0391-44C5-82C7-0B0684608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421F9144-7A72-4C81-86DF-2C3ACEC64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B0267-90EC-43DE-956E-911CE55565B0}"/>
              </a:ext>
            </a:extLst>
          </p:cNvPr>
          <p:cNvSpPr>
            <a:spLocks noGrp="1"/>
          </p:cNvSpPr>
          <p:nvPr>
            <p:ph type="dt" sz="half" idx="10"/>
          </p:nvPr>
        </p:nvSpPr>
        <p:spPr/>
        <p:txBody>
          <a:bodyPr/>
          <a:lstStyle/>
          <a:p>
            <a:fld id="{DE76792C-D60D-4097-80CC-440CB4F6FDF6}" type="datetimeFigureOut">
              <a:rPr lang="sv-SE" smtClean="0"/>
              <a:t>2023-11-23</a:t>
            </a:fld>
            <a:endParaRPr lang="sv-SE"/>
          </a:p>
        </p:txBody>
      </p:sp>
      <p:sp>
        <p:nvSpPr>
          <p:cNvPr id="6" name="Footer Placeholder 5">
            <a:extLst>
              <a:ext uri="{FF2B5EF4-FFF2-40B4-BE49-F238E27FC236}">
                <a16:creationId xmlns:a16="http://schemas.microsoft.com/office/drawing/2014/main" id="{BEDD4B42-3583-4B04-A3AA-A94ADF0CCF9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5639651-A48B-4260-8F91-A96B985C5EC9}"/>
              </a:ext>
            </a:extLst>
          </p:cNvPr>
          <p:cNvSpPr>
            <a:spLocks noGrp="1"/>
          </p:cNvSpPr>
          <p:nvPr>
            <p:ph type="sldNum" sz="quarter" idx="12"/>
          </p:nvPr>
        </p:nvSpPr>
        <p:spPr/>
        <p:txBody>
          <a:bodyPr/>
          <a:lstStyle/>
          <a:p>
            <a:fld id="{3C9BB78F-7F9C-4F4B-917C-E89D4B161F18}" type="slidenum">
              <a:rPr lang="sv-SE" smtClean="0"/>
              <a:t>‹#›</a:t>
            </a:fld>
            <a:endParaRPr lang="sv-SE"/>
          </a:p>
        </p:txBody>
      </p:sp>
    </p:spTree>
    <p:extLst>
      <p:ext uri="{BB962C8B-B14F-4D97-AF65-F5344CB8AC3E}">
        <p14:creationId xmlns:p14="http://schemas.microsoft.com/office/powerpoint/2010/main" val="117983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B5135-3C57-486C-B015-56F34F605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32ADCEA-52A4-4113-8501-94EBBD262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235FB1A-8988-48D3-B547-B36F92C6E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6792C-D60D-4097-80CC-440CB4F6FDF6}" type="datetimeFigureOut">
              <a:rPr lang="sv-SE" smtClean="0"/>
              <a:t>2023-11-23</a:t>
            </a:fld>
            <a:endParaRPr lang="sv-SE"/>
          </a:p>
        </p:txBody>
      </p:sp>
      <p:sp>
        <p:nvSpPr>
          <p:cNvPr id="5" name="Footer Placeholder 4">
            <a:extLst>
              <a:ext uri="{FF2B5EF4-FFF2-40B4-BE49-F238E27FC236}">
                <a16:creationId xmlns:a16="http://schemas.microsoft.com/office/drawing/2014/main" id="{612B3C84-E3D9-4DED-BBC2-A0518C9C2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C4DC0CD2-3DBD-432F-9D65-7877DD12F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B78F-7F9C-4F4B-917C-E89D4B161F18}" type="slidenum">
              <a:rPr lang="sv-SE" smtClean="0"/>
              <a:t>‹#›</a:t>
            </a:fld>
            <a:endParaRPr lang="sv-SE"/>
          </a:p>
        </p:txBody>
      </p:sp>
    </p:spTree>
    <p:extLst>
      <p:ext uri="{BB962C8B-B14F-4D97-AF65-F5344CB8AC3E}">
        <p14:creationId xmlns:p14="http://schemas.microsoft.com/office/powerpoint/2010/main" val="2018337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gbgfotboll.se/490b77/globalassets/distrikt/goteborg/dokument/utbildning/de-tio-foraldrabuden.pdf" TargetMode="External"/><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aget.s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bgfotboll.se/49e8e9/globalassets/distrikt/goteborg/dokument/utbildning/spelarutbildningsmatrisen.pdf" TargetMode="Externa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bgfotboll.se/49e8e9/globalassets/distrikt/goteborg/dokument/utbildning/spelarutbildningsmatrisen.pdf"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36E35-6422-4B90-B49D-B0AEAEF30352}"/>
              </a:ext>
            </a:extLst>
          </p:cNvPr>
          <p:cNvSpPr>
            <a:spLocks noGrp="1"/>
          </p:cNvSpPr>
          <p:nvPr>
            <p:ph type="ctrTitle"/>
          </p:nvPr>
        </p:nvSpPr>
        <p:spPr>
          <a:xfrm>
            <a:off x="6194716" y="739978"/>
            <a:ext cx="5334930" cy="3004145"/>
          </a:xfrm>
        </p:spPr>
        <p:txBody>
          <a:bodyPr>
            <a:normAutofit/>
          </a:bodyPr>
          <a:lstStyle/>
          <a:p>
            <a:r>
              <a:rPr lang="sv-SE" dirty="0"/>
              <a:t>Föräldramöte - P15</a:t>
            </a:r>
          </a:p>
        </p:txBody>
      </p:sp>
      <p:sp>
        <p:nvSpPr>
          <p:cNvPr id="3" name="Subtitle 2">
            <a:extLst>
              <a:ext uri="{FF2B5EF4-FFF2-40B4-BE49-F238E27FC236}">
                <a16:creationId xmlns:a16="http://schemas.microsoft.com/office/drawing/2014/main" id="{DA7BB642-F9D6-4584-B31F-A89C20DD05A1}"/>
              </a:ext>
            </a:extLst>
          </p:cNvPr>
          <p:cNvSpPr>
            <a:spLocks noGrp="1"/>
          </p:cNvSpPr>
          <p:nvPr>
            <p:ph type="subTitle" idx="1"/>
          </p:nvPr>
        </p:nvSpPr>
        <p:spPr>
          <a:xfrm>
            <a:off x="6194715" y="3836197"/>
            <a:ext cx="5334931" cy="2189214"/>
          </a:xfrm>
        </p:spPr>
        <p:txBody>
          <a:bodyPr>
            <a:normAutofit/>
          </a:bodyPr>
          <a:lstStyle/>
          <a:p>
            <a:r>
              <a:rPr lang="sv-SE" dirty="0"/>
              <a:t>Kärra Klareberg IF</a:t>
            </a:r>
          </a:p>
          <a:p>
            <a:r>
              <a:rPr lang="sv-SE" dirty="0"/>
              <a:t>23 Nov 2023</a:t>
            </a:r>
          </a:p>
        </p:txBody>
      </p:sp>
      <p:sp>
        <p:nvSpPr>
          <p:cNvPr id="17"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0BDE0FA2-6D92-44F3-8510-EF18E7A2EF12}"/>
              </a:ext>
            </a:extLst>
          </p:cNvPr>
          <p:cNvPicPr>
            <a:picLocks noChangeAspect="1"/>
          </p:cNvPicPr>
          <p:nvPr/>
        </p:nvPicPr>
        <p:blipFill rotWithShape="1">
          <a:blip r:embed="rId2"/>
          <a:srcRect l="8048" r="15934"/>
          <a:stretch/>
        </p:blipFill>
        <p:spPr>
          <a:xfrm>
            <a:off x="1857739" y="2252860"/>
            <a:ext cx="2104287" cy="210428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0339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Vinter-träning</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endParaRPr lang="sv-SE" sz="1800" dirty="0">
              <a:effectLst/>
              <a:latin typeface="Calibri" panose="020F0502020204030204" pitchFamily="34" charset="0"/>
              <a:ea typeface="Times New Roman" panose="02020603050405020304" pitchFamily="18" charset="0"/>
            </a:endParaRPr>
          </a:p>
          <a:p>
            <a:pPr marL="0" indent="0">
              <a:buNone/>
            </a:pPr>
            <a:r>
              <a:rPr lang="sv-SE" sz="1800" b="1" dirty="0">
                <a:effectLst/>
                <a:latin typeface="Calibri" panose="020F0502020204030204" pitchFamily="34" charset="0"/>
                <a:ea typeface="Times New Roman" panose="02020603050405020304" pitchFamily="18" charset="0"/>
              </a:rPr>
              <a:t>Inomhus-träning på vintern</a:t>
            </a:r>
          </a:p>
          <a:p>
            <a:r>
              <a:rPr lang="sv-SE" sz="1800" dirty="0">
                <a:latin typeface="Calibri" panose="020F0502020204030204" pitchFamily="34" charset="0"/>
                <a:ea typeface="Times New Roman" panose="02020603050405020304" pitchFamily="18" charset="0"/>
              </a:rPr>
              <a:t>Generellt har detta varit ett stort önskemål tidigare från föräldrar</a:t>
            </a:r>
            <a:endParaRPr lang="sv-SE" sz="1800" dirty="0">
              <a:effectLst/>
              <a:latin typeface="Calibri" panose="020F0502020204030204" pitchFamily="34" charset="0"/>
              <a:ea typeface="Times New Roman" panose="02020603050405020304" pitchFamily="18" charset="0"/>
            </a:endParaRPr>
          </a:p>
          <a:p>
            <a:r>
              <a:rPr lang="sv-SE" sz="1800" dirty="0">
                <a:latin typeface="Calibri" panose="020F0502020204030204" pitchFamily="34" charset="0"/>
                <a:ea typeface="DengXian" panose="02010600030101010101" pitchFamily="2" charset="-122"/>
              </a:rPr>
              <a:t>Vi har bestämt att vi kommer prova att träna inomhus lördagar och behålla torsdagen utomhus.</a:t>
            </a:r>
          </a:p>
          <a:p>
            <a:r>
              <a:rPr lang="sv-SE" sz="1800" dirty="0">
                <a:effectLst/>
                <a:latin typeface="Calibri" panose="020F0502020204030204" pitchFamily="34" charset="0"/>
                <a:ea typeface="DengXian" panose="02010600030101010101" pitchFamily="2" charset="-122"/>
              </a:rPr>
              <a:t>Lördagar kommer vara i </a:t>
            </a:r>
            <a:r>
              <a:rPr lang="sv-SE" sz="1800" dirty="0" err="1">
                <a:effectLst/>
                <a:latin typeface="Calibri" panose="020F0502020204030204" pitchFamily="34" charset="0"/>
                <a:ea typeface="DengXian" panose="02010600030101010101" pitchFamily="2" charset="-122"/>
              </a:rPr>
              <a:t>Berghalla</a:t>
            </a:r>
            <a:r>
              <a:rPr lang="sv-SE" sz="1800" dirty="0">
                <a:effectLst/>
                <a:latin typeface="Calibri" panose="020F0502020204030204" pitchFamily="34" charset="0"/>
                <a:ea typeface="DengXian" panose="02010600030101010101" pitchFamily="2" charset="-122"/>
              </a:rPr>
              <a:t> (ca 15min med bil).</a:t>
            </a:r>
          </a:p>
          <a:p>
            <a:endParaRPr lang="sv-SE" sz="1800" dirty="0">
              <a:effectLst/>
              <a:latin typeface="Calibri" panose="020F0502020204030204" pitchFamily="34" charset="0"/>
              <a:ea typeface="Times New Roman" panose="02020603050405020304" pitchFamily="18" charset="0"/>
            </a:endParaRPr>
          </a:p>
          <a:p>
            <a:pPr marL="0" indent="0">
              <a:buNone/>
            </a:pPr>
            <a:r>
              <a:rPr lang="sv-SE" sz="1800" b="1" dirty="0" err="1">
                <a:effectLst/>
                <a:latin typeface="Calibri" panose="020F0502020204030204" pitchFamily="34" charset="0"/>
                <a:ea typeface="Times New Roman" panose="02020603050405020304" pitchFamily="18" charset="0"/>
              </a:rPr>
              <a:t>Futsal</a:t>
            </a:r>
            <a:r>
              <a:rPr lang="sv-SE" sz="1800" b="1" dirty="0">
                <a:effectLst/>
                <a:latin typeface="Calibri" panose="020F0502020204030204" pitchFamily="34" charset="0"/>
                <a:ea typeface="Times New Roman" panose="02020603050405020304" pitchFamily="18" charset="0"/>
              </a:rPr>
              <a:t> inomhus sammandrag 4mot4 </a:t>
            </a:r>
            <a:r>
              <a:rPr lang="sv-SE" sz="1800" dirty="0">
                <a:effectLst/>
                <a:latin typeface="Calibri" panose="020F0502020204030204" pitchFamily="34" charset="0"/>
                <a:ea typeface="Times New Roman" panose="02020603050405020304" pitchFamily="18" charset="0"/>
              </a:rPr>
              <a:t>(med sarg)</a:t>
            </a:r>
          </a:p>
          <a:p>
            <a:r>
              <a:rPr lang="sv-SE" sz="1800" dirty="0">
                <a:latin typeface="Calibri" panose="020F0502020204030204" pitchFamily="34" charset="0"/>
                <a:ea typeface="DengXian" panose="02010600030101010101" pitchFamily="2" charset="-122"/>
              </a:rPr>
              <a:t>Det kommer att erbjudas 3st sammandrag i </a:t>
            </a:r>
            <a:r>
              <a:rPr lang="sv-SE" sz="1800" dirty="0" err="1">
                <a:latin typeface="Calibri" panose="020F0502020204030204" pitchFamily="34" charset="0"/>
                <a:ea typeface="DengXian" panose="02010600030101010101" pitchFamily="2" charset="-122"/>
              </a:rPr>
              <a:t>futsal</a:t>
            </a:r>
            <a:r>
              <a:rPr lang="sv-SE" sz="1800" dirty="0">
                <a:latin typeface="Calibri" panose="020F0502020204030204" pitchFamily="34" charset="0"/>
                <a:ea typeface="DengXian" panose="02010600030101010101" pitchFamily="2" charset="-122"/>
              </a:rPr>
              <a:t> där spelarna kommer kunna vara med på.</a:t>
            </a:r>
          </a:p>
          <a:p>
            <a:pPr lvl="1"/>
            <a:r>
              <a:rPr lang="sv-SE" sz="1400" dirty="0">
                <a:latin typeface="Calibri" panose="020F0502020204030204" pitchFamily="34" charset="0"/>
                <a:ea typeface="DengXian" panose="02010600030101010101" pitchFamily="2" charset="-122"/>
              </a:rPr>
              <a:t>13/14 Jan</a:t>
            </a:r>
          </a:p>
          <a:p>
            <a:pPr lvl="1"/>
            <a:r>
              <a:rPr lang="sv-SE" sz="1400" dirty="0">
                <a:latin typeface="Calibri" panose="020F0502020204030204" pitchFamily="34" charset="0"/>
                <a:ea typeface="DengXian" panose="02010600030101010101" pitchFamily="2" charset="-122"/>
              </a:rPr>
              <a:t>17/18 Feb</a:t>
            </a:r>
          </a:p>
          <a:p>
            <a:pPr lvl="1"/>
            <a:r>
              <a:rPr lang="sv-SE" sz="1400" dirty="0">
                <a:latin typeface="Calibri" panose="020F0502020204030204" pitchFamily="34" charset="0"/>
                <a:ea typeface="DengXian" panose="02010600030101010101" pitchFamily="2" charset="-122"/>
              </a:rPr>
              <a:t>2/3 Mars</a:t>
            </a:r>
          </a:p>
          <a:p>
            <a:endParaRPr lang="sv-SE" sz="1800" dirty="0">
              <a:effectLst/>
              <a:latin typeface="Calibri" panose="020F0502020204030204" pitchFamily="34" charset="0"/>
              <a:ea typeface="DengXian" panose="02010600030101010101" pitchFamily="2" charset="-122"/>
            </a:endParaRPr>
          </a:p>
          <a:p>
            <a:pPr marL="0" indent="0">
              <a:buNone/>
            </a:pPr>
            <a:r>
              <a:rPr lang="sv-SE" sz="1800" b="1" dirty="0">
                <a:latin typeface="Calibri" panose="020F0502020204030204" pitchFamily="34" charset="0"/>
                <a:ea typeface="DengXian" panose="02010600030101010101" pitchFamily="2" charset="-122"/>
              </a:rPr>
              <a:t>Fotbollsuppehåll: </a:t>
            </a:r>
            <a:r>
              <a:rPr lang="sv-SE" sz="1800" dirty="0">
                <a:latin typeface="Calibri" panose="020F0502020204030204" pitchFamily="34" charset="0"/>
                <a:ea typeface="DengXian" panose="02010600030101010101" pitchFamily="2" charset="-122"/>
              </a:rPr>
              <a:t>16dec 2023 - 20 Jan 2024</a:t>
            </a:r>
          </a:p>
          <a:p>
            <a:endParaRPr lang="sv-SE" sz="1800" dirty="0">
              <a:effectLst/>
              <a:latin typeface="Calibri" panose="020F0502020204030204" pitchFamily="34" charset="0"/>
              <a:ea typeface="DengXian" panose="02010600030101010101" pitchFamily="2" charset="-122"/>
            </a:endParaRPr>
          </a:p>
          <a:p>
            <a:endParaRPr lang="sv-SE" dirty="0"/>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4" name="Arrow: Chevron 3">
            <a:extLst>
              <a:ext uri="{FF2B5EF4-FFF2-40B4-BE49-F238E27FC236}">
                <a16:creationId xmlns:a16="http://schemas.microsoft.com/office/drawing/2014/main" id="{F367625D-DF2A-B865-41AC-82DB21F4D512}"/>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0" name="Arrow: Pentagon 9">
            <a:extLst>
              <a:ext uri="{FF2B5EF4-FFF2-40B4-BE49-F238E27FC236}">
                <a16:creationId xmlns:a16="http://schemas.microsoft.com/office/drawing/2014/main" id="{84B31544-8213-350F-7B13-D0E359588427}"/>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Arrow: Chevron 10">
            <a:extLst>
              <a:ext uri="{FF2B5EF4-FFF2-40B4-BE49-F238E27FC236}">
                <a16:creationId xmlns:a16="http://schemas.microsoft.com/office/drawing/2014/main" id="{211FF1F2-8161-ACCB-C5D0-959CD6893BDE}"/>
              </a:ext>
            </a:extLst>
          </p:cNvPr>
          <p:cNvSpPr/>
          <p:nvPr/>
        </p:nvSpPr>
        <p:spPr>
          <a:xfrm>
            <a:off x="6104314"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3" name="Arrow: Chevron 12">
            <a:extLst>
              <a:ext uri="{FF2B5EF4-FFF2-40B4-BE49-F238E27FC236}">
                <a16:creationId xmlns:a16="http://schemas.microsoft.com/office/drawing/2014/main" id="{086DF2A5-E21E-858D-DFEE-6A3EF0BF1285}"/>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Tree>
    <p:extLst>
      <p:ext uri="{BB962C8B-B14F-4D97-AF65-F5344CB8AC3E}">
        <p14:creationId xmlns:p14="http://schemas.microsoft.com/office/powerpoint/2010/main" val="380404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Sammandrag</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fontScale="92500" lnSpcReduction="10000"/>
          </a:bodyPr>
          <a:lstStyle/>
          <a:p>
            <a:pPr marL="0" indent="0">
              <a:buNone/>
            </a:pPr>
            <a:r>
              <a:rPr lang="sv-SE" sz="1800" dirty="0">
                <a:effectLst/>
                <a:latin typeface="Calibri" panose="020F0502020204030204" pitchFamily="34" charset="0"/>
                <a:ea typeface="Times New Roman" panose="02020603050405020304" pitchFamily="18" charset="0"/>
              </a:rPr>
              <a:t>Hur kommer vi hantera de som anmäler sig till sammandrag, men deltar inte eller bara delta på några matcher.</a:t>
            </a:r>
          </a:p>
          <a:p>
            <a:r>
              <a:rPr lang="sv-SE" sz="1800" dirty="0">
                <a:effectLst/>
                <a:latin typeface="Calibri" panose="020F0502020204030204" pitchFamily="34" charset="0"/>
                <a:ea typeface="Times New Roman" panose="02020603050405020304" pitchFamily="18" charset="0"/>
              </a:rPr>
              <a:t>Anmälan till sammandrag och träning i laget.se anses som ”bindande”.</a:t>
            </a:r>
          </a:p>
          <a:p>
            <a:r>
              <a:rPr lang="sv-SE" sz="1800" dirty="0">
                <a:effectLst/>
                <a:latin typeface="Calibri" panose="020F0502020204030204" pitchFamily="34" charset="0"/>
                <a:ea typeface="DengXian" panose="02010600030101010101" pitchFamily="2" charset="-122"/>
              </a:rPr>
              <a:t>Hör av er om ni inte kan komma. Funkar bra generellt, men inte alltid.</a:t>
            </a:r>
          </a:p>
          <a:p>
            <a:r>
              <a:rPr lang="sv-SE" sz="1800" dirty="0">
                <a:effectLst/>
                <a:latin typeface="Calibri" panose="020F0502020204030204" pitchFamily="34" charset="0"/>
                <a:ea typeface="Times New Roman" panose="02020603050405020304" pitchFamily="18" charset="0"/>
              </a:rPr>
              <a:t>En gång </a:t>
            </a:r>
            <a:r>
              <a:rPr lang="sv-SE" sz="1800" dirty="0">
                <a:latin typeface="Calibri" panose="020F0502020204030204" pitchFamily="34" charset="0"/>
                <a:ea typeface="Times New Roman" panose="02020603050405020304" pitchFamily="18" charset="0"/>
              </a:rPr>
              <a:t>kan föräldern</a:t>
            </a:r>
            <a:r>
              <a:rPr lang="sv-SE" sz="1800" dirty="0">
                <a:effectLst/>
                <a:latin typeface="Calibri" panose="020F0502020204030204" pitchFamily="34" charset="0"/>
                <a:ea typeface="Times New Roman" panose="02020603050405020304" pitchFamily="18" charset="0"/>
              </a:rPr>
              <a:t> missa ovan. Sen hamnar spelaren automatiskt som reserv nästa gång.</a:t>
            </a:r>
          </a:p>
          <a:p>
            <a:pPr marL="0" indent="0">
              <a:buNone/>
            </a:pPr>
            <a:endParaRPr lang="sv-SE" sz="1800" dirty="0">
              <a:effectLst/>
              <a:latin typeface="Calibri" panose="020F0502020204030204" pitchFamily="34" charset="0"/>
              <a:ea typeface="DengXian" panose="02010600030101010101" pitchFamily="2" charset="-122"/>
            </a:endParaRPr>
          </a:p>
          <a:p>
            <a:pPr marL="0" indent="0">
              <a:buNone/>
            </a:pPr>
            <a:r>
              <a:rPr lang="sv-SE" sz="1800" dirty="0">
                <a:latin typeface="Calibri" panose="020F0502020204030204" pitchFamily="34" charset="0"/>
                <a:ea typeface="Times New Roman" panose="02020603050405020304" pitchFamily="18" charset="0"/>
              </a:rPr>
              <a:t>S</a:t>
            </a:r>
            <a:r>
              <a:rPr lang="sv-SE" sz="1800" dirty="0">
                <a:effectLst/>
                <a:latin typeface="Calibri" panose="020F0502020204030204" pitchFamily="34" charset="0"/>
                <a:ea typeface="Times New Roman" panose="02020603050405020304" pitchFamily="18" charset="0"/>
              </a:rPr>
              <a:t>amlingstid</a:t>
            </a:r>
            <a:endParaRPr lang="sv-SE" sz="1800" dirty="0">
              <a:effectLst/>
              <a:latin typeface="Calibri" panose="020F0502020204030204" pitchFamily="34" charset="0"/>
              <a:ea typeface="DengXian" panose="02010600030101010101" pitchFamily="2" charset="-122"/>
            </a:endParaRPr>
          </a:p>
          <a:p>
            <a:r>
              <a:rPr lang="sv-SE" sz="1800" dirty="0">
                <a:effectLst/>
                <a:latin typeface="Calibri" panose="020F0502020204030204" pitchFamily="34" charset="0"/>
                <a:ea typeface="Times New Roman" panose="02020603050405020304" pitchFamily="18" charset="0"/>
              </a:rPr>
              <a:t>Samling innan; ombytt o klar. Senast 15min innan första match ska alla samlas och vara ombytta och klara.</a:t>
            </a:r>
          </a:p>
          <a:p>
            <a:r>
              <a:rPr lang="sv-SE" sz="1800" dirty="0">
                <a:effectLst/>
                <a:latin typeface="Calibri" panose="020F0502020204030204" pitchFamily="34" charset="0"/>
                <a:ea typeface="DengXian" panose="02010600030101010101" pitchFamily="2" charset="-122"/>
              </a:rPr>
              <a:t>15min innan kommer laget starta sin genomgång och uppvärmning innan matchen startar.</a:t>
            </a:r>
          </a:p>
          <a:p>
            <a:r>
              <a:rPr lang="sv-SE" sz="1800" dirty="0">
                <a:effectLst/>
                <a:latin typeface="Calibri" panose="020F0502020204030204" pitchFamily="34" charset="0"/>
                <a:ea typeface="Times New Roman" panose="02020603050405020304" pitchFamily="18" charset="0"/>
              </a:rPr>
              <a:t>Samling efter; alla spelare ska stanna efter för lagets eftersnack.</a:t>
            </a:r>
          </a:p>
          <a:p>
            <a:endParaRPr lang="sv-SE" sz="1800" dirty="0">
              <a:effectLst/>
              <a:latin typeface="Calibri" panose="020F0502020204030204" pitchFamily="34" charset="0"/>
              <a:ea typeface="Times New Roman" panose="02020603050405020304" pitchFamily="18" charset="0"/>
            </a:endParaRPr>
          </a:p>
          <a:p>
            <a:pPr marL="0" indent="0">
              <a:buNone/>
            </a:pPr>
            <a:r>
              <a:rPr lang="sv-SE" sz="1800" dirty="0">
                <a:latin typeface="Calibri" panose="020F0502020204030204" pitchFamily="34" charset="0"/>
                <a:ea typeface="DengXian" panose="02010600030101010101" pitchFamily="2" charset="-122"/>
              </a:rPr>
              <a:t>Information</a:t>
            </a:r>
          </a:p>
          <a:p>
            <a:r>
              <a:rPr lang="sv-SE" sz="1800" dirty="0">
                <a:effectLst/>
                <a:latin typeface="Calibri" panose="020F0502020204030204" pitchFamily="34" charset="0"/>
                <a:ea typeface="Times New Roman" panose="02020603050405020304" pitchFamily="18" charset="0"/>
              </a:rPr>
              <a:t>Regel finns om att inte kompetens-</a:t>
            </a:r>
            <a:r>
              <a:rPr lang="sv-SE" sz="1800" dirty="0">
                <a:latin typeface="Calibri" panose="020F0502020204030204" pitchFamily="34" charset="0"/>
                <a:ea typeface="Times New Roman" panose="02020603050405020304" pitchFamily="18" charset="0"/>
              </a:rPr>
              <a:t>an</a:t>
            </a:r>
            <a:r>
              <a:rPr lang="sv-SE" sz="1800" dirty="0">
                <a:effectLst/>
                <a:latin typeface="Calibri" panose="020F0502020204030204" pitchFamily="34" charset="0"/>
                <a:ea typeface="Times New Roman" panose="02020603050405020304" pitchFamily="18" charset="0"/>
              </a:rPr>
              <a:t>passa barnen i </a:t>
            </a:r>
            <a:r>
              <a:rPr lang="sv-SE" sz="1800" dirty="0" err="1">
                <a:effectLst/>
                <a:latin typeface="Calibri" panose="020F0502020204030204" pitchFamily="34" charset="0"/>
                <a:ea typeface="Times New Roman" panose="02020603050405020304" pitchFamily="18" charset="0"/>
              </a:rPr>
              <a:t>kkif</a:t>
            </a:r>
            <a:r>
              <a:rPr lang="sv-SE" sz="1800" dirty="0">
                <a:effectLst/>
                <a:latin typeface="Calibri" panose="020F0502020204030204" pitchFamily="34" charset="0"/>
                <a:ea typeface="Times New Roman" panose="02020603050405020304" pitchFamily="18" charset="0"/>
              </a:rPr>
              <a:t>  = </a:t>
            </a:r>
            <a:r>
              <a:rPr lang="sv-SE" sz="1800" dirty="0">
                <a:latin typeface="Calibri" panose="020F0502020204030204" pitchFamily="34" charset="0"/>
                <a:ea typeface="DengXian" panose="02010600030101010101" pitchFamily="2" charset="-122"/>
              </a:rPr>
              <a:t>Vi fortsätter mixa lagen och tänka på ”fotboll för alla”</a:t>
            </a:r>
          </a:p>
          <a:p>
            <a:r>
              <a:rPr lang="sv-SE" sz="1800" dirty="0">
                <a:latin typeface="Calibri" panose="020F0502020204030204" pitchFamily="34" charset="0"/>
                <a:ea typeface="DengXian" panose="02010600030101010101" pitchFamily="2" charset="-122"/>
              </a:rPr>
              <a:t>Under 2024 kommer vi testa att utse lagen för match och sammandrag helt slumpmässigt (</a:t>
            </a:r>
            <a:r>
              <a:rPr lang="sv-SE" sz="1800" dirty="0" err="1">
                <a:latin typeface="Calibri" panose="020F0502020204030204" pitchFamily="34" charset="0"/>
                <a:ea typeface="DengXian" panose="02010600030101010101" pitchFamily="2" charset="-122"/>
              </a:rPr>
              <a:t>inkl</a:t>
            </a:r>
            <a:r>
              <a:rPr lang="sv-SE" sz="1800" dirty="0">
                <a:latin typeface="Calibri" panose="020F0502020204030204" pitchFamily="34" charset="0"/>
                <a:ea typeface="DengXian" panose="02010600030101010101" pitchFamily="2" charset="-122"/>
              </a:rPr>
              <a:t> reserverna) utav  alla som anmält sig till en tillställning.</a:t>
            </a:r>
            <a:endParaRPr lang="sv-SE" sz="1800" dirty="0">
              <a:effectLst/>
              <a:latin typeface="Calibri" panose="020F0502020204030204" pitchFamily="34" charset="0"/>
              <a:ea typeface="DengXian" panose="02010600030101010101" pitchFamily="2" charset="-122"/>
            </a:endParaRPr>
          </a:p>
          <a:p>
            <a:endParaRPr lang="sv-SE" sz="1800" dirty="0">
              <a:effectLst/>
              <a:latin typeface="Calibri" panose="020F0502020204030204" pitchFamily="34" charset="0"/>
              <a:ea typeface="DengXian" panose="02010600030101010101" pitchFamily="2" charset="-122"/>
            </a:endParaRPr>
          </a:p>
          <a:p>
            <a:endParaRPr lang="sv-SE" sz="1800" dirty="0">
              <a:effectLst/>
              <a:latin typeface="Calibri" panose="020F0502020204030204" pitchFamily="34" charset="0"/>
              <a:ea typeface="DengXian" panose="02010600030101010101" pitchFamily="2" charset="-122"/>
            </a:endParaRPr>
          </a:p>
          <a:p>
            <a:endParaRPr lang="sv-SE" dirty="0"/>
          </a:p>
        </p:txBody>
      </p:sp>
      <p:sp>
        <p:nvSpPr>
          <p:cNvPr id="13" name="Arrow: Chevron 12">
            <a:extLst>
              <a:ext uri="{FF2B5EF4-FFF2-40B4-BE49-F238E27FC236}">
                <a16:creationId xmlns:a16="http://schemas.microsoft.com/office/drawing/2014/main" id="{AF157BC7-C7F3-23EF-EADA-831A270FA6EE}"/>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4" name="Arrow: Chevron 13">
            <a:extLst>
              <a:ext uri="{FF2B5EF4-FFF2-40B4-BE49-F238E27FC236}">
                <a16:creationId xmlns:a16="http://schemas.microsoft.com/office/drawing/2014/main" id="{2052C2B2-F50A-1E75-4392-97D98BB12951}"/>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5" name="Arrow: Pentagon 14">
            <a:extLst>
              <a:ext uri="{FF2B5EF4-FFF2-40B4-BE49-F238E27FC236}">
                <a16:creationId xmlns:a16="http://schemas.microsoft.com/office/drawing/2014/main" id="{53BECB8C-AA9F-14EC-B163-C949839D5C4E}"/>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Arrow: Chevron 15">
            <a:extLst>
              <a:ext uri="{FF2B5EF4-FFF2-40B4-BE49-F238E27FC236}">
                <a16:creationId xmlns:a16="http://schemas.microsoft.com/office/drawing/2014/main" id="{8F41AA1B-50BF-DFE3-2D62-2F5ACA232116}"/>
              </a:ext>
            </a:extLst>
          </p:cNvPr>
          <p:cNvSpPr/>
          <p:nvPr/>
        </p:nvSpPr>
        <p:spPr>
          <a:xfrm>
            <a:off x="6104314"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4" name="TextBox 3">
            <a:extLst>
              <a:ext uri="{FF2B5EF4-FFF2-40B4-BE49-F238E27FC236}">
                <a16:creationId xmlns:a16="http://schemas.microsoft.com/office/drawing/2014/main" id="{6CAAD7FF-ABB0-4D6C-686E-FDA26BE6546A}"/>
              </a:ext>
            </a:extLst>
          </p:cNvPr>
          <p:cNvSpPr txBox="1"/>
          <p:nvPr/>
        </p:nvSpPr>
        <p:spPr>
          <a:xfrm>
            <a:off x="11537302" y="65006"/>
            <a:ext cx="654698" cy="276999"/>
          </a:xfrm>
          <a:prstGeom prst="rect">
            <a:avLst/>
          </a:prstGeom>
          <a:noFill/>
        </p:spPr>
        <p:txBody>
          <a:bodyPr wrap="square" rtlCol="0">
            <a:spAutoFit/>
          </a:bodyPr>
          <a:lstStyle/>
          <a:p>
            <a:r>
              <a:rPr lang="sv-SE" sz="1200" dirty="0"/>
              <a:t>Jonas</a:t>
            </a:r>
          </a:p>
        </p:txBody>
      </p:sp>
    </p:spTree>
    <p:extLst>
      <p:ext uri="{BB962C8B-B14F-4D97-AF65-F5344CB8AC3E}">
        <p14:creationId xmlns:p14="http://schemas.microsoft.com/office/powerpoint/2010/main" val="309248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pPr marL="0" indent="0">
              <a:buNone/>
            </a:pPr>
            <a:r>
              <a:rPr lang="sv-SE" dirty="0">
                <a:solidFill>
                  <a:srgbClr val="C00000"/>
                </a:solidFill>
              </a:rPr>
              <a:t>Ledarens instruktioner under match</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pPr marL="0" indent="0">
              <a:buNone/>
            </a:pPr>
            <a:r>
              <a:rPr lang="sv-SE" sz="1800" dirty="0">
                <a:effectLst/>
                <a:latin typeface="Calibri" panose="020F0502020204030204" pitchFamily="34" charset="0"/>
                <a:ea typeface="Times New Roman" panose="02020603050405020304" pitchFamily="18" charset="0"/>
              </a:rPr>
              <a:t>Vi har hört feedback och frågor varför inte ledaren instruerar och ropar till barnen vad dem ska göra mer.</a:t>
            </a:r>
          </a:p>
          <a:p>
            <a:pPr marL="0" indent="0">
              <a:buNone/>
            </a:pPr>
            <a:endParaRPr lang="sv-SE" sz="1800" dirty="0">
              <a:latin typeface="Calibri" panose="020F0502020204030204" pitchFamily="34" charset="0"/>
              <a:ea typeface="Times New Roman" panose="02020603050405020304" pitchFamily="18" charset="0"/>
            </a:endParaRPr>
          </a:p>
          <a:p>
            <a:pPr marL="0" indent="0">
              <a:buNone/>
            </a:pPr>
            <a:r>
              <a:rPr lang="sv-SE" sz="1800" dirty="0">
                <a:latin typeface="Calibri" panose="020F0502020204030204" pitchFamily="34" charset="0"/>
                <a:ea typeface="Times New Roman" panose="02020603050405020304" pitchFamily="18" charset="0"/>
              </a:rPr>
              <a:t>Det finns tydliga r</a:t>
            </a:r>
            <a:r>
              <a:rPr lang="sv-SE" sz="1800" dirty="0">
                <a:effectLst/>
                <a:latin typeface="Calibri" panose="020F0502020204030204" pitchFamily="34" charset="0"/>
                <a:ea typeface="Times New Roman" panose="02020603050405020304" pitchFamily="18" charset="0"/>
              </a:rPr>
              <a:t>ekommendationer från svensk fotboll hur ledare bör instruera under match i barnfotbollen.</a:t>
            </a:r>
          </a:p>
          <a:p>
            <a:r>
              <a:rPr lang="sv-SE" sz="1800" dirty="0">
                <a:effectLst/>
                <a:latin typeface="Calibri" panose="020F0502020204030204" pitchFamily="34" charset="0"/>
                <a:ea typeface="Times New Roman" panose="02020603050405020304" pitchFamily="18" charset="0"/>
              </a:rPr>
              <a:t>Inte ge instruktion till specifika spelare. </a:t>
            </a:r>
            <a:r>
              <a:rPr lang="sv-SE" sz="1800" dirty="0">
                <a:latin typeface="Calibri" panose="020F0502020204030204" pitchFamily="34" charset="0"/>
                <a:ea typeface="Times New Roman" panose="02020603050405020304" pitchFamily="18" charset="0"/>
              </a:rPr>
              <a:t>Istället</a:t>
            </a:r>
            <a:r>
              <a:rPr lang="sv-SE" sz="1800" dirty="0">
                <a:effectLst/>
                <a:latin typeface="Calibri" panose="020F0502020204030204" pitchFamily="34" charset="0"/>
                <a:ea typeface="Times New Roman" panose="02020603050405020304" pitchFamily="18" charset="0"/>
              </a:rPr>
              <a:t> ge </a:t>
            </a:r>
            <a:r>
              <a:rPr lang="sv-SE" sz="1800" dirty="0">
                <a:latin typeface="Calibri" panose="020F0502020204030204" pitchFamily="34" charset="0"/>
                <a:ea typeface="Times New Roman" panose="02020603050405020304" pitchFamily="18" charset="0"/>
              </a:rPr>
              <a:t>positiv uppmuntran, </a:t>
            </a:r>
            <a:r>
              <a:rPr lang="sv-SE" sz="1800" dirty="0">
                <a:effectLst/>
                <a:latin typeface="Calibri" panose="020F0502020204030204" pitchFamily="34" charset="0"/>
                <a:ea typeface="Times New Roman" panose="02020603050405020304" pitchFamily="18" charset="0"/>
              </a:rPr>
              <a:t>support och hejarop.</a:t>
            </a:r>
          </a:p>
          <a:p>
            <a:r>
              <a:rPr lang="sv-SE" sz="1800" dirty="0">
                <a:effectLst/>
                <a:latin typeface="Calibri" panose="020F0502020204030204" pitchFamily="34" charset="0"/>
                <a:ea typeface="Times New Roman" panose="02020603050405020304" pitchFamily="18" charset="0"/>
              </a:rPr>
              <a:t>Istället samtal innan, i </a:t>
            </a:r>
            <a:r>
              <a:rPr lang="sv-SE" sz="1800" dirty="0">
                <a:latin typeface="Calibri" panose="020F0502020204030204" pitchFamily="34" charset="0"/>
                <a:ea typeface="Times New Roman" panose="02020603050405020304" pitchFamily="18" charset="0"/>
              </a:rPr>
              <a:t>p</a:t>
            </a:r>
            <a:r>
              <a:rPr lang="sv-SE" sz="1800" dirty="0">
                <a:effectLst/>
                <a:latin typeface="Calibri" panose="020F0502020204030204" pitchFamily="34" charset="0"/>
                <a:ea typeface="Times New Roman" panose="02020603050405020304" pitchFamily="18" charset="0"/>
              </a:rPr>
              <a:t>auserna och när dem ej spelar (sitter på avbytar-bänken) samt efter matchen.</a:t>
            </a:r>
          </a:p>
          <a:p>
            <a:endParaRPr lang="sv-SE" sz="1800" dirty="0">
              <a:effectLst/>
              <a:latin typeface="Calibri" panose="020F0502020204030204" pitchFamily="34" charset="0"/>
              <a:ea typeface="Times New Roman" panose="02020603050405020304" pitchFamily="18" charset="0"/>
            </a:endParaRPr>
          </a:p>
          <a:p>
            <a:pPr marL="0" indent="0">
              <a:buNone/>
            </a:pPr>
            <a:r>
              <a:rPr lang="sv-SE" sz="1800" dirty="0">
                <a:effectLst/>
                <a:latin typeface="Calibri" panose="020F0502020204030204" pitchFamily="34" charset="0"/>
                <a:ea typeface="Times New Roman" panose="02020603050405020304" pitchFamily="18" charset="0"/>
              </a:rPr>
              <a:t>Med det sagt så är det svårt att hålla sig ibland och vi försöker tänka på det men ibland även försöka hjälpa till. Här är alla ledare olika som ni märker så barnen får testa på lite olika.</a:t>
            </a:r>
          </a:p>
          <a:p>
            <a:endParaRPr lang="sv-SE" sz="1800" dirty="0">
              <a:latin typeface="Calibri" panose="020F0502020204030204" pitchFamily="34" charset="0"/>
              <a:ea typeface="DengXian" panose="02010600030101010101" pitchFamily="2" charset="-122"/>
            </a:endParaRPr>
          </a:p>
          <a:p>
            <a:pPr marL="0" indent="0">
              <a:buNone/>
            </a:pPr>
            <a:r>
              <a:rPr lang="sv-SE" sz="1800" dirty="0">
                <a:effectLst/>
                <a:latin typeface="Calibri" panose="020F0502020204030204" pitchFamily="34" charset="0"/>
                <a:ea typeface="Times New Roman" panose="02020603050405020304" pitchFamily="18" charset="0"/>
              </a:rPr>
              <a:t>Vi ber föräldrar tänka på det ocks</a:t>
            </a:r>
            <a:r>
              <a:rPr lang="sv-SE" sz="1800" dirty="0">
                <a:latin typeface="Calibri" panose="020F0502020204030204" pitchFamily="34" charset="0"/>
                <a:ea typeface="Times New Roman" panose="02020603050405020304" pitchFamily="18" charset="0"/>
              </a:rPr>
              <a:t>å  </a:t>
            </a:r>
            <a:r>
              <a:rPr lang="sv-SE" sz="1800" dirty="0">
                <a:effectLst/>
                <a:latin typeface="Calibri" panose="020F0502020204030204" pitchFamily="34" charset="0"/>
                <a:ea typeface="Times New Roman" panose="02020603050405020304" pitchFamily="18" charset="0"/>
              </a:rPr>
              <a:t>=  Inte instruera under match, ha förståelse om ledaren inte ropar instruktioner till spelarna.</a:t>
            </a:r>
          </a:p>
          <a:p>
            <a:pPr marL="0" indent="0">
              <a:buNone/>
            </a:pPr>
            <a:r>
              <a:rPr lang="sv-SE" sz="1800" dirty="0">
                <a:effectLst/>
                <a:latin typeface="Calibri" panose="020F0502020204030204" pitchFamily="34" charset="0"/>
                <a:ea typeface="Times New Roman" panose="02020603050405020304" pitchFamily="18" charset="0"/>
              </a:rPr>
              <a:t>Var snälla mot både domaren (domslut), insläppta mål av vår målvakt och stötta alla spelare på plan.</a:t>
            </a:r>
            <a:endParaRPr lang="sv-SE" sz="1800" dirty="0">
              <a:effectLst/>
              <a:latin typeface="Calibri" panose="020F0502020204030204" pitchFamily="34" charset="0"/>
              <a:ea typeface="DengXian" panose="02010600030101010101" pitchFamily="2" charset="-122"/>
            </a:endParaRPr>
          </a:p>
          <a:p>
            <a:pPr marL="0" indent="0">
              <a:buNone/>
            </a:pPr>
            <a:endParaRPr lang="sv-SE" sz="1800" dirty="0">
              <a:effectLst/>
              <a:latin typeface="Calibri" panose="020F0502020204030204" pitchFamily="34" charset="0"/>
              <a:ea typeface="DengXian" panose="02010600030101010101" pitchFamily="2" charset="-122"/>
            </a:endParaRP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13" name="Arrow: Chevron 12">
            <a:extLst>
              <a:ext uri="{FF2B5EF4-FFF2-40B4-BE49-F238E27FC236}">
                <a16:creationId xmlns:a16="http://schemas.microsoft.com/office/drawing/2014/main" id="{432984C4-4688-44B5-3FE6-92BA97DFD5E6}"/>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4" name="Arrow: Chevron 13">
            <a:extLst>
              <a:ext uri="{FF2B5EF4-FFF2-40B4-BE49-F238E27FC236}">
                <a16:creationId xmlns:a16="http://schemas.microsoft.com/office/drawing/2014/main" id="{F1A51BA2-A34D-9372-B308-0196F331C8A2}"/>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5" name="Arrow: Pentagon 14">
            <a:extLst>
              <a:ext uri="{FF2B5EF4-FFF2-40B4-BE49-F238E27FC236}">
                <a16:creationId xmlns:a16="http://schemas.microsoft.com/office/drawing/2014/main" id="{A1C2F5CB-683E-10F7-31DA-CA6AEF09D5B8}"/>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Arrow: Chevron 15">
            <a:extLst>
              <a:ext uri="{FF2B5EF4-FFF2-40B4-BE49-F238E27FC236}">
                <a16:creationId xmlns:a16="http://schemas.microsoft.com/office/drawing/2014/main" id="{1E86FCC5-9B34-2CA5-14FC-EFE6CF277D0C}"/>
              </a:ext>
            </a:extLst>
          </p:cNvPr>
          <p:cNvSpPr/>
          <p:nvPr/>
        </p:nvSpPr>
        <p:spPr>
          <a:xfrm>
            <a:off x="6104314"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Tree>
    <p:extLst>
      <p:ext uri="{BB962C8B-B14F-4D97-AF65-F5344CB8AC3E}">
        <p14:creationId xmlns:p14="http://schemas.microsoft.com/office/powerpoint/2010/main" val="95344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Attityd på plan – spelar-timeout</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pPr marL="0" indent="0">
              <a:buNone/>
            </a:pPr>
            <a:r>
              <a:rPr lang="sv-SE" sz="1800" dirty="0">
                <a:effectLst/>
                <a:latin typeface="Calibri" panose="020F0502020204030204" pitchFamily="34" charset="0"/>
                <a:ea typeface="Times New Roman" panose="02020603050405020304" pitchFamily="18" charset="0"/>
              </a:rPr>
              <a:t> </a:t>
            </a:r>
            <a:endParaRPr lang="sv-SE" sz="1800" dirty="0">
              <a:effectLst/>
              <a:latin typeface="Calibri" panose="020F0502020204030204" pitchFamily="34" charset="0"/>
              <a:ea typeface="DengXian" panose="02010600030101010101" pitchFamily="2" charset="-122"/>
            </a:endParaRPr>
          </a:p>
          <a:p>
            <a:pPr marL="0" indent="0">
              <a:buNone/>
            </a:pPr>
            <a:r>
              <a:rPr lang="sv-SE" sz="1800" dirty="0">
                <a:effectLst/>
                <a:latin typeface="Calibri" panose="020F0502020204030204" pitchFamily="34" charset="0"/>
                <a:ea typeface="Times New Roman" panose="02020603050405020304" pitchFamily="18" charset="0"/>
              </a:rPr>
              <a:t>﻿Vi följer Svensk fotbolls rekommendationer och jobbar </a:t>
            </a:r>
            <a:r>
              <a:rPr lang="sv-SE" sz="1800" b="1" dirty="0">
                <a:latin typeface="Calibri" panose="020F0502020204030204" pitchFamily="34" charset="0"/>
                <a:ea typeface="Times New Roman" panose="02020603050405020304" pitchFamily="18" charset="0"/>
              </a:rPr>
              <a:t>inte</a:t>
            </a:r>
            <a:r>
              <a:rPr lang="sv-SE" sz="1800" dirty="0">
                <a:effectLst/>
                <a:latin typeface="Calibri" panose="020F0502020204030204" pitchFamily="34" charset="0"/>
                <a:ea typeface="Times New Roman" panose="02020603050405020304" pitchFamily="18" charset="0"/>
              </a:rPr>
              <a:t> med bestraffningar. Vi kommer fokusera på barnets villkor och att det ska vara roligt och lekfull träning.</a:t>
            </a:r>
            <a:endParaRPr lang="sv-SE" sz="1800" dirty="0">
              <a:effectLst/>
              <a:latin typeface="Calibri" panose="020F0502020204030204" pitchFamily="34" charset="0"/>
              <a:ea typeface="DengXian" panose="02010600030101010101" pitchFamily="2" charset="-122"/>
            </a:endParaRPr>
          </a:p>
          <a:p>
            <a:pPr marL="0" indent="0">
              <a:buNone/>
            </a:pPr>
            <a:r>
              <a:rPr lang="sv-SE" sz="1800" b="1" dirty="0">
                <a:effectLst/>
                <a:latin typeface="Calibri" panose="020F0502020204030204" pitchFamily="34" charset="0"/>
                <a:ea typeface="Times New Roman" panose="02020603050405020304" pitchFamily="18" charset="0"/>
              </a:rPr>
              <a:t>Men</a:t>
            </a:r>
            <a:r>
              <a:rPr lang="sv-SE" sz="1800" dirty="0">
                <a:effectLst/>
                <a:latin typeface="Calibri" panose="020F0502020204030204" pitchFamily="34" charset="0"/>
                <a:ea typeface="Times New Roman" panose="02020603050405020304" pitchFamily="18" charset="0"/>
              </a:rPr>
              <a:t> om vi ser att någon svär, har dålig attityd, inte </a:t>
            </a:r>
            <a:r>
              <a:rPr lang="sv-SE" sz="1800" dirty="0">
                <a:latin typeface="Calibri" panose="020F0502020204030204" pitchFamily="34" charset="0"/>
                <a:ea typeface="Times New Roman" panose="02020603050405020304" pitchFamily="18" charset="0"/>
              </a:rPr>
              <a:t>är en</a:t>
            </a:r>
            <a:r>
              <a:rPr lang="sv-SE" sz="1800" dirty="0">
                <a:effectLst/>
                <a:latin typeface="Calibri" panose="020F0502020204030204" pitchFamily="34" charset="0"/>
                <a:ea typeface="Times New Roman" panose="02020603050405020304" pitchFamily="18" charset="0"/>
              </a:rPr>
              <a:t> bra kompis eller tydligt inte lyssnar; så kommer vi agera på det med ”paus” på dem spelarna! Med uppföljande kort samtal.</a:t>
            </a:r>
            <a:endParaRPr lang="sv-SE" sz="1800" dirty="0">
              <a:effectLst/>
              <a:latin typeface="Calibri" panose="020F0502020204030204" pitchFamily="34" charset="0"/>
              <a:ea typeface="DengXian" panose="02010600030101010101" pitchFamily="2" charset="-122"/>
            </a:endParaRPr>
          </a:p>
          <a:p>
            <a:pPr marL="0" indent="0">
              <a:buNone/>
            </a:pPr>
            <a:r>
              <a:rPr lang="sv-SE" sz="1800" dirty="0">
                <a:effectLst/>
                <a:latin typeface="Calibri" panose="020F0502020204030204" pitchFamily="34" charset="0"/>
                <a:ea typeface="DengXian" panose="02010600030101010101" pitchFamily="2" charset="-122"/>
              </a:rPr>
              <a:t>Alla kan ha en dålig dag, så idéen är att pausa dem vid sidan av gruppen/övningen och sen efter nån minut följa upp med kort samtal för förståelse samt ge en ytterligare chans att bevisa att man lyssnat.</a:t>
            </a:r>
          </a:p>
          <a:p>
            <a:pPr marL="0" indent="0">
              <a:buNone/>
            </a:pPr>
            <a:r>
              <a:rPr lang="sv-SE" sz="1800" dirty="0">
                <a:effectLst/>
                <a:latin typeface="Calibri" panose="020F0502020204030204" pitchFamily="34" charset="0"/>
                <a:ea typeface="DengXian" panose="02010600030101010101" pitchFamily="2" charset="-122"/>
              </a:rPr>
              <a:t>Som förälder kan man hjälpa till att skicka tillbaka barnet till gruppen igen om dem springer iväg någonstans eller till föräldern då.</a:t>
            </a:r>
          </a:p>
          <a:p>
            <a:pPr marL="0" indent="0">
              <a:buNone/>
            </a:pPr>
            <a:r>
              <a:rPr lang="sv-SE" sz="1800" dirty="0">
                <a:effectLst/>
                <a:latin typeface="Calibri" panose="020F0502020204030204" pitchFamily="34" charset="0"/>
                <a:ea typeface="DengXian" panose="02010600030101010101" pitchFamily="2" charset="-122"/>
              </a:rPr>
              <a:t>Om man som förälder vill veta mer om vad som hände just där så går det utmärkt att fråga ledaren efter träningen. Går även att följa upp hemma; vad hände?</a:t>
            </a:r>
          </a:p>
          <a:p>
            <a:endParaRPr lang="sv-SE" sz="1800" dirty="0">
              <a:effectLst/>
              <a:latin typeface="Calibri" panose="020F0502020204030204" pitchFamily="34" charset="0"/>
              <a:ea typeface="Times New Roman" panose="02020603050405020304" pitchFamily="18" charset="0"/>
            </a:endParaRPr>
          </a:p>
          <a:p>
            <a:r>
              <a:rPr lang="sv-SE" sz="1800" b="1" dirty="0">
                <a:effectLst/>
                <a:latin typeface="Calibri" panose="020F0502020204030204" pitchFamily="34" charset="0"/>
                <a:ea typeface="Times New Roman" panose="02020603050405020304" pitchFamily="18" charset="0"/>
              </a:rPr>
              <a:t>Fair play gäller. Nolltolerans mot dålig attityd</a:t>
            </a:r>
            <a:r>
              <a:rPr lang="sv-SE" sz="1800" b="1" dirty="0">
                <a:latin typeface="Calibri" panose="020F0502020204030204" pitchFamily="34" charset="0"/>
                <a:ea typeface="Times New Roman" panose="02020603050405020304" pitchFamily="18" charset="0"/>
              </a:rPr>
              <a:t>, s</a:t>
            </a:r>
            <a:r>
              <a:rPr lang="sv-SE" sz="1800" b="1" dirty="0">
                <a:effectLst/>
                <a:latin typeface="Calibri" panose="020F0502020204030204" pitchFamily="34" charset="0"/>
                <a:ea typeface="Times New Roman" panose="02020603050405020304" pitchFamily="18" charset="0"/>
              </a:rPr>
              <a:t>vordomar, fula ord och ”skitsnack”.</a:t>
            </a:r>
          </a:p>
          <a:p>
            <a:endParaRPr lang="sv-SE" sz="1800" dirty="0">
              <a:effectLst/>
              <a:latin typeface="Calibri" panose="020F0502020204030204" pitchFamily="34" charset="0"/>
              <a:ea typeface="DengXian" panose="02010600030101010101" pitchFamily="2" charset="-122"/>
            </a:endParaRPr>
          </a:p>
          <a:p>
            <a:endParaRPr lang="sv-SE" dirty="0"/>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13" name="Arrow: Chevron 12">
            <a:extLst>
              <a:ext uri="{FF2B5EF4-FFF2-40B4-BE49-F238E27FC236}">
                <a16:creationId xmlns:a16="http://schemas.microsoft.com/office/drawing/2014/main" id="{F93DA7B2-A758-9C7D-86E1-0C860C182C53}"/>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4" name="Arrow: Chevron 13">
            <a:extLst>
              <a:ext uri="{FF2B5EF4-FFF2-40B4-BE49-F238E27FC236}">
                <a16:creationId xmlns:a16="http://schemas.microsoft.com/office/drawing/2014/main" id="{D830B3E6-50E6-D46F-DC37-0D5C0F649A53}"/>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5" name="Arrow: Pentagon 14">
            <a:extLst>
              <a:ext uri="{FF2B5EF4-FFF2-40B4-BE49-F238E27FC236}">
                <a16:creationId xmlns:a16="http://schemas.microsoft.com/office/drawing/2014/main" id="{2D06655D-E807-2ECE-CD96-239A6C1F30A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Arrow: Chevron 15">
            <a:extLst>
              <a:ext uri="{FF2B5EF4-FFF2-40B4-BE49-F238E27FC236}">
                <a16:creationId xmlns:a16="http://schemas.microsoft.com/office/drawing/2014/main" id="{37AA8118-6774-86CD-93E0-FE8218670EF7}"/>
              </a:ext>
            </a:extLst>
          </p:cNvPr>
          <p:cNvSpPr/>
          <p:nvPr/>
        </p:nvSpPr>
        <p:spPr>
          <a:xfrm>
            <a:off x="6104314"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4" name="TextBox 3">
            <a:extLst>
              <a:ext uri="{FF2B5EF4-FFF2-40B4-BE49-F238E27FC236}">
                <a16:creationId xmlns:a16="http://schemas.microsoft.com/office/drawing/2014/main" id="{437C8F63-5D65-9AFC-F431-AE40F0439D48}"/>
              </a:ext>
            </a:extLst>
          </p:cNvPr>
          <p:cNvSpPr txBox="1"/>
          <p:nvPr/>
        </p:nvSpPr>
        <p:spPr>
          <a:xfrm>
            <a:off x="11537302" y="65006"/>
            <a:ext cx="654698" cy="276999"/>
          </a:xfrm>
          <a:prstGeom prst="rect">
            <a:avLst/>
          </a:prstGeom>
          <a:noFill/>
        </p:spPr>
        <p:txBody>
          <a:bodyPr wrap="square" rtlCol="0">
            <a:spAutoFit/>
          </a:bodyPr>
          <a:lstStyle/>
          <a:p>
            <a:r>
              <a:rPr lang="sv-SE" sz="1200" dirty="0"/>
              <a:t>Boris</a:t>
            </a:r>
          </a:p>
        </p:txBody>
      </p:sp>
    </p:spTree>
    <p:extLst>
      <p:ext uri="{BB962C8B-B14F-4D97-AF65-F5344CB8AC3E}">
        <p14:creationId xmlns:p14="http://schemas.microsoft.com/office/powerpoint/2010/main" val="148955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Medlemsavgift</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pPr marL="0" indent="0">
              <a:buNone/>
            </a:pPr>
            <a:r>
              <a:rPr lang="sv-SE" sz="1800" dirty="0">
                <a:effectLst/>
                <a:latin typeface="Calibri" panose="020F0502020204030204" pitchFamily="34" charset="0"/>
                <a:ea typeface="Times New Roman" panose="02020603050405020304" pitchFamily="18" charset="0"/>
              </a:rPr>
              <a:t>Hur ska vi hantera medlemsavgift och inbetalning? </a:t>
            </a:r>
            <a:endParaRPr lang="sv-SE" sz="1800" dirty="0">
              <a:effectLst/>
              <a:latin typeface="Calibri" panose="020F0502020204030204" pitchFamily="34" charset="0"/>
              <a:ea typeface="DengXian" panose="02010600030101010101" pitchFamily="2" charset="-122"/>
            </a:endParaRPr>
          </a:p>
          <a:p>
            <a:r>
              <a:rPr lang="sv-SE" sz="1800" dirty="0">
                <a:effectLst/>
                <a:latin typeface="Calibri" panose="020F0502020204030204" pitchFamily="34" charset="0"/>
                <a:ea typeface="Times New Roman" panose="02020603050405020304" pitchFamily="18" charset="0"/>
              </a:rPr>
              <a:t>Avgiften är för </a:t>
            </a:r>
            <a:r>
              <a:rPr lang="sv-SE" sz="1800" dirty="0">
                <a:latin typeface="Calibri" panose="020F0502020204030204" pitchFamily="34" charset="0"/>
                <a:ea typeface="Times New Roman" panose="02020603050405020304" pitchFamily="18" charset="0"/>
              </a:rPr>
              <a:t>våra</a:t>
            </a:r>
            <a:r>
              <a:rPr lang="sv-SE" sz="1800" dirty="0">
                <a:effectLst/>
                <a:latin typeface="Calibri" panose="020F0502020204030204" pitchFamily="34" charset="0"/>
                <a:ea typeface="Times New Roman" panose="02020603050405020304" pitchFamily="18" charset="0"/>
              </a:rPr>
              <a:t> barns skull, ger försäkring och rätt att träna och spela.</a:t>
            </a:r>
            <a:endParaRPr lang="sv-SE" sz="1800" dirty="0">
              <a:latin typeface="Calibri" panose="020F0502020204030204" pitchFamily="34" charset="0"/>
              <a:ea typeface="DengXian" panose="02010600030101010101" pitchFamily="2" charset="-122"/>
            </a:endParaRPr>
          </a:p>
          <a:p>
            <a:r>
              <a:rPr lang="sv-SE" sz="1800" dirty="0">
                <a:effectLst/>
                <a:latin typeface="Calibri" panose="020F0502020204030204" pitchFamily="34" charset="0"/>
                <a:ea typeface="Times New Roman" panose="02020603050405020304" pitchFamily="18" charset="0"/>
              </a:rPr>
              <a:t>Vi har </a:t>
            </a:r>
            <a:r>
              <a:rPr lang="sv-SE" sz="1800" dirty="0">
                <a:latin typeface="Calibri" panose="020F0502020204030204" pitchFamily="34" charset="0"/>
                <a:ea typeface="Times New Roman" panose="02020603050405020304" pitchFamily="18" charset="0"/>
              </a:rPr>
              <a:t>ibland haft </a:t>
            </a:r>
            <a:r>
              <a:rPr lang="sv-SE" sz="1800" dirty="0">
                <a:effectLst/>
                <a:latin typeface="Calibri" panose="020F0502020204030204" pitchFamily="34" charset="0"/>
                <a:ea typeface="Times New Roman" panose="02020603050405020304" pitchFamily="18" charset="0"/>
              </a:rPr>
              <a:t>problem att få in medlemsavgifterna i tid.</a:t>
            </a:r>
          </a:p>
          <a:p>
            <a:r>
              <a:rPr lang="sv-SE" sz="1800" dirty="0">
                <a:effectLst/>
                <a:latin typeface="Calibri" panose="020F0502020204030204" pitchFamily="34" charset="0"/>
                <a:ea typeface="Times New Roman" panose="02020603050405020304" pitchFamily="18" charset="0"/>
              </a:rPr>
              <a:t>Vårat förslag är att:</a:t>
            </a:r>
          </a:p>
          <a:p>
            <a:pPr lvl="1"/>
            <a:r>
              <a:rPr lang="sv-SE" sz="1600" dirty="0">
                <a:latin typeface="Calibri" panose="020F0502020204030204" pitchFamily="34" charset="0"/>
                <a:ea typeface="Times New Roman" panose="02020603050405020304" pitchFamily="18" charset="0"/>
              </a:rPr>
              <a:t>Vi </a:t>
            </a:r>
            <a:r>
              <a:rPr lang="sv-SE" sz="1600" b="1" dirty="0">
                <a:latin typeface="Calibri" panose="020F0502020204030204" pitchFamily="34" charset="0"/>
                <a:ea typeface="Times New Roman" panose="02020603050405020304" pitchFamily="18" charset="0"/>
              </a:rPr>
              <a:t>skickar ut information </a:t>
            </a:r>
            <a:r>
              <a:rPr lang="sv-SE" sz="1600" dirty="0">
                <a:latin typeface="Calibri" panose="020F0502020204030204" pitchFamily="34" charset="0"/>
                <a:ea typeface="Times New Roman" panose="02020603050405020304" pitchFamily="18" charset="0"/>
              </a:rPr>
              <a:t>om medlemsavgifts-betalning och datum när det ska betalas in (faktura kommer via mail). F</a:t>
            </a:r>
            <a:r>
              <a:rPr lang="sv-SE" sz="1600" dirty="0">
                <a:effectLst/>
                <a:latin typeface="Calibri" panose="020F0502020204030204" pitchFamily="34" charset="0"/>
                <a:ea typeface="Times New Roman" panose="02020603050405020304" pitchFamily="18" charset="0"/>
              </a:rPr>
              <a:t>öräldrar återkommer då om man inte har betalat eller vet att man blir försenad.</a:t>
            </a:r>
            <a:endParaRPr lang="sv-SE" sz="1600" dirty="0">
              <a:latin typeface="Calibri" panose="020F0502020204030204" pitchFamily="34" charset="0"/>
              <a:ea typeface="Times New Roman" panose="02020603050405020304" pitchFamily="18" charset="0"/>
            </a:endParaRPr>
          </a:p>
          <a:p>
            <a:pPr lvl="1"/>
            <a:r>
              <a:rPr lang="sv-SE" sz="1600" dirty="0">
                <a:effectLst/>
                <a:latin typeface="Calibri" panose="020F0502020204030204" pitchFamily="34" charset="0"/>
                <a:ea typeface="Times New Roman" panose="02020603050405020304" pitchFamily="18" charset="0"/>
              </a:rPr>
              <a:t>Vi </a:t>
            </a:r>
            <a:r>
              <a:rPr lang="sv-SE" sz="1600" b="1" dirty="0">
                <a:effectLst/>
                <a:latin typeface="Calibri" panose="020F0502020204030204" pitchFamily="34" charset="0"/>
                <a:ea typeface="Times New Roman" panose="02020603050405020304" pitchFamily="18" charset="0"/>
              </a:rPr>
              <a:t>skickar ut en påminnelse </a:t>
            </a:r>
            <a:r>
              <a:rPr lang="sv-SE" sz="1600" dirty="0">
                <a:effectLst/>
                <a:latin typeface="Calibri" panose="020F0502020204030204" pitchFamily="34" charset="0"/>
                <a:ea typeface="Times New Roman" panose="02020603050405020304" pitchFamily="18" charset="0"/>
              </a:rPr>
              <a:t>(ytterligare en chans för föräldrar att återkoppla eller betala)</a:t>
            </a:r>
          </a:p>
          <a:p>
            <a:pPr lvl="1"/>
            <a:r>
              <a:rPr lang="sv-SE" sz="1600" dirty="0">
                <a:effectLst/>
                <a:latin typeface="Calibri" panose="020F0502020204030204" pitchFamily="34" charset="0"/>
                <a:ea typeface="Times New Roman" panose="02020603050405020304" pitchFamily="18" charset="0"/>
              </a:rPr>
              <a:t>Om man sedan inte har betalat : så får man </a:t>
            </a:r>
            <a:r>
              <a:rPr lang="sv-SE" sz="1600" b="1" dirty="0">
                <a:effectLst/>
                <a:latin typeface="Calibri" panose="020F0502020204030204" pitchFamily="34" charset="0"/>
                <a:ea typeface="Times New Roman" panose="02020603050405020304" pitchFamily="18" charset="0"/>
              </a:rPr>
              <a:t>inte komma på träningen efter förrän man betalat</a:t>
            </a:r>
            <a:r>
              <a:rPr lang="sv-SE" sz="1600" dirty="0">
                <a:effectLst/>
                <a:latin typeface="Calibri" panose="020F0502020204030204" pitchFamily="34" charset="0"/>
                <a:ea typeface="Times New Roman" panose="02020603050405020304" pitchFamily="18" charset="0"/>
              </a:rPr>
              <a:t>.</a:t>
            </a:r>
          </a:p>
          <a:p>
            <a:pPr lvl="1"/>
            <a:r>
              <a:rPr lang="sv-SE" sz="1600" dirty="0">
                <a:effectLst/>
                <a:latin typeface="Calibri" panose="020F0502020204030204" pitchFamily="34" charset="0"/>
                <a:ea typeface="Times New Roman" panose="02020603050405020304" pitchFamily="18" charset="0"/>
              </a:rPr>
              <a:t>Är det någon som säger emot detta?</a:t>
            </a:r>
          </a:p>
          <a:p>
            <a:endParaRPr lang="sv-SE" sz="1800" dirty="0">
              <a:effectLst/>
              <a:latin typeface="Calibri" panose="020F0502020204030204" pitchFamily="34" charset="0"/>
              <a:ea typeface="DengXian" panose="02010600030101010101" pitchFamily="2" charset="-122"/>
            </a:endParaRPr>
          </a:p>
          <a:p>
            <a:endParaRPr lang="sv-SE" dirty="0"/>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4" name="Arrow: Chevron 3">
            <a:extLst>
              <a:ext uri="{FF2B5EF4-FFF2-40B4-BE49-F238E27FC236}">
                <a16:creationId xmlns:a16="http://schemas.microsoft.com/office/drawing/2014/main" id="{99F815D8-4F49-8406-D96B-75A4C1876A63}"/>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0" name="Arrow: Pentagon 9">
            <a:extLst>
              <a:ext uri="{FF2B5EF4-FFF2-40B4-BE49-F238E27FC236}">
                <a16:creationId xmlns:a16="http://schemas.microsoft.com/office/drawing/2014/main" id="{F6393891-FDDC-DB40-61DF-8EDAC0011788}"/>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Arrow: Chevron 10">
            <a:extLst>
              <a:ext uri="{FF2B5EF4-FFF2-40B4-BE49-F238E27FC236}">
                <a16:creationId xmlns:a16="http://schemas.microsoft.com/office/drawing/2014/main" id="{FE574F78-066D-7E1B-8DB0-E722D3DA2A2C}"/>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3" name="Arrow: Chevron 12">
            <a:extLst>
              <a:ext uri="{FF2B5EF4-FFF2-40B4-BE49-F238E27FC236}">
                <a16:creationId xmlns:a16="http://schemas.microsoft.com/office/drawing/2014/main" id="{C2D41E8A-E754-DC7A-6B86-8307B42ED0FC}"/>
              </a:ext>
            </a:extLst>
          </p:cNvPr>
          <p:cNvSpPr/>
          <p:nvPr/>
        </p:nvSpPr>
        <p:spPr>
          <a:xfrm>
            <a:off x="8717281"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Tree>
    <p:extLst>
      <p:ext uri="{BB962C8B-B14F-4D97-AF65-F5344CB8AC3E}">
        <p14:creationId xmlns:p14="http://schemas.microsoft.com/office/powerpoint/2010/main" val="166762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Insamling till laget</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pPr marL="0" indent="0">
              <a:buNone/>
            </a:pPr>
            <a:r>
              <a:rPr lang="sv-SE" sz="1800" dirty="0">
                <a:effectLst/>
                <a:latin typeface="Calibri" panose="020F0502020204030204" pitchFamily="34" charset="0"/>
                <a:ea typeface="Times New Roman" panose="02020603050405020304" pitchFamily="18" charset="0"/>
              </a:rPr>
              <a:t>Alla </a:t>
            </a:r>
            <a:r>
              <a:rPr lang="sv-SE" sz="1800" dirty="0">
                <a:latin typeface="Calibri" panose="020F0502020204030204" pitchFamily="34" charset="0"/>
                <a:ea typeface="Times New Roman" panose="02020603050405020304" pitchFamily="18" charset="0"/>
              </a:rPr>
              <a:t>f</a:t>
            </a:r>
            <a:r>
              <a:rPr lang="sv-SE" sz="1800" dirty="0">
                <a:effectLst/>
                <a:latin typeface="Calibri" panose="020F0502020204030204" pitchFamily="34" charset="0"/>
                <a:ea typeface="Times New Roman" panose="02020603050405020304" pitchFamily="18" charset="0"/>
              </a:rPr>
              <a:t>öräldrar behöver vara engagerade för insamling av pengar till laget.</a:t>
            </a:r>
          </a:p>
          <a:p>
            <a:r>
              <a:rPr lang="sv-SE" sz="1800" dirty="0">
                <a:latin typeface="Calibri" panose="020F0502020204030204" pitchFamily="34" charset="0"/>
                <a:ea typeface="Times New Roman" panose="02020603050405020304" pitchFamily="18" charset="0"/>
              </a:rPr>
              <a:t>Vissa lag börjar redan nu spara till resor till </a:t>
            </a:r>
            <a:r>
              <a:rPr lang="sv-SE" sz="1800" dirty="0" err="1">
                <a:latin typeface="Calibri" panose="020F0502020204030204" pitchFamily="34" charset="0"/>
                <a:ea typeface="Times New Roman" panose="02020603050405020304" pitchFamily="18" charset="0"/>
              </a:rPr>
              <a:t>cup:er</a:t>
            </a:r>
            <a:r>
              <a:rPr lang="sv-SE" sz="1800" dirty="0">
                <a:latin typeface="Calibri" panose="020F0502020204030204" pitchFamily="34" charset="0"/>
                <a:ea typeface="Times New Roman" panose="02020603050405020304" pitchFamily="18" charset="0"/>
              </a:rPr>
              <a:t> längre bort till exempel.</a:t>
            </a:r>
            <a:endParaRPr lang="sv-SE" sz="1800" dirty="0">
              <a:effectLst/>
              <a:latin typeface="Calibri" panose="020F0502020204030204" pitchFamily="34" charset="0"/>
              <a:ea typeface="Times New Roman" panose="02020603050405020304" pitchFamily="18" charset="0"/>
            </a:endParaRPr>
          </a:p>
          <a:p>
            <a:r>
              <a:rPr lang="sv-SE" sz="1800" dirty="0">
                <a:effectLst/>
                <a:latin typeface="Calibri" panose="020F0502020204030204" pitchFamily="34" charset="0"/>
                <a:ea typeface="Times New Roman" panose="02020603050405020304" pitchFamily="18" charset="0"/>
              </a:rPr>
              <a:t>Därav kommer föräldrar-gruppen dela upp vissa uppdrag till olika föredrar att hjälpa till</a:t>
            </a:r>
            <a:r>
              <a:rPr lang="sv-SE" sz="1800" dirty="0">
                <a:latin typeface="Calibri" panose="020F0502020204030204" pitchFamily="34" charset="0"/>
                <a:ea typeface="Times New Roman" panose="02020603050405020304" pitchFamily="18" charset="0"/>
              </a:rPr>
              <a:t> med, till exempel vid vänskapsmatcher. Stort tack för förra gången alla. Även till er som stöttar och köper varor.</a:t>
            </a:r>
            <a:endParaRPr lang="sv-SE" sz="1800" dirty="0">
              <a:effectLst/>
              <a:latin typeface="Calibri" panose="020F0502020204030204" pitchFamily="34" charset="0"/>
              <a:ea typeface="Times New Roman" panose="02020603050405020304" pitchFamily="18" charset="0"/>
            </a:endParaRPr>
          </a:p>
          <a:p>
            <a:r>
              <a:rPr lang="sv-SE" sz="1800" dirty="0">
                <a:latin typeface="Calibri" panose="020F0502020204030204" pitchFamily="34" charset="0"/>
                <a:ea typeface="DengXian" panose="02010600030101010101" pitchFamily="2" charset="-122"/>
              </a:rPr>
              <a:t>Ge gärna förslag till </a:t>
            </a:r>
            <a:r>
              <a:rPr lang="sv-SE" sz="1800" dirty="0" err="1">
                <a:latin typeface="Calibri" panose="020F0502020204030204" pitchFamily="34" charset="0"/>
                <a:ea typeface="DengXian" panose="02010600030101010101" pitchFamily="2" charset="-122"/>
              </a:rPr>
              <a:t>föräldrargruppen</a:t>
            </a:r>
            <a:r>
              <a:rPr lang="sv-SE" sz="1800" dirty="0">
                <a:latin typeface="Calibri" panose="020F0502020204030204" pitchFamily="34" charset="0"/>
                <a:ea typeface="DengXian" panose="02010600030101010101" pitchFamily="2" charset="-122"/>
              </a:rPr>
              <a:t> om andra sätt och saker vi kan tjäna pengar på eller hitta på. Tack.</a:t>
            </a:r>
          </a:p>
          <a:p>
            <a:endParaRPr lang="sv-SE" sz="1800" dirty="0">
              <a:effectLst/>
              <a:latin typeface="Calibri" panose="020F0502020204030204" pitchFamily="34" charset="0"/>
              <a:ea typeface="DengXian" panose="02010600030101010101" pitchFamily="2" charset="-122"/>
            </a:endParaRPr>
          </a:p>
          <a:p>
            <a:pPr marL="0" indent="0">
              <a:buNone/>
            </a:pPr>
            <a:r>
              <a:rPr lang="sv-SE" sz="1800" dirty="0" err="1">
                <a:latin typeface="Calibri" panose="020F0502020204030204" pitchFamily="34" charset="0"/>
                <a:ea typeface="DengXian" panose="02010600030101010101" pitchFamily="2" charset="-122"/>
              </a:rPr>
              <a:t>Föräldrargruppen</a:t>
            </a:r>
            <a:r>
              <a:rPr lang="sv-SE" sz="1800" dirty="0">
                <a:latin typeface="Calibri" panose="020F0502020204030204" pitchFamily="34" charset="0"/>
                <a:ea typeface="DengXian" panose="02010600030101010101" pitchFamily="2" charset="-122"/>
              </a:rPr>
              <a:t> har ordet</a:t>
            </a:r>
          </a:p>
          <a:p>
            <a:r>
              <a:rPr lang="sv-SE" sz="1800" dirty="0">
                <a:latin typeface="Calibri" panose="020F0502020204030204" pitchFamily="34" charset="0"/>
                <a:ea typeface="DengXian" panose="02010600030101010101" pitchFamily="2" charset="-122"/>
              </a:rPr>
              <a:t>Vilka är vi?</a:t>
            </a:r>
          </a:p>
          <a:p>
            <a:r>
              <a:rPr lang="sv-SE" sz="1800" dirty="0">
                <a:latin typeface="Calibri" panose="020F0502020204030204" pitchFamily="34" charset="0"/>
                <a:ea typeface="DengXian" panose="02010600030101010101" pitchFamily="2" charset="-122"/>
              </a:rPr>
              <a:t>m</a:t>
            </a:r>
            <a:r>
              <a:rPr lang="sv-SE" sz="1800" dirty="0">
                <a:effectLst/>
                <a:latin typeface="Calibri" panose="020F0502020204030204" pitchFamily="34" charset="0"/>
                <a:ea typeface="DengXian" panose="02010600030101010101" pitchFamily="2" charset="-122"/>
              </a:rPr>
              <a:t>.m.</a:t>
            </a:r>
          </a:p>
          <a:p>
            <a:endParaRPr lang="sv-SE" dirty="0"/>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4" name="Arrow: Chevron 3">
            <a:extLst>
              <a:ext uri="{FF2B5EF4-FFF2-40B4-BE49-F238E27FC236}">
                <a16:creationId xmlns:a16="http://schemas.microsoft.com/office/drawing/2014/main" id="{FC79EC69-6988-7FCF-3175-852332549072}"/>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0" name="Arrow: Pentagon 9">
            <a:extLst>
              <a:ext uri="{FF2B5EF4-FFF2-40B4-BE49-F238E27FC236}">
                <a16:creationId xmlns:a16="http://schemas.microsoft.com/office/drawing/2014/main" id="{99969912-A3D0-1ECF-97CF-34213274987B}"/>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Arrow: Chevron 10">
            <a:extLst>
              <a:ext uri="{FF2B5EF4-FFF2-40B4-BE49-F238E27FC236}">
                <a16:creationId xmlns:a16="http://schemas.microsoft.com/office/drawing/2014/main" id="{864B03A3-8283-CE89-AA1D-31C89C43F37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3" name="Arrow: Chevron 12">
            <a:extLst>
              <a:ext uri="{FF2B5EF4-FFF2-40B4-BE49-F238E27FC236}">
                <a16:creationId xmlns:a16="http://schemas.microsoft.com/office/drawing/2014/main" id="{F3321A3E-A536-16E8-F7A9-FE330C510433}"/>
              </a:ext>
            </a:extLst>
          </p:cNvPr>
          <p:cNvSpPr/>
          <p:nvPr/>
        </p:nvSpPr>
        <p:spPr>
          <a:xfrm>
            <a:off x="8717281"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Tree>
    <p:extLst>
      <p:ext uri="{BB962C8B-B14F-4D97-AF65-F5344CB8AC3E}">
        <p14:creationId xmlns:p14="http://schemas.microsoft.com/office/powerpoint/2010/main" val="346503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0A427-35BD-4E80-A5DD-BF5EEAD50758}"/>
              </a:ext>
            </a:extLst>
          </p:cNvPr>
          <p:cNvPicPr>
            <a:picLocks noChangeAspect="1"/>
          </p:cNvPicPr>
          <p:nvPr/>
        </p:nvPicPr>
        <p:blipFill>
          <a:blip r:embed="rId2"/>
          <a:stretch>
            <a:fillRect/>
          </a:stretch>
        </p:blipFill>
        <p:spPr>
          <a:xfrm>
            <a:off x="10867657" y="5469284"/>
            <a:ext cx="1933792" cy="1897501"/>
          </a:xfrm>
          <a:prstGeom prst="rect">
            <a:avLst/>
          </a:prstGeom>
        </p:spPr>
      </p:pic>
      <p:pic>
        <p:nvPicPr>
          <p:cNvPr id="2050" name="Picture 2" descr="Klubbmärke">
            <a:extLst>
              <a:ext uri="{FF2B5EF4-FFF2-40B4-BE49-F238E27FC236}">
                <a16:creationId xmlns:a16="http://schemas.microsoft.com/office/drawing/2014/main" id="{9C6046D6-D1C6-4E51-B77B-ADCF6FADB9EC}"/>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1028490" y="581921"/>
            <a:ext cx="10135020" cy="5595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2AADD0-D40B-45E7-8C76-6B63A6B264E5}"/>
              </a:ext>
            </a:extLst>
          </p:cNvPr>
          <p:cNvSpPr>
            <a:spLocks noGrp="1"/>
          </p:cNvSpPr>
          <p:nvPr>
            <p:ph sz="half" idx="1"/>
          </p:nvPr>
        </p:nvSpPr>
        <p:spPr>
          <a:xfrm>
            <a:off x="1028490" y="720312"/>
            <a:ext cx="4991310" cy="4351338"/>
          </a:xfrm>
        </p:spPr>
        <p:txBody>
          <a:bodyPr>
            <a:normAutofit/>
          </a:bodyPr>
          <a:lstStyle/>
          <a:p>
            <a:pPr marL="0" indent="0">
              <a:buNone/>
            </a:pPr>
            <a:r>
              <a:rPr lang="sv-SE" sz="4800" b="1" dirty="0"/>
              <a:t>Övriga frågor?</a:t>
            </a:r>
          </a:p>
        </p:txBody>
      </p:sp>
    </p:spTree>
    <p:extLst>
      <p:ext uri="{BB962C8B-B14F-4D97-AF65-F5344CB8AC3E}">
        <p14:creationId xmlns:p14="http://schemas.microsoft.com/office/powerpoint/2010/main" val="174766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6E35-6422-4B90-B49D-B0AEAEF30352}"/>
              </a:ext>
            </a:extLst>
          </p:cNvPr>
          <p:cNvSpPr>
            <a:spLocks noGrp="1"/>
          </p:cNvSpPr>
          <p:nvPr>
            <p:ph type="ctrTitle"/>
          </p:nvPr>
        </p:nvSpPr>
        <p:spPr>
          <a:xfrm>
            <a:off x="6194716" y="739978"/>
            <a:ext cx="5334930" cy="3004145"/>
          </a:xfrm>
        </p:spPr>
        <p:txBody>
          <a:bodyPr>
            <a:normAutofit/>
          </a:bodyPr>
          <a:lstStyle/>
          <a:p>
            <a:r>
              <a:rPr lang="sv-SE" dirty="0"/>
              <a:t>Tack</a:t>
            </a:r>
          </a:p>
        </p:txBody>
      </p:sp>
      <p:pic>
        <p:nvPicPr>
          <p:cNvPr id="5" name="Picture 4">
            <a:extLst>
              <a:ext uri="{FF2B5EF4-FFF2-40B4-BE49-F238E27FC236}">
                <a16:creationId xmlns:a16="http://schemas.microsoft.com/office/drawing/2014/main" id="{0BDE0FA2-6D92-44F3-8510-EF18E7A2EF12}"/>
              </a:ext>
            </a:extLst>
          </p:cNvPr>
          <p:cNvPicPr>
            <a:picLocks noChangeAspect="1"/>
          </p:cNvPicPr>
          <p:nvPr/>
        </p:nvPicPr>
        <p:blipFill rotWithShape="1">
          <a:blip r:embed="rId2"/>
          <a:srcRect l="8048" r="15934"/>
          <a:stretch/>
        </p:blipFill>
        <p:spPr>
          <a:xfrm>
            <a:off x="1857739" y="2252860"/>
            <a:ext cx="2104287" cy="210428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E6511A91-C48D-47ED-8E4F-EC7FE0676C74}"/>
              </a:ext>
            </a:extLst>
          </p:cNvPr>
          <p:cNvPicPr>
            <a:picLocks noChangeAspect="1"/>
          </p:cNvPicPr>
          <p:nvPr/>
        </p:nvPicPr>
        <p:blipFill>
          <a:blip r:embed="rId3"/>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93311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64E81C-702B-4A67-9F6E-A7DC671F27D1}"/>
              </a:ext>
            </a:extLst>
          </p:cNvPr>
          <p:cNvPicPr>
            <a:picLocks noChangeAspect="1"/>
          </p:cNvPicPr>
          <p:nvPr/>
        </p:nvPicPr>
        <p:blipFill>
          <a:blip r:embed="rId2"/>
          <a:stretch>
            <a:fillRect/>
          </a:stretch>
        </p:blipFill>
        <p:spPr>
          <a:xfrm>
            <a:off x="2217084" y="720113"/>
            <a:ext cx="7757832" cy="5159187"/>
          </a:xfrm>
          <a:prstGeom prst="rect">
            <a:avLst/>
          </a:prstGeom>
        </p:spPr>
      </p:pic>
      <p:sp>
        <p:nvSpPr>
          <p:cNvPr id="5" name="TextBox 4">
            <a:extLst>
              <a:ext uri="{FF2B5EF4-FFF2-40B4-BE49-F238E27FC236}">
                <a16:creationId xmlns:a16="http://schemas.microsoft.com/office/drawing/2014/main" id="{55EF77AC-0E5D-46B4-B5A8-4AD190815DE5}"/>
              </a:ext>
            </a:extLst>
          </p:cNvPr>
          <p:cNvSpPr txBox="1"/>
          <p:nvPr/>
        </p:nvSpPr>
        <p:spPr>
          <a:xfrm>
            <a:off x="11353800" y="180459"/>
            <a:ext cx="639097" cy="369332"/>
          </a:xfrm>
          <a:prstGeom prst="rect">
            <a:avLst/>
          </a:prstGeom>
          <a:noFill/>
        </p:spPr>
        <p:txBody>
          <a:bodyPr wrap="square" rtlCol="0">
            <a:spAutoFit/>
          </a:bodyPr>
          <a:lstStyle/>
          <a:p>
            <a:r>
              <a:rPr lang="sv-SE" dirty="0">
                <a:hlinkClick r:id="rId3"/>
              </a:rPr>
              <a:t>Länk</a:t>
            </a:r>
            <a:endParaRPr lang="sv-SE" dirty="0"/>
          </a:p>
        </p:txBody>
      </p:sp>
      <p:pic>
        <p:nvPicPr>
          <p:cNvPr id="7" name="Picture 6">
            <a:extLst>
              <a:ext uri="{FF2B5EF4-FFF2-40B4-BE49-F238E27FC236}">
                <a16:creationId xmlns:a16="http://schemas.microsoft.com/office/drawing/2014/main" id="{D04ADE9C-DE0D-4C82-934B-36963E1C6536}"/>
              </a:ext>
            </a:extLst>
          </p:cNvPr>
          <p:cNvPicPr>
            <a:picLocks noChangeAspect="1"/>
          </p:cNvPicPr>
          <p:nvPr/>
        </p:nvPicPr>
        <p:blipFill>
          <a:blip r:embed="rId4"/>
          <a:stretch>
            <a:fillRect/>
          </a:stretch>
        </p:blipFill>
        <p:spPr>
          <a:xfrm>
            <a:off x="10867657" y="5469284"/>
            <a:ext cx="1933792" cy="1897501"/>
          </a:xfrm>
          <a:prstGeom prst="rect">
            <a:avLst/>
          </a:prstGeom>
        </p:spPr>
      </p:pic>
      <p:pic>
        <p:nvPicPr>
          <p:cNvPr id="8" name="Picture 7">
            <a:extLst>
              <a:ext uri="{FF2B5EF4-FFF2-40B4-BE49-F238E27FC236}">
                <a16:creationId xmlns:a16="http://schemas.microsoft.com/office/drawing/2014/main" id="{754C584E-CF28-47F0-B3A0-A36142B408B6}"/>
              </a:ext>
            </a:extLst>
          </p:cNvPr>
          <p:cNvPicPr>
            <a:picLocks noChangeAspect="1"/>
          </p:cNvPicPr>
          <p:nvPr/>
        </p:nvPicPr>
        <p:blipFill rotWithShape="1">
          <a:blip r:embed="rId5"/>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84202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6DD5-8CAE-4E01-8671-53D2959F0CE8}"/>
              </a:ext>
            </a:extLst>
          </p:cNvPr>
          <p:cNvSpPr>
            <a:spLocks noGrp="1"/>
          </p:cNvSpPr>
          <p:nvPr>
            <p:ph type="title"/>
          </p:nvPr>
        </p:nvSpPr>
        <p:spPr/>
        <p:txBody>
          <a:bodyPr/>
          <a:lstStyle/>
          <a:p>
            <a:r>
              <a:rPr lang="sv-SE" dirty="0"/>
              <a:t>Var finner jag det visade materialet?</a:t>
            </a:r>
          </a:p>
        </p:txBody>
      </p:sp>
      <p:sp>
        <p:nvSpPr>
          <p:cNvPr id="3" name="Content Placeholder 2">
            <a:extLst>
              <a:ext uri="{FF2B5EF4-FFF2-40B4-BE49-F238E27FC236}">
                <a16:creationId xmlns:a16="http://schemas.microsoft.com/office/drawing/2014/main" id="{1781AF53-F293-4497-836A-1BFDE771CC6A}"/>
              </a:ext>
            </a:extLst>
          </p:cNvPr>
          <p:cNvSpPr>
            <a:spLocks noGrp="1"/>
          </p:cNvSpPr>
          <p:nvPr>
            <p:ph idx="1"/>
          </p:nvPr>
        </p:nvSpPr>
        <p:spPr/>
        <p:txBody>
          <a:bodyPr/>
          <a:lstStyle/>
          <a:p>
            <a:r>
              <a:rPr lang="sv-SE" dirty="0">
                <a:hlinkClick r:id="rId2"/>
              </a:rPr>
              <a:t>www.laget.se</a:t>
            </a:r>
            <a:r>
              <a:rPr lang="sv-SE" dirty="0"/>
              <a:t> (eller </a:t>
            </a:r>
            <a:r>
              <a:rPr lang="sv-SE" dirty="0" err="1"/>
              <a:t>appen</a:t>
            </a:r>
            <a:r>
              <a:rPr lang="sv-SE" dirty="0"/>
              <a:t>)</a:t>
            </a:r>
          </a:p>
          <a:p>
            <a:pPr lvl="1"/>
            <a:r>
              <a:rPr lang="sv-SE" dirty="0"/>
              <a:t>sida: Kärra KIF P15</a:t>
            </a:r>
          </a:p>
          <a:p>
            <a:pPr lvl="1"/>
            <a:r>
              <a:rPr lang="sv-SE" dirty="0"/>
              <a:t>i menyn - Mer - Dokument (se bild nedan)</a:t>
            </a:r>
          </a:p>
        </p:txBody>
      </p:sp>
      <p:pic>
        <p:nvPicPr>
          <p:cNvPr id="5" name="Picture 4">
            <a:extLst>
              <a:ext uri="{FF2B5EF4-FFF2-40B4-BE49-F238E27FC236}">
                <a16:creationId xmlns:a16="http://schemas.microsoft.com/office/drawing/2014/main" id="{05CFEE7B-6116-43F5-A7E5-B8BB76A874EC}"/>
              </a:ext>
            </a:extLst>
          </p:cNvPr>
          <p:cNvPicPr>
            <a:picLocks noChangeAspect="1"/>
          </p:cNvPicPr>
          <p:nvPr/>
        </p:nvPicPr>
        <p:blipFill>
          <a:blip r:embed="rId3"/>
          <a:stretch>
            <a:fillRect/>
          </a:stretch>
        </p:blipFill>
        <p:spPr>
          <a:xfrm>
            <a:off x="407325" y="3722731"/>
            <a:ext cx="8851424" cy="2770144"/>
          </a:xfrm>
          <a:prstGeom prst="rect">
            <a:avLst/>
          </a:prstGeom>
        </p:spPr>
      </p:pic>
      <p:pic>
        <p:nvPicPr>
          <p:cNvPr id="6" name="Picture 5">
            <a:extLst>
              <a:ext uri="{FF2B5EF4-FFF2-40B4-BE49-F238E27FC236}">
                <a16:creationId xmlns:a16="http://schemas.microsoft.com/office/drawing/2014/main" id="{D68E094E-C1CD-4AFA-9363-D9B859D2A80F}"/>
              </a:ext>
            </a:extLst>
          </p:cNvPr>
          <p:cNvPicPr>
            <a:picLocks noChangeAspect="1"/>
          </p:cNvPicPr>
          <p:nvPr/>
        </p:nvPicPr>
        <p:blipFill rotWithShape="1">
          <a:blip r:embed="rId4"/>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7" name="Picture 6">
            <a:extLst>
              <a:ext uri="{FF2B5EF4-FFF2-40B4-BE49-F238E27FC236}">
                <a16:creationId xmlns:a16="http://schemas.microsoft.com/office/drawing/2014/main" id="{5EE6D8F8-0CBF-4AB7-8588-F65641A02F7B}"/>
              </a:ext>
            </a:extLst>
          </p:cNvPr>
          <p:cNvPicPr>
            <a:picLocks noChangeAspect="1"/>
          </p:cNvPicPr>
          <p:nvPr/>
        </p:nvPicPr>
        <p:blipFill>
          <a:blip r:embed="rId5"/>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236585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19813F-9B6E-488F-B76D-6FFF6B0DE089}"/>
              </a:ext>
            </a:extLst>
          </p:cNvPr>
          <p:cNvPicPr>
            <a:picLocks noChangeAspect="1"/>
          </p:cNvPicPr>
          <p:nvPr/>
        </p:nvPicPr>
        <p:blipFill>
          <a:blip r:embed="rId2"/>
          <a:stretch>
            <a:fillRect/>
          </a:stretch>
        </p:blipFill>
        <p:spPr>
          <a:xfrm>
            <a:off x="10867657" y="5469284"/>
            <a:ext cx="1933792" cy="1897501"/>
          </a:xfrm>
          <a:prstGeom prst="rect">
            <a:avLst/>
          </a:prstGeom>
        </p:spPr>
      </p:pic>
      <p:pic>
        <p:nvPicPr>
          <p:cNvPr id="2050" name="Picture 2" descr="Klubbmärke">
            <a:extLst>
              <a:ext uri="{FF2B5EF4-FFF2-40B4-BE49-F238E27FC236}">
                <a16:creationId xmlns:a16="http://schemas.microsoft.com/office/drawing/2014/main" id="{9C6046D6-D1C6-4E51-B77B-ADCF6FADB9EC}"/>
              </a:ext>
            </a:extLst>
          </p:cNvPr>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1028490" y="581921"/>
            <a:ext cx="10135020" cy="5595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2AADD0-D40B-45E7-8C76-6B63A6B264E5}"/>
              </a:ext>
            </a:extLst>
          </p:cNvPr>
          <p:cNvSpPr>
            <a:spLocks noGrp="1"/>
          </p:cNvSpPr>
          <p:nvPr>
            <p:ph sz="half" idx="1"/>
          </p:nvPr>
        </p:nvSpPr>
        <p:spPr>
          <a:xfrm>
            <a:off x="1028490" y="720312"/>
            <a:ext cx="4991310" cy="4351338"/>
          </a:xfrm>
        </p:spPr>
        <p:txBody>
          <a:bodyPr>
            <a:normAutofit fontScale="85000" lnSpcReduction="20000"/>
          </a:bodyPr>
          <a:lstStyle/>
          <a:p>
            <a:pPr marL="0" indent="0">
              <a:buNone/>
            </a:pPr>
            <a:r>
              <a:rPr lang="sv-SE" b="1" dirty="0"/>
              <a:t>Agenda</a:t>
            </a:r>
          </a:p>
          <a:p>
            <a:pPr lvl="1"/>
            <a:r>
              <a:rPr lang="sv-SE" dirty="0"/>
              <a:t>1730-1830</a:t>
            </a:r>
          </a:p>
        </p:txBody>
      </p:sp>
      <p:sp>
        <p:nvSpPr>
          <p:cNvPr id="4" name="Content Placeholder 3">
            <a:extLst>
              <a:ext uri="{FF2B5EF4-FFF2-40B4-BE49-F238E27FC236}">
                <a16:creationId xmlns:a16="http://schemas.microsoft.com/office/drawing/2014/main" id="{A35AA1EB-665D-45FC-A61F-3DB60DD33062}"/>
              </a:ext>
            </a:extLst>
          </p:cNvPr>
          <p:cNvSpPr>
            <a:spLocks noGrp="1"/>
          </p:cNvSpPr>
          <p:nvPr>
            <p:ph sz="half" idx="2"/>
          </p:nvPr>
        </p:nvSpPr>
        <p:spPr>
          <a:xfrm>
            <a:off x="7376119" y="720312"/>
            <a:ext cx="3787391" cy="5456651"/>
          </a:xfrm>
        </p:spPr>
        <p:txBody>
          <a:bodyPr>
            <a:normAutofit fontScale="85000" lnSpcReduction="20000"/>
          </a:bodyPr>
          <a:lstStyle/>
          <a:p>
            <a:pPr marL="0" indent="0">
              <a:buNone/>
            </a:pPr>
            <a:r>
              <a:rPr lang="sv-SE" b="1" dirty="0"/>
              <a:t>Ledare</a:t>
            </a:r>
          </a:p>
          <a:p>
            <a:pPr lvl="1"/>
            <a:r>
              <a:rPr lang="sv-SE" dirty="0"/>
              <a:t>Lagledare</a:t>
            </a:r>
          </a:p>
          <a:p>
            <a:pPr lvl="2"/>
            <a:r>
              <a:rPr lang="sv-SE" dirty="0"/>
              <a:t>Mariam (Leonard)</a:t>
            </a:r>
          </a:p>
          <a:p>
            <a:pPr lvl="2"/>
            <a:endParaRPr lang="sv-SE" dirty="0"/>
          </a:p>
          <a:p>
            <a:pPr lvl="1"/>
            <a:r>
              <a:rPr lang="sv-SE" dirty="0"/>
              <a:t>Träningsledare</a:t>
            </a:r>
          </a:p>
          <a:p>
            <a:pPr lvl="2"/>
            <a:r>
              <a:rPr lang="sv-SE" dirty="0"/>
              <a:t>Marcus (Leonard)</a:t>
            </a:r>
          </a:p>
          <a:p>
            <a:pPr lvl="2"/>
            <a:r>
              <a:rPr lang="sv-SE" dirty="0"/>
              <a:t>Antonio (Martin)</a:t>
            </a:r>
          </a:p>
          <a:p>
            <a:pPr lvl="2"/>
            <a:r>
              <a:rPr lang="sv-SE" dirty="0" err="1"/>
              <a:t>Sher</a:t>
            </a:r>
            <a:r>
              <a:rPr lang="sv-SE" dirty="0"/>
              <a:t> (</a:t>
            </a:r>
            <a:r>
              <a:rPr lang="sv-SE" dirty="0" err="1"/>
              <a:t>Marwin</a:t>
            </a:r>
            <a:r>
              <a:rPr lang="sv-SE" dirty="0"/>
              <a:t>)</a:t>
            </a:r>
          </a:p>
          <a:p>
            <a:pPr lvl="2"/>
            <a:r>
              <a:rPr lang="sv-SE" dirty="0" err="1"/>
              <a:t>Bassam</a:t>
            </a:r>
            <a:r>
              <a:rPr lang="sv-SE" dirty="0"/>
              <a:t> (Emanuel)</a:t>
            </a:r>
          </a:p>
          <a:p>
            <a:pPr lvl="2"/>
            <a:r>
              <a:rPr lang="sv-SE" dirty="0"/>
              <a:t>Robert (Adrian B)</a:t>
            </a:r>
          </a:p>
          <a:p>
            <a:pPr lvl="2"/>
            <a:r>
              <a:rPr lang="sv-SE" dirty="0"/>
              <a:t>Patrik (Charlie L)</a:t>
            </a:r>
          </a:p>
          <a:p>
            <a:pPr lvl="2"/>
            <a:r>
              <a:rPr lang="sv-SE" dirty="0"/>
              <a:t>Mohammed (</a:t>
            </a:r>
            <a:r>
              <a:rPr lang="sv-SE" dirty="0" err="1"/>
              <a:t>Mudtjaba</a:t>
            </a:r>
            <a:r>
              <a:rPr lang="sv-SE" dirty="0"/>
              <a:t>)</a:t>
            </a:r>
          </a:p>
          <a:p>
            <a:pPr lvl="2"/>
            <a:r>
              <a:rPr lang="sv-SE" dirty="0"/>
              <a:t>Jonas (Simon)</a:t>
            </a:r>
          </a:p>
          <a:p>
            <a:pPr lvl="2"/>
            <a:r>
              <a:rPr lang="sv-SE" dirty="0"/>
              <a:t>Boris (Oliver F)</a:t>
            </a:r>
          </a:p>
          <a:p>
            <a:pPr lvl="2"/>
            <a:endParaRPr lang="sv-SE" dirty="0"/>
          </a:p>
          <a:p>
            <a:pPr lvl="1"/>
            <a:r>
              <a:rPr lang="sv-SE" dirty="0"/>
              <a:t>Föräldragrupp</a:t>
            </a:r>
          </a:p>
          <a:p>
            <a:pPr lvl="2"/>
            <a:r>
              <a:rPr lang="sv-SE" dirty="0"/>
              <a:t>Tanja (Oliver F)</a:t>
            </a:r>
          </a:p>
          <a:p>
            <a:pPr lvl="2"/>
            <a:r>
              <a:rPr lang="sv-SE" dirty="0"/>
              <a:t>Angelica (</a:t>
            </a:r>
            <a:r>
              <a:rPr lang="sv-SE" dirty="0" err="1"/>
              <a:t>Anthon</a:t>
            </a:r>
            <a:r>
              <a:rPr lang="sv-SE" dirty="0"/>
              <a:t> L)</a:t>
            </a:r>
          </a:p>
          <a:p>
            <a:pPr lvl="2"/>
            <a:r>
              <a:rPr lang="sv-SE" dirty="0"/>
              <a:t>Rebecka (Simon)</a:t>
            </a:r>
          </a:p>
          <a:p>
            <a:pPr lvl="2"/>
            <a:r>
              <a:rPr lang="sv-SE" dirty="0"/>
              <a:t>Malin (</a:t>
            </a:r>
            <a:r>
              <a:rPr lang="sv-SE" dirty="0" err="1"/>
              <a:t>Marwin</a:t>
            </a:r>
            <a:r>
              <a:rPr lang="sv-SE" dirty="0"/>
              <a:t>)</a:t>
            </a:r>
          </a:p>
          <a:p>
            <a:pPr lvl="2"/>
            <a:r>
              <a:rPr lang="sv-SE" dirty="0"/>
              <a:t>Emelie (Charlie L)</a:t>
            </a:r>
          </a:p>
        </p:txBody>
      </p:sp>
    </p:spTree>
    <p:extLst>
      <p:ext uri="{BB962C8B-B14F-4D97-AF65-F5344CB8AC3E}">
        <p14:creationId xmlns:p14="http://schemas.microsoft.com/office/powerpoint/2010/main" val="249950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Inledning</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r>
              <a:rPr lang="sv-SE" sz="1800" dirty="0">
                <a:effectLst/>
                <a:latin typeface="Calibri" panose="020F0502020204030204" pitchFamily="34" charset="0"/>
                <a:ea typeface="Times New Roman" panose="02020603050405020304" pitchFamily="18" charset="0"/>
              </a:rPr>
              <a:t>Tack alla föräldrar att ni är här!</a:t>
            </a:r>
          </a:p>
          <a:p>
            <a:r>
              <a:rPr lang="sv-SE" sz="1800" dirty="0">
                <a:latin typeface="Calibri" panose="020F0502020204030204" pitchFamily="34" charset="0"/>
                <a:ea typeface="Times New Roman" panose="02020603050405020304" pitchFamily="18" charset="0"/>
              </a:rPr>
              <a:t>Tack för att ni läser infon på laget.se och svarar på kallelser och kommenterar.</a:t>
            </a:r>
            <a:endParaRPr lang="sv-SE" sz="1800" dirty="0">
              <a:effectLst/>
              <a:latin typeface="Calibri" panose="020F0502020204030204" pitchFamily="34" charset="0"/>
              <a:ea typeface="Times New Roman" panose="02020603050405020304" pitchFamily="18" charset="0"/>
            </a:endParaRPr>
          </a:p>
          <a:p>
            <a:r>
              <a:rPr lang="sv-SE" sz="1800" dirty="0">
                <a:latin typeface="Calibri" panose="020F0502020204030204" pitchFamily="34" charset="0"/>
                <a:ea typeface="Times New Roman" panose="02020603050405020304" pitchFamily="18" charset="0"/>
              </a:rPr>
              <a:t>Tack till alla ledare och </a:t>
            </a:r>
            <a:r>
              <a:rPr lang="sv-SE" sz="1800" dirty="0" err="1">
                <a:latin typeface="Calibri" panose="020F0502020204030204" pitchFamily="34" charset="0"/>
                <a:ea typeface="Times New Roman" panose="02020603050405020304" pitchFamily="18" charset="0"/>
              </a:rPr>
              <a:t>föräldrargruppen</a:t>
            </a:r>
            <a:r>
              <a:rPr lang="sv-SE" sz="1800" dirty="0">
                <a:latin typeface="Calibri" panose="020F0502020204030204" pitchFamily="34" charset="0"/>
                <a:ea typeface="Times New Roman" panose="02020603050405020304" pitchFamily="18" charset="0"/>
              </a:rPr>
              <a:t>!</a:t>
            </a:r>
            <a:endParaRPr lang="sv-SE" sz="1800" dirty="0">
              <a:effectLst/>
              <a:latin typeface="Calibri" panose="020F0502020204030204" pitchFamily="34" charset="0"/>
              <a:ea typeface="DengXian" panose="02010600030101010101" pitchFamily="2" charset="-122"/>
            </a:endParaRPr>
          </a:p>
          <a:p>
            <a:r>
              <a:rPr lang="sv-SE" sz="1800" dirty="0">
                <a:effectLst/>
                <a:latin typeface="Calibri" panose="020F0502020204030204" pitchFamily="34" charset="0"/>
                <a:ea typeface="Times New Roman" panose="02020603050405020304" pitchFamily="18" charset="0"/>
              </a:rPr>
              <a:t>All barn har varit fantastiska denna säsong. Vi har sett lyft i allt från bollhantering, passningar till matchspelet</a:t>
            </a:r>
            <a:endParaRPr lang="sv-SE" sz="1800" dirty="0">
              <a:effectLst/>
              <a:latin typeface="Calibri" panose="020F0502020204030204" pitchFamily="34" charset="0"/>
              <a:ea typeface="DengXian" panose="02010600030101010101" pitchFamily="2" charset="-122"/>
            </a:endParaRPr>
          </a:p>
          <a:p>
            <a:endParaRPr lang="sv-SE" dirty="0"/>
          </a:p>
        </p:txBody>
      </p:sp>
      <p:sp>
        <p:nvSpPr>
          <p:cNvPr id="5" name="Arrow: Chevron 4">
            <a:extLst>
              <a:ext uri="{FF2B5EF4-FFF2-40B4-BE49-F238E27FC236}">
                <a16:creationId xmlns:a16="http://schemas.microsoft.com/office/drawing/2014/main" id="{956EFE70-E3AD-4155-8E44-6A0B1DCB339E}"/>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6" name="Arrow: Pentagon 5">
            <a:extLst>
              <a:ext uri="{FF2B5EF4-FFF2-40B4-BE49-F238E27FC236}">
                <a16:creationId xmlns:a16="http://schemas.microsoft.com/office/drawing/2014/main" id="{5BBDBDFF-2621-4469-AE56-7BC03AF7718B}"/>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Arrow: Chevron 6">
            <a:extLst>
              <a:ext uri="{FF2B5EF4-FFF2-40B4-BE49-F238E27FC236}">
                <a16:creationId xmlns:a16="http://schemas.microsoft.com/office/drawing/2014/main" id="{F88D2345-5341-45C2-B4A4-F23E0341D282}"/>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8" name="Arrow: Chevron 7">
            <a:extLst>
              <a:ext uri="{FF2B5EF4-FFF2-40B4-BE49-F238E27FC236}">
                <a16:creationId xmlns:a16="http://schemas.microsoft.com/office/drawing/2014/main" id="{45B93084-885B-42DF-9A16-B2E04CCA523F}"/>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Tree>
    <p:extLst>
      <p:ext uri="{BB962C8B-B14F-4D97-AF65-F5344CB8AC3E}">
        <p14:creationId xmlns:p14="http://schemas.microsoft.com/office/powerpoint/2010/main" val="196999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Generell information</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pPr marL="0" indent="0">
              <a:buNone/>
            </a:pPr>
            <a:r>
              <a:rPr lang="sv-SE" sz="1800" dirty="0">
                <a:latin typeface="Calibri" panose="020F0502020204030204" pitchFamily="34" charset="0"/>
                <a:ea typeface="Times New Roman" panose="02020603050405020304" pitchFamily="18" charset="0"/>
              </a:rPr>
              <a:t>Fotboll i denna ålder (8år):</a:t>
            </a:r>
          </a:p>
          <a:p>
            <a:pPr lvl="1"/>
            <a:r>
              <a:rPr lang="sv-SE" sz="1600" dirty="0">
                <a:latin typeface="Calibri" panose="020F0502020204030204" pitchFamily="34" charset="0"/>
              </a:rPr>
              <a:t>under de senaste åren har synen på barn- och ungdomsidrott ändrats påtagligt, där vi gått från ett </a:t>
            </a:r>
            <a:r>
              <a:rPr lang="sv-SE" sz="1600" b="1" dirty="0">
                <a:latin typeface="Calibri" panose="020F0502020204030204" pitchFamily="34" charset="0"/>
              </a:rPr>
              <a:t>resultat- och prestationsfokus</a:t>
            </a:r>
            <a:r>
              <a:rPr lang="sv-SE" sz="1600" dirty="0">
                <a:latin typeface="Calibri" panose="020F0502020204030204" pitchFamily="34" charset="0"/>
              </a:rPr>
              <a:t> till en syn där </a:t>
            </a:r>
            <a:r>
              <a:rPr lang="sv-SE" sz="1600" b="1" dirty="0">
                <a:latin typeface="Calibri" panose="020F0502020204030204" pitchFamily="34" charset="0"/>
              </a:rPr>
              <a:t>lärande och positiva upplevelser står i centrum</a:t>
            </a:r>
            <a:r>
              <a:rPr lang="sv-SE" sz="1600" dirty="0">
                <a:latin typeface="Calibri" panose="020F0502020204030204" pitchFamily="34" charset="0"/>
              </a:rPr>
              <a:t>. Detta för att sätta barnen i fokus. </a:t>
            </a:r>
          </a:p>
          <a:p>
            <a:pPr lvl="1"/>
            <a:endParaRPr lang="sv-SE" sz="1600" dirty="0">
              <a:latin typeface="Calibri" panose="020F0502020204030204" pitchFamily="34" charset="0"/>
            </a:endParaRPr>
          </a:p>
          <a:p>
            <a:pPr lvl="1"/>
            <a:r>
              <a:rPr lang="sv-SE" sz="1600" dirty="0">
                <a:latin typeface="Calibri" panose="020F0502020204030204" pitchFamily="34" charset="0"/>
              </a:rPr>
              <a:t>Inte tillåtet att redovisa matchresultat eller kora segrare för matcher upp t.o.m. 12 år</a:t>
            </a:r>
          </a:p>
          <a:p>
            <a:pPr lvl="1"/>
            <a:endParaRPr lang="sv-SE" sz="1800" dirty="0">
              <a:effectLst/>
              <a:latin typeface="Calibri" panose="020F0502020204030204" pitchFamily="34" charset="0"/>
              <a:ea typeface="Times New Roman" panose="02020603050405020304" pitchFamily="18" charset="0"/>
            </a:endParaRPr>
          </a:p>
          <a:p>
            <a:pPr lvl="1"/>
            <a:r>
              <a:rPr lang="sv-SE" sz="1600" dirty="0">
                <a:effectLst/>
                <a:latin typeface="Calibri" panose="020F0502020204030204" pitchFamily="34" charset="0"/>
                <a:ea typeface="Times New Roman" panose="02020603050405020304" pitchFamily="18" charset="0"/>
              </a:rPr>
              <a:t>Det är ledarens roll att ta av spelare från plan som slänger ur sig svordomar och fula ord. Det gäller lika mot medspelare, motspelare eller mot domare. </a:t>
            </a:r>
            <a:r>
              <a:rPr lang="sv-SE" sz="1600" dirty="0">
                <a:latin typeface="Calibri" panose="020F0502020204030204" pitchFamily="34" charset="0"/>
                <a:ea typeface="Times New Roman" panose="02020603050405020304" pitchFamily="18" charset="0"/>
              </a:rPr>
              <a:t>I pojkfotbollen senare (13-16år) så kommer det även att vara domarens roll att ge varningar och utvisningar för svordomar och fula ord.</a:t>
            </a:r>
          </a:p>
          <a:p>
            <a:pPr marL="0" indent="0">
              <a:buNone/>
            </a:pPr>
            <a:endParaRPr lang="sv-SE" sz="1800" dirty="0">
              <a:latin typeface="Calibri" panose="020F0502020204030204" pitchFamily="34" charset="0"/>
              <a:ea typeface="Times New Roman" panose="02020603050405020304" pitchFamily="18" charset="0"/>
            </a:endParaRPr>
          </a:p>
          <a:p>
            <a:pPr marL="0" indent="0">
              <a:buNone/>
            </a:pPr>
            <a:r>
              <a:rPr lang="sv-SE" sz="1800" dirty="0">
                <a:latin typeface="Calibri" panose="020F0502020204030204" pitchFamily="34" charset="0"/>
                <a:ea typeface="Times New Roman" panose="02020603050405020304" pitchFamily="18" charset="0"/>
              </a:rPr>
              <a:t>Var är vi nu? Spelar-matris och fokus på nästa sida</a:t>
            </a:r>
          </a:p>
          <a:p>
            <a:endParaRPr lang="sv-SE" sz="1800" dirty="0">
              <a:latin typeface="Calibri" panose="020F0502020204030204" pitchFamily="34" charset="0"/>
              <a:ea typeface="Times New Roman" panose="02020603050405020304" pitchFamily="18" charset="0"/>
            </a:endParaRPr>
          </a:p>
          <a:p>
            <a:endParaRPr lang="sv-SE" sz="1800" dirty="0">
              <a:effectLst/>
              <a:latin typeface="Calibri" panose="020F0502020204030204" pitchFamily="34" charset="0"/>
              <a:ea typeface="Times New Roman" panose="02020603050405020304" pitchFamily="18" charset="0"/>
            </a:endParaRPr>
          </a:p>
          <a:p>
            <a:endParaRPr lang="sv-SE" sz="1800" dirty="0">
              <a:effectLst/>
              <a:latin typeface="Calibri" panose="020F0502020204030204" pitchFamily="34" charset="0"/>
              <a:ea typeface="DengXian" panose="02010600030101010101" pitchFamily="2" charset="-122"/>
            </a:endParaRPr>
          </a:p>
          <a:p>
            <a:endParaRPr lang="sv-SE" dirty="0"/>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4" name="Arrow: Chevron 3">
            <a:extLst>
              <a:ext uri="{FF2B5EF4-FFF2-40B4-BE49-F238E27FC236}">
                <a16:creationId xmlns:a16="http://schemas.microsoft.com/office/drawing/2014/main" id="{2CDA172B-DDE3-01AE-1C69-AE3C32936BB7}"/>
              </a:ext>
            </a:extLst>
          </p:cNvPr>
          <p:cNvSpPr/>
          <p:nvPr/>
        </p:nvSpPr>
        <p:spPr>
          <a:xfrm>
            <a:off x="3491347"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0" name="Arrow: Pentagon 9">
            <a:extLst>
              <a:ext uri="{FF2B5EF4-FFF2-40B4-BE49-F238E27FC236}">
                <a16:creationId xmlns:a16="http://schemas.microsoft.com/office/drawing/2014/main" id="{37186BCF-025F-0800-941D-9508FB219549}"/>
              </a:ext>
            </a:extLst>
          </p:cNvPr>
          <p:cNvSpPr/>
          <p:nvPr/>
        </p:nvSpPr>
        <p:spPr>
          <a:xfrm>
            <a:off x="789708" y="257695"/>
            <a:ext cx="2784767" cy="67333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Arrow: Chevron 10">
            <a:extLst>
              <a:ext uri="{FF2B5EF4-FFF2-40B4-BE49-F238E27FC236}">
                <a16:creationId xmlns:a16="http://schemas.microsoft.com/office/drawing/2014/main" id="{13100716-DFD2-94DC-A852-7FB643EE2EDA}"/>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3" name="Arrow: Chevron 12">
            <a:extLst>
              <a:ext uri="{FF2B5EF4-FFF2-40B4-BE49-F238E27FC236}">
                <a16:creationId xmlns:a16="http://schemas.microsoft.com/office/drawing/2014/main" id="{7A6CA6D2-0CFF-815B-4742-002935025773}"/>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Tree>
    <p:extLst>
      <p:ext uri="{BB962C8B-B14F-4D97-AF65-F5344CB8AC3E}">
        <p14:creationId xmlns:p14="http://schemas.microsoft.com/office/powerpoint/2010/main" val="591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B75-0D33-4A17-ACB2-A65B585DDB22}"/>
              </a:ext>
            </a:extLst>
          </p:cNvPr>
          <p:cNvSpPr>
            <a:spLocks noGrp="1"/>
          </p:cNvSpPr>
          <p:nvPr>
            <p:ph type="title"/>
          </p:nvPr>
        </p:nvSpPr>
        <p:spPr/>
        <p:txBody>
          <a:bodyPr/>
          <a:lstStyle/>
          <a:p>
            <a:endParaRPr lang="sv-SE"/>
          </a:p>
        </p:txBody>
      </p:sp>
      <p:sp>
        <p:nvSpPr>
          <p:cNvPr id="7" name="TextBox 6">
            <a:extLst>
              <a:ext uri="{FF2B5EF4-FFF2-40B4-BE49-F238E27FC236}">
                <a16:creationId xmlns:a16="http://schemas.microsoft.com/office/drawing/2014/main" id="{0C9357DD-8919-4F63-8C9B-A537A17793C9}"/>
              </a:ext>
            </a:extLst>
          </p:cNvPr>
          <p:cNvSpPr txBox="1"/>
          <p:nvPr/>
        </p:nvSpPr>
        <p:spPr>
          <a:xfrm>
            <a:off x="11464234" y="74139"/>
            <a:ext cx="639097" cy="369332"/>
          </a:xfrm>
          <a:prstGeom prst="rect">
            <a:avLst/>
          </a:prstGeom>
          <a:noFill/>
        </p:spPr>
        <p:txBody>
          <a:bodyPr wrap="square" rtlCol="0">
            <a:spAutoFit/>
          </a:bodyPr>
          <a:lstStyle/>
          <a:p>
            <a:r>
              <a:rPr lang="sv-SE" dirty="0">
                <a:hlinkClick r:id="rId2"/>
              </a:rPr>
              <a:t>Länk</a:t>
            </a:r>
            <a:endParaRPr lang="sv-SE" dirty="0"/>
          </a:p>
        </p:txBody>
      </p:sp>
      <p:pic>
        <p:nvPicPr>
          <p:cNvPr id="9" name="Picture 8">
            <a:extLst>
              <a:ext uri="{FF2B5EF4-FFF2-40B4-BE49-F238E27FC236}">
                <a16:creationId xmlns:a16="http://schemas.microsoft.com/office/drawing/2014/main" id="{4C2F6323-7A72-44AD-A2FB-4DEBF2C166CB}"/>
              </a:ext>
            </a:extLst>
          </p:cNvPr>
          <p:cNvPicPr>
            <a:picLocks noChangeAspect="1"/>
          </p:cNvPicPr>
          <p:nvPr/>
        </p:nvPicPr>
        <p:blipFill>
          <a:blip r:embed="rId3"/>
          <a:stretch>
            <a:fillRect/>
          </a:stretch>
        </p:blipFill>
        <p:spPr>
          <a:xfrm>
            <a:off x="10867657" y="5469284"/>
            <a:ext cx="1933792" cy="1897501"/>
          </a:xfrm>
          <a:prstGeom prst="rect">
            <a:avLst/>
          </a:prstGeom>
        </p:spPr>
      </p:pic>
      <p:pic>
        <p:nvPicPr>
          <p:cNvPr id="10" name="Picture 9">
            <a:extLst>
              <a:ext uri="{FF2B5EF4-FFF2-40B4-BE49-F238E27FC236}">
                <a16:creationId xmlns:a16="http://schemas.microsoft.com/office/drawing/2014/main" id="{095DCABF-71E5-4D86-8DB0-799E56465119}"/>
              </a:ext>
            </a:extLst>
          </p:cNvPr>
          <p:cNvPicPr>
            <a:picLocks noChangeAspect="1"/>
          </p:cNvPicPr>
          <p:nvPr/>
        </p:nvPicPr>
        <p:blipFill rotWithShape="1">
          <a:blip r:embed="rId4"/>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4" name="Picture 3">
            <a:extLst>
              <a:ext uri="{FF2B5EF4-FFF2-40B4-BE49-F238E27FC236}">
                <a16:creationId xmlns:a16="http://schemas.microsoft.com/office/drawing/2014/main" id="{4C855415-C8A3-801B-A3EC-E8D7098FF354}"/>
              </a:ext>
            </a:extLst>
          </p:cNvPr>
          <p:cNvPicPr>
            <a:picLocks noChangeAspect="1"/>
          </p:cNvPicPr>
          <p:nvPr/>
        </p:nvPicPr>
        <p:blipFill>
          <a:blip r:embed="rId5"/>
          <a:stretch>
            <a:fillRect/>
          </a:stretch>
        </p:blipFill>
        <p:spPr>
          <a:xfrm>
            <a:off x="1148242" y="476318"/>
            <a:ext cx="9895515" cy="6207336"/>
          </a:xfrm>
          <a:prstGeom prst="rect">
            <a:avLst/>
          </a:prstGeom>
        </p:spPr>
      </p:pic>
      <p:sp>
        <p:nvSpPr>
          <p:cNvPr id="6" name="Rectangle: Diagonal Corners Rounded 5">
            <a:extLst>
              <a:ext uri="{FF2B5EF4-FFF2-40B4-BE49-F238E27FC236}">
                <a16:creationId xmlns:a16="http://schemas.microsoft.com/office/drawing/2014/main" id="{26ACB1A5-5C8C-4F9B-95CD-FA1CD3AC0425}"/>
              </a:ext>
            </a:extLst>
          </p:cNvPr>
          <p:cNvSpPr/>
          <p:nvPr/>
        </p:nvSpPr>
        <p:spPr>
          <a:xfrm>
            <a:off x="734490" y="2013036"/>
            <a:ext cx="10723018" cy="825413"/>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233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B75-0D33-4A17-ACB2-A65B585DDB22}"/>
              </a:ext>
            </a:extLst>
          </p:cNvPr>
          <p:cNvSpPr>
            <a:spLocks noGrp="1"/>
          </p:cNvSpPr>
          <p:nvPr>
            <p:ph type="title"/>
          </p:nvPr>
        </p:nvSpPr>
        <p:spPr/>
        <p:txBody>
          <a:bodyPr/>
          <a:lstStyle/>
          <a:p>
            <a:endParaRPr lang="sv-SE"/>
          </a:p>
        </p:txBody>
      </p:sp>
      <p:sp>
        <p:nvSpPr>
          <p:cNvPr id="8" name="TextBox 7">
            <a:extLst>
              <a:ext uri="{FF2B5EF4-FFF2-40B4-BE49-F238E27FC236}">
                <a16:creationId xmlns:a16="http://schemas.microsoft.com/office/drawing/2014/main" id="{32807F93-EF8A-4F16-AE00-F9B837BC1E4B}"/>
              </a:ext>
            </a:extLst>
          </p:cNvPr>
          <p:cNvSpPr txBox="1"/>
          <p:nvPr/>
        </p:nvSpPr>
        <p:spPr>
          <a:xfrm>
            <a:off x="11411538" y="131294"/>
            <a:ext cx="639097" cy="369332"/>
          </a:xfrm>
          <a:prstGeom prst="rect">
            <a:avLst/>
          </a:prstGeom>
          <a:noFill/>
        </p:spPr>
        <p:txBody>
          <a:bodyPr wrap="square" rtlCol="0">
            <a:spAutoFit/>
          </a:bodyPr>
          <a:lstStyle/>
          <a:p>
            <a:r>
              <a:rPr lang="sv-SE" dirty="0">
                <a:hlinkClick r:id="rId2"/>
              </a:rPr>
              <a:t>Länk</a:t>
            </a:r>
            <a:endParaRPr lang="sv-SE" dirty="0"/>
          </a:p>
        </p:txBody>
      </p:sp>
      <p:pic>
        <p:nvPicPr>
          <p:cNvPr id="9" name="Picture 8">
            <a:extLst>
              <a:ext uri="{FF2B5EF4-FFF2-40B4-BE49-F238E27FC236}">
                <a16:creationId xmlns:a16="http://schemas.microsoft.com/office/drawing/2014/main" id="{27C0CAAE-452C-4B47-9EAB-E9AE6E79A1FB}"/>
              </a:ext>
            </a:extLst>
          </p:cNvPr>
          <p:cNvPicPr>
            <a:picLocks noChangeAspect="1"/>
          </p:cNvPicPr>
          <p:nvPr/>
        </p:nvPicPr>
        <p:blipFill>
          <a:blip r:embed="rId3"/>
          <a:stretch>
            <a:fillRect/>
          </a:stretch>
        </p:blipFill>
        <p:spPr>
          <a:xfrm>
            <a:off x="10867657" y="5469284"/>
            <a:ext cx="1933792" cy="1897501"/>
          </a:xfrm>
          <a:prstGeom prst="rect">
            <a:avLst/>
          </a:prstGeom>
        </p:spPr>
      </p:pic>
      <p:pic>
        <p:nvPicPr>
          <p:cNvPr id="10" name="Picture 9">
            <a:extLst>
              <a:ext uri="{FF2B5EF4-FFF2-40B4-BE49-F238E27FC236}">
                <a16:creationId xmlns:a16="http://schemas.microsoft.com/office/drawing/2014/main" id="{A4F1FA7B-7D2B-467F-B8F8-4EA40D65DDD7}"/>
              </a:ext>
            </a:extLst>
          </p:cNvPr>
          <p:cNvPicPr>
            <a:picLocks noChangeAspect="1"/>
          </p:cNvPicPr>
          <p:nvPr/>
        </p:nvPicPr>
        <p:blipFill rotWithShape="1">
          <a:blip r:embed="rId4"/>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5" name="Picture 4">
            <a:extLst>
              <a:ext uri="{FF2B5EF4-FFF2-40B4-BE49-F238E27FC236}">
                <a16:creationId xmlns:a16="http://schemas.microsoft.com/office/drawing/2014/main" id="{6F9A1B8D-F38A-441D-9652-FE8D2D9F8848}"/>
              </a:ext>
            </a:extLst>
          </p:cNvPr>
          <p:cNvPicPr>
            <a:picLocks noChangeAspect="1"/>
          </p:cNvPicPr>
          <p:nvPr/>
        </p:nvPicPr>
        <p:blipFill>
          <a:blip r:embed="rId5"/>
          <a:stretch>
            <a:fillRect/>
          </a:stretch>
        </p:blipFill>
        <p:spPr>
          <a:xfrm>
            <a:off x="1080808" y="527174"/>
            <a:ext cx="9991137" cy="5852549"/>
          </a:xfrm>
          <a:prstGeom prst="rect">
            <a:avLst/>
          </a:prstGeom>
        </p:spPr>
      </p:pic>
      <p:sp>
        <p:nvSpPr>
          <p:cNvPr id="6" name="Rectangle: Diagonal Corners Rounded 5">
            <a:extLst>
              <a:ext uri="{FF2B5EF4-FFF2-40B4-BE49-F238E27FC236}">
                <a16:creationId xmlns:a16="http://schemas.microsoft.com/office/drawing/2014/main" id="{EF57E08E-F0E6-437B-9188-134702C7BD74}"/>
              </a:ext>
            </a:extLst>
          </p:cNvPr>
          <p:cNvSpPr/>
          <p:nvPr/>
        </p:nvSpPr>
        <p:spPr>
          <a:xfrm>
            <a:off x="768057" y="2638425"/>
            <a:ext cx="10670322" cy="790575"/>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587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Vår träningsplan framåt</a:t>
            </a: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lnSpcReduction="10000"/>
          </a:bodyPr>
          <a:lstStyle/>
          <a:p>
            <a:pPr marL="0" indent="0">
              <a:buNone/>
            </a:pPr>
            <a:r>
              <a:rPr lang="sv-SE" sz="1800" b="1" dirty="0">
                <a:effectLst/>
                <a:latin typeface="Calibri" panose="020F0502020204030204" pitchFamily="34" charset="0"/>
                <a:ea typeface="Times New Roman" panose="02020603050405020304" pitchFamily="18" charset="0"/>
              </a:rPr>
              <a:t>Info: Vad fokuserar vi på just nu:</a:t>
            </a:r>
          </a:p>
          <a:p>
            <a:r>
              <a:rPr lang="sv-SE" sz="1800" dirty="0">
                <a:effectLst/>
                <a:latin typeface="Calibri" panose="020F0502020204030204" pitchFamily="34" charset="0"/>
                <a:ea typeface="Times New Roman" panose="02020603050405020304" pitchFamily="18" charset="0"/>
              </a:rPr>
              <a:t>Vi har försökt behålla samma övningar under en längre tid och bara gjort mindre </a:t>
            </a:r>
            <a:r>
              <a:rPr lang="sv-SE" sz="1800" dirty="0">
                <a:latin typeface="Calibri" panose="020F0502020204030204" pitchFamily="34" charset="0"/>
                <a:ea typeface="Times New Roman" panose="02020603050405020304" pitchFamily="18" charset="0"/>
              </a:rPr>
              <a:t>justeringar på dem.</a:t>
            </a:r>
          </a:p>
          <a:p>
            <a:r>
              <a:rPr lang="sv-SE" sz="1800" dirty="0">
                <a:latin typeface="Calibri" panose="020F0502020204030204" pitchFamily="34" charset="0"/>
                <a:ea typeface="Times New Roman" panose="02020603050405020304" pitchFamily="18" charset="0"/>
              </a:rPr>
              <a:t>B</a:t>
            </a:r>
            <a:r>
              <a:rPr lang="sv-SE" sz="1800" dirty="0">
                <a:effectLst/>
                <a:latin typeface="Calibri" panose="020F0502020204030204" pitchFamily="34" charset="0"/>
                <a:ea typeface="Times New Roman" panose="02020603050405020304" pitchFamily="18" charset="0"/>
              </a:rPr>
              <a:t>as-övningar; passningar, mottagning, driva, kontroll. Vi behåller en matchlik tränings-station.</a:t>
            </a:r>
          </a:p>
          <a:p>
            <a:r>
              <a:rPr lang="sv-SE" sz="1800" dirty="0">
                <a:effectLst/>
                <a:latin typeface="Calibri" panose="020F0502020204030204" pitchFamily="34" charset="0"/>
                <a:ea typeface="Times New Roman" panose="02020603050405020304" pitchFamily="18" charset="0"/>
              </a:rPr>
              <a:t>Vi vill se om barnen lär sig övningarna, kommer igång snabbare.</a:t>
            </a:r>
            <a:endParaRPr lang="sv-SE" sz="1800" dirty="0">
              <a:effectLst/>
              <a:latin typeface="Calibri" panose="020F0502020204030204" pitchFamily="34" charset="0"/>
              <a:ea typeface="DengXian" panose="02010600030101010101" pitchFamily="2" charset="-122"/>
            </a:endParaRPr>
          </a:p>
          <a:p>
            <a:pPr marL="0" indent="0">
              <a:buNone/>
            </a:pPr>
            <a:r>
              <a:rPr lang="sv-SE" sz="1800" b="1" dirty="0">
                <a:effectLst/>
                <a:latin typeface="Calibri" panose="020F0502020204030204" pitchFamily="34" charset="0"/>
                <a:ea typeface="Times New Roman" panose="02020603050405020304" pitchFamily="18" charset="0"/>
              </a:rPr>
              <a:t>Övningar framöver:</a:t>
            </a:r>
          </a:p>
          <a:p>
            <a:r>
              <a:rPr lang="sv-SE" sz="1800" dirty="0">
                <a:latin typeface="Calibri" panose="020F0502020204030204" pitchFamily="34" charset="0"/>
              </a:rPr>
              <a:t>Fortsätt med lekfulla träningar (roliga &amp; lärorika). Långsiktighet i fokus (alla utvecklas i egen takt utan krav)</a:t>
            </a:r>
          </a:p>
          <a:p>
            <a:r>
              <a:rPr lang="sv-SE" sz="1800" dirty="0">
                <a:effectLst/>
                <a:latin typeface="Calibri" panose="020F0502020204030204" pitchFamily="34" charset="0"/>
                <a:ea typeface="Times New Roman" panose="02020603050405020304" pitchFamily="18" charset="0"/>
              </a:rPr>
              <a:t>Vi kommer fortsätta med detta upplägg oc</a:t>
            </a:r>
            <a:r>
              <a:rPr lang="sv-SE" sz="1800" dirty="0">
                <a:latin typeface="Calibri" panose="020F0502020204030204" pitchFamily="34" charset="0"/>
                <a:ea typeface="Times New Roman" panose="02020603050405020304" pitchFamily="18" charset="0"/>
              </a:rPr>
              <a:t>h byta övningar med ca 4veckors mellanrum.</a:t>
            </a:r>
            <a:endParaRPr lang="sv-SE" sz="1800" dirty="0">
              <a:effectLst/>
              <a:latin typeface="Calibri" panose="020F0502020204030204" pitchFamily="34" charset="0"/>
              <a:ea typeface="DengXian" panose="02010600030101010101" pitchFamily="2" charset="-122"/>
            </a:endParaRPr>
          </a:p>
          <a:p>
            <a:r>
              <a:rPr lang="sv-SE" sz="1800" dirty="0">
                <a:effectLst/>
                <a:latin typeface="Calibri" panose="020F0502020204030204" pitchFamily="34" charset="0"/>
                <a:ea typeface="Times New Roman" panose="02020603050405020304" pitchFamily="18" charset="0"/>
              </a:rPr>
              <a:t>Back to basis med passningar och bollkontroll.</a:t>
            </a:r>
          </a:p>
          <a:p>
            <a:r>
              <a:rPr lang="sv-SE" sz="1800" dirty="0">
                <a:effectLst/>
                <a:latin typeface="Calibri" panose="020F0502020204030204" pitchFamily="34" charset="0"/>
                <a:ea typeface="Times New Roman" panose="02020603050405020304" pitchFamily="18" charset="0"/>
              </a:rPr>
              <a:t>Vi kommer addera mer djupgående målvaktsträning</a:t>
            </a:r>
            <a:r>
              <a:rPr lang="sv-SE" sz="1800" dirty="0">
                <a:latin typeface="Calibri" panose="020F0502020204030204" pitchFamily="34" charset="0"/>
                <a:ea typeface="Times New Roman" panose="02020603050405020304" pitchFamily="18" charset="0"/>
              </a:rPr>
              <a:t> med specifika övningar och samtala med spelarna om målvakts-beteenden under matchträningen.</a:t>
            </a:r>
          </a:p>
          <a:p>
            <a:pPr marL="0" indent="0">
              <a:buNone/>
            </a:pPr>
            <a:r>
              <a:rPr lang="sv-SE" sz="1800" b="1" dirty="0">
                <a:effectLst/>
                <a:latin typeface="Calibri" panose="020F0502020204030204" pitchFamily="34" charset="0"/>
                <a:ea typeface="Times New Roman" panose="02020603050405020304" pitchFamily="18" charset="0"/>
              </a:rPr>
              <a:t>Påminnelse: </a:t>
            </a:r>
          </a:p>
          <a:p>
            <a:r>
              <a:rPr lang="sv-SE" sz="1800" dirty="0">
                <a:latin typeface="Calibri" panose="020F0502020204030204" pitchFamily="34" charset="0"/>
                <a:ea typeface="Times New Roman" panose="02020603050405020304" pitchFamily="18" charset="0"/>
              </a:rPr>
              <a:t>påminner</a:t>
            </a:r>
            <a:r>
              <a:rPr lang="sv-SE" sz="1800" dirty="0">
                <a:effectLst/>
                <a:latin typeface="Calibri" panose="020F0502020204030204" pitchFamily="34" charset="0"/>
                <a:ea typeface="Times New Roman" panose="02020603050405020304" pitchFamily="18" charset="0"/>
              </a:rPr>
              <a:t> föräldrar om att gärna prata med barnen efter träningen/matchen; </a:t>
            </a:r>
            <a:r>
              <a:rPr lang="sv-SE" sz="1800" dirty="0">
                <a:latin typeface="Calibri" panose="020F0502020204030204" pitchFamily="34" charset="0"/>
                <a:ea typeface="Times New Roman" panose="02020603050405020304" pitchFamily="18" charset="0"/>
              </a:rPr>
              <a:t>i</a:t>
            </a:r>
            <a:r>
              <a:rPr lang="sv-SE" sz="1800" dirty="0">
                <a:effectLst/>
                <a:latin typeface="Calibri" panose="020F0502020204030204" pitchFamily="34" charset="0"/>
                <a:ea typeface="Times New Roman" panose="02020603050405020304" pitchFamily="18" charset="0"/>
              </a:rPr>
              <a:t>nte om antalet mål de gjort, utan vad de tränat på. Vad de tyckte var kul.</a:t>
            </a:r>
            <a:endParaRPr lang="sv-SE" sz="1800" dirty="0">
              <a:effectLst/>
              <a:latin typeface="Calibri" panose="020F0502020204030204" pitchFamily="34" charset="0"/>
              <a:ea typeface="DengXian" panose="02010600030101010101" pitchFamily="2" charset="-122"/>
            </a:endParaRPr>
          </a:p>
          <a:p>
            <a:r>
              <a:rPr lang="sv-SE" sz="1800" dirty="0">
                <a:effectLst/>
                <a:latin typeface="Calibri" panose="020F0502020204030204" pitchFamily="34" charset="0"/>
                <a:ea typeface="Times New Roman" panose="02020603050405020304" pitchFamily="18" charset="0"/>
              </a:rPr>
              <a:t>Vi vill få fram positiva kommentarer. Vi räknar inte poäng/mål och ni bör ej göra det.</a:t>
            </a:r>
          </a:p>
        </p:txBody>
      </p:sp>
      <p:sp>
        <p:nvSpPr>
          <p:cNvPr id="4" name="Arrow: Chevron 3">
            <a:extLst>
              <a:ext uri="{FF2B5EF4-FFF2-40B4-BE49-F238E27FC236}">
                <a16:creationId xmlns:a16="http://schemas.microsoft.com/office/drawing/2014/main" id="{AD0DE705-DD2C-114A-F727-38FCDEB4D9C2}"/>
              </a:ext>
            </a:extLst>
          </p:cNvPr>
          <p:cNvSpPr/>
          <p:nvPr/>
        </p:nvSpPr>
        <p:spPr>
          <a:xfrm>
            <a:off x="3491347"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0" name="Arrow: Pentagon 9">
            <a:extLst>
              <a:ext uri="{FF2B5EF4-FFF2-40B4-BE49-F238E27FC236}">
                <a16:creationId xmlns:a16="http://schemas.microsoft.com/office/drawing/2014/main" id="{2D8A3FEB-6480-A937-C593-FD43CCA3738E}"/>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Arrow: Chevron 10">
            <a:extLst>
              <a:ext uri="{FF2B5EF4-FFF2-40B4-BE49-F238E27FC236}">
                <a16:creationId xmlns:a16="http://schemas.microsoft.com/office/drawing/2014/main" id="{C909E9E9-3324-1498-A2E8-BACD9108B517}"/>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3" name="Arrow: Chevron 12">
            <a:extLst>
              <a:ext uri="{FF2B5EF4-FFF2-40B4-BE49-F238E27FC236}">
                <a16:creationId xmlns:a16="http://schemas.microsoft.com/office/drawing/2014/main" id="{E9F6390E-5825-FB85-5884-0E426967D58E}"/>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Tree>
    <p:extLst>
      <p:ext uri="{BB962C8B-B14F-4D97-AF65-F5344CB8AC3E}">
        <p14:creationId xmlns:p14="http://schemas.microsoft.com/office/powerpoint/2010/main" val="988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968-EAA8-494F-AEF4-19FCE45470EB}"/>
              </a:ext>
            </a:extLst>
          </p:cNvPr>
          <p:cNvSpPr>
            <a:spLocks noGrp="1"/>
          </p:cNvSpPr>
          <p:nvPr>
            <p:ph type="title"/>
          </p:nvPr>
        </p:nvSpPr>
        <p:spPr>
          <a:xfrm>
            <a:off x="838200" y="689327"/>
            <a:ext cx="10515600" cy="1325563"/>
          </a:xfrm>
        </p:spPr>
        <p:txBody>
          <a:bodyPr/>
          <a:lstStyle/>
          <a:p>
            <a:r>
              <a:rPr lang="sv-SE" dirty="0">
                <a:solidFill>
                  <a:srgbClr val="C00000"/>
                </a:solidFill>
              </a:rPr>
              <a:t>Uppstarts-information</a:t>
            </a:r>
          </a:p>
        </p:txBody>
      </p:sp>
      <p:sp>
        <p:nvSpPr>
          <p:cNvPr id="3" name="Content Placeholder 2">
            <a:extLst>
              <a:ext uri="{FF2B5EF4-FFF2-40B4-BE49-F238E27FC236}">
                <a16:creationId xmlns:a16="http://schemas.microsoft.com/office/drawing/2014/main" id="{20F4EAA6-CF9E-483F-A727-40C2379145D0}"/>
              </a:ext>
            </a:extLst>
          </p:cNvPr>
          <p:cNvSpPr>
            <a:spLocks noGrp="1"/>
          </p:cNvSpPr>
          <p:nvPr>
            <p:ph sz="half" idx="1"/>
          </p:nvPr>
        </p:nvSpPr>
        <p:spPr>
          <a:xfrm>
            <a:off x="838200" y="1700718"/>
            <a:ext cx="10515600" cy="4800447"/>
          </a:xfrm>
        </p:spPr>
        <p:txBody>
          <a:bodyPr>
            <a:normAutofit/>
          </a:bodyPr>
          <a:lstStyle/>
          <a:p>
            <a:pPr marL="0" indent="0">
              <a:buNone/>
            </a:pPr>
            <a:r>
              <a:rPr lang="sv-SE" sz="1800" b="1" dirty="0">
                <a:effectLst/>
                <a:latin typeface="Calibri" panose="020F0502020204030204" pitchFamily="34" charset="0"/>
                <a:ea typeface="Times New Roman" panose="02020603050405020304" pitchFamily="18" charset="0"/>
              </a:rPr>
              <a:t>Samling inn</a:t>
            </a:r>
            <a:r>
              <a:rPr lang="sv-SE" sz="1800" b="1" dirty="0">
                <a:latin typeface="Calibri" panose="020F0502020204030204" pitchFamily="34" charset="0"/>
                <a:ea typeface="Times New Roman" panose="02020603050405020304" pitchFamily="18" charset="0"/>
              </a:rPr>
              <a:t>an träning</a:t>
            </a:r>
            <a:endParaRPr lang="sv-SE" sz="1800" b="1" dirty="0">
              <a:effectLst/>
              <a:latin typeface="Calibri" panose="020F0502020204030204" pitchFamily="34" charset="0"/>
              <a:ea typeface="Times New Roman" panose="02020603050405020304" pitchFamily="18" charset="0"/>
            </a:endParaRPr>
          </a:p>
          <a:p>
            <a:r>
              <a:rPr lang="sv-SE" sz="1800" dirty="0">
                <a:latin typeface="Calibri" panose="020F0502020204030204" pitchFamily="34" charset="0"/>
                <a:ea typeface="Times New Roman" panose="02020603050405020304" pitchFamily="18" charset="0"/>
              </a:rPr>
              <a:t>Det finns rekommendationer från klubben att samlas i omklädningsrummet innan träning.</a:t>
            </a:r>
            <a:endParaRPr lang="sv-SE" sz="1800" dirty="0">
              <a:effectLst/>
              <a:latin typeface="Calibri" panose="020F0502020204030204" pitchFamily="34" charset="0"/>
              <a:ea typeface="Times New Roman" panose="02020603050405020304" pitchFamily="18" charset="0"/>
            </a:endParaRPr>
          </a:p>
          <a:p>
            <a:r>
              <a:rPr lang="sv-SE" sz="1800" dirty="0">
                <a:effectLst/>
                <a:latin typeface="Calibri" panose="020F0502020204030204" pitchFamily="34" charset="0"/>
                <a:ea typeface="Times New Roman" panose="02020603050405020304" pitchFamily="18" charset="0"/>
              </a:rPr>
              <a:t>Vi kommer </a:t>
            </a:r>
            <a:r>
              <a:rPr lang="sv-SE" sz="1800" dirty="0">
                <a:latin typeface="Calibri" panose="020F0502020204030204" pitchFamily="34" charset="0"/>
                <a:ea typeface="Times New Roman" panose="02020603050405020304" pitchFamily="18" charset="0"/>
              </a:rPr>
              <a:t>prova att</a:t>
            </a:r>
            <a:r>
              <a:rPr lang="sv-SE" sz="1800" dirty="0">
                <a:effectLst/>
                <a:latin typeface="Calibri" panose="020F0502020204030204" pitchFamily="34" charset="0"/>
                <a:ea typeface="Times New Roman" panose="02020603050405020304" pitchFamily="18" charset="0"/>
              </a:rPr>
              <a:t> börja ha samling i klubbhuset på lördagar. </a:t>
            </a:r>
            <a:r>
              <a:rPr lang="sv-SE" sz="1800" dirty="0">
                <a:latin typeface="Calibri" panose="020F0502020204030204" pitchFamily="34" charset="0"/>
                <a:ea typeface="Times New Roman" panose="02020603050405020304" pitchFamily="18" charset="0"/>
              </a:rPr>
              <a:t>I</a:t>
            </a:r>
            <a:r>
              <a:rPr lang="sv-SE" sz="1800" dirty="0">
                <a:effectLst/>
                <a:latin typeface="Calibri" panose="020F0502020204030204" pitchFamily="34" charset="0"/>
                <a:ea typeface="Times New Roman" panose="02020603050405020304" pitchFamily="18" charset="0"/>
              </a:rPr>
              <a:t>nnan träning.</a:t>
            </a:r>
          </a:p>
          <a:p>
            <a:pPr lvl="1"/>
            <a:r>
              <a:rPr lang="sv-SE" sz="1600" dirty="0">
                <a:effectLst/>
                <a:latin typeface="Calibri" panose="020F0502020204030204" pitchFamily="34" charset="0"/>
                <a:ea typeface="Times New Roman" panose="02020603050405020304" pitchFamily="18" charset="0"/>
              </a:rPr>
              <a:t>0915-0920 Samling - Vi kommer uppdatera aktiviteten i kalendern när vi börjar. Men troligen till våren.</a:t>
            </a:r>
          </a:p>
          <a:p>
            <a:pPr lvl="1"/>
            <a:r>
              <a:rPr lang="sv-SE" sz="1600" dirty="0">
                <a:effectLst/>
                <a:latin typeface="Calibri" panose="020F0502020204030204" pitchFamily="34" charset="0"/>
                <a:ea typeface="Times New Roman" panose="02020603050405020304" pitchFamily="18" charset="0"/>
              </a:rPr>
              <a:t>0920-0925 kort snack i omklädningsrummet med killarna</a:t>
            </a:r>
          </a:p>
          <a:p>
            <a:pPr lvl="1"/>
            <a:r>
              <a:rPr lang="sv-SE" sz="1600" dirty="0">
                <a:effectLst/>
                <a:latin typeface="Calibri" panose="020F0502020204030204" pitchFamily="34" charset="0"/>
                <a:ea typeface="Times New Roman" panose="02020603050405020304" pitchFamily="18" charset="0"/>
              </a:rPr>
              <a:t>0925-0930 (mellan) går vi uppåt mot plan tillsammans</a:t>
            </a:r>
          </a:p>
          <a:p>
            <a:pPr lvl="1"/>
            <a:r>
              <a:rPr lang="sv-SE" sz="1600" b="1" dirty="0">
                <a:latin typeface="Calibri" panose="020F0502020204030204" pitchFamily="34" charset="0"/>
                <a:ea typeface="DengXian" panose="02010600030101010101" pitchFamily="2" charset="-122"/>
              </a:rPr>
              <a:t>Fördelar: </a:t>
            </a:r>
            <a:r>
              <a:rPr lang="sv-SE" sz="1600" dirty="0">
                <a:latin typeface="Calibri" panose="020F0502020204030204" pitchFamily="34" charset="0"/>
                <a:ea typeface="DengXian" panose="02010600030101010101" pitchFamily="2" charset="-122"/>
              </a:rPr>
              <a:t>Lugnare samtal, uppstart och laguppdelning, samtal med föräldrar utanför är möjligt utanför samtidigt, förberedande uppställning på plan sker parallellt, snabbare start på plan när vi kommer upp</a:t>
            </a:r>
            <a:endParaRPr lang="sv-SE" sz="1600" dirty="0">
              <a:effectLst/>
              <a:latin typeface="Calibri" panose="020F0502020204030204" pitchFamily="34" charset="0"/>
              <a:ea typeface="DengXian" panose="02010600030101010101" pitchFamily="2" charset="-122"/>
            </a:endParaRPr>
          </a:p>
          <a:p>
            <a:r>
              <a:rPr lang="sv-SE" sz="1800" dirty="0">
                <a:effectLst/>
                <a:latin typeface="Calibri" panose="020F0502020204030204" pitchFamily="34" charset="0"/>
                <a:ea typeface="Times New Roman" panose="02020603050405020304" pitchFamily="18" charset="0"/>
              </a:rPr>
              <a:t>Informera spelarna:</a:t>
            </a:r>
          </a:p>
          <a:p>
            <a:pPr lvl="1"/>
            <a:r>
              <a:rPr lang="sv-SE" sz="1600" dirty="0">
                <a:latin typeface="Calibri" panose="020F0502020204030204" pitchFamily="34" charset="0"/>
                <a:ea typeface="DengXian" panose="02010600030101010101" pitchFamily="2" charset="-122"/>
              </a:rPr>
              <a:t>När vi kliver in på plan så gäller dem 3 reglerna och då är det fotboll som gäller.</a:t>
            </a:r>
          </a:p>
          <a:p>
            <a:pPr lvl="1"/>
            <a:r>
              <a:rPr lang="sv-SE" sz="1600" dirty="0">
                <a:latin typeface="Calibri" panose="020F0502020204030204" pitchFamily="34" charset="0"/>
                <a:ea typeface="DengXian" panose="02010600030101010101" pitchFamily="2" charset="-122"/>
              </a:rPr>
              <a:t>Vad vi ska träna på idag och Vad ska vi tänka på idag.</a:t>
            </a:r>
          </a:p>
          <a:p>
            <a:pPr lvl="1"/>
            <a:r>
              <a:rPr lang="sv-SE" sz="1600" dirty="0">
                <a:latin typeface="Calibri" panose="020F0502020204030204" pitchFamily="34" charset="0"/>
                <a:ea typeface="DengXian" panose="02010600030101010101" pitchFamily="2" charset="-122"/>
              </a:rPr>
              <a:t>Barnen får prata av sig lite och dela med sig om sina tankar innan träning.</a:t>
            </a:r>
          </a:p>
          <a:p>
            <a:endParaRPr lang="sv-SE" sz="1600" dirty="0">
              <a:effectLst/>
              <a:latin typeface="Calibri" panose="020F0502020204030204" pitchFamily="34" charset="0"/>
              <a:ea typeface="Times New Roman" panose="02020603050405020304" pitchFamily="18" charset="0"/>
            </a:endParaRPr>
          </a:p>
          <a:p>
            <a:r>
              <a:rPr lang="sv-SE" sz="1800" dirty="0">
                <a:effectLst/>
                <a:latin typeface="Calibri" panose="020F0502020204030204" pitchFamily="34" charset="0"/>
                <a:ea typeface="Times New Roman" panose="02020603050405020304" pitchFamily="18" charset="0"/>
              </a:rPr>
              <a:t>Träningen är slut när vi samlas och gör avsluts hejdå tillsammans! Inte innan.</a:t>
            </a:r>
            <a:br>
              <a:rPr lang="sv-SE" sz="1600" dirty="0">
                <a:effectLst/>
                <a:latin typeface="Calibri" panose="020F0502020204030204" pitchFamily="34" charset="0"/>
                <a:ea typeface="Times New Roman" panose="02020603050405020304" pitchFamily="18" charset="0"/>
              </a:rPr>
            </a:br>
            <a:endParaRPr lang="sv-SE" sz="1600" dirty="0">
              <a:effectLst/>
              <a:latin typeface="Calibri" panose="020F0502020204030204" pitchFamily="34" charset="0"/>
              <a:ea typeface="DengXian" panose="02010600030101010101" pitchFamily="2" charset="-122"/>
            </a:endParaRPr>
          </a:p>
          <a:p>
            <a:pPr lvl="1"/>
            <a:endParaRPr lang="sv-SE" sz="1600" dirty="0">
              <a:latin typeface="Calibri" panose="020F0502020204030204" pitchFamily="34" charset="0"/>
              <a:ea typeface="DengXian" panose="02010600030101010101" pitchFamily="2" charset="-122"/>
            </a:endParaRPr>
          </a:p>
          <a:p>
            <a:pPr lvl="1"/>
            <a:endParaRPr lang="sv-SE" sz="1400" dirty="0">
              <a:effectLst/>
              <a:latin typeface="Calibri" panose="020F0502020204030204" pitchFamily="34" charset="0"/>
              <a:ea typeface="DengXian" panose="02010600030101010101" pitchFamily="2" charset="-122"/>
            </a:endParaRPr>
          </a:p>
          <a:p>
            <a:endParaRPr lang="sv-SE" sz="1800" dirty="0">
              <a:effectLst/>
              <a:latin typeface="Calibri" panose="020F0502020204030204" pitchFamily="34" charset="0"/>
              <a:ea typeface="DengXian" panose="02010600030101010101" pitchFamily="2" charset="-122"/>
            </a:endParaRPr>
          </a:p>
        </p:txBody>
      </p:sp>
      <p:pic>
        <p:nvPicPr>
          <p:cNvPr id="9" name="Picture 8">
            <a:extLst>
              <a:ext uri="{FF2B5EF4-FFF2-40B4-BE49-F238E27FC236}">
                <a16:creationId xmlns:a16="http://schemas.microsoft.com/office/drawing/2014/main" id="{011465AD-6415-4384-A8C8-088380B2D347}"/>
              </a:ext>
            </a:extLst>
          </p:cNvPr>
          <p:cNvPicPr>
            <a:picLocks noChangeAspect="1"/>
          </p:cNvPicPr>
          <p:nvPr/>
        </p:nvPicPr>
        <p:blipFill rotWithShape="1">
          <a:blip r:embed="rId3"/>
          <a:srcRect l="8048" r="15934"/>
          <a:stretch/>
        </p:blipFill>
        <p:spPr>
          <a:xfrm>
            <a:off x="-2929" y="203506"/>
            <a:ext cx="744145" cy="7441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Picture 11">
            <a:extLst>
              <a:ext uri="{FF2B5EF4-FFF2-40B4-BE49-F238E27FC236}">
                <a16:creationId xmlns:a16="http://schemas.microsoft.com/office/drawing/2014/main" id="{4EF7F35C-6D14-4173-8107-0B9BDCCB0617}"/>
              </a:ext>
            </a:extLst>
          </p:cNvPr>
          <p:cNvPicPr>
            <a:picLocks noChangeAspect="1"/>
          </p:cNvPicPr>
          <p:nvPr/>
        </p:nvPicPr>
        <p:blipFill>
          <a:blip r:embed="rId4"/>
          <a:stretch>
            <a:fillRect/>
          </a:stretch>
        </p:blipFill>
        <p:spPr>
          <a:xfrm>
            <a:off x="10867657" y="5469284"/>
            <a:ext cx="1933792" cy="1897501"/>
          </a:xfrm>
          <a:prstGeom prst="rect">
            <a:avLst/>
          </a:prstGeom>
        </p:spPr>
      </p:pic>
      <p:sp>
        <p:nvSpPr>
          <p:cNvPr id="11" name="Arrow: Chevron 10">
            <a:extLst>
              <a:ext uri="{FF2B5EF4-FFF2-40B4-BE49-F238E27FC236}">
                <a16:creationId xmlns:a16="http://schemas.microsoft.com/office/drawing/2014/main" id="{3728A15D-2D36-E6AB-79B1-61148843A763}"/>
              </a:ext>
            </a:extLst>
          </p:cNvPr>
          <p:cNvSpPr/>
          <p:nvPr/>
        </p:nvSpPr>
        <p:spPr>
          <a:xfrm>
            <a:off x="6104314" y="257695"/>
            <a:ext cx="2685011" cy="6733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3" name="Arrow: Chevron 12">
            <a:extLst>
              <a:ext uri="{FF2B5EF4-FFF2-40B4-BE49-F238E27FC236}">
                <a16:creationId xmlns:a16="http://schemas.microsoft.com/office/drawing/2014/main" id="{97350E93-5ADB-793C-5653-FD822BC91343}"/>
              </a:ext>
            </a:extLst>
          </p:cNvPr>
          <p:cNvSpPr/>
          <p:nvPr/>
        </p:nvSpPr>
        <p:spPr>
          <a:xfrm>
            <a:off x="8717281" y="257695"/>
            <a:ext cx="2685011" cy="673330"/>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4" name="Arrow: Chevron 13">
            <a:extLst>
              <a:ext uri="{FF2B5EF4-FFF2-40B4-BE49-F238E27FC236}">
                <a16:creationId xmlns:a16="http://schemas.microsoft.com/office/drawing/2014/main" id="{70F0F6D9-E945-26BA-88C8-43CDC0B1C961}"/>
              </a:ext>
            </a:extLst>
          </p:cNvPr>
          <p:cNvSpPr/>
          <p:nvPr/>
        </p:nvSpPr>
        <p:spPr>
          <a:xfrm>
            <a:off x="3491347" y="257695"/>
            <a:ext cx="2685011" cy="673330"/>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15" name="Arrow: Pentagon 14">
            <a:extLst>
              <a:ext uri="{FF2B5EF4-FFF2-40B4-BE49-F238E27FC236}">
                <a16:creationId xmlns:a16="http://schemas.microsoft.com/office/drawing/2014/main" id="{EF3E2490-B07F-91B8-3F1D-1A197643E971}"/>
              </a:ext>
            </a:extLst>
          </p:cNvPr>
          <p:cNvSpPr/>
          <p:nvPr/>
        </p:nvSpPr>
        <p:spPr>
          <a:xfrm>
            <a:off x="789708" y="257695"/>
            <a:ext cx="2784767" cy="67333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Box 3">
            <a:extLst>
              <a:ext uri="{FF2B5EF4-FFF2-40B4-BE49-F238E27FC236}">
                <a16:creationId xmlns:a16="http://schemas.microsoft.com/office/drawing/2014/main" id="{B511BD2D-7DA9-44EC-1EB7-51C5F7A7A84C}"/>
              </a:ext>
            </a:extLst>
          </p:cNvPr>
          <p:cNvSpPr txBox="1"/>
          <p:nvPr/>
        </p:nvSpPr>
        <p:spPr>
          <a:xfrm>
            <a:off x="11537302" y="65006"/>
            <a:ext cx="654698" cy="276999"/>
          </a:xfrm>
          <a:prstGeom prst="rect">
            <a:avLst/>
          </a:prstGeom>
          <a:noFill/>
        </p:spPr>
        <p:txBody>
          <a:bodyPr wrap="square" rtlCol="0">
            <a:spAutoFit/>
          </a:bodyPr>
          <a:lstStyle/>
          <a:p>
            <a:r>
              <a:rPr lang="sv-SE" sz="1200" dirty="0"/>
              <a:t>Patrik</a:t>
            </a:r>
          </a:p>
        </p:txBody>
      </p:sp>
    </p:spTree>
    <p:extLst>
      <p:ext uri="{BB962C8B-B14F-4D97-AF65-F5344CB8AC3E}">
        <p14:creationId xmlns:p14="http://schemas.microsoft.com/office/powerpoint/2010/main" val="288903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fea2623-af8f-4fb8-b1cf-b63cc8e496aa}" enabled="1" method="Standard" siteId="{81fa766e-a349-4867-8bf4-ab35e250a08f}" contentBits="0" removed="0"/>
</clbl:labelList>
</file>

<file path=docProps/app.xml><?xml version="1.0" encoding="utf-8"?>
<Properties xmlns="http://schemas.openxmlformats.org/officeDocument/2006/extended-properties" xmlns:vt="http://schemas.openxmlformats.org/officeDocument/2006/docPropsVTypes">
  <TotalTime>10050</TotalTime>
  <Words>2051</Words>
  <Application>Microsoft Office PowerPoint</Application>
  <PresentationFormat>Widescreen</PresentationFormat>
  <Paragraphs>199</Paragraphs>
  <Slides>18</Slides>
  <Notes>10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Föräldramöte - P15</vt:lpstr>
      <vt:lpstr>Var finner jag det visade materialet?</vt:lpstr>
      <vt:lpstr>PowerPoint Presentation</vt:lpstr>
      <vt:lpstr>Inledning</vt:lpstr>
      <vt:lpstr>Generell information</vt:lpstr>
      <vt:lpstr>PowerPoint Presentation</vt:lpstr>
      <vt:lpstr>PowerPoint Presentation</vt:lpstr>
      <vt:lpstr>Vår träningsplan framåt</vt:lpstr>
      <vt:lpstr>Uppstarts-information</vt:lpstr>
      <vt:lpstr>Vinter-träning</vt:lpstr>
      <vt:lpstr>Sammandrag</vt:lpstr>
      <vt:lpstr>Ledarens instruktioner under match</vt:lpstr>
      <vt:lpstr>Attityd på plan – spelar-timeout</vt:lpstr>
      <vt:lpstr>Medlemsavgift</vt:lpstr>
      <vt:lpstr>Insamling till laget</vt:lpstr>
      <vt:lpstr>PowerPoint Presentation</vt:lpstr>
      <vt:lpstr>Tack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 P15</dc:title>
  <dc:creator>Frenning, Marcus (MF)</dc:creator>
  <cp:lastModifiedBy>Frenning, Marcus (MF)</cp:lastModifiedBy>
  <cp:revision>11</cp:revision>
  <dcterms:created xsi:type="dcterms:W3CDTF">2022-11-08T18:36:46Z</dcterms:created>
  <dcterms:modified xsi:type="dcterms:W3CDTF">2023-11-23T10:02:02Z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2022-11-08T18:36:47Z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22f254e0-da20-4d5b-8bb1-d2a459a92c26</vt:lpwstr>
  </property>
  <property fmtid="{D5CDD505-2E9C-101B-9397-08002B2CF9AE}" pid="8" name="MSIP_Label_7fea2623-af8f-4fb8-b1cf-b63cc8e496aa_ContentBits">
    <vt:lpwstr>0</vt:lpwstr>
  </property>
</Properties>
</file>