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 id="2147483652" r:id="rId3"/>
    <p:sldMasterId id="2147483654"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12192000"/>
  <p:embeddedFontLst>
    <p:embeddedFont>
      <p:font typeface="Quattrocento Sans" panose="020B0502050000020003"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hfzhEQqdlxmg5cr+12vWnPQc3u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41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 name="Google Shape;11;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lt1"/>
              </a:solidFill>
              <a:latin typeface="Arial"/>
              <a:ea typeface="Arial"/>
              <a:cs typeface="Arial"/>
              <a:sym typeface="Arial"/>
            </a:endParaRPr>
          </a:p>
        </p:txBody>
      </p:sp>
      <p:sp>
        <p:nvSpPr>
          <p:cNvPr id="12" name="Google Shape;12;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b="0" i="0" u="none" strike="noStrike" cap="none">
                <a:solidFill>
                  <a:schemeClr val="lt1"/>
                </a:solidFill>
                <a:latin typeface="Arial"/>
                <a:ea typeface="Arial"/>
                <a:cs typeface="Arial"/>
                <a:sym typeface="Arial"/>
              </a:rPr>
              <a:t>1</a:t>
            </a:fld>
            <a:endParaRPr sz="1800">
              <a:solidFill>
                <a:schemeClr val="lt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
        <p:cNvGrpSpPr/>
        <p:nvPr/>
      </p:nvGrpSpPr>
      <p:grpSpPr>
        <a:xfrm>
          <a:off x="0" y="0"/>
          <a:ext cx="0" cy="0"/>
          <a:chOff x="0" y="0"/>
          <a:chExt cx="0" cy="0"/>
        </a:xfrm>
      </p:grpSpPr>
      <p:sp>
        <p:nvSpPr>
          <p:cNvPr id="19" name="Google Shape;19;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 name="Google Shape;20;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1" name="Google Shape;21;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 name="Google Shape;28;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Kort bakgrund om sig själv.</a:t>
            </a:r>
            <a:endParaRPr/>
          </a:p>
        </p:txBody>
      </p:sp>
      <p:sp>
        <p:nvSpPr>
          <p:cNvPr id="29" name="Google Shape;29;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 name="Google Shape;36;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37" name="Google Shape;37;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 name="Google Shape;46;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7" name="Google Shape;47;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6: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 name="Google Shape;53;p6: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Ex kanske vi har sagt att barnet ska öva på att vara noggrann i sin teknik och passa, uppmuntrar en förälder till att barnet ska skjuta istället skapar det förvirring.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 name="Google Shape;59;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60" name="Google Shape;60;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7</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 name="Google Shape;66;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Detta innebär att man inte kan avboka sig med väldigt kort varsel om man inte är sjuk såklart. Det är inte kul för tjejerna om de behöver sitta som avbytare när matcherna är 15 minuter.</a:t>
            </a:r>
            <a:endParaRPr/>
          </a:p>
        </p:txBody>
      </p:sp>
      <p:sp>
        <p:nvSpPr>
          <p:cNvPr id="67" name="Google Shape;67;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 name="Google Shape;73;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Kommer matcher I vår med, men vi vet inte när.</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Minihandbollsfestival light är mot ett år äldre, handbollsförbundet öppnade upp för att ge möjlighet för tuffare motstånd.</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Handbollsfestival light spelas mot lag födda 2018. Minihandbollssammandrag mot våran egna ålder och ett år äldre vilket kan innebära ett tuffare motstånd..</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Alla tjejer kommer få erbjudande om att spela lika många matcher, vi håller koll på detta. Detta är nytt från förbundet och vi testar oss fram.</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Vi anmält 6 lag handbollsfestival light och 2 lag till sammandrag.</a:t>
            </a:r>
            <a:endParaRPr/>
          </a:p>
        </p:txBody>
      </p:sp>
      <p:sp>
        <p:nvSpPr>
          <p:cNvPr id="74" name="Google Shape;74;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9</a:t>
            </a:fld>
            <a:endParaRPr sz="18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 name="Google Shape;81;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Ca 10.000 I lagkassan.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Lotter 3 säljetapper. Etapp 1 julkalender och Sverige lotter</a:t>
            </a:r>
            <a:endParaRPr/>
          </a:p>
        </p:txBody>
      </p:sp>
      <p:sp>
        <p:nvSpPr>
          <p:cNvPr id="82" name="Google Shape;82;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10</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0" name="Google Shape;90;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1" name="Google Shape;91;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 name="Google Shape;97;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98" name="Google Shape;98;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12</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 name="Google Shape;105;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06" name="Google Shape;106;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13</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4" name="Google Shape;114;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15" name="Google Shape;115;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14</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dk1"/>
        </a:solidFill>
        <a:effectLst/>
      </p:bgPr>
    </p:bg>
    <p:spTree>
      <p:nvGrpSpPr>
        <p:cNvPr id="1"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dk1"/>
        </a:solidFill>
        <a:effectLst/>
      </p:bgPr>
    </p:bg>
    <p:spTree>
      <p:nvGrpSpPr>
        <p:cNvPr id="1" name="Shape 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
        <p:cNvGrpSpPr/>
        <p:nvPr/>
      </p:nvGrpSpPr>
      <p:grpSpPr>
        <a:xfrm>
          <a:off x="0" y="0"/>
          <a:ext cx="0" cy="0"/>
          <a:chOff x="0" y="0"/>
          <a:chExt cx="0" cy="0"/>
        </a:xfrm>
      </p:grpSpPr>
      <p:sp>
        <p:nvSpPr>
          <p:cNvPr id="14" name="Google Shape;14;p1"/>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5" name="Google Shape;15;p1"/>
          <p:cNvPicPr preferRelativeResize="0"/>
          <p:nvPr/>
        </p:nvPicPr>
        <p:blipFill rotWithShape="1">
          <a:blip r:embed="rId3">
            <a:alphaModFix amt="50000"/>
          </a:blip>
          <a:srcRect t="13246" b="1848"/>
          <a:stretch/>
        </p:blipFill>
        <p:spPr>
          <a:xfrm>
            <a:off x="20" y="1"/>
            <a:ext cx="12191980" cy="6857999"/>
          </a:xfrm>
          <a:prstGeom prst="rect">
            <a:avLst/>
          </a:prstGeom>
          <a:noFill/>
          <a:ln>
            <a:noFill/>
          </a:ln>
        </p:spPr>
      </p:pic>
      <p:sp>
        <p:nvSpPr>
          <p:cNvPr id="16" name="Google Shape;16;p1"/>
          <p:cNvSpPr/>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None/>
            </a:pPr>
            <a:r>
              <a:rPr lang="en-US" sz="6000" b="1" i="0" u="none" strike="noStrike" cap="none">
                <a:solidFill>
                  <a:srgbClr val="FFFFFF"/>
                </a:solidFill>
                <a:latin typeface="Calibri"/>
                <a:ea typeface="Calibri"/>
                <a:cs typeface="Calibri"/>
                <a:sym typeface="Calibri"/>
              </a:rPr>
              <a:t>Kärra HF F8 - Föräldramöte 2026/2027</a:t>
            </a:r>
            <a:endParaRPr sz="6000" b="0" i="0" u="none" strike="noStrike" cap="none">
              <a:solidFill>
                <a:srgbClr val="FFFFFF"/>
              </a:solidFill>
              <a:latin typeface="Calibri"/>
              <a:ea typeface="Calibri"/>
              <a:cs typeface="Calibri"/>
              <a:sym typeface="Calibri"/>
            </a:endParaRPr>
          </a:p>
        </p:txBody>
      </p:sp>
      <p:sp>
        <p:nvSpPr>
          <p:cNvPr id="17" name="Google Shape;17;p1"/>
          <p:cNvSpPr/>
          <p:nvPr/>
        </p:nvSpPr>
        <p:spPr>
          <a:xfrm>
            <a:off x="4469130" y="4136545"/>
            <a:ext cx="3055620" cy="561185"/>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None/>
            </a:pPr>
            <a:r>
              <a:rPr lang="en-US" sz="3600" b="1" i="0" u="none" strike="noStrike" cap="none">
                <a:solidFill>
                  <a:srgbClr val="FFFFFF"/>
                </a:solidFill>
                <a:latin typeface="Calibri"/>
                <a:ea typeface="Calibri"/>
                <a:cs typeface="Calibri"/>
                <a:sym typeface="Calibri"/>
              </a:rPr>
              <a:t>Välkommen</a:t>
            </a:r>
            <a:endParaRPr sz="3600" b="1" i="0" u="none" strike="noStrike" cap="non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2"/>
        <p:cNvGrpSpPr/>
        <p:nvPr/>
      </p:nvGrpSpPr>
      <p:grpSpPr>
        <a:xfrm>
          <a:off x="0" y="0"/>
          <a:ext cx="0" cy="0"/>
          <a:chOff x="0" y="0"/>
          <a:chExt cx="0" cy="0"/>
        </a:xfrm>
      </p:grpSpPr>
      <p:sp>
        <p:nvSpPr>
          <p:cNvPr id="23" name="Google Shape;23;p2"/>
          <p:cNvSpPr/>
          <p:nvPr/>
        </p:nvSpPr>
        <p:spPr>
          <a:xfrm>
            <a:off x="1411472" y="283299"/>
            <a:ext cx="9909543" cy="90666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Föräldrainformation Kärra HF Flickor 2018 </a:t>
            </a:r>
            <a:endParaRPr/>
          </a:p>
        </p:txBody>
      </p:sp>
      <p:sp>
        <p:nvSpPr>
          <p:cNvPr id="24" name="Google Shape;24;p2"/>
          <p:cNvSpPr/>
          <p:nvPr/>
        </p:nvSpPr>
        <p:spPr>
          <a:xfrm>
            <a:off x="914400" y="1371600"/>
            <a:ext cx="73152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highlight>
                <a:srgbClr val="000000"/>
              </a:highlight>
              <a:latin typeface="Calibri"/>
              <a:ea typeface="Calibri"/>
              <a:cs typeface="Calibri"/>
              <a:sym typeface="Calibri"/>
            </a:endParaRPr>
          </a:p>
        </p:txBody>
      </p:sp>
      <p:sp>
        <p:nvSpPr>
          <p:cNvPr id="25" name="Google Shape;25;p2"/>
          <p:cNvSpPr txBox="1"/>
          <p:nvPr/>
        </p:nvSpPr>
        <p:spPr>
          <a:xfrm>
            <a:off x="1411472" y="1553238"/>
            <a:ext cx="7169002" cy="53860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3200"/>
              <a:buFont typeface="Calibri"/>
              <a:buNone/>
            </a:pPr>
            <a:r>
              <a:rPr lang="en-US" sz="3200" b="0" i="0" u="none" strike="noStrike">
                <a:solidFill>
                  <a:schemeClr val="lt1"/>
                </a:solidFill>
                <a:latin typeface="Calibri"/>
                <a:ea typeface="Calibri"/>
                <a:cs typeface="Calibri"/>
                <a:sym typeface="Calibri"/>
              </a:rPr>
              <a:t>Dagens agenda</a:t>
            </a:r>
            <a:endParaRPr/>
          </a:p>
          <a:p>
            <a:pPr marL="0" marR="0" lvl="0" indent="0" algn="l" rtl="0">
              <a:spcBef>
                <a:spcPts val="0"/>
              </a:spcBef>
              <a:spcAft>
                <a:spcPts val="0"/>
              </a:spcAft>
              <a:buClr>
                <a:schemeClr val="dk1"/>
              </a:buClr>
              <a:buSzPts val="3200"/>
              <a:buFont typeface="Calibri"/>
              <a:buNone/>
            </a:pPr>
            <a:endParaRPr sz="3200" b="0" i="0" u="none" strike="noStrike">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Tillbakablick </a:t>
            </a:r>
            <a:endParaRPr sz="2800" b="0" i="0">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Mål</a:t>
            </a:r>
            <a:endParaRPr sz="2800">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b="0" i="0">
                <a:solidFill>
                  <a:schemeClr val="lt1"/>
                </a:solidFill>
                <a:latin typeface="Calibri"/>
                <a:ea typeface="Calibri"/>
                <a:cs typeface="Calibri"/>
                <a:sym typeface="Calibri"/>
              </a:rPr>
              <a:t>Värderingar</a:t>
            </a:r>
            <a:endParaRPr sz="2800" b="0" i="0">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Ledarstaben</a:t>
            </a:r>
            <a:endParaRPr sz="2800">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Träningar, matcher och cuper 2026/2027</a:t>
            </a:r>
            <a:endParaRPr/>
          </a:p>
          <a:p>
            <a:pPr marL="457200" marR="0" lvl="0" indent="-457200" algn="l" rtl="0">
              <a:spcBef>
                <a:spcPts val="0"/>
              </a:spcBef>
              <a:spcAft>
                <a:spcPts val="0"/>
              </a:spcAft>
              <a:buClr>
                <a:schemeClr val="lt1"/>
              </a:buClr>
              <a:buSzPts val="2800"/>
              <a:buFont typeface="Arial"/>
              <a:buChar char="•"/>
            </a:pPr>
            <a:r>
              <a:rPr lang="en-US" sz="2800">
                <a:solidFill>
                  <a:schemeClr val="lt1"/>
                </a:solidFill>
                <a:latin typeface="Calibri"/>
                <a:ea typeface="Calibri"/>
                <a:cs typeface="Calibri"/>
                <a:sym typeface="Calibri"/>
              </a:rPr>
              <a:t>Lagkassa &amp; spelarkonto</a:t>
            </a:r>
            <a:endParaRPr sz="2800">
              <a:solidFill>
                <a:schemeClr val="lt1"/>
              </a:solidFill>
              <a:latin typeface="Calibri"/>
              <a:ea typeface="Calibri"/>
              <a:cs typeface="Calibri"/>
              <a:sym typeface="Calibri"/>
            </a:endParaRPr>
          </a:p>
          <a:p>
            <a:pPr marL="457200" marR="0" lvl="0" indent="-457200" algn="l" rtl="0">
              <a:spcBef>
                <a:spcPts val="0"/>
              </a:spcBef>
              <a:spcAft>
                <a:spcPts val="0"/>
              </a:spcAft>
              <a:buClr>
                <a:schemeClr val="lt1"/>
              </a:buClr>
              <a:buSzPts val="2800"/>
              <a:buFont typeface="Arial"/>
              <a:buChar char="•"/>
            </a:pPr>
            <a:r>
              <a:rPr lang="en-US" sz="2800" b="0" i="0">
                <a:solidFill>
                  <a:schemeClr val="lt1"/>
                </a:solidFill>
                <a:latin typeface="Calibri"/>
                <a:ea typeface="Calibri"/>
                <a:cs typeface="Calibri"/>
                <a:sym typeface="Calibri"/>
              </a:rPr>
              <a:t>Föräldraroller</a:t>
            </a:r>
            <a:endParaRPr sz="2800" b="0" i="0">
              <a:solidFill>
                <a:schemeClr val="lt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b="0" i="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800"/>
              <a:buFont typeface="Calibri"/>
              <a:buNone/>
            </a:pPr>
            <a:endParaRPr sz="2800" b="0" i="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800"/>
              <a:buFont typeface="Calibri"/>
              <a:buNone/>
            </a:pPr>
            <a:endParaRPr sz="2800" b="0" i="0">
              <a:solidFill>
                <a:schemeClr val="lt1"/>
              </a:solidFill>
              <a:latin typeface="Quattrocento Sans"/>
              <a:ea typeface="Quattrocento Sans"/>
              <a:cs typeface="Quattrocento Sans"/>
              <a:sym typeface="Quattrocen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0"/>
        <p:cNvGrpSpPr/>
        <p:nvPr/>
      </p:nvGrpSpPr>
      <p:grpSpPr>
        <a:xfrm>
          <a:off x="0" y="0"/>
          <a:ext cx="0" cy="0"/>
          <a:chOff x="0" y="0"/>
          <a:chExt cx="0" cy="0"/>
        </a:xfrm>
      </p:grpSpPr>
      <p:sp>
        <p:nvSpPr>
          <p:cNvPr id="31" name="Google Shape;31;p3"/>
          <p:cNvSpPr/>
          <p:nvPr/>
        </p:nvSpPr>
        <p:spPr>
          <a:xfrm>
            <a:off x="329609" y="0"/>
            <a:ext cx="11100391" cy="9144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Ledarteamet- Vilka är vi?</a:t>
            </a:r>
            <a:endParaRPr sz="4000">
              <a:solidFill>
                <a:schemeClr val="lt1"/>
              </a:solidFill>
              <a:latin typeface="Calibri"/>
              <a:ea typeface="Calibri"/>
              <a:cs typeface="Calibri"/>
              <a:sym typeface="Calibri"/>
            </a:endParaRPr>
          </a:p>
        </p:txBody>
      </p:sp>
      <p:sp>
        <p:nvSpPr>
          <p:cNvPr id="32" name="Google Shape;32;p3"/>
          <p:cNvSpPr/>
          <p:nvPr/>
        </p:nvSpPr>
        <p:spPr>
          <a:xfrm>
            <a:off x="914400" y="914400"/>
            <a:ext cx="45720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2000"/>
              <a:buFont typeface="Calibri"/>
              <a:buNone/>
            </a:pPr>
            <a:endParaRPr sz="2000">
              <a:solidFill>
                <a:schemeClr val="lt1"/>
              </a:solidFill>
              <a:latin typeface="Calibri"/>
              <a:ea typeface="Calibri"/>
              <a:cs typeface="Calibri"/>
              <a:sym typeface="Calibri"/>
            </a:endParaRPr>
          </a:p>
        </p:txBody>
      </p:sp>
      <p:sp>
        <p:nvSpPr>
          <p:cNvPr id="33" name="Google Shape;33;p3"/>
          <p:cNvSpPr txBox="1"/>
          <p:nvPr/>
        </p:nvSpPr>
        <p:spPr>
          <a:xfrm>
            <a:off x="457200" y="1246136"/>
            <a:ext cx="6097772"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Louise Byvik</a:t>
            </a:r>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Emil Larsson</a:t>
            </a:r>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Patrik Johansson</a:t>
            </a:r>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Ola Öqvist</a:t>
            </a:r>
            <a:endParaRPr sz="2400">
              <a:solidFill>
                <a:schemeClr val="lt1"/>
              </a:solidFill>
              <a:latin typeface="Calibri"/>
              <a:ea typeface="Calibri"/>
              <a:cs typeface="Calibri"/>
              <a:sym typeface="Calibri"/>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Malin Sjödin</a:t>
            </a:r>
            <a:endParaRPr sz="2400">
              <a:solidFill>
                <a:schemeClr val="lt1"/>
              </a:solidFill>
              <a:latin typeface="Calibri"/>
              <a:ea typeface="Calibri"/>
              <a:cs typeface="Calibri"/>
              <a:sym typeface="Calibri"/>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Sanaz Granqvist</a:t>
            </a:r>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Jenny Gonzales</a:t>
            </a:r>
            <a:endParaRPr/>
          </a:p>
          <a:p>
            <a:pPr marL="0" marR="0" lvl="0" indent="0" algn="l" rtl="0">
              <a:spcBef>
                <a:spcPts val="0"/>
              </a:spcBef>
              <a:spcAft>
                <a:spcPts val="0"/>
              </a:spcAft>
              <a:buClr>
                <a:schemeClr val="lt1"/>
              </a:buClr>
              <a:buSzPts val="2400"/>
              <a:buFont typeface="Calibri"/>
              <a:buNone/>
            </a:pPr>
            <a:r>
              <a:rPr lang="en-US" sz="2400">
                <a:solidFill>
                  <a:schemeClr val="lt1"/>
                </a:solidFill>
                <a:latin typeface="Calibri"/>
                <a:ea typeface="Calibri"/>
                <a:cs typeface="Calibri"/>
                <a:sym typeface="Calibri"/>
              </a:rPr>
              <a:t>Marija Budimir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8"/>
        <p:cNvGrpSpPr/>
        <p:nvPr/>
      </p:nvGrpSpPr>
      <p:grpSpPr>
        <a:xfrm>
          <a:off x="0" y="0"/>
          <a:ext cx="0" cy="0"/>
          <a:chOff x="0" y="0"/>
          <a:chExt cx="0" cy="0"/>
        </a:xfrm>
      </p:grpSpPr>
      <p:sp>
        <p:nvSpPr>
          <p:cNvPr id="39" name="Google Shape;39;p4"/>
          <p:cNvSpPr/>
          <p:nvPr/>
        </p:nvSpPr>
        <p:spPr>
          <a:xfrm>
            <a:off x="914400" y="337102"/>
            <a:ext cx="9909543" cy="90666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Statistik</a:t>
            </a:r>
            <a:endParaRPr sz="4000" b="1">
              <a:solidFill>
                <a:schemeClr val="lt1"/>
              </a:solidFill>
              <a:latin typeface="Calibri"/>
              <a:ea typeface="Calibri"/>
              <a:cs typeface="Calibri"/>
              <a:sym typeface="Calibri"/>
            </a:endParaRPr>
          </a:p>
        </p:txBody>
      </p:sp>
      <p:sp>
        <p:nvSpPr>
          <p:cNvPr id="40" name="Google Shape;40;p4"/>
          <p:cNvSpPr/>
          <p:nvPr/>
        </p:nvSpPr>
        <p:spPr>
          <a:xfrm>
            <a:off x="914400" y="1371600"/>
            <a:ext cx="7315200" cy="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highlight>
                <a:srgbClr val="000000"/>
              </a:highlight>
              <a:latin typeface="Calibri"/>
              <a:ea typeface="Calibri"/>
              <a:cs typeface="Calibri"/>
              <a:sym typeface="Calibri"/>
            </a:endParaRPr>
          </a:p>
        </p:txBody>
      </p:sp>
      <p:sp>
        <p:nvSpPr>
          <p:cNvPr id="41" name="Google Shape;41;p4"/>
          <p:cNvSpPr txBox="1"/>
          <p:nvPr/>
        </p:nvSpPr>
        <p:spPr>
          <a:xfrm>
            <a:off x="914400" y="1499435"/>
            <a:ext cx="8104667" cy="24160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800"/>
              <a:buFont typeface="Calibri"/>
              <a:buNone/>
            </a:pPr>
            <a:r>
              <a:rPr lang="en-US" sz="2800" b="0" i="0" u="none" strike="noStrike">
                <a:solidFill>
                  <a:schemeClr val="lt1"/>
                </a:solidFill>
                <a:latin typeface="Calibri"/>
                <a:ea typeface="Calibri"/>
                <a:cs typeface="Calibri"/>
                <a:sym typeface="Calibri"/>
              </a:rPr>
              <a:t>HT: </a:t>
            </a:r>
            <a:r>
              <a:rPr lang="en-US" sz="2800">
                <a:solidFill>
                  <a:schemeClr val="lt1"/>
                </a:solidFill>
                <a:latin typeface="Calibri"/>
                <a:ea typeface="Calibri"/>
                <a:cs typeface="Calibri"/>
                <a:sym typeface="Calibri"/>
              </a:rPr>
              <a:t>19</a:t>
            </a:r>
            <a:r>
              <a:rPr lang="en-US" sz="2800" b="0" i="0" u="none" strike="noStrike">
                <a:solidFill>
                  <a:schemeClr val="lt1"/>
                </a:solidFill>
                <a:latin typeface="Calibri"/>
                <a:ea typeface="Calibri"/>
                <a:cs typeface="Calibri"/>
                <a:sym typeface="Calibri"/>
              </a:rPr>
              <a:t> träningar</a:t>
            </a:r>
            <a:r>
              <a:rPr lang="en-US" sz="2800" u="none" strike="noStrike">
                <a:solidFill>
                  <a:schemeClr val="lt1"/>
                </a:solidFill>
                <a:latin typeface="Calibri"/>
                <a:ea typeface="Calibri"/>
                <a:cs typeface="Calibri"/>
                <a:sym typeface="Calibri"/>
              </a:rPr>
              <a:t> samt a</a:t>
            </a:r>
            <a:r>
              <a:rPr lang="en-US" sz="2800" b="0" i="0">
                <a:solidFill>
                  <a:schemeClr val="lt1"/>
                </a:solidFill>
                <a:latin typeface="Calibri"/>
                <a:ea typeface="Calibri"/>
                <a:cs typeface="Calibri"/>
                <a:sym typeface="Calibri"/>
              </a:rPr>
              <a:t>ktiviteter</a:t>
            </a:r>
            <a:r>
              <a:rPr lang="en-US" sz="2800">
                <a:solidFill>
                  <a:schemeClr val="lt1"/>
                </a:solidFill>
                <a:latin typeface="Calibri"/>
                <a:ea typeface="Calibri"/>
                <a:cs typeface="Calibri"/>
                <a:sym typeface="Calibri"/>
              </a:rPr>
              <a:t> ex</a:t>
            </a:r>
            <a:r>
              <a:rPr lang="en-US" sz="2800" b="0" i="0">
                <a:solidFill>
                  <a:schemeClr val="lt1"/>
                </a:solidFill>
                <a:latin typeface="Calibri"/>
                <a:ea typeface="Calibri"/>
                <a:cs typeface="Calibri"/>
                <a:sym typeface="Calibri"/>
              </a:rPr>
              <a:t> inspiring damlag, minidisco och egna interna handbollsmatcher.</a:t>
            </a:r>
            <a:endParaRPr/>
          </a:p>
          <a:p>
            <a:pPr marL="0" marR="0" lvl="0" indent="0" algn="l" rtl="0">
              <a:spcBef>
                <a:spcPts val="0"/>
              </a:spcBef>
              <a:spcAft>
                <a:spcPts val="0"/>
              </a:spcAft>
              <a:buClr>
                <a:schemeClr val="dk1"/>
              </a:buClr>
              <a:buSzPts val="1100"/>
              <a:buFont typeface="Calibri"/>
              <a:buNone/>
            </a:pPr>
            <a:endParaRPr sz="1100" b="0" i="0">
              <a:solidFill>
                <a:schemeClr val="lt1"/>
              </a:solidFill>
              <a:latin typeface="Quattrocento Sans"/>
              <a:ea typeface="Quattrocento Sans"/>
              <a:cs typeface="Quattrocento Sans"/>
              <a:sym typeface="Quattrocento Sans"/>
            </a:endParaRPr>
          </a:p>
          <a:p>
            <a:pPr marL="0" marR="0" lvl="0" indent="0" algn="l" rtl="0">
              <a:spcBef>
                <a:spcPts val="0"/>
              </a:spcBef>
              <a:spcAft>
                <a:spcPts val="0"/>
              </a:spcAft>
              <a:buClr>
                <a:schemeClr val="lt1"/>
              </a:buClr>
              <a:buSzPts val="2800"/>
              <a:buFont typeface="Calibri"/>
              <a:buNone/>
            </a:pPr>
            <a:r>
              <a:rPr lang="en-US" sz="2800" b="0" i="0" u="none" strike="noStrike">
                <a:solidFill>
                  <a:schemeClr val="lt1"/>
                </a:solidFill>
                <a:latin typeface="Calibri"/>
                <a:ea typeface="Calibri"/>
                <a:cs typeface="Calibri"/>
                <a:sym typeface="Calibri"/>
              </a:rPr>
              <a:t>VT: 2</a:t>
            </a:r>
            <a:r>
              <a:rPr lang="en-US" sz="2800">
                <a:solidFill>
                  <a:schemeClr val="lt1"/>
                </a:solidFill>
                <a:latin typeface="Calibri"/>
                <a:ea typeface="Calibri"/>
                <a:cs typeface="Calibri"/>
                <a:sym typeface="Calibri"/>
              </a:rPr>
              <a:t>8</a:t>
            </a:r>
            <a:r>
              <a:rPr lang="en-US" sz="2800" b="0" i="0" u="none" strike="noStrike">
                <a:solidFill>
                  <a:schemeClr val="lt1"/>
                </a:solidFill>
                <a:latin typeface="Calibri"/>
                <a:ea typeface="Calibri"/>
                <a:cs typeface="Calibri"/>
                <a:sym typeface="Calibri"/>
              </a:rPr>
              <a:t> träningar</a:t>
            </a:r>
            <a:r>
              <a:rPr lang="en-US" sz="2800">
                <a:solidFill>
                  <a:schemeClr val="lt1"/>
                </a:solidFill>
                <a:latin typeface="Calibri"/>
                <a:ea typeface="Calibri"/>
                <a:cs typeface="Calibri"/>
                <a:sym typeface="Calibri"/>
              </a:rPr>
              <a:t> samt aktiviteter tex sammandrag</a:t>
            </a:r>
            <a:endParaRPr sz="280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800"/>
              <a:buFont typeface="Calibri"/>
              <a:buNone/>
            </a:pPr>
            <a:endParaRPr sz="280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800"/>
              <a:buFont typeface="Calibri"/>
              <a:buNone/>
            </a:pPr>
            <a:r>
              <a:rPr lang="en-US" sz="2800">
                <a:solidFill>
                  <a:schemeClr val="dk1"/>
                </a:solidFill>
                <a:highlight>
                  <a:srgbClr val="FFFF00"/>
                </a:highlight>
                <a:latin typeface="Calibri"/>
                <a:ea typeface="Calibri"/>
                <a:cs typeface="Calibri"/>
                <a:sym typeface="Calibri"/>
              </a:rPr>
              <a:t>Medelnärvaro HT och VT 65% på träningar</a:t>
            </a:r>
            <a:endParaRPr sz="2800">
              <a:solidFill>
                <a:schemeClr val="dk1"/>
              </a:solidFill>
              <a:highlight>
                <a:srgbClr val="FFFF00"/>
              </a:highlight>
              <a:latin typeface="Calibri"/>
              <a:ea typeface="Calibri"/>
              <a:cs typeface="Calibri"/>
              <a:sym typeface="Calibri"/>
            </a:endParaRPr>
          </a:p>
        </p:txBody>
      </p:sp>
      <p:sp>
        <p:nvSpPr>
          <p:cNvPr id="42" name="Google Shape;42;p4"/>
          <p:cNvSpPr txBox="1"/>
          <p:nvPr/>
        </p:nvSpPr>
        <p:spPr>
          <a:xfrm>
            <a:off x="914400" y="4049736"/>
            <a:ext cx="779526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Cuper/Matcher föregående säsong</a:t>
            </a:r>
            <a:endParaRPr sz="4000" b="1">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4000"/>
              <a:buFont typeface="Calibri"/>
              <a:buNone/>
            </a:pPr>
            <a:endParaRPr sz="4000" b="1">
              <a:solidFill>
                <a:schemeClr val="lt1"/>
              </a:solidFill>
              <a:latin typeface="Calibri"/>
              <a:ea typeface="Calibri"/>
              <a:cs typeface="Calibri"/>
              <a:sym typeface="Calibri"/>
            </a:endParaRPr>
          </a:p>
        </p:txBody>
      </p:sp>
      <p:sp>
        <p:nvSpPr>
          <p:cNvPr id="43" name="Google Shape;43;p4"/>
          <p:cNvSpPr txBox="1"/>
          <p:nvPr/>
        </p:nvSpPr>
        <p:spPr>
          <a:xfrm>
            <a:off x="914400" y="5009346"/>
            <a:ext cx="7966710"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800"/>
              <a:buFont typeface="Calibri"/>
              <a:buNone/>
            </a:pPr>
            <a:r>
              <a:rPr lang="en-US" sz="2800">
                <a:solidFill>
                  <a:schemeClr val="lt1"/>
                </a:solidFill>
                <a:latin typeface="Calibri"/>
                <a:ea typeface="Calibri"/>
                <a:cs typeface="Calibri"/>
                <a:sym typeface="Calibri"/>
              </a:rPr>
              <a:t>Minihandbolls</a:t>
            </a:r>
            <a:r>
              <a:rPr lang="en-US" sz="2800" b="0" i="0" u="none" strike="noStrike">
                <a:solidFill>
                  <a:schemeClr val="lt1"/>
                </a:solidFill>
                <a:latin typeface="Calibri"/>
                <a:ea typeface="Calibri"/>
                <a:cs typeface="Calibri"/>
                <a:sym typeface="Calibri"/>
              </a:rPr>
              <a:t>ammandrag, Mölndalsspelen, Partille Cup samt </a:t>
            </a:r>
            <a:r>
              <a:rPr lang="en-US" sz="2800">
                <a:solidFill>
                  <a:schemeClr val="lt1"/>
                </a:solidFill>
                <a:latin typeface="Calibri"/>
                <a:ea typeface="Calibri"/>
                <a:cs typeface="Calibri"/>
                <a:sym typeface="Calibri"/>
              </a:rPr>
              <a:t>flera</a:t>
            </a:r>
            <a:r>
              <a:rPr lang="en-US" sz="2800" b="0" i="0" u="none" strike="noStrike">
                <a:solidFill>
                  <a:schemeClr val="lt1"/>
                </a:solidFill>
                <a:latin typeface="Calibri"/>
                <a:ea typeface="Calibri"/>
                <a:cs typeface="Calibri"/>
                <a:sym typeface="Calibri"/>
              </a:rPr>
              <a:t> egna arrangemang med matcher </a:t>
            </a:r>
            <a:endParaRPr sz="1100" b="0" i="0">
              <a:solidFill>
                <a:schemeClr val="lt1"/>
              </a:solidFill>
              <a:latin typeface="Quattrocento Sans"/>
              <a:ea typeface="Quattrocento Sans"/>
              <a:cs typeface="Quattrocento Sans"/>
              <a:sym typeface="Quattrocento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8"/>
        <p:cNvGrpSpPr/>
        <p:nvPr/>
      </p:nvGrpSpPr>
      <p:grpSpPr>
        <a:xfrm>
          <a:off x="0" y="0"/>
          <a:ext cx="0" cy="0"/>
          <a:chOff x="0" y="0"/>
          <a:chExt cx="0" cy="0"/>
        </a:xfrm>
      </p:grpSpPr>
      <p:sp>
        <p:nvSpPr>
          <p:cNvPr id="49" name="Google Shape;49;p5"/>
          <p:cNvSpPr/>
          <p:nvPr/>
        </p:nvSpPr>
        <p:spPr>
          <a:xfrm>
            <a:off x="542260" y="0"/>
            <a:ext cx="10972800" cy="118234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Huvudmål säsongen 2026-2027</a:t>
            </a:r>
            <a:endParaRPr sz="4000">
              <a:solidFill>
                <a:schemeClr val="lt1"/>
              </a:solidFill>
              <a:latin typeface="Calibri"/>
              <a:ea typeface="Calibri"/>
              <a:cs typeface="Calibri"/>
              <a:sym typeface="Calibri"/>
            </a:endParaRPr>
          </a:p>
        </p:txBody>
      </p:sp>
      <p:sp>
        <p:nvSpPr>
          <p:cNvPr id="50" name="Google Shape;50;p5"/>
          <p:cNvSpPr/>
          <p:nvPr/>
        </p:nvSpPr>
        <p:spPr>
          <a:xfrm>
            <a:off x="542260" y="1182340"/>
            <a:ext cx="10015870" cy="5281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   Ha roligt tillsammans</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Att behålla våra spelare och öka träningsnärvaron hos fler</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   Att vi ser en utveckling av spelarna både vad gäller handbollen och beteenden</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  Att alla spelarna blir sedda varje träning av oss ledare men också av sina lagkamrater </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
        <p:cNvGrpSpPr/>
        <p:nvPr/>
      </p:nvGrpSpPr>
      <p:grpSpPr>
        <a:xfrm>
          <a:off x="0" y="0"/>
          <a:ext cx="0" cy="0"/>
          <a:chOff x="0" y="0"/>
          <a:chExt cx="0" cy="0"/>
        </a:xfrm>
      </p:grpSpPr>
      <p:sp>
        <p:nvSpPr>
          <p:cNvPr id="55" name="Google Shape;55;p6"/>
          <p:cNvSpPr txBox="1"/>
          <p:nvPr/>
        </p:nvSpPr>
        <p:spPr>
          <a:xfrm>
            <a:off x="587980" y="317382"/>
            <a:ext cx="10403869"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lt1"/>
                </a:solidFill>
                <a:latin typeface="Calibri"/>
                <a:ea typeface="Calibri"/>
                <a:cs typeface="Calibri"/>
                <a:sym typeface="Calibri"/>
              </a:rPr>
              <a:t>Värderingar vi vill arbeta med ihop tjejerna</a:t>
            </a:r>
            <a:endParaRPr/>
          </a:p>
        </p:txBody>
      </p:sp>
      <p:sp>
        <p:nvSpPr>
          <p:cNvPr id="56" name="Google Shape;56;p6"/>
          <p:cNvSpPr txBox="1"/>
          <p:nvPr/>
        </p:nvSpPr>
        <p:spPr>
          <a:xfrm>
            <a:off x="407670" y="1646971"/>
            <a:ext cx="11144250"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lt1"/>
                </a:solidFill>
                <a:latin typeface="Calibri"/>
                <a:ea typeface="Calibri"/>
                <a:cs typeface="Calibri"/>
                <a:sym typeface="Calibri"/>
              </a:rPr>
              <a:t>Arbete med bästa handbollskamrat</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Vad gör vi i omklädningsrummet innan träning lördagar?</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Vilken roll har jag som förälder på match och träning?</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Peppa, uppmuntra och ge positiv feedback</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Lita på att vi coachar era barn på bästa sätt. Det behövs inte fler röster än från oss ledare, skapar bara förvirring hos barnet.</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1"/>
        <p:cNvGrpSpPr/>
        <p:nvPr/>
      </p:nvGrpSpPr>
      <p:grpSpPr>
        <a:xfrm>
          <a:off x="0" y="0"/>
          <a:ext cx="0" cy="0"/>
          <a:chOff x="0" y="0"/>
          <a:chExt cx="0" cy="0"/>
        </a:xfrm>
      </p:grpSpPr>
      <p:sp>
        <p:nvSpPr>
          <p:cNvPr id="62" name="Google Shape;62;p7"/>
          <p:cNvSpPr/>
          <p:nvPr/>
        </p:nvSpPr>
        <p:spPr>
          <a:xfrm>
            <a:off x="627320" y="457203"/>
            <a:ext cx="10877107" cy="54013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Handbollsträning-upplägg</a:t>
            </a:r>
            <a:endParaRPr sz="4000" b="1">
              <a:solidFill>
                <a:schemeClr val="lt1"/>
              </a:solidFill>
              <a:latin typeface="Calibri"/>
              <a:ea typeface="Calibri"/>
              <a:cs typeface="Calibri"/>
              <a:sym typeface="Calibri"/>
            </a:endParaRPr>
          </a:p>
          <a:p>
            <a:pPr marL="0" marR="0" lvl="0" indent="0" algn="l" rtl="0">
              <a:spcBef>
                <a:spcPts val="0"/>
              </a:spcBef>
              <a:spcAft>
                <a:spcPts val="0"/>
              </a:spcAft>
              <a:buClr>
                <a:srgbClr val="FFD100"/>
              </a:buClr>
              <a:buSzPts val="2200"/>
              <a:buFont typeface="Calibri"/>
              <a:buNone/>
            </a:pPr>
            <a:r>
              <a:rPr lang="en-US" sz="2200" b="1">
                <a:solidFill>
                  <a:srgbClr val="FFD100"/>
                </a:solidFill>
                <a:latin typeface="Calibri"/>
                <a:ea typeface="Calibri"/>
                <a:cs typeface="Calibri"/>
                <a:sym typeface="Calibri"/>
              </a:rPr>
              <a:t> </a:t>
            </a:r>
            <a:endParaRPr sz="2200">
              <a:solidFill>
                <a:schemeClr val="dk1"/>
              </a:solidFill>
              <a:latin typeface="Calibri"/>
              <a:ea typeface="Calibri"/>
              <a:cs typeface="Calibri"/>
              <a:sym typeface="Calibri"/>
            </a:endParaRPr>
          </a:p>
        </p:txBody>
      </p:sp>
      <p:sp>
        <p:nvSpPr>
          <p:cNvPr id="63" name="Google Shape;63;p7"/>
          <p:cNvSpPr/>
          <p:nvPr/>
        </p:nvSpPr>
        <p:spPr>
          <a:xfrm>
            <a:off x="772454" y="1398267"/>
            <a:ext cx="8051506" cy="5002530"/>
          </a:xfrm>
          <a:prstGeom prst="rect">
            <a:avLst/>
          </a:prstGeom>
          <a:noFill/>
          <a:ln>
            <a:noFill/>
          </a:ln>
        </p:spPr>
        <p:txBody>
          <a:bodyPr spcFirstLastPara="1" wrap="square" lIns="91425" tIns="45700" rIns="91425" bIns="45700" anchor="ctr" anchorCtr="0">
            <a:noAutofit/>
          </a:bodyPr>
          <a:lstStyle/>
          <a:p>
            <a:pPr marL="342900" marR="0" lvl="0" indent="-215900" algn="l" rtl="0">
              <a:spcBef>
                <a:spcPts val="0"/>
              </a:spcBef>
              <a:spcAft>
                <a:spcPts val="0"/>
              </a:spcAft>
              <a:buClr>
                <a:schemeClr val="dk1"/>
              </a:buClr>
              <a:buSzPts val="2000"/>
              <a:buFont typeface="Arial"/>
              <a:buNone/>
            </a:pPr>
            <a:endParaRPr sz="20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Tre huvuddelar</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Själv med boll- Teknik, finter och bollkontroll</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Två/tre med boll – Olika former av passningar</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Spelliknande moment</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När tränar vi?</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Onsdagar 16-17, samling 15:55</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Lördagar 9-10, samling 8:45</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Kallelser:</a:t>
            </a:r>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Skickas ut via laget, viktigt att ni svarar då vi planerar träning utifrån det. På onsdagar kommer vi inte vara många ledare, kräver planering innan för att träningen ska bli bra.</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b="1">
                <a:solidFill>
                  <a:schemeClr val="lt1"/>
                </a:solidFill>
                <a:latin typeface="Calibri"/>
                <a:ea typeface="Calibri"/>
                <a:cs typeface="Calibri"/>
                <a:sym typeface="Calibri"/>
              </a:rPr>
              <a:t>		</a:t>
            </a:r>
            <a:r>
              <a:rPr lang="en-US" sz="2400" b="1">
                <a:solidFill>
                  <a:schemeClr val="dk1"/>
                </a:solidFill>
                <a:highlight>
                  <a:srgbClr val="FFFF00"/>
                </a:highlight>
                <a:latin typeface="Calibri"/>
                <a:ea typeface="Calibri"/>
                <a:cs typeface="Calibri"/>
                <a:sym typeface="Calibri"/>
              </a:rPr>
              <a:t>SVARA PÅ KALLELSEN I TID</a:t>
            </a:r>
            <a:r>
              <a:rPr lang="en-US" sz="2400">
                <a:solidFill>
                  <a:schemeClr val="dk1"/>
                </a:solidFill>
                <a:highlight>
                  <a:srgbClr val="FFFF00"/>
                </a:highlight>
                <a:latin typeface="Calibri"/>
                <a:ea typeface="Calibri"/>
                <a:cs typeface="Calibri"/>
                <a:sym typeface="Calibri"/>
              </a:rPr>
              <a:t> </a:t>
            </a:r>
            <a:endParaRPr sz="2400">
              <a:solidFill>
                <a:schemeClr val="dk1"/>
              </a:solidFill>
              <a:highlight>
                <a:srgbClr val="FFFF00"/>
              </a:highlight>
              <a:latin typeface="Calibri"/>
              <a:ea typeface="Calibri"/>
              <a:cs typeface="Calibri"/>
              <a:sym typeface="Calibri"/>
            </a:endParaRPr>
          </a:p>
          <a:p>
            <a:pPr marL="342900" marR="0" lvl="0" indent="-215900" algn="l" rtl="0">
              <a:spcBef>
                <a:spcPts val="0"/>
              </a:spcBef>
              <a:spcAft>
                <a:spcPts val="0"/>
              </a:spcAft>
              <a:buClr>
                <a:schemeClr val="dk1"/>
              </a:buClr>
              <a:buSzPts val="2000"/>
              <a:buFont typeface="Arial"/>
              <a:buNone/>
            </a:pPr>
            <a:endParaRPr sz="2000">
              <a:solidFill>
                <a:schemeClr val="accent4"/>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Arial"/>
              <a:buNone/>
            </a:pPr>
            <a:endParaRPr sz="2000">
              <a:solidFill>
                <a:schemeClr val="accent4"/>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8"/>
        <p:cNvGrpSpPr/>
        <p:nvPr/>
      </p:nvGrpSpPr>
      <p:grpSpPr>
        <a:xfrm>
          <a:off x="0" y="0"/>
          <a:ext cx="0" cy="0"/>
          <a:chOff x="0" y="0"/>
          <a:chExt cx="0" cy="0"/>
        </a:xfrm>
      </p:grpSpPr>
      <p:sp>
        <p:nvSpPr>
          <p:cNvPr id="69" name="Google Shape;69;p8"/>
          <p:cNvSpPr/>
          <p:nvPr/>
        </p:nvSpPr>
        <p:spPr>
          <a:xfrm>
            <a:off x="457200" y="274320"/>
            <a:ext cx="10972800" cy="81153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Matcher och cuper</a:t>
            </a:r>
            <a:endParaRPr sz="4000">
              <a:solidFill>
                <a:schemeClr val="lt1"/>
              </a:solidFill>
              <a:latin typeface="Calibri"/>
              <a:ea typeface="Calibri"/>
              <a:cs typeface="Calibri"/>
              <a:sym typeface="Calibri"/>
            </a:endParaRPr>
          </a:p>
        </p:txBody>
      </p:sp>
      <p:sp>
        <p:nvSpPr>
          <p:cNvPr id="70" name="Google Shape;70;p8"/>
          <p:cNvSpPr/>
          <p:nvPr/>
        </p:nvSpPr>
        <p:spPr>
          <a:xfrm>
            <a:off x="457200" y="1877976"/>
            <a:ext cx="10760149" cy="1360965"/>
          </a:xfrm>
          <a:prstGeom prst="rect">
            <a:avLst/>
          </a:prstGeom>
          <a:noFill/>
          <a:ln>
            <a:noFill/>
          </a:ln>
        </p:spPr>
        <p:txBody>
          <a:bodyPr spcFirstLastPara="1" wrap="square" lIns="91425" tIns="45700" rIns="91425" bIns="45700" anchor="ctr" anchorCtr="0">
            <a:noAutofit/>
          </a:bodyPr>
          <a:lstStyle/>
          <a:p>
            <a:pPr marL="342900" marR="0" lvl="0" indent="-215900" algn="l" rtl="0">
              <a:spcBef>
                <a:spcPts val="0"/>
              </a:spcBef>
              <a:spcAft>
                <a:spcPts val="0"/>
              </a:spcAft>
              <a:buClr>
                <a:schemeClr val="dk1"/>
              </a:buClr>
              <a:buSzPts val="2000"/>
              <a:buFont typeface="Arial"/>
              <a:buNone/>
            </a:pPr>
            <a:endParaRPr sz="20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Alla spelare ska få så mycket matchtid som möjligt (hellre fler lag med få avbytare).</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Vi deltar i olika cuper för att ge spelarna både mängd och många upplevelser kring handbollen. </a:t>
            </a:r>
            <a:endParaRPr sz="2000">
              <a:solidFill>
                <a:schemeClr val="lt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Arial"/>
              <a:buNone/>
            </a:pPr>
            <a:endParaRPr sz="2000">
              <a:solidFill>
                <a:schemeClr val="lt1"/>
              </a:solidFill>
              <a:latin typeface="Calibri"/>
              <a:ea typeface="Calibri"/>
              <a:cs typeface="Calibri"/>
              <a:sym typeface="Calibri"/>
            </a:endParaRPr>
          </a:p>
          <a:p>
            <a:pPr marL="0" marR="0" lvl="0" indent="0" algn="l" rtl="0">
              <a:spcBef>
                <a:spcPts val="0"/>
              </a:spcBef>
              <a:spcAft>
                <a:spcPts val="0"/>
              </a:spcAft>
              <a:buNone/>
            </a:pPr>
            <a:endParaRPr sz="2000" b="1">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5"/>
        <p:cNvGrpSpPr/>
        <p:nvPr/>
      </p:nvGrpSpPr>
      <p:grpSpPr>
        <a:xfrm>
          <a:off x="0" y="0"/>
          <a:ext cx="0" cy="0"/>
          <a:chOff x="0" y="0"/>
          <a:chExt cx="0" cy="0"/>
        </a:xfrm>
      </p:grpSpPr>
      <p:sp>
        <p:nvSpPr>
          <p:cNvPr id="76" name="Google Shape;76;p9"/>
          <p:cNvSpPr/>
          <p:nvPr/>
        </p:nvSpPr>
        <p:spPr>
          <a:xfrm>
            <a:off x="367414" y="421540"/>
            <a:ext cx="11353800" cy="12412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3200"/>
              <a:buFont typeface="Calibri"/>
              <a:buNone/>
            </a:pPr>
            <a:r>
              <a:rPr lang="en-US" sz="3200" b="1" dirty="0" err="1">
                <a:solidFill>
                  <a:schemeClr val="lt1"/>
                </a:solidFill>
                <a:latin typeface="Calibri"/>
                <a:ea typeface="Calibri"/>
                <a:cs typeface="Calibri"/>
                <a:sym typeface="Calibri"/>
              </a:rPr>
              <a:t>Säsongsplanering</a:t>
            </a:r>
            <a:endParaRPr sz="3200" b="1" dirty="0">
              <a:solidFill>
                <a:schemeClr val="lt1"/>
              </a:solidFill>
              <a:latin typeface="Calibri"/>
              <a:ea typeface="Calibri"/>
              <a:cs typeface="Calibri"/>
              <a:sym typeface="Calibri"/>
            </a:endParaRPr>
          </a:p>
          <a:p>
            <a:pPr marL="0" marR="0" lvl="0" indent="0" algn="l" rtl="0">
              <a:spcBef>
                <a:spcPts val="0"/>
              </a:spcBef>
              <a:spcAft>
                <a:spcPts val="0"/>
              </a:spcAft>
              <a:buClr>
                <a:schemeClr val="lt1"/>
              </a:buClr>
              <a:buSzPts val="2400"/>
              <a:buFont typeface="Calibri"/>
              <a:buNone/>
            </a:pPr>
            <a:r>
              <a:rPr lang="en-US" sz="2400" dirty="0">
                <a:solidFill>
                  <a:schemeClr val="lt1"/>
                </a:solidFill>
                <a:latin typeface="Calibri"/>
                <a:ea typeface="Calibri"/>
                <a:cs typeface="Calibri"/>
                <a:sym typeface="Calibri"/>
              </a:rPr>
              <a:t>3 </a:t>
            </a:r>
            <a:r>
              <a:rPr lang="en-US" sz="2400" dirty="0" err="1">
                <a:solidFill>
                  <a:schemeClr val="lt1"/>
                </a:solidFill>
                <a:latin typeface="Calibri"/>
                <a:ea typeface="Calibri"/>
                <a:cs typeface="Calibri"/>
                <a:sym typeface="Calibri"/>
              </a:rPr>
              <a:t>sammandrag</a:t>
            </a:r>
            <a:r>
              <a:rPr lang="en-US" sz="2400" dirty="0">
                <a:solidFill>
                  <a:schemeClr val="lt1"/>
                </a:solidFill>
                <a:latin typeface="Calibri"/>
                <a:ea typeface="Calibri"/>
                <a:cs typeface="Calibri"/>
                <a:sym typeface="Calibri"/>
              </a:rPr>
              <a:t> och 2 </a:t>
            </a:r>
            <a:r>
              <a:rPr lang="en-US" sz="2400" dirty="0" err="1">
                <a:solidFill>
                  <a:schemeClr val="lt1"/>
                </a:solidFill>
                <a:latin typeface="Calibri"/>
                <a:ea typeface="Calibri"/>
                <a:cs typeface="Calibri"/>
                <a:sym typeface="Calibri"/>
              </a:rPr>
              <a:t>minihandbollsfestival</a:t>
            </a:r>
            <a:r>
              <a:rPr lang="en-US" sz="2400" dirty="0">
                <a:solidFill>
                  <a:schemeClr val="lt1"/>
                </a:solidFill>
                <a:latin typeface="Calibri"/>
                <a:ea typeface="Calibri"/>
                <a:cs typeface="Calibri"/>
                <a:sym typeface="Calibri"/>
              </a:rPr>
              <a:t> light under </a:t>
            </a:r>
            <a:r>
              <a:rPr lang="en-US" sz="2400" dirty="0" err="1">
                <a:solidFill>
                  <a:schemeClr val="lt1"/>
                </a:solidFill>
                <a:latin typeface="Calibri"/>
                <a:ea typeface="Calibri"/>
                <a:cs typeface="Calibri"/>
                <a:sym typeface="Calibri"/>
              </a:rPr>
              <a:t>hösten</a:t>
            </a:r>
            <a:r>
              <a:rPr lang="en-US" sz="2400" dirty="0">
                <a:solidFill>
                  <a:schemeClr val="lt1"/>
                </a:solidFill>
                <a:latin typeface="Calibri"/>
                <a:ea typeface="Calibri"/>
                <a:cs typeface="Calibri"/>
                <a:sym typeface="Calibri"/>
              </a:rPr>
              <a:t>. 3 </a:t>
            </a:r>
            <a:r>
              <a:rPr lang="en-US" sz="2400" dirty="0" err="1">
                <a:solidFill>
                  <a:schemeClr val="lt1"/>
                </a:solidFill>
                <a:latin typeface="Calibri"/>
                <a:ea typeface="Calibri"/>
                <a:cs typeface="Calibri"/>
                <a:sym typeface="Calibri"/>
              </a:rPr>
              <a:t>sammandrag</a:t>
            </a:r>
            <a:r>
              <a:rPr lang="en-US" sz="2400" dirty="0">
                <a:solidFill>
                  <a:schemeClr val="lt1"/>
                </a:solidFill>
                <a:latin typeface="Calibri"/>
                <a:ea typeface="Calibri"/>
                <a:cs typeface="Calibri"/>
                <a:sym typeface="Calibri"/>
              </a:rPr>
              <a:t> under </a:t>
            </a:r>
            <a:r>
              <a:rPr lang="en-US" sz="2400" dirty="0" err="1">
                <a:solidFill>
                  <a:schemeClr val="lt1"/>
                </a:solidFill>
                <a:latin typeface="Calibri"/>
                <a:ea typeface="Calibri"/>
                <a:cs typeface="Calibri"/>
                <a:sym typeface="Calibri"/>
              </a:rPr>
              <a:t>våren</a:t>
            </a:r>
            <a:r>
              <a:rPr lang="en-US" sz="2400" dirty="0">
                <a:solidFill>
                  <a:schemeClr val="lt1"/>
                </a:solidFill>
                <a:latin typeface="Calibri"/>
                <a:ea typeface="Calibri"/>
                <a:cs typeface="Calibri"/>
                <a:sym typeface="Calibri"/>
              </a:rPr>
              <a:t>. </a:t>
            </a:r>
            <a:r>
              <a:rPr lang="en-US" sz="2400" dirty="0">
                <a:solidFill>
                  <a:schemeClr val="tx1"/>
                </a:solidFill>
                <a:highlight>
                  <a:srgbClr val="FFFF00"/>
                </a:highlight>
                <a:latin typeface="Calibri"/>
                <a:ea typeface="Calibri"/>
                <a:cs typeface="Calibri"/>
                <a:sym typeface="Calibri"/>
              </a:rPr>
              <a:t>Vi </a:t>
            </a:r>
            <a:r>
              <a:rPr lang="en-US" sz="2400" dirty="0" err="1">
                <a:solidFill>
                  <a:schemeClr val="tx1"/>
                </a:solidFill>
                <a:highlight>
                  <a:srgbClr val="FFFF00"/>
                </a:highlight>
                <a:latin typeface="Calibri"/>
                <a:ea typeface="Calibri"/>
                <a:cs typeface="Calibri"/>
                <a:sym typeface="Calibri"/>
              </a:rPr>
              <a:t>kommer</a:t>
            </a:r>
            <a:r>
              <a:rPr lang="en-US" sz="2400" dirty="0">
                <a:solidFill>
                  <a:schemeClr val="tx1"/>
                </a:solidFill>
                <a:highlight>
                  <a:srgbClr val="FFFF00"/>
                </a:highlight>
                <a:latin typeface="Calibri"/>
                <a:ea typeface="Calibri"/>
                <a:cs typeface="Calibri"/>
                <a:sym typeface="Calibri"/>
              </a:rPr>
              <a:t> </a:t>
            </a:r>
            <a:r>
              <a:rPr lang="en-US" sz="2400" dirty="0" err="1">
                <a:solidFill>
                  <a:schemeClr val="tx1"/>
                </a:solidFill>
                <a:highlight>
                  <a:srgbClr val="FFFF00"/>
                </a:highlight>
                <a:latin typeface="Calibri"/>
                <a:ea typeface="Calibri"/>
                <a:cs typeface="Calibri"/>
                <a:sym typeface="Calibri"/>
              </a:rPr>
              <a:t>kalla</a:t>
            </a:r>
            <a:r>
              <a:rPr lang="en-US" sz="2400" dirty="0">
                <a:solidFill>
                  <a:schemeClr val="tx1"/>
                </a:solidFill>
                <a:highlight>
                  <a:srgbClr val="FFFF00"/>
                </a:highlight>
                <a:latin typeface="Calibri"/>
                <a:ea typeface="Calibri"/>
                <a:cs typeface="Calibri"/>
                <a:sym typeface="Calibri"/>
              </a:rPr>
              <a:t> till </a:t>
            </a:r>
            <a:r>
              <a:rPr lang="en-US" sz="2400" dirty="0" err="1">
                <a:solidFill>
                  <a:schemeClr val="tx1"/>
                </a:solidFill>
                <a:highlight>
                  <a:srgbClr val="FFFF00"/>
                </a:highlight>
                <a:latin typeface="Calibri"/>
                <a:ea typeface="Calibri"/>
                <a:cs typeface="Calibri"/>
                <a:sym typeface="Calibri"/>
              </a:rPr>
              <a:t>matcherna</a:t>
            </a:r>
            <a:r>
              <a:rPr lang="en-US" sz="2400" dirty="0">
                <a:solidFill>
                  <a:schemeClr val="tx1"/>
                </a:solidFill>
                <a:highlight>
                  <a:srgbClr val="FFFF00"/>
                </a:highlight>
                <a:latin typeface="Calibri"/>
                <a:ea typeface="Calibri"/>
                <a:cs typeface="Calibri"/>
                <a:sym typeface="Calibri"/>
              </a:rPr>
              <a:t>, alla </a:t>
            </a:r>
            <a:r>
              <a:rPr lang="en-US" sz="2400" dirty="0" err="1">
                <a:solidFill>
                  <a:schemeClr val="tx1"/>
                </a:solidFill>
                <a:highlight>
                  <a:srgbClr val="FFFF00"/>
                </a:highlight>
                <a:latin typeface="Calibri"/>
                <a:ea typeface="Calibri"/>
                <a:cs typeface="Calibri"/>
                <a:sym typeface="Calibri"/>
              </a:rPr>
              <a:t>spelar</a:t>
            </a:r>
            <a:r>
              <a:rPr lang="en-US" sz="2400" dirty="0">
                <a:solidFill>
                  <a:schemeClr val="tx1"/>
                </a:solidFill>
                <a:highlight>
                  <a:srgbClr val="FFFF00"/>
                </a:highlight>
                <a:latin typeface="Calibri"/>
                <a:ea typeface="Calibri"/>
                <a:cs typeface="Calibri"/>
                <a:sym typeface="Calibri"/>
              </a:rPr>
              <a:t> </a:t>
            </a:r>
            <a:r>
              <a:rPr lang="en-US" sz="2400" dirty="0" err="1">
                <a:solidFill>
                  <a:schemeClr val="tx1"/>
                </a:solidFill>
                <a:highlight>
                  <a:srgbClr val="FFFF00"/>
                </a:highlight>
                <a:latin typeface="Calibri"/>
                <a:ea typeface="Calibri"/>
                <a:cs typeface="Calibri"/>
                <a:sym typeface="Calibri"/>
              </a:rPr>
              <a:t>inte</a:t>
            </a:r>
            <a:r>
              <a:rPr lang="en-US" sz="2400" dirty="0">
                <a:solidFill>
                  <a:schemeClr val="tx1"/>
                </a:solidFill>
                <a:highlight>
                  <a:srgbClr val="FFFF00"/>
                </a:highlight>
                <a:latin typeface="Calibri"/>
                <a:ea typeface="Calibri"/>
                <a:cs typeface="Calibri"/>
                <a:sym typeface="Calibri"/>
              </a:rPr>
              <a:t> </a:t>
            </a:r>
            <a:r>
              <a:rPr lang="en-US" sz="2400" dirty="0" err="1">
                <a:solidFill>
                  <a:schemeClr val="tx1"/>
                </a:solidFill>
                <a:highlight>
                  <a:srgbClr val="FFFF00"/>
                </a:highlight>
                <a:latin typeface="Calibri"/>
                <a:ea typeface="Calibri"/>
                <a:cs typeface="Calibri"/>
                <a:sym typeface="Calibri"/>
              </a:rPr>
              <a:t>varje</a:t>
            </a:r>
            <a:r>
              <a:rPr lang="en-US" sz="2400" dirty="0">
                <a:solidFill>
                  <a:schemeClr val="tx1"/>
                </a:solidFill>
                <a:highlight>
                  <a:srgbClr val="FFFF00"/>
                </a:highlight>
                <a:latin typeface="Calibri"/>
                <a:ea typeface="Calibri"/>
                <a:cs typeface="Calibri"/>
                <a:sym typeface="Calibri"/>
              </a:rPr>
              <a:t> </a:t>
            </a:r>
            <a:r>
              <a:rPr lang="en-US" sz="2400" dirty="0" err="1">
                <a:solidFill>
                  <a:schemeClr val="tx1"/>
                </a:solidFill>
                <a:highlight>
                  <a:srgbClr val="FFFF00"/>
                </a:highlight>
                <a:latin typeface="Calibri"/>
                <a:ea typeface="Calibri"/>
                <a:cs typeface="Calibri"/>
                <a:sym typeface="Calibri"/>
              </a:rPr>
              <a:t>omgång</a:t>
            </a:r>
            <a:r>
              <a:rPr lang="en-US" sz="2400" dirty="0">
                <a:solidFill>
                  <a:schemeClr val="lt1"/>
                </a:solidFill>
                <a:highlight>
                  <a:srgbClr val="FFFF00"/>
                </a:highlight>
                <a:latin typeface="Calibri"/>
                <a:ea typeface="Calibri"/>
                <a:cs typeface="Calibri"/>
                <a:sym typeface="Calibri"/>
              </a:rPr>
              <a:t>.</a:t>
            </a:r>
            <a:endParaRPr sz="2400" dirty="0">
              <a:solidFill>
                <a:schemeClr val="lt1"/>
              </a:solidFill>
              <a:highlight>
                <a:srgbClr val="FFFF00"/>
              </a:highlight>
              <a:latin typeface="Calibri"/>
              <a:ea typeface="Calibri"/>
              <a:cs typeface="Calibri"/>
              <a:sym typeface="Calibri"/>
            </a:endParaRPr>
          </a:p>
          <a:p>
            <a:pPr marL="0" marR="0" lvl="0" indent="0" algn="l" rtl="0">
              <a:spcBef>
                <a:spcPts val="0"/>
              </a:spcBef>
              <a:spcAft>
                <a:spcPts val="0"/>
              </a:spcAft>
              <a:buClr>
                <a:schemeClr val="dk1"/>
              </a:buClr>
              <a:buSzPts val="2200"/>
              <a:buFont typeface="Calibri"/>
              <a:buNone/>
            </a:pPr>
            <a:endParaRPr sz="2200" dirty="0">
              <a:solidFill>
                <a:schemeClr val="tx1"/>
              </a:solidFill>
              <a:latin typeface="Calibri"/>
              <a:ea typeface="Calibri"/>
              <a:cs typeface="Calibri"/>
              <a:sym typeface="Calibri"/>
            </a:endParaRPr>
          </a:p>
        </p:txBody>
      </p:sp>
      <p:sp>
        <p:nvSpPr>
          <p:cNvPr id="77" name="Google Shape;77;p9"/>
          <p:cNvSpPr/>
          <p:nvPr/>
        </p:nvSpPr>
        <p:spPr>
          <a:xfrm>
            <a:off x="265814" y="1073888"/>
            <a:ext cx="11706445" cy="527374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Calibri"/>
              <a:ea typeface="Calibri"/>
              <a:cs typeface="Calibri"/>
              <a:sym typeface="Calibri"/>
            </a:endParaRPr>
          </a:p>
        </p:txBody>
      </p:sp>
      <p:sp>
        <p:nvSpPr>
          <p:cNvPr id="79" name="Säsongsplanering höger kolumn"/>
          <p:cNvSpPr txBox="1"/>
          <p:nvPr/>
        </p:nvSpPr>
        <p:spPr>
          <a:xfrm>
            <a:off x="6711696" y="1572768"/>
            <a:ext cx="4754880" cy="45537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Januari: 6/1 </a:t>
            </a:r>
            <a:r>
              <a:rPr lang="en-US" sz="2800" err="1">
                <a:solidFill>
                  <a:schemeClr val="lt1"/>
                </a:solidFill>
                <a:latin typeface="Calibri"/>
                <a:ea typeface="Calibri"/>
                <a:cs typeface="Calibri"/>
                <a:sym typeface="Calibri"/>
              </a:rPr>
              <a:t>Taikblixten</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err="1">
                <a:solidFill>
                  <a:schemeClr val="lt1"/>
                </a:solidFill>
                <a:latin typeface="Calibri"/>
                <a:ea typeface="Calibri"/>
                <a:cs typeface="Calibri"/>
                <a:sym typeface="Calibri"/>
              </a:rPr>
              <a:t>Februari</a:t>
            </a:r>
            <a:r>
              <a:rPr lang="en-US" sz="2800">
                <a:solidFill>
                  <a:schemeClr val="lt1"/>
                </a:solidFill>
                <a:latin typeface="Calibri"/>
                <a:ea typeface="Calibri"/>
                <a:cs typeface="Calibri"/>
                <a:sym typeface="Calibri"/>
              </a:rPr>
              <a:t>:</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Mars:</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April: </a:t>
            </a:r>
            <a:r>
              <a:rPr lang="en-US" sz="2800" err="1">
                <a:solidFill>
                  <a:schemeClr val="lt1"/>
                </a:solidFill>
                <a:latin typeface="Calibri"/>
                <a:ea typeface="Calibri"/>
                <a:cs typeface="Calibri"/>
                <a:sym typeface="Calibri"/>
              </a:rPr>
              <a:t>ev</a:t>
            </a:r>
            <a:r>
              <a:rPr lang="en-US" sz="2800">
                <a:solidFill>
                  <a:schemeClr val="lt1"/>
                </a:solidFill>
                <a:latin typeface="Calibri"/>
                <a:ea typeface="Calibri"/>
                <a:cs typeface="Calibri"/>
                <a:sym typeface="Calibri"/>
              </a:rPr>
              <a:t> </a:t>
            </a:r>
            <a:r>
              <a:rPr lang="en-US" sz="2800" err="1">
                <a:solidFill>
                  <a:schemeClr val="lt1"/>
                </a:solidFill>
                <a:latin typeface="Calibri"/>
                <a:ea typeface="Calibri"/>
                <a:cs typeface="Calibri"/>
                <a:sym typeface="Calibri"/>
              </a:rPr>
              <a:t>Potatiscupen</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Maj: </a:t>
            </a:r>
            <a:r>
              <a:rPr lang="en-US" sz="2800" err="1">
                <a:solidFill>
                  <a:schemeClr val="lt1"/>
                </a:solidFill>
                <a:latin typeface="Calibri"/>
                <a:ea typeface="Calibri"/>
                <a:cs typeface="Calibri"/>
                <a:sym typeface="Calibri"/>
              </a:rPr>
              <a:t>Mölndalsspelen</a:t>
            </a:r>
            <a:endParaRPr sz="2800">
              <a:solidFill>
                <a:schemeClr val="lt1"/>
              </a:solidFill>
              <a:latin typeface="Calibri"/>
              <a:ea typeface="Calibri"/>
              <a:cs typeface="Calibri"/>
              <a:sym typeface="Calibri"/>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Juni: </a:t>
            </a:r>
            <a:r>
              <a:rPr lang="en-US" sz="2800" err="1">
                <a:solidFill>
                  <a:schemeClr val="lt1"/>
                </a:solidFill>
                <a:latin typeface="Calibri"/>
                <a:ea typeface="Calibri"/>
                <a:cs typeface="Calibri"/>
                <a:sym typeface="Calibri"/>
              </a:rPr>
              <a:t>Partille</a:t>
            </a:r>
            <a:r>
              <a:rPr lang="en-US" sz="2800">
                <a:solidFill>
                  <a:schemeClr val="lt1"/>
                </a:solidFill>
                <a:latin typeface="Calibri"/>
                <a:ea typeface="Calibri"/>
                <a:cs typeface="Calibri"/>
                <a:sym typeface="Calibri"/>
              </a:rPr>
              <a:t> cup</a:t>
            </a:r>
            <a:endParaRPr/>
          </a:p>
        </p:txBody>
      </p:sp>
      <p:sp>
        <p:nvSpPr>
          <p:cNvPr id="78" name="Google Shape;78;p9"/>
          <p:cNvSpPr txBox="1"/>
          <p:nvPr/>
        </p:nvSpPr>
        <p:spPr>
          <a:xfrm>
            <a:off x="841248" y="1572768"/>
            <a:ext cx="5650992" cy="45537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dirty="0">
                <a:solidFill>
                  <a:schemeClr val="lt1"/>
                </a:solidFill>
                <a:latin typeface="Calibri"/>
                <a:ea typeface="Calibri"/>
                <a:cs typeface="Calibri"/>
                <a:sym typeface="Calibri"/>
              </a:rPr>
              <a:t>Augusti: Start av </a:t>
            </a:r>
            <a:r>
              <a:rPr lang="en-US" sz="2800" dirty="0" err="1">
                <a:solidFill>
                  <a:schemeClr val="lt1"/>
                </a:solidFill>
                <a:latin typeface="Calibri"/>
                <a:ea typeface="Calibri"/>
                <a:cs typeface="Calibri"/>
                <a:sym typeface="Calibri"/>
              </a:rPr>
              <a:t>säsong</a:t>
            </a:r>
            <a:endParaRPr dirty="0"/>
          </a:p>
          <a:p>
            <a:pPr marL="0" marR="0" lvl="0" indent="0" algn="l" rtl="0">
              <a:spcBef>
                <a:spcPts val="0"/>
              </a:spcBef>
              <a:spcAft>
                <a:spcPts val="0"/>
              </a:spcAft>
              <a:buNone/>
            </a:pPr>
            <a:endParaRPr sz="2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dirty="0">
                <a:solidFill>
                  <a:schemeClr val="lt1"/>
                </a:solidFill>
                <a:latin typeface="Calibri"/>
                <a:ea typeface="Calibri"/>
                <a:cs typeface="Calibri"/>
                <a:sym typeface="Calibri"/>
              </a:rPr>
              <a:t>September: 5/9 </a:t>
            </a:r>
            <a:r>
              <a:rPr lang="en-US" sz="2800" dirty="0" err="1">
                <a:solidFill>
                  <a:schemeClr val="lt1"/>
                </a:solidFill>
                <a:latin typeface="Calibri"/>
                <a:ea typeface="Calibri"/>
                <a:cs typeface="Calibri"/>
                <a:sym typeface="Calibri"/>
              </a:rPr>
              <a:t>Premiärcupen</a:t>
            </a:r>
            <a:r>
              <a:rPr lang="en-US" sz="2800" dirty="0">
                <a:solidFill>
                  <a:schemeClr val="lt1"/>
                </a:solidFill>
                <a:latin typeface="Calibri"/>
                <a:ea typeface="Calibri"/>
                <a:cs typeface="Calibri"/>
                <a:sym typeface="Calibri"/>
              </a:rPr>
              <a:t> </a:t>
            </a:r>
            <a:endParaRPr dirty="0"/>
          </a:p>
          <a:p>
            <a:pPr marL="0" marR="0" lvl="0" indent="0" algn="l" rtl="0">
              <a:spcBef>
                <a:spcPts val="0"/>
              </a:spcBef>
              <a:spcAft>
                <a:spcPts val="0"/>
              </a:spcAft>
              <a:buNone/>
            </a:pPr>
            <a:endParaRPr sz="2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dirty="0">
                <a:solidFill>
                  <a:schemeClr val="lt1"/>
                </a:solidFill>
                <a:latin typeface="Calibri"/>
                <a:ea typeface="Calibri"/>
                <a:cs typeface="Calibri"/>
                <a:sym typeface="Calibri"/>
              </a:rPr>
              <a:t>Oktober: Matcher 17/10  </a:t>
            </a:r>
            <a:endParaRPr dirty="0"/>
          </a:p>
          <a:p>
            <a:pPr marL="0" marR="0" lvl="0" indent="0" algn="l" rtl="0">
              <a:spcBef>
                <a:spcPts val="0"/>
              </a:spcBef>
              <a:spcAft>
                <a:spcPts val="0"/>
              </a:spcAft>
              <a:buNone/>
            </a:pPr>
            <a:endParaRPr sz="2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dirty="0">
                <a:solidFill>
                  <a:schemeClr val="lt1"/>
                </a:solidFill>
                <a:latin typeface="Calibri"/>
                <a:ea typeface="Calibri"/>
                <a:cs typeface="Calibri"/>
                <a:sym typeface="Calibri"/>
              </a:rPr>
              <a:t>November: Matcher 8/11, 15/11 &amp; 28/11</a:t>
            </a:r>
            <a:endParaRPr dirty="0"/>
          </a:p>
          <a:p>
            <a:pPr marL="0" marR="0" lvl="0" indent="0" algn="l" rtl="0">
              <a:spcBef>
                <a:spcPts val="0"/>
              </a:spcBef>
              <a:spcAft>
                <a:spcPts val="0"/>
              </a:spcAft>
              <a:buNone/>
            </a:pPr>
            <a:endParaRPr sz="28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dirty="0">
                <a:solidFill>
                  <a:schemeClr val="lt1"/>
                </a:solidFill>
                <a:latin typeface="Calibri"/>
                <a:ea typeface="Calibri"/>
                <a:cs typeface="Calibri"/>
                <a:sym typeface="Calibri"/>
              </a:rPr>
              <a:t>December: Matcher 6/12</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83"/>
        <p:cNvGrpSpPr/>
        <p:nvPr/>
      </p:nvGrpSpPr>
      <p:grpSpPr>
        <a:xfrm>
          <a:off x="0" y="0"/>
          <a:ext cx="0" cy="0"/>
          <a:chOff x="0" y="0"/>
          <a:chExt cx="0" cy="0"/>
        </a:xfrm>
      </p:grpSpPr>
      <p:sp>
        <p:nvSpPr>
          <p:cNvPr id="84" name="Google Shape;84;p11"/>
          <p:cNvSpPr/>
          <p:nvPr/>
        </p:nvSpPr>
        <p:spPr>
          <a:xfrm>
            <a:off x="457200" y="274320"/>
            <a:ext cx="10972800" cy="8458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Lagkassa</a:t>
            </a:r>
            <a:endParaRPr sz="4000">
              <a:solidFill>
                <a:schemeClr val="lt1"/>
              </a:solidFill>
              <a:latin typeface="Calibri"/>
              <a:ea typeface="Calibri"/>
              <a:cs typeface="Calibri"/>
              <a:sym typeface="Calibri"/>
            </a:endParaRPr>
          </a:p>
        </p:txBody>
      </p:sp>
      <p:sp>
        <p:nvSpPr>
          <p:cNvPr id="85" name="Google Shape;85;p11"/>
          <p:cNvSpPr/>
          <p:nvPr/>
        </p:nvSpPr>
        <p:spPr>
          <a:xfrm>
            <a:off x="457200" y="1120140"/>
            <a:ext cx="9909810" cy="278892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Ingående balans- vi har under föregående år byggt upp en liten lagkassa</a:t>
            </a:r>
            <a:endParaRPr/>
          </a:p>
          <a:p>
            <a:pPr marL="0" marR="0" lvl="0" indent="0" algn="l" rtl="0">
              <a:spcBef>
                <a:spcPts val="0"/>
              </a:spcBef>
              <a:spcAft>
                <a:spcPts val="0"/>
              </a:spcAft>
              <a:buNone/>
            </a:pPr>
            <a:endParaRPr sz="2800">
              <a:solidFill>
                <a:schemeClr val="lt1"/>
              </a:solidFill>
              <a:latin typeface="Calibri"/>
              <a:ea typeface="Calibri"/>
              <a:cs typeface="Calibri"/>
              <a:sym typeface="Calibri"/>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 Lagkassan –viktig för att kunna hålla nere kostnader för cuper, enklare aktiviteter, material till laget. Vi jobbar aktivt för att bygga upp den ev någon gemensam insats i vår.</a:t>
            </a:r>
            <a:endParaRPr sz="280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000"/>
              <a:buFont typeface="Calibri"/>
              <a:buNone/>
            </a:pPr>
            <a:endParaRPr sz="2000">
              <a:solidFill>
                <a:schemeClr val="lt1"/>
              </a:solidFill>
              <a:latin typeface="Calibri"/>
              <a:ea typeface="Calibri"/>
              <a:cs typeface="Calibri"/>
              <a:sym typeface="Calibri"/>
            </a:endParaRPr>
          </a:p>
          <a:p>
            <a:pPr marL="0" marR="0" lvl="0" indent="0" algn="l" rtl="0">
              <a:spcBef>
                <a:spcPts val="0"/>
              </a:spcBef>
              <a:spcAft>
                <a:spcPts val="0"/>
              </a:spcAft>
              <a:buClr>
                <a:schemeClr val="dk1"/>
              </a:buClr>
              <a:buSzPts val="2000"/>
              <a:buFont typeface="Calibri"/>
              <a:buNone/>
            </a:pPr>
            <a:endParaRPr sz="2000">
              <a:solidFill>
                <a:schemeClr val="lt1"/>
              </a:solidFill>
              <a:latin typeface="Calibri"/>
              <a:ea typeface="Calibri"/>
              <a:cs typeface="Calibri"/>
              <a:sym typeface="Calibri"/>
            </a:endParaRPr>
          </a:p>
        </p:txBody>
      </p:sp>
      <p:sp>
        <p:nvSpPr>
          <p:cNvPr id="86" name="Google Shape;86;p11"/>
          <p:cNvSpPr txBox="1"/>
          <p:nvPr/>
        </p:nvSpPr>
        <p:spPr>
          <a:xfrm>
            <a:off x="457200" y="3582869"/>
            <a:ext cx="60979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3200"/>
              <a:buFont typeface="Calibri"/>
              <a:buNone/>
            </a:pPr>
            <a:r>
              <a:rPr lang="en-US" sz="3200" b="1">
                <a:solidFill>
                  <a:schemeClr val="lt1"/>
                </a:solidFill>
                <a:latin typeface="Calibri"/>
                <a:ea typeface="Calibri"/>
                <a:cs typeface="Calibri"/>
                <a:sym typeface="Calibri"/>
              </a:rPr>
              <a:t>Spelarkonto</a:t>
            </a:r>
            <a:endParaRPr sz="3200">
              <a:solidFill>
                <a:schemeClr val="lt1"/>
              </a:solidFill>
              <a:latin typeface="Calibri"/>
              <a:ea typeface="Calibri"/>
              <a:cs typeface="Calibri"/>
              <a:sym typeface="Calibri"/>
            </a:endParaRPr>
          </a:p>
        </p:txBody>
      </p:sp>
      <p:sp>
        <p:nvSpPr>
          <p:cNvPr id="87" name="Google Shape;87;p11"/>
          <p:cNvSpPr txBox="1"/>
          <p:nvPr/>
        </p:nvSpPr>
        <p:spPr>
          <a:xfrm>
            <a:off x="685800" y="4180344"/>
            <a:ext cx="10515600"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 Eget konto, fylls på genom försäljning av ex Julkalendrar, Bingolotter till uppesittarkväll, Sverigelotter, Julstjärnor. Detta sker under hösten. Detta är en viktig insats som alla spelare gör för klubben och sig själv.</a:t>
            </a:r>
            <a:endParaRPr/>
          </a:p>
          <a:p>
            <a:pPr marL="0" marR="0" lvl="0" indent="0" algn="l" rtl="0">
              <a:spcBef>
                <a:spcPts val="0"/>
              </a:spcBef>
              <a:spcAft>
                <a:spcPts val="0"/>
              </a:spcAft>
              <a:buNone/>
            </a:pPr>
            <a:r>
              <a:rPr lang="en-US" sz="2800">
                <a:solidFill>
                  <a:schemeClr val="lt1"/>
                </a:solidFill>
                <a:latin typeface="Calibri"/>
                <a:ea typeface="Calibri"/>
                <a:cs typeface="Calibri"/>
                <a:sym typeface="Calibri"/>
              </a:rPr>
              <a:t>Pengarna kan användas till medlemsavgift, cuper, klubbshopen osv. </a:t>
            </a:r>
            <a:endParaRPr sz="2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2"/>
        <p:cNvGrpSpPr/>
        <p:nvPr/>
      </p:nvGrpSpPr>
      <p:grpSpPr>
        <a:xfrm>
          <a:off x="0" y="0"/>
          <a:ext cx="0" cy="0"/>
          <a:chOff x="0" y="0"/>
          <a:chExt cx="0" cy="0"/>
        </a:xfrm>
      </p:grpSpPr>
      <p:sp>
        <p:nvSpPr>
          <p:cNvPr id="93" name="Google Shape;93;p12"/>
          <p:cNvSpPr/>
          <p:nvPr/>
        </p:nvSpPr>
        <p:spPr>
          <a:xfrm>
            <a:off x="1079500" y="96519"/>
            <a:ext cx="3200400" cy="1137683"/>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Föräldraroller</a:t>
            </a:r>
            <a:endParaRPr sz="4000">
              <a:solidFill>
                <a:schemeClr val="lt1"/>
              </a:solidFill>
              <a:latin typeface="Calibri"/>
              <a:ea typeface="Calibri"/>
              <a:cs typeface="Calibri"/>
              <a:sym typeface="Calibri"/>
            </a:endParaRPr>
          </a:p>
        </p:txBody>
      </p:sp>
      <p:sp>
        <p:nvSpPr>
          <p:cNvPr id="94" name="Google Shape;94;p12"/>
          <p:cNvSpPr/>
          <p:nvPr/>
        </p:nvSpPr>
        <p:spPr>
          <a:xfrm>
            <a:off x="736600" y="1412002"/>
            <a:ext cx="10617200" cy="4559300"/>
          </a:xfrm>
          <a:prstGeom prst="rect">
            <a:avLst/>
          </a:prstGeom>
          <a:noFill/>
          <a:ln>
            <a:noFill/>
          </a:ln>
        </p:spPr>
        <p:txBody>
          <a:bodyPr spcFirstLastPara="1" wrap="square" lIns="91425" tIns="45700" rIns="91425" bIns="45700" anchor="ctr" anchorCtr="0">
            <a:noAutofit/>
          </a:bodyPr>
          <a:lstStyle/>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Lottansvarig –  2 säljetapper under hösten. Ansvara för att lämna ut och redovisa sålda lotter.</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Julstjärnor – En säljetapp, ta emot beställningar samt ta emot julstjärnorna och lämna ut dem till de som salt. Ansvara för att redovisa.</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Hall- och caféansvarig- Ansvara för att vi bemanar våra tilldelade pass.</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Arrangemangsansvarig (vid egna arrangemang). </a:t>
            </a:r>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a:p>
            <a:pPr marL="342900" marR="0" lvl="0" indent="-34290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Lagförälder som kan vara länken mellan föräldrar och oss vid större frågor/aktiviteter eller känsliga frågor.</a:t>
            </a:r>
            <a:endParaRPr/>
          </a:p>
          <a:p>
            <a:pPr marL="342900" marR="0" lvl="0" indent="-19050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99"/>
        <p:cNvGrpSpPr/>
        <p:nvPr/>
      </p:nvGrpSpPr>
      <p:grpSpPr>
        <a:xfrm>
          <a:off x="0" y="0"/>
          <a:ext cx="0" cy="0"/>
          <a:chOff x="0" y="0"/>
          <a:chExt cx="0" cy="0"/>
        </a:xfrm>
      </p:grpSpPr>
      <p:sp>
        <p:nvSpPr>
          <p:cNvPr id="100" name="Google Shape;100;p13"/>
          <p:cNvSpPr/>
          <p:nvPr/>
        </p:nvSpPr>
        <p:spPr>
          <a:xfrm>
            <a:off x="762000" y="274319"/>
            <a:ext cx="10972800" cy="1137683"/>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Hall- &amp; caféansvar i Lillekärrshallen</a:t>
            </a:r>
            <a:endParaRPr sz="4000">
              <a:solidFill>
                <a:schemeClr val="lt1"/>
              </a:solidFill>
              <a:latin typeface="Calibri"/>
              <a:ea typeface="Calibri"/>
              <a:cs typeface="Calibri"/>
              <a:sym typeface="Calibri"/>
            </a:endParaRPr>
          </a:p>
        </p:txBody>
      </p:sp>
      <p:sp>
        <p:nvSpPr>
          <p:cNvPr id="101" name="Google Shape;101;p13"/>
          <p:cNvSpPr/>
          <p:nvPr/>
        </p:nvSpPr>
        <p:spPr>
          <a:xfrm>
            <a:off x="762000" y="2766058"/>
            <a:ext cx="8856921" cy="233172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
        <p:nvSpPr>
          <p:cNvPr id="102" name="Google Shape;102;p13"/>
          <p:cNvSpPr txBox="1"/>
          <p:nvPr/>
        </p:nvSpPr>
        <p:spPr>
          <a:xfrm>
            <a:off x="544830" y="1725930"/>
            <a:ext cx="9856470" cy="341632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Vi har blivit tilldelade x-antal tider v35. Vi kommer få en till omgång under hösten. Dessa tider kommer alla föräldrar hjälpas åt med i ett rullande schema. </a:t>
            </a:r>
            <a:endParaRPr/>
          </a:p>
          <a:p>
            <a:pPr marL="285750" marR="0" lvl="0" indent="-13335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285750" marR="0" lvl="0" indent="-285750" algn="l" rtl="0">
              <a:spcBef>
                <a:spcPts val="0"/>
              </a:spcBef>
              <a:spcAft>
                <a:spcPts val="0"/>
              </a:spcAft>
              <a:buClr>
                <a:schemeClr val="lt1"/>
              </a:buClr>
              <a:buSzPts val="2400"/>
              <a:buFont typeface="Arial"/>
              <a:buChar char="•"/>
            </a:pPr>
            <a:r>
              <a:rPr lang="en-US" sz="2400">
                <a:solidFill>
                  <a:schemeClr val="lt1"/>
                </a:solidFill>
                <a:latin typeface="Calibri"/>
                <a:ea typeface="Calibri"/>
                <a:cs typeface="Calibri"/>
                <a:sym typeface="Calibri"/>
              </a:rPr>
              <a:t>När man blir tilldelad ett pass så måste man själv ansvara för att lösa om man får förhinder!</a:t>
            </a:r>
            <a:endParaRPr/>
          </a:p>
          <a:p>
            <a:pPr marL="285750" marR="0" lvl="0" indent="-13335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285750" marR="0" lvl="0" indent="-13335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07"/>
        <p:cNvGrpSpPr/>
        <p:nvPr/>
      </p:nvGrpSpPr>
      <p:grpSpPr>
        <a:xfrm>
          <a:off x="0" y="0"/>
          <a:ext cx="0" cy="0"/>
          <a:chOff x="0" y="0"/>
          <a:chExt cx="0" cy="0"/>
        </a:xfrm>
      </p:grpSpPr>
      <p:sp>
        <p:nvSpPr>
          <p:cNvPr id="108" name="Google Shape;108;p14"/>
          <p:cNvSpPr/>
          <p:nvPr/>
        </p:nvSpPr>
        <p:spPr>
          <a:xfrm>
            <a:off x="286900" y="274225"/>
            <a:ext cx="11430000" cy="1451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Premiärcupen 5 september</a:t>
            </a:r>
            <a:endParaRPr sz="40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Vi ser fram emot en fantastisk rolig dag tillsammans med mycket speltid för våra tjejer!</a:t>
            </a:r>
            <a:endParaRPr sz="4000" b="1">
              <a:solidFill>
                <a:schemeClr val="lt1"/>
              </a:solidFill>
              <a:latin typeface="Calibri"/>
              <a:ea typeface="Calibri"/>
              <a:cs typeface="Calibri"/>
              <a:sym typeface="Calibri"/>
            </a:endParaRPr>
          </a:p>
        </p:txBody>
      </p:sp>
      <p:sp>
        <p:nvSpPr>
          <p:cNvPr id="109" name="Google Shape;109;p14"/>
          <p:cNvSpPr/>
          <p:nvPr/>
        </p:nvSpPr>
        <p:spPr>
          <a:xfrm>
            <a:off x="762000" y="2766058"/>
            <a:ext cx="8856921" cy="2331721"/>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lt1"/>
              </a:solidFill>
              <a:latin typeface="Calibri"/>
              <a:ea typeface="Calibri"/>
              <a:cs typeface="Calibri"/>
              <a:sym typeface="Calibri"/>
            </a:endParaRPr>
          </a:p>
        </p:txBody>
      </p:sp>
      <p:sp>
        <p:nvSpPr>
          <p:cNvPr id="110" name="Google Shape;110;p14"/>
          <p:cNvSpPr txBox="1"/>
          <p:nvPr/>
        </p:nvSpPr>
        <p:spPr>
          <a:xfrm>
            <a:off x="544830" y="1725930"/>
            <a:ext cx="9856500" cy="4168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a:p>
            <a:pPr marL="285750" marR="0" lvl="0" indent="-13335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0" marR="0" lvl="0" indent="0" algn="l" rtl="0">
              <a:spcBef>
                <a:spcPts val="0"/>
              </a:spcBef>
              <a:spcAft>
                <a:spcPts val="0"/>
              </a:spcAft>
              <a:buNone/>
            </a:pPr>
            <a:r>
              <a:rPr lang="en-US" sz="2400">
                <a:solidFill>
                  <a:schemeClr val="lt1"/>
                </a:solidFill>
                <a:latin typeface="Calibri"/>
                <a:ea typeface="Calibri"/>
                <a:cs typeface="Calibri"/>
                <a:sym typeface="Calibri"/>
              </a:rPr>
              <a:t>Jessica Cervander är samordnare för cupén. Vid frågor kontakta henne.</a:t>
            </a:r>
            <a:endParaRPr/>
          </a:p>
          <a:p>
            <a:pPr marL="285750" marR="0" lvl="0" indent="-133350" algn="l" rtl="0">
              <a:spcBef>
                <a:spcPts val="0"/>
              </a:spcBef>
              <a:spcAft>
                <a:spcPts val="0"/>
              </a:spcAft>
              <a:buClr>
                <a:schemeClr val="dk1"/>
              </a:buClr>
              <a:buSzPts val="2400"/>
              <a:buFont typeface="Arial"/>
              <a:buNone/>
            </a:pPr>
            <a:endParaRPr sz="2400">
              <a:solidFill>
                <a:schemeClr val="lt1"/>
              </a:solidFill>
              <a:latin typeface="Calibri"/>
              <a:ea typeface="Calibri"/>
              <a:cs typeface="Calibri"/>
              <a:sym typeface="Calibri"/>
            </a:endParaRPr>
          </a:p>
          <a:p>
            <a:pPr marL="457200" lvl="0" indent="-381000" algn="l" rtl="0">
              <a:lnSpc>
                <a:spcPct val="115000"/>
              </a:lnSpc>
              <a:spcBef>
                <a:spcPts val="0"/>
              </a:spcBef>
              <a:spcAft>
                <a:spcPts val="0"/>
              </a:spcAft>
              <a:buClr>
                <a:schemeClr val="lt1"/>
              </a:buClr>
              <a:buSzPts val="2400"/>
              <a:buChar char="•"/>
            </a:pPr>
            <a:r>
              <a:rPr lang="en-US" sz="2400" b="1">
                <a:solidFill>
                  <a:schemeClr val="lt1"/>
                </a:solidFill>
                <a:latin typeface="Calibri"/>
                <a:ea typeface="Calibri"/>
                <a:cs typeface="Calibri"/>
                <a:sym typeface="Calibri"/>
              </a:rPr>
              <a:t>Cafétjänst</a:t>
            </a:r>
            <a:endParaRPr sz="2400" b="1">
              <a:solidFill>
                <a:schemeClr val="lt1"/>
              </a:solidFill>
              <a:latin typeface="Calibri"/>
              <a:ea typeface="Calibri"/>
              <a:cs typeface="Calibri"/>
              <a:sym typeface="Calibri"/>
            </a:endParaRPr>
          </a:p>
          <a:p>
            <a:pPr marL="0" lvl="0" indent="0" algn="l" rtl="0">
              <a:lnSpc>
                <a:spcPct val="115000"/>
              </a:lnSpc>
              <a:spcBef>
                <a:spcPts val="0"/>
              </a:spcBef>
              <a:spcAft>
                <a:spcPts val="0"/>
              </a:spcAft>
              <a:buNone/>
            </a:pPr>
            <a:r>
              <a:rPr lang="en-US" sz="2400">
                <a:solidFill>
                  <a:schemeClr val="lt1"/>
                </a:solidFill>
                <a:latin typeface="Calibri"/>
                <a:ea typeface="Calibri"/>
                <a:cs typeface="Calibri"/>
                <a:sym typeface="Calibri"/>
              </a:rPr>
              <a:t> 08:15-10:45: Bella G, Molly S, Isabelle E</a:t>
            </a:r>
            <a:endParaRPr sz="2400">
              <a:solidFill>
                <a:schemeClr val="lt1"/>
              </a:solidFill>
              <a:latin typeface="Calibri"/>
              <a:ea typeface="Calibri"/>
              <a:cs typeface="Calibri"/>
              <a:sym typeface="Calibri"/>
            </a:endParaRPr>
          </a:p>
          <a:p>
            <a:pPr marL="0" lvl="0" indent="0" algn="l" rtl="0">
              <a:spcBef>
                <a:spcPts val="0"/>
              </a:spcBef>
              <a:spcAft>
                <a:spcPts val="0"/>
              </a:spcAft>
              <a:buNone/>
            </a:pPr>
            <a:r>
              <a:rPr lang="en-US" sz="2400">
                <a:solidFill>
                  <a:schemeClr val="lt1"/>
                </a:solidFill>
                <a:latin typeface="Calibri"/>
                <a:ea typeface="Calibri"/>
                <a:cs typeface="Calibri"/>
                <a:sym typeface="Calibri"/>
              </a:rPr>
              <a:t>10:45-13:15: Dahlia, Tyra, Signe, Iris</a:t>
            </a:r>
            <a:endParaRPr sz="2400">
              <a:solidFill>
                <a:schemeClr val="lt1"/>
              </a:solidFill>
              <a:latin typeface="Calibri"/>
              <a:ea typeface="Calibri"/>
              <a:cs typeface="Calibri"/>
              <a:sym typeface="Calibri"/>
            </a:endParaRPr>
          </a:p>
          <a:p>
            <a:pPr marL="0" lvl="0" indent="0" algn="l" rtl="0">
              <a:spcBef>
                <a:spcPts val="0"/>
              </a:spcBef>
              <a:spcAft>
                <a:spcPts val="0"/>
              </a:spcAft>
              <a:buNone/>
            </a:pPr>
            <a:r>
              <a:rPr lang="en-US" sz="2400">
                <a:solidFill>
                  <a:schemeClr val="lt1"/>
                </a:solidFill>
                <a:latin typeface="Calibri"/>
                <a:ea typeface="Calibri"/>
                <a:cs typeface="Calibri"/>
                <a:sym typeface="Calibri"/>
              </a:rPr>
              <a:t>13:15-16:00: Tova, Mila, Jamilah, Alma</a:t>
            </a:r>
            <a:endParaRPr sz="2400">
              <a:solidFill>
                <a:schemeClr val="lt1"/>
              </a:solidFill>
              <a:latin typeface="Calibri"/>
              <a:ea typeface="Calibri"/>
              <a:cs typeface="Calibri"/>
              <a:sym typeface="Calibri"/>
            </a:endParaRPr>
          </a:p>
          <a:p>
            <a:pPr marL="0" lvl="0" indent="0" algn="l" rtl="0">
              <a:spcBef>
                <a:spcPts val="0"/>
              </a:spcBef>
              <a:spcAft>
                <a:spcPts val="0"/>
              </a:spcAft>
              <a:buNone/>
            </a:pPr>
            <a:endParaRPr sz="2400">
              <a:solidFill>
                <a:schemeClr val="lt1"/>
              </a:solidFill>
              <a:latin typeface="Calibri"/>
              <a:ea typeface="Calibri"/>
              <a:cs typeface="Calibri"/>
              <a:sym typeface="Calibri"/>
            </a:endParaRPr>
          </a:p>
          <a:p>
            <a:pPr marL="457200" lvl="0" indent="-381000" algn="l" rtl="0">
              <a:lnSpc>
                <a:spcPct val="115000"/>
              </a:lnSpc>
              <a:spcBef>
                <a:spcPts val="0"/>
              </a:spcBef>
              <a:spcAft>
                <a:spcPts val="0"/>
              </a:spcAft>
              <a:buClr>
                <a:schemeClr val="lt1"/>
              </a:buClr>
              <a:buSzPts val="2400"/>
              <a:buChar char="•"/>
            </a:pPr>
            <a:r>
              <a:rPr lang="en-US" sz="2400" b="1">
                <a:solidFill>
                  <a:schemeClr val="lt1"/>
                </a:solidFill>
                <a:latin typeface="Calibri"/>
                <a:ea typeface="Calibri"/>
                <a:cs typeface="Calibri"/>
                <a:sym typeface="Calibri"/>
              </a:rPr>
              <a:t>Baka</a:t>
            </a:r>
            <a:r>
              <a:rPr lang="en-US" sz="2400">
                <a:solidFill>
                  <a:schemeClr val="lt1"/>
                </a:solidFill>
                <a:latin typeface="Calibri"/>
                <a:ea typeface="Calibri"/>
                <a:cs typeface="Calibri"/>
                <a:sym typeface="Calibri"/>
              </a:rPr>
              <a:t> 15 st bakverksbitar/person: Ema, Heavenly, Julia Blanckenfjell, Victoria, Helny, Julia Blom, Ayleen, Hanna M</a:t>
            </a:r>
            <a:r>
              <a:rPr lang="en-US" sz="1100">
                <a:solidFill>
                  <a:schemeClr val="dk1"/>
                </a:solidFill>
              </a:rPr>
              <a:t> </a:t>
            </a:r>
            <a:endParaRPr/>
          </a:p>
        </p:txBody>
      </p:sp>
      <p:sp>
        <p:nvSpPr>
          <p:cNvPr id="111" name="Google Shape;111;p14"/>
          <p:cNvSpPr txBox="1"/>
          <p:nvPr/>
        </p:nvSpPr>
        <p:spPr>
          <a:xfrm>
            <a:off x="0" y="0"/>
            <a:ext cx="30000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50">
              <a:solidFill>
                <a:schemeClr val="dk1"/>
              </a:solidFill>
              <a:highlight>
                <a:srgbClr val="FFFFFF"/>
              </a:high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5"/>
          <p:cNvSpPr/>
          <p:nvPr/>
        </p:nvSpPr>
        <p:spPr>
          <a:xfrm>
            <a:off x="2800952" y="0"/>
            <a:ext cx="10972800" cy="914399"/>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D100"/>
              </a:buClr>
              <a:buSzPts val="4400"/>
              <a:buFont typeface="Calibri"/>
              <a:buNone/>
            </a:pPr>
            <a:r>
              <a:rPr lang="en-US" sz="4400" b="1">
                <a:solidFill>
                  <a:srgbClr val="FFD100"/>
                </a:solidFill>
                <a:latin typeface="Calibri"/>
                <a:ea typeface="Calibri"/>
                <a:cs typeface="Calibri"/>
                <a:sym typeface="Calibri"/>
              </a:rPr>
              <a:t>Tack för ert engagemang</a:t>
            </a:r>
            <a:endParaRPr sz="2200">
              <a:solidFill>
                <a:schemeClr val="dk1"/>
              </a:solidFill>
              <a:latin typeface="Calibri"/>
              <a:ea typeface="Calibri"/>
              <a:cs typeface="Calibri"/>
              <a:sym typeface="Calibri"/>
            </a:endParaRPr>
          </a:p>
        </p:txBody>
      </p:sp>
      <p:sp>
        <p:nvSpPr>
          <p:cNvPr id="118" name="Google Shape;118;p15"/>
          <p:cNvSpPr/>
          <p:nvPr/>
        </p:nvSpPr>
        <p:spPr>
          <a:xfrm>
            <a:off x="1828800" y="1828800"/>
            <a:ext cx="7315200" cy="5943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2600"/>
              <a:buFont typeface="Calibri"/>
              <a:buNone/>
            </a:pPr>
            <a:endParaRPr sz="2600">
              <a:solidFill>
                <a:schemeClr val="dk1"/>
              </a:solidFill>
              <a:latin typeface="Calibri"/>
              <a:ea typeface="Calibri"/>
              <a:cs typeface="Calibri"/>
              <a:sym typeface="Calibri"/>
            </a:endParaRPr>
          </a:p>
        </p:txBody>
      </p:sp>
      <p:pic>
        <p:nvPicPr>
          <p:cNvPr id="119" name="Google Shape;119;p15"/>
          <p:cNvPicPr preferRelativeResize="0"/>
          <p:nvPr/>
        </p:nvPicPr>
        <p:blipFill rotWithShape="1">
          <a:blip r:embed="rId3">
            <a:alphaModFix/>
          </a:blip>
          <a:stretch/>
        </p:blipFill>
        <p:spPr>
          <a:xfrm>
            <a:off x="2341345" y="1050958"/>
            <a:ext cx="7447546" cy="558566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923</Words>
  <Application>Microsoft Office PowerPoint</Application>
  <PresentationFormat>Bredbild</PresentationFormat>
  <Paragraphs>151</Paragraphs>
  <Slides>14</Slides>
  <Notes>14</Notes>
  <HiddenSlides>0</HiddenSlides>
  <MMClips>0</MMClips>
  <ScaleCrop>false</ScaleCrop>
  <HeadingPairs>
    <vt:vector size="6" baseType="variant">
      <vt:variant>
        <vt:lpstr>Använt teckensnitt</vt:lpstr>
      </vt:variant>
      <vt:variant>
        <vt:i4>3</vt:i4>
      </vt:variant>
      <vt:variant>
        <vt:lpstr>Tema</vt:lpstr>
      </vt:variant>
      <vt:variant>
        <vt:i4>4</vt:i4>
      </vt:variant>
      <vt:variant>
        <vt:lpstr>Bildrubriker</vt:lpstr>
      </vt:variant>
      <vt:variant>
        <vt:i4>14</vt:i4>
      </vt:variant>
    </vt:vector>
  </HeadingPairs>
  <TitlesOfParts>
    <vt:vector size="21" baseType="lpstr">
      <vt:lpstr>Quattrocento Sans</vt:lpstr>
      <vt:lpstr>Calibri</vt:lpstr>
      <vt:lpstr>Arial</vt:lpstr>
      <vt:lpstr>Office Theme</vt:lpstr>
      <vt:lpstr>Office Theme</vt:lpstr>
      <vt:lpstr>Office Theme</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Louise Byvik</dc:creator>
  <cp:lastModifiedBy>Louise Byvik</cp:lastModifiedBy>
  <cp:revision>1</cp:revision>
  <dcterms:created xsi:type="dcterms:W3CDTF">2026-08-11T04:57:23Z</dcterms:created>
  <dcterms:modified xsi:type="dcterms:W3CDTF">2026-09-07T13:32:27Z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9a9f5e-424d-4a65-97ac-13da87539831_Enabled">
    <vt:lpwstr>true</vt:lpwstr>
  </property>
  <property fmtid="{D5CDD505-2E9C-101B-9397-08002B2CF9AE}" pid="3" name="MSIP_Label_7a9a9f5e-424d-4a65-97ac-13da87539831_SetDate">
    <vt:lpwstr>2026-09-01T10:36:40Z</vt:lpwstr>
  </property>
  <property fmtid="{D5CDD505-2E9C-101B-9397-08002B2CF9AE}" pid="4" name="MSIP_Label_7a9a9f5e-424d-4a65-97ac-13da87539831_Method">
    <vt:lpwstr>Standard</vt:lpwstr>
  </property>
  <property fmtid="{D5CDD505-2E9C-101B-9397-08002B2CF9AE}" pid="5" name="MSIP_Label_7a9a9f5e-424d-4a65-97ac-13da87539831_Name">
    <vt:lpwstr>VGR Standard</vt:lpwstr>
  </property>
  <property fmtid="{D5CDD505-2E9C-101B-9397-08002B2CF9AE}" pid="6" name="MSIP_Label_7a9a9f5e-424d-4a65-97ac-13da87539831_SiteId">
    <vt:lpwstr>fc62a255-4220-47e4-9b5a-418eee31da5f</vt:lpwstr>
  </property>
  <property fmtid="{D5CDD505-2E9C-101B-9397-08002B2CF9AE}" pid="7" name="MSIP_Label_7a9a9f5e-424d-4a65-97ac-13da87539831_ActionId">
    <vt:lpwstr>394acca5-f1f1-46eb-a201-76c7eeaccdb9</vt:lpwstr>
  </property>
  <property fmtid="{D5CDD505-2E9C-101B-9397-08002B2CF9AE}" pid="8" name="MSIP_Label_7a9a9f5e-424d-4a65-97ac-13da87539831_ContentBits">
    <vt:lpwstr>0</vt:lpwstr>
  </property>
  <property fmtid="{D5CDD505-2E9C-101B-9397-08002B2CF9AE}" pid="9" name="MSIP_Label_7a9a9f5e-424d-4a65-97ac-13da87539831_Tag">
    <vt:lpwstr>10, 3, 0, 1</vt:lpwstr>
  </property>
</Properties>
</file>