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7" r:id="rId2"/>
    <p:sldId id="318" r:id="rId3"/>
    <p:sldId id="319" r:id="rId4"/>
    <p:sldId id="320" r:id="rId5"/>
    <p:sldId id="321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4111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dirty="0"/>
              <a:t>Klicka på ikonen för att lägga till en bild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84964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69731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84867632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52298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218049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21862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260898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98298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44756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68439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56352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50197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6414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33530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00528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dirty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88748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32DFD30-2122-4F4A-97B4-D0A849E36C5F}" type="datetime1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FA5D71E-5CDF-4C93-8A75-5B916FDC5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1662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781BBDC9-2DC6-4959-AC3D-49A5DCB05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50E82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AF7C4B-98E4-4AAC-8117-2BEC4CEFB35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34919" y="685800"/>
            <a:ext cx="3705269" cy="530859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1800" b="1" dirty="0">
                <a:solidFill>
                  <a:srgbClr val="FFFFFF"/>
                </a:solidFill>
              </a:rPr>
              <a:t>Arbetssätt/</a:t>
            </a:r>
            <a:r>
              <a:rPr lang="en-US" sz="1800" b="1" dirty="0" err="1">
                <a:solidFill>
                  <a:srgbClr val="FFFFFF"/>
                </a:solidFill>
              </a:rPr>
              <a:t>Kontring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B1155B9-3961-4950-9589-5EC5D0F75CF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6516553" y="685800"/>
            <a:ext cx="4754563" cy="5410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När vi återerövrar bollen kan vi antingen gå till speluppbyggnad (se speluppbyggnad) eller kontring. </a:t>
            </a:r>
            <a:br>
              <a:rPr lang="sv-SE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sv-SE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sv-SE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Kontrar</a:t>
            </a:r>
            <a:r>
              <a:rPr lang="sv-SE" sz="16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sv-SE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  vill vi utnyttja att motståndarna är i obalans och oorganiserade; skapa kontroll på motståndarnas planhalva och komma till avslut.</a:t>
            </a:r>
          </a:p>
          <a:p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v-SE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Uppgift</a:t>
            </a:r>
          </a:p>
          <a:p>
            <a:r>
              <a:rPr lang="sv-SE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	Kontrollera bollinnehavet</a:t>
            </a:r>
            <a:br>
              <a:rPr lang="sv-SE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v-SE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	Spela eller driva förbi motståndarnas första press</a:t>
            </a:r>
          </a:p>
          <a:p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v-SE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	Kontrollera bollen i spelyta 2 eller 3</a:t>
            </a:r>
          </a:p>
          <a:p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v-SE" sz="1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	Komma till avslut efter kontring</a:t>
            </a:r>
          </a:p>
          <a:p>
            <a:pPr marL="342900" indent="-342900"/>
            <a:endParaRPr lang="en-US" sz="1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628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781BBDC9-2DC6-4959-AC3D-49A5DCB05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50E82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AF7C4B-98E4-4AAC-8117-2BEC4CEFB35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34919" y="685800"/>
            <a:ext cx="3705269" cy="530859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1800" b="1" dirty="0">
                <a:solidFill>
                  <a:srgbClr val="FFFFFF"/>
                </a:solidFill>
              </a:rPr>
              <a:t>Arbetssätt/</a:t>
            </a:r>
            <a:r>
              <a:rPr lang="en-US" sz="1800" b="1" dirty="0" err="1">
                <a:solidFill>
                  <a:srgbClr val="FFFFFF"/>
                </a:solidFill>
              </a:rPr>
              <a:t>Kontring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B1155B9-3961-4950-9589-5EC5D0F75CF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6516553" y="685800"/>
            <a:ext cx="4754563" cy="5410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50800"/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Centrala korridorer</a:t>
            </a:r>
            <a:b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10"/>
              </a:lnSpc>
            </a:pPr>
            <a:r>
              <a:rPr lang="sv-SE" sz="1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0800" marR="190500">
              <a:lnSpc>
                <a:spcPct val="92000"/>
              </a:lnSpc>
              <a:spcAft>
                <a:spcPts val="0"/>
              </a:spcAft>
            </a:pP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För att skapa bra möjligheter att kontrollera bollen i spelyta 2 eller 3 samt komma </a:t>
            </a:r>
            <a:r>
              <a:rPr lang="sv-SE" sz="16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ill </a:t>
            </a:r>
            <a:r>
              <a:rPr lang="sv-SE" sz="16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vslut efter kontring är positioneringen i planens korridorer och spelytor en viktig del. </a:t>
            </a:r>
            <a:b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b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Vid kontring vill vi behålla bollen i de centrala korridorerna och positionera oss i alla spelytor.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1565"/>
              </a:lnSpc>
              <a:buNone/>
            </a:pP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0800"/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Vår positionering utgår från;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92000"/>
              </a:lnSpc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Positionering i de centrala korridorerna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5"/>
              </a:lnSpc>
              <a:buNone/>
            </a:pP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82000"/>
              </a:lnSpc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Positionering i alla spelytor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/>
            <a:endParaRPr lang="en-US" sz="1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563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781BBDC9-2DC6-4959-AC3D-49A5DCB05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50E82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AF7C4B-98E4-4AAC-8117-2BEC4CEFB35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34919" y="685800"/>
            <a:ext cx="3705269" cy="530859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1800" b="1" dirty="0">
                <a:solidFill>
                  <a:srgbClr val="FFFFFF"/>
                </a:solidFill>
              </a:rPr>
              <a:t>Arbetssätt/</a:t>
            </a:r>
            <a:r>
              <a:rPr lang="en-US" sz="1800" b="1" dirty="0" err="1">
                <a:solidFill>
                  <a:srgbClr val="FFFFFF"/>
                </a:solidFill>
              </a:rPr>
              <a:t>Kontring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B1155B9-3961-4950-9589-5EC5D0F75CF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6516553" y="685800"/>
            <a:ext cx="4754563" cy="5410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50800"/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Passningsprioriteringar</a:t>
            </a:r>
            <a:b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100"/>
              </a:lnSpc>
              <a:buNone/>
            </a:pP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0800" marR="190500">
              <a:lnSpc>
                <a:spcPct val="90000"/>
              </a:lnSpc>
              <a:spcAft>
                <a:spcPts val="0"/>
              </a:spcAft>
            </a:pP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 kontring vill vi genom våra passningsprioriteringar ta oss till så låg siﬀra som möjligt. </a:t>
            </a:r>
            <a:b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b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Detta för att, med kontroll, kunna spela oss förbi motståndarnas första press/linjer (lagdel). </a:t>
            </a:r>
            <a:b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b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För att kunna göra detta behöver vi ha spelare som gör sig spelbara (se spelbarhetsprincip).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1605"/>
              </a:lnSpc>
              <a:buNone/>
            </a:pPr>
            <a:r>
              <a:rPr lang="sv-SE" sz="1600" b="1" dirty="0">
                <a:solidFill>
                  <a:schemeClr val="tx1"/>
                </a:solidFill>
                <a:effectLst/>
                <a:latin typeface="MS PGothic" panose="020B0600070205080204" pitchFamily="34" charset="-128"/>
                <a:ea typeface="Calibri" panose="020F0502020204030204" pitchFamily="34" charset="0"/>
                <a:cs typeface="Arial" panose="020B0604020202020204" pitchFamily="34" charset="0"/>
              </a:rPr>
              <a:t> </a:t>
            </a:r>
            <a:r>
              <a:rPr lang="sv-SE" sz="1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0800" marR="304800" algn="just">
              <a:lnSpc>
                <a:spcPct val="88000"/>
              </a:lnSpc>
              <a:spcAft>
                <a:spcPts val="0"/>
              </a:spcAft>
            </a:pP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Detta för att ta oss förbi motståndarnas linjer, komma till avslut eller slå sista passningen till ett avslut </a:t>
            </a:r>
          </a:p>
          <a:p>
            <a:pPr marL="0" marR="304800" indent="0" algn="just">
              <a:lnSpc>
                <a:spcPct val="88000"/>
              </a:lnSpc>
              <a:spcAft>
                <a:spcPts val="0"/>
              </a:spcAft>
              <a:buNone/>
            </a:pPr>
            <a:r>
              <a:rPr lang="sv-SE" sz="1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0800" marR="355600">
              <a:lnSpc>
                <a:spcPct val="92000"/>
              </a:lnSpc>
              <a:spcAft>
                <a:spcPts val="0"/>
              </a:spcAft>
            </a:pP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Vi vet att sannolikheten att göra mål ökar ju fler spelare vi har i straﬀområdet.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/>
            <a:endParaRPr lang="en-US" sz="1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518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781BBDC9-2DC6-4959-AC3D-49A5DCB05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50E82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AF7C4B-98E4-4AAC-8117-2BEC4CEFB35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34919" y="685800"/>
            <a:ext cx="3705269" cy="530859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1800" b="1" dirty="0">
                <a:solidFill>
                  <a:srgbClr val="FFFFFF"/>
                </a:solidFill>
              </a:rPr>
              <a:t>Arbetssätt/</a:t>
            </a:r>
            <a:r>
              <a:rPr lang="en-US" sz="1800" b="1" dirty="0" err="1">
                <a:solidFill>
                  <a:srgbClr val="FFFFFF"/>
                </a:solidFill>
              </a:rPr>
              <a:t>Kontring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B1155B9-3961-4950-9589-5EC5D0F75CF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6516553" y="685800"/>
            <a:ext cx="4754563" cy="5410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Spelbarhetsprincip</a:t>
            </a:r>
            <a:b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10"/>
              </a:lnSpc>
              <a:buNone/>
            </a:pPr>
            <a:r>
              <a:rPr lang="sv-SE" sz="1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152400">
              <a:lnSpc>
                <a:spcPct val="92000"/>
              </a:lnSpc>
            </a:pP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Spelbarhetsprinciper – att göra sig spelbar beroende på bollhållarens situation och position är viktig för att ge bollhållaren fler alternativ och, med kontroll, kunna spela förbi motståndarnas press/linjer (lagdel).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1660"/>
              </a:lnSpc>
              <a:buNone/>
            </a:pP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139700" lvl="0" indent="-342900">
              <a:lnSpc>
                <a:spcPct val="93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90500" algn="l"/>
              </a:tabLst>
            </a:pP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Bollhållaren under press – spelbarhet framför (ex. väggspel) motståndarnas linje.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1650"/>
              </a:lnSpc>
              <a:buNone/>
            </a:pP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508000" lvl="0" indent="-342900">
              <a:lnSpc>
                <a:spcPct val="93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90500" algn="l"/>
              </a:tabLst>
            </a:pP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Bollhållare ej under press - spelbarhet i eller bakom (ex. djupledslöpning) motståndarnas linje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/>
            <a:endParaRPr lang="en-US" sz="1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742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781BBDC9-2DC6-4959-AC3D-49A5DCB05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50E82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AF7C4B-98E4-4AAC-8117-2BEC4CEFB35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34919" y="685800"/>
            <a:ext cx="3705269" cy="530859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1800" b="1" dirty="0">
                <a:solidFill>
                  <a:srgbClr val="FFFFFF"/>
                </a:solidFill>
              </a:rPr>
              <a:t>Arbetssätt/</a:t>
            </a:r>
            <a:r>
              <a:rPr lang="en-US" sz="1800" b="1" dirty="0" err="1">
                <a:solidFill>
                  <a:srgbClr val="FFFFFF"/>
                </a:solidFill>
              </a:rPr>
              <a:t>Kontring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B1155B9-3961-4950-9589-5EC5D0F75CF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6516553" y="685800"/>
            <a:ext cx="4754563" cy="5410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Uppflyttning</a:t>
            </a:r>
            <a:b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20"/>
              </a:lnSpc>
              <a:buNone/>
            </a:pPr>
            <a:r>
              <a:rPr lang="sv-SE" sz="1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Vid kontring är uppflyttning av laget en viktig faktor för att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92000"/>
              </a:lnSpc>
            </a:pP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underlätta en eventuell övergång till speluppbyggnad eller </a:t>
            </a:r>
            <a:r>
              <a:rPr lang="sv-SE" sz="16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å</a:t>
            </a: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tererövring.</a:t>
            </a:r>
            <a:r>
              <a:rPr lang="sv-SE" sz="1600" b="1" dirty="0">
                <a:solidFill>
                  <a:schemeClr val="tx1"/>
                </a:solidFill>
                <a:effectLst/>
                <a:latin typeface="MS PGothic" panose="020B0600070205080204" pitchFamily="34" charset="-128"/>
                <a:ea typeface="Calibri" panose="020F0502020204030204" pitchFamily="34" charset="0"/>
                <a:cs typeface="Arial" panose="020B0604020202020204" pitchFamily="34" charset="0"/>
              </a:rPr>
              <a:t> 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5"/>
              </a:lnSpc>
              <a:buNone/>
            </a:pP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1605"/>
              </a:lnSpc>
              <a:buNone/>
            </a:pPr>
            <a:r>
              <a:rPr lang="sv-SE" sz="1600" b="1" dirty="0">
                <a:solidFill>
                  <a:schemeClr val="tx1"/>
                </a:solidFill>
                <a:effectLst/>
                <a:latin typeface="MS PGothic" panose="020B0600070205080204" pitchFamily="34" charset="-128"/>
                <a:ea typeface="Calibri" panose="020F0502020204030204" pitchFamily="34" charset="0"/>
                <a:cs typeface="Arial" panose="020B0604020202020204" pitchFamily="34" charset="0"/>
              </a:rPr>
              <a:t> 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12700">
              <a:lnSpc>
                <a:spcPct val="88000"/>
              </a:lnSpc>
            </a:pP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Om motståndarna organiserar sig eller det inte är möjligt att spela till en lägre siﬀra vill vi övergå till speluppbyggnad och en uppflyttning av laget möjliggör ett bra spelavstånd.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Vid en eventuell bollförlust i kontringen vill vi genom</a:t>
            </a:r>
            <a:endParaRPr lang="sv-S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sv-SE" sz="1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uppflyttningen skapa ett kompakt lag med goda möjligheter till återerövring</a:t>
            </a:r>
            <a:r>
              <a:rPr lang="sv-SE" sz="17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sv-SE" sz="17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/>
            <a:endParaRPr lang="en-US" sz="1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407649"/>
      </p:ext>
    </p:extLst>
  </p:cSld>
  <p:clrMapOvr>
    <a:masterClrMapping/>
  </p:clrMapOvr>
</p:sld>
</file>

<file path=ppt/theme/theme1.xml><?xml version="1.0" encoding="utf-8"?>
<a:theme xmlns:a="http://schemas.openxmlformats.org/drawingml/2006/main" name="Sektor">
  <a:themeElements>
    <a:clrScheme name="Sek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k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k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393</Words>
  <Application>Microsoft Office PowerPoint</Application>
  <PresentationFormat>Bredbild</PresentationFormat>
  <Paragraphs>45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12" baseType="lpstr">
      <vt:lpstr>MS PGothic</vt:lpstr>
      <vt:lpstr>Arial</vt:lpstr>
      <vt:lpstr>Calibri</vt:lpstr>
      <vt:lpstr>Century Gothic</vt:lpstr>
      <vt:lpstr>Times New Roman</vt:lpstr>
      <vt:lpstr>Wingdings 3</vt:lpstr>
      <vt:lpstr>Sektor</vt:lpstr>
      <vt:lpstr>Arbetssätt/Kontring</vt:lpstr>
      <vt:lpstr>Arbetssätt/Kontring</vt:lpstr>
      <vt:lpstr>Arbetssätt/Kontring</vt:lpstr>
      <vt:lpstr>Arbetssätt/Kontring</vt:lpstr>
      <vt:lpstr>Arbetssätt/Kontring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Arbetssätt/Kontring</dc:title>
  <dc:creator>Anders Bademo</dc:creator>
  <cp:lastModifiedBy>Anders Bademo</cp:lastModifiedBy>
  <cp:revision>1</cp:revision>
  <dcterms:created xsi:type="dcterms:W3CDTF">2022-07-19T06:34:51Z</dcterms:created>
  <dcterms:modified xsi:type="dcterms:W3CDTF">2022-07-19T06:35:50Z</dcterms:modified>
</cp:coreProperties>
</file>