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8" r:id="rId2"/>
    <p:sldId id="329" r:id="rId3"/>
    <p:sldId id="330" r:id="rId4"/>
    <p:sldId id="331" r:id="rId5"/>
    <p:sldId id="332" r:id="rId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sv-SE"/>
              <a:t>Klicka här för att ändra mall för rubrikformat</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55680009"/>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ed bild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dirty="0"/>
              <a:t>Klicka på ikonen för att lägga till en bild</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Date Placeholder 2"/>
          <p:cNvSpPr>
            <a:spLocks noGrp="1"/>
          </p:cNvSpPr>
          <p:nvPr>
            <p:ph type="dt" sz="half" idx="10"/>
          </p:nvPr>
        </p:nvSpPr>
        <p:spPr/>
        <p:txBody>
          <a:bodyPr/>
          <a:lstStyle/>
          <a:p>
            <a:fld id="{B32DFD30-2122-4F4A-97B4-D0A849E36C5F}" type="datetime1">
              <a:rPr lang="en-US" smtClean="0"/>
              <a:t>7/19/2022</a:t>
            </a:fld>
            <a:endParaRPr lang="en-US" dirty="0"/>
          </a:p>
        </p:txBody>
      </p:sp>
      <p:sp>
        <p:nvSpPr>
          <p:cNvPr id="4" name="Footer Placeholder 3"/>
          <p:cNvSpPr>
            <a:spLocks noGrp="1"/>
          </p:cNvSpPr>
          <p:nvPr>
            <p:ph type="ftr" sz="quarter" idx="11"/>
          </p:nvPr>
        </p:nvSpPr>
        <p:spPr/>
        <p:txBody>
          <a:bodyPr/>
          <a:lstStyle/>
          <a:p>
            <a:r>
              <a:rPr lang="en-US" dirty="0"/>
              <a:t>Sample Footer Text</a:t>
            </a:r>
          </a:p>
        </p:txBody>
      </p:sp>
      <p:sp>
        <p:nvSpPr>
          <p:cNvPr id="5" name="Slide Number Placeholder 4"/>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357496778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sv-SE"/>
              <a:t>Klicka här för att ändra mall för rubrikformat</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2061739400"/>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sv-SE"/>
              <a:t>Klicka här för att ändra mall för rubrikformat</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46935278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sv-SE"/>
              <a:t>Klicka här för att ändra mall för rubrikformat</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3977296964"/>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nkort för citat">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sv-SE"/>
              <a:t>Klicka här för att ändra mall för rubrikformat</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sv-SE"/>
              <a:t>Klicka här för att ändra format på bakgrundstexten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041763217"/>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ant eller falskt">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sv-SE"/>
              <a:t>Klicka här för att ändra mall för rubrikformat</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sv-SE"/>
              <a:t>Klicka här för att ändra format på bakgrundstexten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827543415"/>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ncho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3187150512"/>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1900003568"/>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nchor="ct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2994330694"/>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sv-SE"/>
              <a:t>Klicka här för att ändra mall för rubrikformat</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32DFD30-2122-4F4A-97B4-D0A849E36C5F}" type="datetime1">
              <a:rPr lang="en-US" smtClean="0"/>
              <a:t>7/19/2022</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6" name="Slide Number Placeholder 5"/>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3107454417"/>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B32DFD30-2122-4F4A-97B4-D0A849E36C5F}" type="datetime1">
              <a:rPr lang="en-US" smtClean="0"/>
              <a:t>7/19/2022</a:t>
            </a:fld>
            <a:endParaRPr lang="en-US" dirty="0"/>
          </a:p>
        </p:txBody>
      </p:sp>
      <p:sp>
        <p:nvSpPr>
          <p:cNvPr id="6" name="Footer Placeholder 5"/>
          <p:cNvSpPr>
            <a:spLocks noGrp="1"/>
          </p:cNvSpPr>
          <p:nvPr>
            <p:ph type="ftr" sz="quarter" idx="11"/>
          </p:nvPr>
        </p:nvSpPr>
        <p:spPr/>
        <p:txBody>
          <a:bodyPr/>
          <a:lstStyle/>
          <a:p>
            <a:r>
              <a:rPr lang="en-US" dirty="0"/>
              <a:t>Sample Footer Text</a:t>
            </a:r>
          </a:p>
        </p:txBody>
      </p:sp>
      <p:sp>
        <p:nvSpPr>
          <p:cNvPr id="7" name="Slide Number Placeholder 6"/>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853138876"/>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mall för rubrikformat</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B32DFD30-2122-4F4A-97B4-D0A849E36C5F}" type="datetime1">
              <a:rPr lang="en-US" smtClean="0"/>
              <a:t>7/19/2022</a:t>
            </a:fld>
            <a:endParaRPr lang="en-US" dirty="0"/>
          </a:p>
        </p:txBody>
      </p:sp>
      <p:sp>
        <p:nvSpPr>
          <p:cNvPr id="8" name="Footer Placeholder 7"/>
          <p:cNvSpPr>
            <a:spLocks noGrp="1"/>
          </p:cNvSpPr>
          <p:nvPr>
            <p:ph type="ftr" sz="quarter" idx="11"/>
          </p:nvPr>
        </p:nvSpPr>
        <p:spPr/>
        <p:txBody>
          <a:bodyPr/>
          <a:lstStyle/>
          <a:p>
            <a:r>
              <a:rPr lang="en-US" dirty="0"/>
              <a:t>Sample Footer Text</a:t>
            </a:r>
          </a:p>
        </p:txBody>
      </p:sp>
      <p:sp>
        <p:nvSpPr>
          <p:cNvPr id="9" name="Slide Number Placeholder 8"/>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3314063846"/>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B32DFD30-2122-4F4A-97B4-D0A849E36C5F}" type="datetime1">
              <a:rPr lang="en-US" smtClean="0"/>
              <a:t>7/19/2022</a:t>
            </a:fld>
            <a:endParaRPr lang="en-US" dirty="0"/>
          </a:p>
        </p:txBody>
      </p:sp>
      <p:sp>
        <p:nvSpPr>
          <p:cNvPr id="4" name="Footer Placeholder 3"/>
          <p:cNvSpPr>
            <a:spLocks noGrp="1"/>
          </p:cNvSpPr>
          <p:nvPr>
            <p:ph type="ftr" sz="quarter" idx="11"/>
          </p:nvPr>
        </p:nvSpPr>
        <p:spPr/>
        <p:txBody>
          <a:bodyPr/>
          <a:lstStyle/>
          <a:p>
            <a:r>
              <a:rPr lang="en-US" dirty="0"/>
              <a:t>Sample Footer Text</a:t>
            </a:r>
          </a:p>
        </p:txBody>
      </p:sp>
      <p:sp>
        <p:nvSpPr>
          <p:cNvPr id="5" name="Slide Number Placeholder 4"/>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488610042"/>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2DFD30-2122-4F4A-97B4-D0A849E36C5F}" type="datetime1">
              <a:rPr lang="en-US" smtClean="0"/>
              <a:t>7/19/2022</a:t>
            </a:fld>
            <a:endParaRPr lang="en-US" dirty="0"/>
          </a:p>
        </p:txBody>
      </p:sp>
      <p:sp>
        <p:nvSpPr>
          <p:cNvPr id="3" name="Footer Placeholder 2"/>
          <p:cNvSpPr>
            <a:spLocks noGrp="1"/>
          </p:cNvSpPr>
          <p:nvPr>
            <p:ph type="ftr" sz="quarter" idx="11"/>
          </p:nvPr>
        </p:nvSpPr>
        <p:spPr/>
        <p:txBody>
          <a:bodyPr/>
          <a:lstStyle/>
          <a:p>
            <a:r>
              <a:rPr lang="en-US" dirty="0"/>
              <a:t>Sample Footer Text</a:t>
            </a:r>
          </a:p>
        </p:txBody>
      </p:sp>
      <p:sp>
        <p:nvSpPr>
          <p:cNvPr id="4" name="Slide Number Placeholder 3"/>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4250861203"/>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sv-SE"/>
              <a:t>Klicka här för att ändra mall för rubrikformat</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B32DFD30-2122-4F4A-97B4-D0A849E36C5F}" type="datetime1">
              <a:rPr lang="en-US" smtClean="0"/>
              <a:t>7/19/2022</a:t>
            </a:fld>
            <a:endParaRPr lang="en-US" dirty="0"/>
          </a:p>
        </p:txBody>
      </p:sp>
      <p:sp>
        <p:nvSpPr>
          <p:cNvPr id="6" name="Footer Placeholder 5"/>
          <p:cNvSpPr>
            <a:spLocks noGrp="1"/>
          </p:cNvSpPr>
          <p:nvPr>
            <p:ph type="ftr" sz="quarter" idx="11"/>
          </p:nvPr>
        </p:nvSpPr>
        <p:spPr/>
        <p:txBody>
          <a:bodyPr/>
          <a:lstStyle/>
          <a:p>
            <a:r>
              <a:rPr lang="en-US" dirty="0"/>
              <a:t>Sample Footer Text</a:t>
            </a:r>
          </a:p>
        </p:txBody>
      </p:sp>
      <p:sp>
        <p:nvSpPr>
          <p:cNvPr id="7" name="Slide Number Placeholder 6"/>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2322696606"/>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sv-SE"/>
              <a:t>Klicka här för att ändra mall för rubrikformat</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dirty="0"/>
              <a:t>Klicka på ikonen för att lägga till en bild</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B32DFD30-2122-4F4A-97B4-D0A849E36C5F}" type="datetime1">
              <a:rPr lang="en-US" smtClean="0"/>
              <a:t>7/19/2022</a:t>
            </a:fld>
            <a:endParaRPr lang="en-US" dirty="0"/>
          </a:p>
        </p:txBody>
      </p:sp>
      <p:sp>
        <p:nvSpPr>
          <p:cNvPr id="6" name="Footer Placeholder 5"/>
          <p:cNvSpPr>
            <a:spLocks noGrp="1"/>
          </p:cNvSpPr>
          <p:nvPr>
            <p:ph type="ftr" sz="quarter" idx="11"/>
          </p:nvPr>
        </p:nvSpPr>
        <p:spPr/>
        <p:txBody>
          <a:bodyPr/>
          <a:lstStyle/>
          <a:p>
            <a:r>
              <a:rPr lang="en-US" dirty="0"/>
              <a:t>Sample Footer Text</a:t>
            </a:r>
          </a:p>
        </p:txBody>
      </p:sp>
      <p:sp>
        <p:nvSpPr>
          <p:cNvPr id="7" name="Slide Number Placeholder 6"/>
          <p:cNvSpPr>
            <a:spLocks noGrp="1"/>
          </p:cNvSpPr>
          <p:nvPr>
            <p:ph type="sldNum" sz="quarter" idx="12"/>
          </p:nvPr>
        </p:nvSpPr>
        <p:spPr/>
        <p:txBody>
          <a:body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276318911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alpha val="75000"/>
          </a:schemeClr>
        </a:soli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32DFD30-2122-4F4A-97B4-D0A849E36C5F}" type="datetime1">
              <a:rPr lang="en-US" smtClean="0"/>
              <a:t>7/19/2022</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r>
              <a:rPr lang="en-US" dirty="0"/>
              <a:t>Sample Footer Text</a:t>
            </a: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FA5D71E-5CDF-4C93-8A75-5B916FDC5BEA}" type="slidenum">
              <a:rPr lang="en-US" smtClean="0"/>
              <a:pPr/>
              <a:t>‹#›</a:t>
            </a:fld>
            <a:endParaRPr lang="en-US" dirty="0"/>
          </a:p>
        </p:txBody>
      </p:sp>
    </p:spTree>
    <p:extLst>
      <p:ext uri="{BB962C8B-B14F-4D97-AF65-F5344CB8AC3E}">
        <p14:creationId xmlns:p14="http://schemas.microsoft.com/office/powerpoint/2010/main" val="68718734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ftr="0" dt="0"/>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9" name="Straight Connector 8">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5" name="Rectangle 14">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7" name="Rectangle 16">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A50E82"/>
              </a:solidFill>
              <a:effectLst/>
              <a:uLnTx/>
              <a:uFillTx/>
              <a:latin typeface="Century Gothic" panose="020B0502020202020204"/>
              <a:ea typeface="+mn-ea"/>
              <a:cs typeface="+mn-cs"/>
            </a:endParaRPr>
          </a:p>
        </p:txBody>
      </p:sp>
      <p:grpSp>
        <p:nvGrpSpPr>
          <p:cNvPr id="19" name="Group 18">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0" name="Straight Connector 19">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6" name="Rectangle 25">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Rubrik 1">
            <a:extLst>
              <a:ext uri="{FF2B5EF4-FFF2-40B4-BE49-F238E27FC236}">
                <a16:creationId xmlns:a16="http://schemas.microsoft.com/office/drawing/2014/main" id="{D2AF7C4B-98E4-4AAC-8117-2BEC4CEFB356}"/>
              </a:ext>
            </a:extLst>
          </p:cNvPr>
          <p:cNvSpPr>
            <a:spLocks noGrp="1"/>
          </p:cNvSpPr>
          <p:nvPr>
            <p:ph type="ctrTitle" idx="4294967295"/>
          </p:nvPr>
        </p:nvSpPr>
        <p:spPr>
          <a:xfrm>
            <a:off x="1834919" y="685800"/>
            <a:ext cx="3705269" cy="5308599"/>
          </a:xfrm>
        </p:spPr>
        <p:txBody>
          <a:bodyPr vert="horz" lIns="91440" tIns="45720" rIns="91440" bIns="45720" rtlCol="0" anchor="ctr">
            <a:normAutofit/>
          </a:bodyPr>
          <a:lstStyle/>
          <a:p>
            <a:r>
              <a:rPr lang="sv-SE" sz="1800" b="1" dirty="0"/>
              <a:t>Förhindra och rädda avslut</a:t>
            </a:r>
            <a:endParaRPr lang="en-US" sz="1800" b="1" dirty="0"/>
          </a:p>
        </p:txBody>
      </p:sp>
      <p:sp>
        <p:nvSpPr>
          <p:cNvPr id="3" name="Underrubrik 2">
            <a:extLst>
              <a:ext uri="{FF2B5EF4-FFF2-40B4-BE49-F238E27FC236}">
                <a16:creationId xmlns:a16="http://schemas.microsoft.com/office/drawing/2014/main" id="{AB1155B9-3961-4950-9589-5EC5D0F75CF6}"/>
              </a:ext>
            </a:extLst>
          </p:cNvPr>
          <p:cNvSpPr>
            <a:spLocks noGrp="1"/>
          </p:cNvSpPr>
          <p:nvPr>
            <p:ph type="subTitle" idx="4294967295"/>
          </p:nvPr>
        </p:nvSpPr>
        <p:spPr>
          <a:xfrm>
            <a:off x="6516553" y="685800"/>
            <a:ext cx="5296002" cy="5410200"/>
          </a:xfrm>
        </p:spPr>
        <p:txBody>
          <a:bodyPr vert="horz" lIns="91440" tIns="45720" rIns="91440" bIns="45720" rtlCol="0" anchor="ctr">
            <a:normAutofit/>
          </a:bodyPr>
          <a:lstStyle/>
          <a:p>
            <a:r>
              <a:rPr lang="sv-SE" sz="1600" b="1" dirty="0">
                <a:solidFill>
                  <a:schemeClr val="tx1"/>
                </a:solidFill>
              </a:rPr>
              <a:t>När vi kommer till förhindra och rädda avslut vill vi tvinga motståndarna till de yttre korridorerna. Detta för att förhindra att de tar sig till centrala genombrott, inspel och skott samt med kontroll tar sig in i Assistytorna och når Gold Zone.</a:t>
            </a:r>
          </a:p>
          <a:p>
            <a:endParaRPr lang="sv-SE" sz="1600" b="1" dirty="0">
              <a:solidFill>
                <a:schemeClr val="tx1"/>
              </a:solidFill>
            </a:endParaRPr>
          </a:p>
          <a:p>
            <a:r>
              <a:rPr lang="sv-SE" sz="1600" b="1" dirty="0">
                <a:solidFill>
                  <a:schemeClr val="tx1"/>
                </a:solidFill>
              </a:rPr>
              <a:t>Uppgift</a:t>
            </a:r>
          </a:p>
          <a:p>
            <a:r>
              <a:rPr lang="sv-SE" sz="1600" b="1" dirty="0">
                <a:solidFill>
                  <a:schemeClr val="tx1"/>
                </a:solidFill>
              </a:rPr>
              <a:t>-	Förhindra att motståndarna kommer till avslut i Gold Zone.</a:t>
            </a:r>
          </a:p>
          <a:p>
            <a:r>
              <a:rPr lang="sv-SE" sz="1600" b="1" dirty="0">
                <a:solidFill>
                  <a:schemeClr val="tx1"/>
                </a:solidFill>
              </a:rPr>
              <a:t>-	Förhindra att motståndarna gör mål</a:t>
            </a:r>
          </a:p>
        </p:txBody>
      </p:sp>
    </p:spTree>
    <p:extLst>
      <p:ext uri="{BB962C8B-B14F-4D97-AF65-F5344CB8AC3E}">
        <p14:creationId xmlns:p14="http://schemas.microsoft.com/office/powerpoint/2010/main" val="3481634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9" name="Straight Connector 8">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5" name="Rectangle 14">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7" name="Rectangle 16">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A50E82"/>
              </a:solidFill>
              <a:effectLst/>
              <a:uLnTx/>
              <a:uFillTx/>
              <a:latin typeface="Century Gothic" panose="020B0502020202020204"/>
              <a:ea typeface="+mn-ea"/>
              <a:cs typeface="+mn-cs"/>
            </a:endParaRPr>
          </a:p>
        </p:txBody>
      </p:sp>
      <p:grpSp>
        <p:nvGrpSpPr>
          <p:cNvPr id="19" name="Group 18">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0" name="Straight Connector 19">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6" name="Rectangle 25">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Rubrik 1">
            <a:extLst>
              <a:ext uri="{FF2B5EF4-FFF2-40B4-BE49-F238E27FC236}">
                <a16:creationId xmlns:a16="http://schemas.microsoft.com/office/drawing/2014/main" id="{D2AF7C4B-98E4-4AAC-8117-2BEC4CEFB356}"/>
              </a:ext>
            </a:extLst>
          </p:cNvPr>
          <p:cNvSpPr>
            <a:spLocks noGrp="1"/>
          </p:cNvSpPr>
          <p:nvPr>
            <p:ph type="ctrTitle" idx="4294967295"/>
          </p:nvPr>
        </p:nvSpPr>
        <p:spPr>
          <a:xfrm>
            <a:off x="1834919" y="685800"/>
            <a:ext cx="3705269" cy="5308599"/>
          </a:xfrm>
        </p:spPr>
        <p:txBody>
          <a:bodyPr vert="horz" lIns="91440" tIns="45720" rIns="91440" bIns="45720" rtlCol="0" anchor="ctr">
            <a:normAutofit/>
          </a:bodyPr>
          <a:lstStyle/>
          <a:p>
            <a:r>
              <a:rPr lang="sv-SE" sz="1800" b="1" dirty="0"/>
              <a:t>Förhindra och rädda avslut</a:t>
            </a:r>
            <a:endParaRPr lang="en-US" sz="1800" b="1" dirty="0"/>
          </a:p>
        </p:txBody>
      </p:sp>
      <p:sp>
        <p:nvSpPr>
          <p:cNvPr id="3" name="Underrubrik 2">
            <a:extLst>
              <a:ext uri="{FF2B5EF4-FFF2-40B4-BE49-F238E27FC236}">
                <a16:creationId xmlns:a16="http://schemas.microsoft.com/office/drawing/2014/main" id="{AB1155B9-3961-4950-9589-5EC5D0F75CF6}"/>
              </a:ext>
            </a:extLst>
          </p:cNvPr>
          <p:cNvSpPr>
            <a:spLocks noGrp="1"/>
          </p:cNvSpPr>
          <p:nvPr>
            <p:ph type="subTitle" idx="4294967295"/>
          </p:nvPr>
        </p:nvSpPr>
        <p:spPr>
          <a:xfrm>
            <a:off x="6516553" y="685800"/>
            <a:ext cx="5296002" cy="5410200"/>
          </a:xfrm>
        </p:spPr>
        <p:txBody>
          <a:bodyPr vert="horz" lIns="91440" tIns="45720" rIns="91440" bIns="45720" rtlCol="0" anchor="ctr">
            <a:normAutofit/>
          </a:bodyPr>
          <a:lstStyle/>
          <a:p>
            <a:r>
              <a:rPr lang="sv-SE" sz="1600" b="1" dirty="0">
                <a:solidFill>
                  <a:schemeClr val="tx1"/>
                </a:solidFill>
              </a:rPr>
              <a:t>Positionering</a:t>
            </a:r>
          </a:p>
          <a:p>
            <a:endParaRPr lang="sv-SE" sz="1600" b="1" dirty="0">
              <a:solidFill>
                <a:schemeClr val="tx1"/>
              </a:solidFill>
            </a:endParaRPr>
          </a:p>
          <a:p>
            <a:r>
              <a:rPr lang="sv-SE" sz="1600" b="1" dirty="0">
                <a:solidFill>
                  <a:schemeClr val="tx1"/>
                </a:solidFill>
              </a:rPr>
              <a:t>Utifrån vart motståndarna kontrollerar bollen vill vi positionera oss för att i första hand förhindra avslut och i andra hand rädda avslut.</a:t>
            </a:r>
          </a:p>
          <a:p>
            <a:endParaRPr lang="sv-SE" sz="1600" b="1" dirty="0">
              <a:solidFill>
                <a:schemeClr val="tx1"/>
              </a:solidFill>
            </a:endParaRPr>
          </a:p>
          <a:p>
            <a:r>
              <a:rPr lang="sv-SE" sz="1600" b="1" dirty="0">
                <a:solidFill>
                  <a:schemeClr val="tx1"/>
                </a:solidFill>
              </a:rPr>
              <a:t>För att förhindra och rädda avslut är det viktigt för oss att vara i minst numerärt likaläge gentemot motståndarna.</a:t>
            </a:r>
          </a:p>
          <a:p>
            <a:endParaRPr lang="sv-SE" sz="1600" b="1" dirty="0">
              <a:solidFill>
                <a:schemeClr val="tx1"/>
              </a:solidFill>
            </a:endParaRPr>
          </a:p>
          <a:p>
            <a:r>
              <a:rPr lang="sv-SE" sz="1600" b="1" dirty="0">
                <a:solidFill>
                  <a:schemeClr val="tx1"/>
                </a:solidFill>
              </a:rPr>
              <a:t>Vår positionering innebär att vi, precis som i förhindra speluppbyggnad är kompakta och ska även förhindra motståndarna att göra en spelvändning mellan våra lagdelar. Det vill säga att fortsatt hålla motståndarna framför och utanför våra lagdelar.</a:t>
            </a:r>
          </a:p>
          <a:p>
            <a:endParaRPr lang="sv-SE" sz="1600" b="1" dirty="0">
              <a:solidFill>
                <a:schemeClr val="tx1"/>
              </a:solidFill>
            </a:endParaRPr>
          </a:p>
        </p:txBody>
      </p:sp>
    </p:spTree>
    <p:extLst>
      <p:ext uri="{BB962C8B-B14F-4D97-AF65-F5344CB8AC3E}">
        <p14:creationId xmlns:p14="http://schemas.microsoft.com/office/powerpoint/2010/main" val="2802798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9" name="Straight Connector 8">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5" name="Rectangle 14">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7" name="Rectangle 16">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A50E82"/>
              </a:solidFill>
              <a:effectLst/>
              <a:uLnTx/>
              <a:uFillTx/>
              <a:latin typeface="Century Gothic" panose="020B0502020202020204"/>
              <a:ea typeface="+mn-ea"/>
              <a:cs typeface="+mn-cs"/>
            </a:endParaRPr>
          </a:p>
        </p:txBody>
      </p:sp>
      <p:grpSp>
        <p:nvGrpSpPr>
          <p:cNvPr id="19" name="Group 18">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0" name="Straight Connector 19">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6" name="Rectangle 25">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Rubrik 1">
            <a:extLst>
              <a:ext uri="{FF2B5EF4-FFF2-40B4-BE49-F238E27FC236}">
                <a16:creationId xmlns:a16="http://schemas.microsoft.com/office/drawing/2014/main" id="{D2AF7C4B-98E4-4AAC-8117-2BEC4CEFB356}"/>
              </a:ext>
            </a:extLst>
          </p:cNvPr>
          <p:cNvSpPr>
            <a:spLocks noGrp="1"/>
          </p:cNvSpPr>
          <p:nvPr>
            <p:ph type="ctrTitle" idx="4294967295"/>
          </p:nvPr>
        </p:nvSpPr>
        <p:spPr>
          <a:xfrm>
            <a:off x="1834919" y="685800"/>
            <a:ext cx="3705269" cy="5308599"/>
          </a:xfrm>
        </p:spPr>
        <p:txBody>
          <a:bodyPr vert="horz" lIns="91440" tIns="45720" rIns="91440" bIns="45720" rtlCol="0" anchor="ctr">
            <a:normAutofit/>
          </a:bodyPr>
          <a:lstStyle/>
          <a:p>
            <a:r>
              <a:rPr lang="sv-SE" sz="1800" b="1" dirty="0"/>
              <a:t>Förhindra och rädda avslut</a:t>
            </a:r>
            <a:endParaRPr lang="en-US" sz="1800" b="1" dirty="0"/>
          </a:p>
        </p:txBody>
      </p:sp>
      <p:sp>
        <p:nvSpPr>
          <p:cNvPr id="3" name="Underrubrik 2">
            <a:extLst>
              <a:ext uri="{FF2B5EF4-FFF2-40B4-BE49-F238E27FC236}">
                <a16:creationId xmlns:a16="http://schemas.microsoft.com/office/drawing/2014/main" id="{AB1155B9-3961-4950-9589-5EC5D0F75CF6}"/>
              </a:ext>
            </a:extLst>
          </p:cNvPr>
          <p:cNvSpPr>
            <a:spLocks noGrp="1"/>
          </p:cNvSpPr>
          <p:nvPr>
            <p:ph type="subTitle" idx="4294967295"/>
          </p:nvPr>
        </p:nvSpPr>
        <p:spPr>
          <a:xfrm>
            <a:off x="6516553" y="685800"/>
            <a:ext cx="5296002" cy="5410200"/>
          </a:xfrm>
        </p:spPr>
        <p:txBody>
          <a:bodyPr vert="horz" lIns="91440" tIns="45720" rIns="91440" bIns="45720" rtlCol="0" anchor="ctr">
            <a:normAutofit/>
          </a:bodyPr>
          <a:lstStyle/>
          <a:p>
            <a:pPr marL="50800"/>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Press</a:t>
            </a:r>
            <a:b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b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110"/>
              </a:lnSpc>
              <a:buNone/>
            </a:pPr>
            <a:r>
              <a:rPr lang="sv-SE" sz="16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50800" marR="406400">
              <a:lnSpc>
                <a:spcPct val="92000"/>
              </a:lnSpc>
              <a:spcAft>
                <a:spcPts val="0"/>
              </a:spcAft>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Pressen är viktig del i förhindra och rädda avslut för att begränsa motståndarnas tid och yta för att kontrollerat kunna spela bollen till eller i Gold Zone.</a:t>
            </a:r>
            <a:b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b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20"/>
              </a:lnSpc>
              <a:buNone/>
            </a:pPr>
            <a:r>
              <a:rPr lang="sv-SE" sz="16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r>
              <a:rPr lang="sv-SE" sz="1600" b="1" dirty="0">
                <a:solidFill>
                  <a:schemeClr val="tx1"/>
                </a:solidFill>
                <a:effectLst/>
                <a:latin typeface="Arial" panose="020B0604020202020204" pitchFamily="34" charset="0"/>
                <a:ea typeface="Arial" panose="020B0604020202020204" pitchFamily="34" charset="0"/>
              </a:rPr>
              <a:t>I vår press krävs aktioner med maximal hastighet i våra förflyttningar och en närhet till bollhållaren. </a:t>
            </a:r>
            <a:br>
              <a:rPr lang="sv-SE" sz="1600" b="1" dirty="0">
                <a:solidFill>
                  <a:schemeClr val="tx1"/>
                </a:solidFill>
                <a:effectLst/>
                <a:latin typeface="Arial" panose="020B0604020202020204" pitchFamily="34" charset="0"/>
                <a:ea typeface="Arial" panose="020B0604020202020204" pitchFamily="34" charset="0"/>
              </a:rPr>
            </a:br>
            <a:br>
              <a:rPr lang="sv-SE" sz="1600" b="1" dirty="0">
                <a:solidFill>
                  <a:schemeClr val="tx1"/>
                </a:solidFill>
                <a:effectLst/>
                <a:latin typeface="Arial" panose="020B0604020202020204" pitchFamily="34" charset="0"/>
                <a:ea typeface="Arial" panose="020B0604020202020204" pitchFamily="34" charset="0"/>
              </a:rPr>
            </a:br>
            <a:r>
              <a:rPr lang="sv-SE" sz="1600" b="1" dirty="0">
                <a:solidFill>
                  <a:schemeClr val="tx1"/>
                </a:solidFill>
                <a:effectLst/>
                <a:latin typeface="Arial" panose="020B0604020202020204" pitchFamily="34" charset="0"/>
                <a:ea typeface="Arial" panose="020B0604020202020204" pitchFamily="34" charset="0"/>
              </a:rPr>
              <a:t>Pressavståndet (närheten) ska tvinga ner blicken på bollhållaren samt förhindra denne från att spela bollen framåt, förhindra inlägg, förhindra avslut (ex. blocka skott) och möjliggöra erövring av bollen genom duellspel</a:t>
            </a:r>
            <a:endParaRPr lang="sv-SE" sz="1600" b="1" dirty="0">
              <a:solidFill>
                <a:schemeClr val="tx1"/>
              </a:solidFill>
            </a:endParaRPr>
          </a:p>
          <a:p>
            <a:endParaRPr lang="sv-SE" sz="1600" b="1" dirty="0">
              <a:solidFill>
                <a:schemeClr val="tx1"/>
              </a:solidFill>
            </a:endParaRPr>
          </a:p>
        </p:txBody>
      </p:sp>
    </p:spTree>
    <p:extLst>
      <p:ext uri="{BB962C8B-B14F-4D97-AF65-F5344CB8AC3E}">
        <p14:creationId xmlns:p14="http://schemas.microsoft.com/office/powerpoint/2010/main" val="2043683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9" name="Straight Connector 8">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5" name="Rectangle 14">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7" name="Rectangle 16">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A50E82"/>
              </a:solidFill>
              <a:effectLst/>
              <a:uLnTx/>
              <a:uFillTx/>
              <a:latin typeface="Century Gothic" panose="020B0502020202020204"/>
              <a:ea typeface="+mn-ea"/>
              <a:cs typeface="+mn-cs"/>
            </a:endParaRPr>
          </a:p>
        </p:txBody>
      </p:sp>
      <p:grpSp>
        <p:nvGrpSpPr>
          <p:cNvPr id="19" name="Group 18">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0" name="Straight Connector 19">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6" name="Rectangle 25">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Rubrik 1">
            <a:extLst>
              <a:ext uri="{FF2B5EF4-FFF2-40B4-BE49-F238E27FC236}">
                <a16:creationId xmlns:a16="http://schemas.microsoft.com/office/drawing/2014/main" id="{D2AF7C4B-98E4-4AAC-8117-2BEC4CEFB356}"/>
              </a:ext>
            </a:extLst>
          </p:cNvPr>
          <p:cNvSpPr>
            <a:spLocks noGrp="1"/>
          </p:cNvSpPr>
          <p:nvPr>
            <p:ph type="ctrTitle" idx="4294967295"/>
          </p:nvPr>
        </p:nvSpPr>
        <p:spPr>
          <a:xfrm>
            <a:off x="1834919" y="685800"/>
            <a:ext cx="3705269" cy="5308599"/>
          </a:xfrm>
        </p:spPr>
        <p:txBody>
          <a:bodyPr vert="horz" lIns="91440" tIns="45720" rIns="91440" bIns="45720" rtlCol="0" anchor="ctr">
            <a:normAutofit/>
          </a:bodyPr>
          <a:lstStyle/>
          <a:p>
            <a:r>
              <a:rPr lang="sv-SE" sz="1800" b="1" dirty="0"/>
              <a:t>Förhindra och rädda avslut</a:t>
            </a:r>
            <a:endParaRPr lang="en-US" sz="1800" b="1" dirty="0"/>
          </a:p>
        </p:txBody>
      </p:sp>
      <p:sp>
        <p:nvSpPr>
          <p:cNvPr id="3" name="Underrubrik 2">
            <a:extLst>
              <a:ext uri="{FF2B5EF4-FFF2-40B4-BE49-F238E27FC236}">
                <a16:creationId xmlns:a16="http://schemas.microsoft.com/office/drawing/2014/main" id="{AB1155B9-3961-4950-9589-5EC5D0F75CF6}"/>
              </a:ext>
            </a:extLst>
          </p:cNvPr>
          <p:cNvSpPr>
            <a:spLocks noGrp="1"/>
          </p:cNvSpPr>
          <p:nvPr>
            <p:ph type="subTitle" idx="4294967295"/>
          </p:nvPr>
        </p:nvSpPr>
        <p:spPr>
          <a:xfrm>
            <a:off x="6516553" y="685800"/>
            <a:ext cx="5296002" cy="5410200"/>
          </a:xfrm>
        </p:spPr>
        <p:txBody>
          <a:bodyPr vert="horz" lIns="91440" tIns="45720" rIns="91440" bIns="45720" rtlCol="0" anchor="ctr">
            <a:normAutofit/>
          </a:bodyPr>
          <a:lstStyle/>
          <a:p>
            <a:pPr marL="50800"/>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Markering</a:t>
            </a:r>
            <a:b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br>
            <a:endParaRPr lang="sv-SE" sz="10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110"/>
              </a:lnSpc>
              <a:buNone/>
            </a:pPr>
            <a:r>
              <a:rPr lang="sv-SE" sz="1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10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50800" marR="406400">
              <a:lnSpc>
                <a:spcPct val="92000"/>
              </a:lnSpc>
              <a:spcAft>
                <a:spcPts val="0"/>
              </a:spcAft>
            </a:pP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I förhindra och rädda avslut markerar vi motståndarna i eget straﬀområde. </a:t>
            </a:r>
            <a:b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br>
            <a:b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br>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Markering använder vi för att tiden är en begränsande faktor för att lämna över spelare utifrån position samt press/täckning.</a:t>
            </a:r>
            <a:b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br>
            <a:endParaRPr lang="sv-SE" sz="10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r>
              <a:rPr lang="sv-SE" sz="1600" b="1" dirty="0">
                <a:solidFill>
                  <a:schemeClr val="tx1"/>
                </a:solidFill>
                <a:effectLst/>
                <a:latin typeface="Arial" panose="020B0604020202020204" pitchFamily="34" charset="0"/>
                <a:ea typeface="Arial" panose="020B0604020202020204" pitchFamily="34" charset="0"/>
              </a:rPr>
              <a:t>I yttre korridor, dit vi vill tvinga motståndarna, prioriterar vi fortsatt press och täckning före understöd och markering</a:t>
            </a:r>
            <a:endParaRPr lang="sv-SE" sz="1400" b="1" dirty="0">
              <a:solidFill>
                <a:schemeClr val="tx1"/>
              </a:solidFill>
            </a:endParaRPr>
          </a:p>
          <a:p>
            <a:endParaRPr lang="sv-SE" sz="1600" b="1" dirty="0">
              <a:solidFill>
                <a:schemeClr val="tx1"/>
              </a:solidFill>
            </a:endParaRPr>
          </a:p>
        </p:txBody>
      </p:sp>
    </p:spTree>
    <p:extLst>
      <p:ext uri="{BB962C8B-B14F-4D97-AF65-F5344CB8AC3E}">
        <p14:creationId xmlns:p14="http://schemas.microsoft.com/office/powerpoint/2010/main" val="9154234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9" name="Straight Connector 8">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5" name="Rectangle 14">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7" name="Rectangle 16">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A50E82"/>
              </a:solidFill>
              <a:effectLst/>
              <a:uLnTx/>
              <a:uFillTx/>
              <a:latin typeface="Century Gothic" panose="020B0502020202020204"/>
              <a:ea typeface="+mn-ea"/>
              <a:cs typeface="+mn-cs"/>
            </a:endParaRPr>
          </a:p>
        </p:txBody>
      </p:sp>
      <p:grpSp>
        <p:nvGrpSpPr>
          <p:cNvPr id="19" name="Group 18">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0" name="Straight Connector 19">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6" name="Rectangle 25">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Rubrik 1">
            <a:extLst>
              <a:ext uri="{FF2B5EF4-FFF2-40B4-BE49-F238E27FC236}">
                <a16:creationId xmlns:a16="http://schemas.microsoft.com/office/drawing/2014/main" id="{D2AF7C4B-98E4-4AAC-8117-2BEC4CEFB356}"/>
              </a:ext>
            </a:extLst>
          </p:cNvPr>
          <p:cNvSpPr>
            <a:spLocks noGrp="1"/>
          </p:cNvSpPr>
          <p:nvPr>
            <p:ph type="ctrTitle" idx="4294967295"/>
          </p:nvPr>
        </p:nvSpPr>
        <p:spPr>
          <a:xfrm>
            <a:off x="1834919" y="685800"/>
            <a:ext cx="3705269" cy="5308599"/>
          </a:xfrm>
        </p:spPr>
        <p:txBody>
          <a:bodyPr vert="horz" lIns="91440" tIns="45720" rIns="91440" bIns="45720" rtlCol="0" anchor="ctr">
            <a:normAutofit/>
          </a:bodyPr>
          <a:lstStyle/>
          <a:p>
            <a:r>
              <a:rPr lang="sv-SE" sz="1800" b="1" dirty="0"/>
              <a:t>Förhindra och rädda avslut</a:t>
            </a:r>
            <a:endParaRPr lang="en-US" sz="1800" b="1" dirty="0"/>
          </a:p>
        </p:txBody>
      </p:sp>
      <p:sp>
        <p:nvSpPr>
          <p:cNvPr id="3" name="Underrubrik 2">
            <a:extLst>
              <a:ext uri="{FF2B5EF4-FFF2-40B4-BE49-F238E27FC236}">
                <a16:creationId xmlns:a16="http://schemas.microsoft.com/office/drawing/2014/main" id="{AB1155B9-3961-4950-9589-5EC5D0F75CF6}"/>
              </a:ext>
            </a:extLst>
          </p:cNvPr>
          <p:cNvSpPr>
            <a:spLocks noGrp="1"/>
          </p:cNvSpPr>
          <p:nvPr>
            <p:ph type="subTitle" idx="4294967295"/>
          </p:nvPr>
        </p:nvSpPr>
        <p:spPr>
          <a:xfrm>
            <a:off x="6516553" y="685800"/>
            <a:ext cx="5296002" cy="5410200"/>
          </a:xfrm>
        </p:spPr>
        <p:txBody>
          <a:bodyPr vert="horz" lIns="91440" tIns="45720" rIns="91440" bIns="45720" rtlCol="0" anchor="ctr">
            <a:normAutofit/>
          </a:bodyPr>
          <a:lstStyle/>
          <a:p>
            <a:r>
              <a:rPr lang="sv-SE" sz="1600" b="1" dirty="0">
                <a:solidFill>
                  <a:schemeClr val="tx1"/>
                </a:solidFill>
                <a:effectLst/>
                <a:latin typeface="Arial" panose="020B0604020202020204" pitchFamily="34" charset="0"/>
                <a:ea typeface="Arial" panose="020B0604020202020204" pitchFamily="34" charset="0"/>
                <a:cs typeface="Arial" panose="020B0604020202020204" pitchFamily="34" charset="0"/>
              </a:rPr>
              <a:t>Rädda avslut</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ts val="110"/>
              </a:lnSpc>
              <a:buNone/>
            </a:pPr>
            <a:r>
              <a:rPr lang="sv-SE" sz="16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sv-SE"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r>
              <a:rPr lang="sv-SE" sz="1600" b="1" dirty="0">
                <a:solidFill>
                  <a:schemeClr val="tx1"/>
                </a:solidFill>
                <a:effectLst/>
                <a:latin typeface="Arial" panose="020B0604020202020204" pitchFamily="34" charset="0"/>
                <a:ea typeface="Arial" panose="020B0604020202020204" pitchFamily="34" charset="0"/>
              </a:rPr>
              <a:t>Om motståndarna lyckas komma till avslut är samarbetet mellan utespelarna och målvakten en viktig faktor för rädda avslutet. </a:t>
            </a:r>
            <a:br>
              <a:rPr lang="sv-SE" sz="1600" b="1" dirty="0">
                <a:solidFill>
                  <a:schemeClr val="tx1"/>
                </a:solidFill>
                <a:effectLst/>
                <a:latin typeface="Arial" panose="020B0604020202020204" pitchFamily="34" charset="0"/>
                <a:ea typeface="Arial" panose="020B0604020202020204" pitchFamily="34" charset="0"/>
              </a:rPr>
            </a:br>
            <a:br>
              <a:rPr lang="sv-SE" sz="1600" b="1" dirty="0">
                <a:solidFill>
                  <a:schemeClr val="tx1"/>
                </a:solidFill>
                <a:effectLst/>
                <a:latin typeface="Arial" panose="020B0604020202020204" pitchFamily="34" charset="0"/>
                <a:ea typeface="Arial" panose="020B0604020202020204" pitchFamily="34" charset="0"/>
              </a:rPr>
            </a:br>
            <a:r>
              <a:rPr lang="sv-SE" sz="1600" b="1" dirty="0">
                <a:solidFill>
                  <a:schemeClr val="tx1"/>
                </a:solidFill>
                <a:effectLst/>
                <a:latin typeface="Arial" panose="020B0604020202020204" pitchFamily="34" charset="0"/>
                <a:ea typeface="Arial" panose="020B0604020202020204" pitchFamily="34" charset="0"/>
              </a:rPr>
              <a:t>Detta genom att täcka målet (eller del av målet) tillsammans med målvakten, screena motståndare för att ge målvakten tid och yta samt positionera oss för att vinna bollen vid returer.</a:t>
            </a:r>
            <a:endParaRPr lang="sv-SE" sz="10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sv-SE" sz="1600" b="1" dirty="0">
              <a:solidFill>
                <a:schemeClr val="tx1"/>
              </a:solidFill>
            </a:endParaRPr>
          </a:p>
        </p:txBody>
      </p:sp>
    </p:spTree>
    <p:extLst>
      <p:ext uri="{BB962C8B-B14F-4D97-AF65-F5344CB8AC3E}">
        <p14:creationId xmlns:p14="http://schemas.microsoft.com/office/powerpoint/2010/main" val="705614663"/>
      </p:ext>
    </p:extLst>
  </p:cSld>
  <p:clrMapOvr>
    <a:masterClrMapping/>
  </p:clrMapOvr>
</p:sld>
</file>

<file path=ppt/theme/theme1.xml><?xml version="1.0" encoding="utf-8"?>
<a:theme xmlns:a="http://schemas.openxmlformats.org/drawingml/2006/main" name="Sektor">
  <a:themeElements>
    <a:clrScheme name="Sektor">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kto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kto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otalTime>1</TotalTime>
  <Words>375</Words>
  <Application>Microsoft Office PowerPoint</Application>
  <PresentationFormat>Bredbild</PresentationFormat>
  <Paragraphs>29</Paragraphs>
  <Slides>5</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5</vt:i4>
      </vt:variant>
    </vt:vector>
  </HeadingPairs>
  <TitlesOfParts>
    <vt:vector size="11" baseType="lpstr">
      <vt:lpstr>Arial</vt:lpstr>
      <vt:lpstr>Calibri</vt:lpstr>
      <vt:lpstr>Century Gothic</vt:lpstr>
      <vt:lpstr>Times New Roman</vt:lpstr>
      <vt:lpstr>Wingdings 3</vt:lpstr>
      <vt:lpstr>Sektor</vt:lpstr>
      <vt:lpstr>Förhindra och rädda avslut</vt:lpstr>
      <vt:lpstr>Förhindra och rädda avslut</vt:lpstr>
      <vt:lpstr>Förhindra och rädda avslut</vt:lpstr>
      <vt:lpstr>Förhindra och rädda avslut</vt:lpstr>
      <vt:lpstr>Förhindra och rädda avslut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Förhindra och rädda avslut</dc:title>
  <dc:creator>Anders Bademo</dc:creator>
  <cp:lastModifiedBy>Anders Bademo</cp:lastModifiedBy>
  <cp:revision>1</cp:revision>
  <dcterms:created xsi:type="dcterms:W3CDTF">2022-07-19T06:38:18Z</dcterms:created>
  <dcterms:modified xsi:type="dcterms:W3CDTF">2022-07-19T06:39:42Z</dcterms:modified>
</cp:coreProperties>
</file>