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22" r:id="rId2"/>
    <p:sldId id="323" r:id="rId3"/>
    <p:sldId id="347" r:id="rId4"/>
    <p:sldId id="324" r:id="rId5"/>
    <p:sldId id="325" r:id="rId6"/>
    <p:sldId id="326" r:id="rId7"/>
    <p:sldId id="327" r:id="rId8"/>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80" d="100"/>
          <a:sy n="80" d="100"/>
        </p:scale>
        <p:origin x="782" y="1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sv-SE"/>
              <a:t>Klicka här för att ändra mall för rubrikformat</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B32DFD30-2122-4F4A-97B4-D0A849E36C5F}" type="datetime1">
              <a:rPr lang="en-US" smtClean="0"/>
              <a:t>7/19/2022</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6" name="Slide Number Placeholder 5"/>
          <p:cNvSpPr>
            <a:spLocks noGrp="1"/>
          </p:cNvSpPr>
          <p:nvPr>
            <p:ph type="sldNum" sz="quarter" idx="12"/>
          </p:nvPr>
        </p:nvSpPr>
        <p:spPr/>
        <p:txBody>
          <a:bodyPr/>
          <a:lstStyle/>
          <a:p>
            <a:fld id="{DFA5D71E-5CDF-4C93-8A75-5B916FDC5BEA}" type="slidenum">
              <a:rPr lang="en-US" smtClean="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34181266"/>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ed bild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dirty="0"/>
              <a:t>Klicka på ikonen för att lägga till en bild</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Klicka här för att ändra format på bakgrundstexten</a:t>
            </a:r>
          </a:p>
        </p:txBody>
      </p:sp>
      <p:sp>
        <p:nvSpPr>
          <p:cNvPr id="3" name="Date Placeholder 2"/>
          <p:cNvSpPr>
            <a:spLocks noGrp="1"/>
          </p:cNvSpPr>
          <p:nvPr>
            <p:ph type="dt" sz="half" idx="10"/>
          </p:nvPr>
        </p:nvSpPr>
        <p:spPr/>
        <p:txBody>
          <a:bodyPr/>
          <a:lstStyle/>
          <a:p>
            <a:fld id="{B32DFD30-2122-4F4A-97B4-D0A849E36C5F}" type="datetime1">
              <a:rPr lang="en-US" smtClean="0"/>
              <a:t>7/19/2022</a:t>
            </a:fld>
            <a:endParaRPr lang="en-US" dirty="0"/>
          </a:p>
        </p:txBody>
      </p:sp>
      <p:sp>
        <p:nvSpPr>
          <p:cNvPr id="4" name="Footer Placeholder 3"/>
          <p:cNvSpPr>
            <a:spLocks noGrp="1"/>
          </p:cNvSpPr>
          <p:nvPr>
            <p:ph type="ftr" sz="quarter" idx="11"/>
          </p:nvPr>
        </p:nvSpPr>
        <p:spPr/>
        <p:txBody>
          <a:bodyPr/>
          <a:lstStyle/>
          <a:p>
            <a:r>
              <a:rPr lang="en-US" dirty="0"/>
              <a:t>Sample Footer Text</a:t>
            </a:r>
          </a:p>
        </p:txBody>
      </p:sp>
      <p:sp>
        <p:nvSpPr>
          <p:cNvPr id="5" name="Slide Number Placeholder 4"/>
          <p:cNvSpPr>
            <a:spLocks noGrp="1"/>
          </p:cNvSpPr>
          <p:nvPr>
            <p:ph type="sldNum" sz="quarter" idx="12"/>
          </p:nvPr>
        </p:nvSpPr>
        <p:spPr/>
        <p:txBody>
          <a:body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3501276027"/>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och bildtext">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sv-SE"/>
              <a:t>Klicka här för att ändra mall för rubrikformat</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B32DFD30-2122-4F4A-97B4-D0A849E36C5F}" type="datetime1">
              <a:rPr lang="en-US" smtClean="0"/>
              <a:t>7/19/2022</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6" name="Slide Number Placeholder 5"/>
          <p:cNvSpPr>
            <a:spLocks noGrp="1"/>
          </p:cNvSpPr>
          <p:nvPr>
            <p:ph type="sldNum" sz="quarter" idx="12"/>
          </p:nvPr>
        </p:nvSpPr>
        <p:spPr/>
        <p:txBody>
          <a:body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1590945477"/>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 med beskrivning">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sv-SE"/>
              <a:t>Klicka här för att ändra mall för rubrikformat</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Klicka här för att ändra format på bakgrundstexten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B32DFD30-2122-4F4A-97B4-D0A849E36C5F}" type="datetime1">
              <a:rPr lang="en-US" smtClean="0"/>
              <a:t>7/19/2022</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6" name="Slide Number Placeholder 5"/>
          <p:cNvSpPr>
            <a:spLocks noGrp="1"/>
          </p:cNvSpPr>
          <p:nvPr>
            <p:ph type="sldNum" sz="quarter" idx="12"/>
          </p:nvPr>
        </p:nvSpPr>
        <p:spPr/>
        <p:txBody>
          <a:bodyPr/>
          <a:lstStyle/>
          <a:p>
            <a:fld id="{DFA5D71E-5CDF-4C93-8A75-5B916FDC5BEA}" type="slidenum">
              <a:rPr lang="en-US" smtClean="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139298284"/>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nkort">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sv-SE"/>
              <a:t>Klicka här för att ändra mall för rubrikformat</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B32DFD30-2122-4F4A-97B4-D0A849E36C5F}" type="datetime1">
              <a:rPr lang="en-US" smtClean="0"/>
              <a:t>7/19/2022</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6" name="Slide Number Placeholder 5"/>
          <p:cNvSpPr>
            <a:spLocks noGrp="1"/>
          </p:cNvSpPr>
          <p:nvPr>
            <p:ph type="sldNum" sz="quarter" idx="12"/>
          </p:nvPr>
        </p:nvSpPr>
        <p:spPr/>
        <p:txBody>
          <a:body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4294269433"/>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Namnkort för citat">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sv-SE"/>
              <a:t>Klicka här för att ändra mall för rubrikformat</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sv-SE"/>
              <a:t>Klicka här för att ändra format på bakgrundstexten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B32DFD30-2122-4F4A-97B4-D0A849E36C5F}" type="datetime1">
              <a:rPr lang="en-US" smtClean="0"/>
              <a:t>7/19/2022</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6" name="Slide Number Placeholder 5"/>
          <p:cNvSpPr>
            <a:spLocks noGrp="1"/>
          </p:cNvSpPr>
          <p:nvPr>
            <p:ph type="sldNum" sz="quarter" idx="12"/>
          </p:nvPr>
        </p:nvSpPr>
        <p:spPr/>
        <p:txBody>
          <a:bodyPr/>
          <a:lstStyle/>
          <a:p>
            <a:fld id="{DFA5D71E-5CDF-4C93-8A75-5B916FDC5BEA}" type="slidenum">
              <a:rPr lang="en-US" smtClean="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126738691"/>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Sant eller falskt">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sv-SE"/>
              <a:t>Klicka här för att ändra mall för rubrikformat</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sv-SE"/>
              <a:t>Klicka här för att ändra format på bakgrundstexten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B32DFD30-2122-4F4A-97B4-D0A849E36C5F}" type="datetime1">
              <a:rPr lang="en-US" smtClean="0"/>
              <a:t>7/19/2022</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6" name="Slide Number Placeholder 5"/>
          <p:cNvSpPr>
            <a:spLocks noGrp="1"/>
          </p:cNvSpPr>
          <p:nvPr>
            <p:ph type="sldNum" sz="quarter" idx="12"/>
          </p:nvPr>
        </p:nvSpPr>
        <p:spPr/>
        <p:txBody>
          <a:body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3378042185"/>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ncho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B32DFD30-2122-4F4A-97B4-D0A849E36C5F}" type="datetime1">
              <a:rPr lang="en-US" smtClean="0"/>
              <a:t>7/19/2022</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6" name="Slide Number Placeholder 5"/>
          <p:cNvSpPr>
            <a:spLocks noGrp="1"/>
          </p:cNvSpPr>
          <p:nvPr>
            <p:ph type="sldNum" sz="quarter" idx="12"/>
          </p:nvPr>
        </p:nvSpPr>
        <p:spPr/>
        <p:txBody>
          <a:body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2219347692"/>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B32DFD30-2122-4F4A-97B4-D0A849E36C5F}" type="datetime1">
              <a:rPr lang="en-US" smtClean="0"/>
              <a:t>7/19/2022</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6" name="Slide Number Placeholder 5"/>
          <p:cNvSpPr>
            <a:spLocks noGrp="1"/>
          </p:cNvSpPr>
          <p:nvPr>
            <p:ph type="sldNum" sz="quarter" idx="12"/>
          </p:nvPr>
        </p:nvSpPr>
        <p:spPr/>
        <p:txBody>
          <a:body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2648303777"/>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nchor="ct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B32DFD30-2122-4F4A-97B4-D0A849E36C5F}" type="datetime1">
              <a:rPr lang="en-US" smtClean="0"/>
              <a:t>7/19/2022</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6" name="Slide Number Placeholder 5"/>
          <p:cNvSpPr>
            <a:spLocks noGrp="1"/>
          </p:cNvSpPr>
          <p:nvPr>
            <p:ph type="sldNum" sz="quarter" idx="12"/>
          </p:nvPr>
        </p:nvSpPr>
        <p:spPr/>
        <p:txBody>
          <a:body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2448019307"/>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sv-SE"/>
              <a:t>Klicka här för att ändra mall för rubrikformat</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B32DFD30-2122-4F4A-97B4-D0A849E36C5F}" type="datetime1">
              <a:rPr lang="en-US" smtClean="0"/>
              <a:t>7/19/2022</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6" name="Slide Number Placeholder 5"/>
          <p:cNvSpPr>
            <a:spLocks noGrp="1"/>
          </p:cNvSpPr>
          <p:nvPr>
            <p:ph type="sldNum" sz="quarter" idx="12"/>
          </p:nvPr>
        </p:nvSpPr>
        <p:spPr/>
        <p:txBody>
          <a:body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4178147473"/>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B32DFD30-2122-4F4A-97B4-D0A849E36C5F}" type="datetime1">
              <a:rPr lang="en-US" smtClean="0"/>
              <a:t>7/19/2022</a:t>
            </a:fld>
            <a:endParaRPr lang="en-US" dirty="0"/>
          </a:p>
        </p:txBody>
      </p:sp>
      <p:sp>
        <p:nvSpPr>
          <p:cNvPr id="6" name="Footer Placeholder 5"/>
          <p:cNvSpPr>
            <a:spLocks noGrp="1"/>
          </p:cNvSpPr>
          <p:nvPr>
            <p:ph type="ftr" sz="quarter" idx="11"/>
          </p:nvPr>
        </p:nvSpPr>
        <p:spPr/>
        <p:txBody>
          <a:bodyPr/>
          <a:lstStyle/>
          <a:p>
            <a:r>
              <a:rPr lang="en-US" dirty="0"/>
              <a:t>Sample Footer Text</a:t>
            </a:r>
          </a:p>
        </p:txBody>
      </p:sp>
      <p:sp>
        <p:nvSpPr>
          <p:cNvPr id="7" name="Slide Number Placeholder 6"/>
          <p:cNvSpPr>
            <a:spLocks noGrp="1"/>
          </p:cNvSpPr>
          <p:nvPr>
            <p:ph type="sldNum" sz="quarter" idx="12"/>
          </p:nvPr>
        </p:nvSpPr>
        <p:spPr/>
        <p:txBody>
          <a:body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3958479527"/>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v-SE"/>
              <a:t>Klicka här för att ändra mall för rubrikformat</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B32DFD30-2122-4F4A-97B4-D0A849E36C5F}" type="datetime1">
              <a:rPr lang="en-US" smtClean="0"/>
              <a:t>7/19/2022</a:t>
            </a:fld>
            <a:endParaRPr lang="en-US" dirty="0"/>
          </a:p>
        </p:txBody>
      </p:sp>
      <p:sp>
        <p:nvSpPr>
          <p:cNvPr id="8" name="Footer Placeholder 7"/>
          <p:cNvSpPr>
            <a:spLocks noGrp="1"/>
          </p:cNvSpPr>
          <p:nvPr>
            <p:ph type="ftr" sz="quarter" idx="11"/>
          </p:nvPr>
        </p:nvSpPr>
        <p:spPr/>
        <p:txBody>
          <a:bodyPr/>
          <a:lstStyle/>
          <a:p>
            <a:r>
              <a:rPr lang="en-US" dirty="0"/>
              <a:t>Sample Footer Text</a:t>
            </a:r>
          </a:p>
        </p:txBody>
      </p:sp>
      <p:sp>
        <p:nvSpPr>
          <p:cNvPr id="9" name="Slide Number Placeholder 8"/>
          <p:cNvSpPr>
            <a:spLocks noGrp="1"/>
          </p:cNvSpPr>
          <p:nvPr>
            <p:ph type="sldNum" sz="quarter" idx="12"/>
          </p:nvPr>
        </p:nvSpPr>
        <p:spPr/>
        <p:txBody>
          <a:body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1765414716"/>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B32DFD30-2122-4F4A-97B4-D0A849E36C5F}" type="datetime1">
              <a:rPr lang="en-US" smtClean="0"/>
              <a:t>7/19/2022</a:t>
            </a:fld>
            <a:endParaRPr lang="en-US" dirty="0"/>
          </a:p>
        </p:txBody>
      </p:sp>
      <p:sp>
        <p:nvSpPr>
          <p:cNvPr id="4" name="Footer Placeholder 3"/>
          <p:cNvSpPr>
            <a:spLocks noGrp="1"/>
          </p:cNvSpPr>
          <p:nvPr>
            <p:ph type="ftr" sz="quarter" idx="11"/>
          </p:nvPr>
        </p:nvSpPr>
        <p:spPr/>
        <p:txBody>
          <a:bodyPr/>
          <a:lstStyle/>
          <a:p>
            <a:r>
              <a:rPr lang="en-US" dirty="0"/>
              <a:t>Sample Footer Text</a:t>
            </a:r>
          </a:p>
        </p:txBody>
      </p:sp>
      <p:sp>
        <p:nvSpPr>
          <p:cNvPr id="5" name="Slide Number Placeholder 4"/>
          <p:cNvSpPr>
            <a:spLocks noGrp="1"/>
          </p:cNvSpPr>
          <p:nvPr>
            <p:ph type="sldNum" sz="quarter" idx="12"/>
          </p:nvPr>
        </p:nvSpPr>
        <p:spPr/>
        <p:txBody>
          <a:body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1484942658"/>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2DFD30-2122-4F4A-97B4-D0A849E36C5F}" type="datetime1">
              <a:rPr lang="en-US" smtClean="0"/>
              <a:t>7/19/2022</a:t>
            </a:fld>
            <a:endParaRPr lang="en-US" dirty="0"/>
          </a:p>
        </p:txBody>
      </p:sp>
      <p:sp>
        <p:nvSpPr>
          <p:cNvPr id="3" name="Footer Placeholder 2"/>
          <p:cNvSpPr>
            <a:spLocks noGrp="1"/>
          </p:cNvSpPr>
          <p:nvPr>
            <p:ph type="ftr" sz="quarter" idx="11"/>
          </p:nvPr>
        </p:nvSpPr>
        <p:spPr/>
        <p:txBody>
          <a:bodyPr/>
          <a:lstStyle/>
          <a:p>
            <a:r>
              <a:rPr lang="en-US" dirty="0"/>
              <a:t>Sample Footer Text</a:t>
            </a:r>
          </a:p>
        </p:txBody>
      </p:sp>
      <p:sp>
        <p:nvSpPr>
          <p:cNvPr id="4" name="Slide Number Placeholder 3"/>
          <p:cNvSpPr>
            <a:spLocks noGrp="1"/>
          </p:cNvSpPr>
          <p:nvPr>
            <p:ph type="sldNum" sz="quarter" idx="12"/>
          </p:nvPr>
        </p:nvSpPr>
        <p:spPr/>
        <p:txBody>
          <a:body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2526863731"/>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sv-SE"/>
              <a:t>Klicka här för att ändra mall för rubrikformat</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B32DFD30-2122-4F4A-97B4-D0A849E36C5F}" type="datetime1">
              <a:rPr lang="en-US" smtClean="0"/>
              <a:t>7/19/2022</a:t>
            </a:fld>
            <a:endParaRPr lang="en-US" dirty="0"/>
          </a:p>
        </p:txBody>
      </p:sp>
      <p:sp>
        <p:nvSpPr>
          <p:cNvPr id="6" name="Footer Placeholder 5"/>
          <p:cNvSpPr>
            <a:spLocks noGrp="1"/>
          </p:cNvSpPr>
          <p:nvPr>
            <p:ph type="ftr" sz="quarter" idx="11"/>
          </p:nvPr>
        </p:nvSpPr>
        <p:spPr/>
        <p:txBody>
          <a:bodyPr/>
          <a:lstStyle/>
          <a:p>
            <a:r>
              <a:rPr lang="en-US" dirty="0"/>
              <a:t>Sample Footer Text</a:t>
            </a:r>
          </a:p>
        </p:txBody>
      </p:sp>
      <p:sp>
        <p:nvSpPr>
          <p:cNvPr id="7" name="Slide Number Placeholder 6"/>
          <p:cNvSpPr>
            <a:spLocks noGrp="1"/>
          </p:cNvSpPr>
          <p:nvPr>
            <p:ph type="sldNum" sz="quarter" idx="12"/>
          </p:nvPr>
        </p:nvSpPr>
        <p:spPr/>
        <p:txBody>
          <a:body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3557287592"/>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sv-SE"/>
              <a:t>Klicka här för att ändra mall för rubrikformat</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dirty="0"/>
              <a:t>Klicka på ikonen för att lägga till en bild</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B32DFD30-2122-4F4A-97B4-D0A849E36C5F}" type="datetime1">
              <a:rPr lang="en-US" smtClean="0"/>
              <a:t>7/19/2022</a:t>
            </a:fld>
            <a:endParaRPr lang="en-US" dirty="0"/>
          </a:p>
        </p:txBody>
      </p:sp>
      <p:sp>
        <p:nvSpPr>
          <p:cNvPr id="6" name="Footer Placeholder 5"/>
          <p:cNvSpPr>
            <a:spLocks noGrp="1"/>
          </p:cNvSpPr>
          <p:nvPr>
            <p:ph type="ftr" sz="quarter" idx="11"/>
          </p:nvPr>
        </p:nvSpPr>
        <p:spPr/>
        <p:txBody>
          <a:bodyPr/>
          <a:lstStyle/>
          <a:p>
            <a:r>
              <a:rPr lang="en-US" dirty="0"/>
              <a:t>Sample Footer Text</a:t>
            </a:r>
          </a:p>
        </p:txBody>
      </p:sp>
      <p:sp>
        <p:nvSpPr>
          <p:cNvPr id="7" name="Slide Number Placeholder 6"/>
          <p:cNvSpPr>
            <a:spLocks noGrp="1"/>
          </p:cNvSpPr>
          <p:nvPr>
            <p:ph type="sldNum" sz="quarter" idx="12"/>
          </p:nvPr>
        </p:nvSpPr>
        <p:spPr/>
        <p:txBody>
          <a:body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2806672186"/>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alpha val="75000"/>
          </a:schemeClr>
        </a:solidFill>
        <a:effectLst/>
      </p:bgPr>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32DFD30-2122-4F4A-97B4-D0A849E36C5F}" type="datetime1">
              <a:rPr lang="en-US" smtClean="0"/>
              <a:t>7/19/2022</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r>
              <a:rPr lang="en-US" dirty="0"/>
              <a:t>Sample Footer Text</a:t>
            </a: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95350069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sldNum="0" hdr="0" ftr="0" dt="0"/>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6CC7770B-E4E1-42D6-9437-DAA4A3A9E6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9" name="Straight Connector 8">
              <a:extLst>
                <a:ext uri="{FF2B5EF4-FFF2-40B4-BE49-F238E27FC236}">
                  <a16:creationId xmlns:a16="http://schemas.microsoft.com/office/drawing/2014/main" id="{5A26DE5B-A1A6-4746-8EF7-4D6809ED75E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377A3DDA-BF17-4302-867E-EBFD777B062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CBE30704-4227-4B7B-BDB8-BFCF39086FA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B923B1E7-AEA4-42D8-8F4A-9D116F29665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321B6244-6EAE-442C-ACCF-8146103EC1D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15" name="Rectangle 14">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7" name="Rectangle 16">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A50E82"/>
              </a:solidFill>
              <a:effectLst/>
              <a:uLnTx/>
              <a:uFillTx/>
              <a:latin typeface="Century Gothic" panose="020B0502020202020204"/>
              <a:ea typeface="+mn-ea"/>
              <a:cs typeface="+mn-cs"/>
            </a:endParaRPr>
          </a:p>
        </p:txBody>
      </p:sp>
      <p:grpSp>
        <p:nvGrpSpPr>
          <p:cNvPr id="19" name="Group 18">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20" name="Straight Connector 19">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26" name="Rectangle 25">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 name="Rubrik 1">
            <a:extLst>
              <a:ext uri="{FF2B5EF4-FFF2-40B4-BE49-F238E27FC236}">
                <a16:creationId xmlns:a16="http://schemas.microsoft.com/office/drawing/2014/main" id="{D2AF7C4B-98E4-4AAC-8117-2BEC4CEFB356}"/>
              </a:ext>
            </a:extLst>
          </p:cNvPr>
          <p:cNvSpPr>
            <a:spLocks noGrp="1"/>
          </p:cNvSpPr>
          <p:nvPr>
            <p:ph type="ctrTitle" idx="4294967295"/>
          </p:nvPr>
        </p:nvSpPr>
        <p:spPr>
          <a:xfrm>
            <a:off x="1834919" y="685800"/>
            <a:ext cx="3705269" cy="5308599"/>
          </a:xfrm>
        </p:spPr>
        <p:txBody>
          <a:bodyPr vert="horz" lIns="91440" tIns="45720" rIns="91440" bIns="45720" rtlCol="0" anchor="ctr">
            <a:normAutofit/>
          </a:bodyPr>
          <a:lstStyle/>
          <a:p>
            <a:r>
              <a:rPr lang="sv-SE" sz="1800" b="1" dirty="0">
                <a:effectLst/>
                <a:latin typeface="Arial" panose="020B0604020202020204" pitchFamily="34" charset="0"/>
                <a:ea typeface="Arial" panose="020B0604020202020204" pitchFamily="34" charset="0"/>
                <a:cs typeface="Arial" panose="020B0604020202020204" pitchFamily="34" charset="0"/>
              </a:rPr>
              <a:t>Förhindra speluppbyggnad</a:t>
            </a:r>
            <a:endParaRPr lang="en-US" sz="1800" b="1" dirty="0"/>
          </a:p>
        </p:txBody>
      </p:sp>
      <p:sp>
        <p:nvSpPr>
          <p:cNvPr id="3" name="Underrubrik 2">
            <a:extLst>
              <a:ext uri="{FF2B5EF4-FFF2-40B4-BE49-F238E27FC236}">
                <a16:creationId xmlns:a16="http://schemas.microsoft.com/office/drawing/2014/main" id="{AB1155B9-3961-4950-9589-5EC5D0F75CF6}"/>
              </a:ext>
            </a:extLst>
          </p:cNvPr>
          <p:cNvSpPr>
            <a:spLocks noGrp="1"/>
          </p:cNvSpPr>
          <p:nvPr>
            <p:ph type="subTitle" idx="4294967295"/>
          </p:nvPr>
        </p:nvSpPr>
        <p:spPr>
          <a:xfrm>
            <a:off x="6516553" y="685800"/>
            <a:ext cx="4754563" cy="5410200"/>
          </a:xfrm>
        </p:spPr>
        <p:txBody>
          <a:bodyPr vert="horz" lIns="91440" tIns="45720" rIns="91440" bIns="45720" rtlCol="0" anchor="ctr">
            <a:normAutofit/>
          </a:bodyPr>
          <a:lstStyle/>
          <a:p>
            <a:r>
              <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Vi utgår från ett positionsförsvar med markeringsinslag där vi använder kollektiva försvarsmetoder i hög hastighet för att skydda centrala korridorer och vinna bollen.</a:t>
            </a:r>
          </a:p>
          <a:p>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r>
              <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Uppgift</a:t>
            </a:r>
          </a:p>
          <a:p>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r>
              <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	Förhindra att motståndarna spelar bakom eller igenom våra lagdelar</a:t>
            </a:r>
          </a:p>
          <a:p>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r>
              <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	Erövra bollen</a:t>
            </a:r>
          </a:p>
          <a:p>
            <a:pPr marL="342900" indent="-342900"/>
            <a:endParaRPr lang="en-US" sz="1800" dirty="0">
              <a:solidFill>
                <a:srgbClr val="FFFFFF"/>
              </a:solidFill>
            </a:endParaRPr>
          </a:p>
        </p:txBody>
      </p:sp>
    </p:spTree>
    <p:extLst>
      <p:ext uri="{BB962C8B-B14F-4D97-AF65-F5344CB8AC3E}">
        <p14:creationId xmlns:p14="http://schemas.microsoft.com/office/powerpoint/2010/main" val="3217986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6CC7770B-E4E1-42D6-9437-DAA4A3A9E6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9" name="Straight Connector 8">
              <a:extLst>
                <a:ext uri="{FF2B5EF4-FFF2-40B4-BE49-F238E27FC236}">
                  <a16:creationId xmlns:a16="http://schemas.microsoft.com/office/drawing/2014/main" id="{5A26DE5B-A1A6-4746-8EF7-4D6809ED75E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377A3DDA-BF17-4302-867E-EBFD777B062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CBE30704-4227-4B7B-BDB8-BFCF39086FA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B923B1E7-AEA4-42D8-8F4A-9D116F29665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321B6244-6EAE-442C-ACCF-8146103EC1D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15" name="Rectangle 14">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7" name="Rectangle 16">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A50E82"/>
              </a:solidFill>
              <a:effectLst/>
              <a:uLnTx/>
              <a:uFillTx/>
              <a:latin typeface="Century Gothic" panose="020B0502020202020204"/>
              <a:ea typeface="+mn-ea"/>
              <a:cs typeface="+mn-cs"/>
            </a:endParaRPr>
          </a:p>
        </p:txBody>
      </p:sp>
      <p:grpSp>
        <p:nvGrpSpPr>
          <p:cNvPr id="19" name="Group 18">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20" name="Straight Connector 19">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26" name="Rectangle 25">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 name="Rubrik 1">
            <a:extLst>
              <a:ext uri="{FF2B5EF4-FFF2-40B4-BE49-F238E27FC236}">
                <a16:creationId xmlns:a16="http://schemas.microsoft.com/office/drawing/2014/main" id="{D2AF7C4B-98E4-4AAC-8117-2BEC4CEFB356}"/>
              </a:ext>
            </a:extLst>
          </p:cNvPr>
          <p:cNvSpPr>
            <a:spLocks noGrp="1"/>
          </p:cNvSpPr>
          <p:nvPr>
            <p:ph type="ctrTitle" idx="4294967295"/>
          </p:nvPr>
        </p:nvSpPr>
        <p:spPr>
          <a:xfrm>
            <a:off x="1834919" y="685800"/>
            <a:ext cx="3705269" cy="5308599"/>
          </a:xfrm>
        </p:spPr>
        <p:txBody>
          <a:bodyPr vert="horz" lIns="91440" tIns="45720" rIns="91440" bIns="45720" rtlCol="0" anchor="ctr">
            <a:normAutofit/>
          </a:bodyPr>
          <a:lstStyle/>
          <a:p>
            <a:r>
              <a:rPr lang="sv-SE" sz="1800" b="1" dirty="0">
                <a:effectLst/>
                <a:latin typeface="Arial" panose="020B0604020202020204" pitchFamily="34" charset="0"/>
                <a:ea typeface="Arial" panose="020B0604020202020204" pitchFamily="34" charset="0"/>
                <a:cs typeface="Arial" panose="020B0604020202020204" pitchFamily="34" charset="0"/>
              </a:rPr>
              <a:t>Förhindra speluppbyggnad</a:t>
            </a:r>
            <a:endParaRPr lang="en-US" sz="1800" b="1" dirty="0"/>
          </a:p>
        </p:txBody>
      </p:sp>
      <p:sp>
        <p:nvSpPr>
          <p:cNvPr id="3" name="Underrubrik 2">
            <a:extLst>
              <a:ext uri="{FF2B5EF4-FFF2-40B4-BE49-F238E27FC236}">
                <a16:creationId xmlns:a16="http://schemas.microsoft.com/office/drawing/2014/main" id="{AB1155B9-3961-4950-9589-5EC5D0F75CF6}"/>
              </a:ext>
            </a:extLst>
          </p:cNvPr>
          <p:cNvSpPr>
            <a:spLocks noGrp="1"/>
          </p:cNvSpPr>
          <p:nvPr>
            <p:ph type="subTitle" idx="4294967295"/>
          </p:nvPr>
        </p:nvSpPr>
        <p:spPr>
          <a:xfrm>
            <a:off x="6516553" y="685800"/>
            <a:ext cx="4754563" cy="5410200"/>
          </a:xfrm>
        </p:spPr>
        <p:txBody>
          <a:bodyPr vert="horz" lIns="91440" tIns="45720" rIns="91440" bIns="45720" rtlCol="0" anchor="ctr">
            <a:normAutofit/>
          </a:bodyPr>
          <a:lstStyle/>
          <a:p>
            <a:pPr marL="50800"/>
            <a:r>
              <a:rPr lang="sv-SE" sz="3100" b="1" dirty="0">
                <a:solidFill>
                  <a:schemeClr val="tx1"/>
                </a:solidFill>
                <a:effectLst/>
                <a:latin typeface="Arial" panose="020B0604020202020204" pitchFamily="34" charset="0"/>
                <a:ea typeface="Arial" panose="020B0604020202020204" pitchFamily="34" charset="0"/>
                <a:cs typeface="Arial" panose="020B0604020202020204" pitchFamily="34" charset="0"/>
              </a:rPr>
              <a:t>Press</a:t>
            </a:r>
            <a:br>
              <a:rPr lang="sv-SE" sz="1800" b="1" dirty="0">
                <a:solidFill>
                  <a:schemeClr val="tx1"/>
                </a:solidFill>
                <a:effectLst/>
                <a:latin typeface="Arial" panose="020B0604020202020204" pitchFamily="34" charset="0"/>
                <a:ea typeface="Arial" panose="020B0604020202020204" pitchFamily="34" charset="0"/>
                <a:cs typeface="Arial" panose="020B0604020202020204" pitchFamily="34" charset="0"/>
              </a:rPr>
            </a:br>
            <a:r>
              <a:rPr lang="sv-SE" sz="18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sv-SE" sz="18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50800" marR="203200">
              <a:lnSpc>
                <a:spcPts val="1775"/>
              </a:lnSpc>
              <a:spcAft>
                <a:spcPts val="0"/>
              </a:spcAft>
            </a:pPr>
            <a: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t>Pressen är viktig för att styra motståndarna till de yttre korridorerna, använda sidlinjen (minska deras spelyta), begränsa alternativ för bollhållaren samt erövra bollen.</a:t>
            </a:r>
            <a:r>
              <a:rPr lang="sv-SE" sz="1600" b="1" dirty="0">
                <a:solidFill>
                  <a:schemeClr val="tx1"/>
                </a:solidFill>
                <a:effectLst/>
                <a:latin typeface="MS PGothic" panose="020B0600070205080204" pitchFamily="34" charset="-128"/>
                <a:ea typeface="Calibri" panose="020F0502020204030204" pitchFamily="34" charset="0"/>
                <a:cs typeface="Arial" panose="020B0604020202020204" pitchFamily="34" charset="0"/>
              </a:rPr>
              <a:t> </a:t>
            </a:r>
            <a:br>
              <a:rPr lang="sv-SE" sz="1600" b="1" dirty="0">
                <a:solidFill>
                  <a:schemeClr val="tx1"/>
                </a:solidFill>
                <a:effectLst/>
                <a:latin typeface="MS PGothic" panose="020B0600070205080204" pitchFamily="34" charset="-128"/>
                <a:ea typeface="Calibri" panose="020F0502020204030204" pitchFamily="34" charset="0"/>
                <a:cs typeface="Arial" panose="020B0604020202020204" pitchFamily="34" charset="0"/>
              </a:rPr>
            </a:b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indent="0">
              <a:lnSpc>
                <a:spcPts val="15"/>
              </a:lnSpc>
              <a:buNone/>
            </a:pPr>
            <a:r>
              <a:rPr lang="sv-SE" sz="16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50800" marR="241300">
              <a:lnSpc>
                <a:spcPct val="88000"/>
              </a:lnSpc>
              <a:spcAft>
                <a:spcPts val="0"/>
              </a:spcAft>
            </a:pPr>
            <a: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t>För att laget ska behålla organisationen pressar centrala spelare motståndarnas centrala spelare och ytterspelare pressar motståndarnas ytterspelare.</a:t>
            </a: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indent="0">
              <a:lnSpc>
                <a:spcPts val="1670"/>
              </a:lnSpc>
              <a:buNone/>
            </a:pPr>
            <a:r>
              <a:rPr lang="sv-SE" sz="16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50800" marR="419100">
              <a:lnSpc>
                <a:spcPct val="92000"/>
              </a:lnSpc>
              <a:spcAft>
                <a:spcPts val="0"/>
              </a:spcAft>
            </a:pPr>
            <a: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t>I vår press krävs aktioner med maximal hastighet i våra förflyttningar och en närhet till bollhållaren.</a:t>
            </a:r>
            <a:b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br>
            <a:r>
              <a:rPr lang="sv-SE" sz="2900" b="1"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p>
          <a:p>
            <a:pPr marL="0" indent="0">
              <a:lnSpc>
                <a:spcPts val="1610"/>
              </a:lnSpc>
              <a:buNone/>
            </a:pPr>
            <a:r>
              <a:rPr lang="sv-SE" sz="29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sv-SE" sz="29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indent="-342900"/>
            <a:endParaRPr lang="en-US" sz="1800" dirty="0">
              <a:solidFill>
                <a:srgbClr val="FFFFFF"/>
              </a:solidFill>
            </a:endParaRPr>
          </a:p>
        </p:txBody>
      </p:sp>
    </p:spTree>
    <p:extLst>
      <p:ext uri="{BB962C8B-B14F-4D97-AF65-F5344CB8AC3E}">
        <p14:creationId xmlns:p14="http://schemas.microsoft.com/office/powerpoint/2010/main" val="3588828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6CC7770B-E4E1-42D6-9437-DAA4A3A9E6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9" name="Straight Connector 8">
              <a:extLst>
                <a:ext uri="{FF2B5EF4-FFF2-40B4-BE49-F238E27FC236}">
                  <a16:creationId xmlns:a16="http://schemas.microsoft.com/office/drawing/2014/main" id="{5A26DE5B-A1A6-4746-8EF7-4D6809ED75E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377A3DDA-BF17-4302-867E-EBFD777B062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CBE30704-4227-4B7B-BDB8-BFCF39086FA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B923B1E7-AEA4-42D8-8F4A-9D116F29665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321B6244-6EAE-442C-ACCF-8146103EC1D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15" name="Rectangle 14">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7" name="Rectangle 16">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A50E82"/>
              </a:solidFill>
              <a:effectLst/>
              <a:uLnTx/>
              <a:uFillTx/>
              <a:latin typeface="Century Gothic" panose="020B0502020202020204"/>
              <a:ea typeface="+mn-ea"/>
              <a:cs typeface="+mn-cs"/>
            </a:endParaRPr>
          </a:p>
        </p:txBody>
      </p:sp>
      <p:grpSp>
        <p:nvGrpSpPr>
          <p:cNvPr id="19" name="Group 18">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20" name="Straight Connector 19">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26" name="Rectangle 25">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 name="Rubrik 1">
            <a:extLst>
              <a:ext uri="{FF2B5EF4-FFF2-40B4-BE49-F238E27FC236}">
                <a16:creationId xmlns:a16="http://schemas.microsoft.com/office/drawing/2014/main" id="{D2AF7C4B-98E4-4AAC-8117-2BEC4CEFB356}"/>
              </a:ext>
            </a:extLst>
          </p:cNvPr>
          <p:cNvSpPr>
            <a:spLocks noGrp="1"/>
          </p:cNvSpPr>
          <p:nvPr>
            <p:ph type="ctrTitle" idx="4294967295"/>
          </p:nvPr>
        </p:nvSpPr>
        <p:spPr>
          <a:xfrm>
            <a:off x="1834919" y="685800"/>
            <a:ext cx="3705269" cy="5308599"/>
          </a:xfrm>
        </p:spPr>
        <p:txBody>
          <a:bodyPr vert="horz" lIns="91440" tIns="45720" rIns="91440" bIns="45720" rtlCol="0" anchor="ctr">
            <a:normAutofit/>
          </a:bodyPr>
          <a:lstStyle/>
          <a:p>
            <a:r>
              <a:rPr lang="sv-SE" sz="1800" b="1" dirty="0">
                <a:effectLst/>
                <a:latin typeface="Arial" panose="020B0604020202020204" pitchFamily="34" charset="0"/>
                <a:ea typeface="Arial" panose="020B0604020202020204" pitchFamily="34" charset="0"/>
                <a:cs typeface="Arial" panose="020B0604020202020204" pitchFamily="34" charset="0"/>
              </a:rPr>
              <a:t>Förhindra speluppbyggnad</a:t>
            </a:r>
            <a:endParaRPr lang="en-US" sz="1800" b="1" dirty="0"/>
          </a:p>
        </p:txBody>
      </p:sp>
      <p:sp>
        <p:nvSpPr>
          <p:cNvPr id="3" name="Underrubrik 2">
            <a:extLst>
              <a:ext uri="{FF2B5EF4-FFF2-40B4-BE49-F238E27FC236}">
                <a16:creationId xmlns:a16="http://schemas.microsoft.com/office/drawing/2014/main" id="{AB1155B9-3961-4950-9589-5EC5D0F75CF6}"/>
              </a:ext>
            </a:extLst>
          </p:cNvPr>
          <p:cNvSpPr>
            <a:spLocks noGrp="1"/>
          </p:cNvSpPr>
          <p:nvPr>
            <p:ph type="subTitle" idx="4294967295"/>
          </p:nvPr>
        </p:nvSpPr>
        <p:spPr>
          <a:xfrm>
            <a:off x="6516553" y="685800"/>
            <a:ext cx="4754563" cy="5410200"/>
          </a:xfrm>
        </p:spPr>
        <p:txBody>
          <a:bodyPr vert="horz" lIns="91440" tIns="45720" rIns="91440" bIns="45720" rtlCol="0" anchor="ctr">
            <a:normAutofit/>
          </a:bodyPr>
          <a:lstStyle/>
          <a:p>
            <a:pPr marL="50800"/>
            <a:r>
              <a:rPr lang="sv-SE" sz="3100" b="1" dirty="0">
                <a:solidFill>
                  <a:schemeClr val="tx1"/>
                </a:solidFill>
                <a:effectLst/>
                <a:latin typeface="Arial" panose="020B0604020202020204" pitchFamily="34" charset="0"/>
                <a:ea typeface="Arial" panose="020B0604020202020204" pitchFamily="34" charset="0"/>
                <a:cs typeface="Arial" panose="020B0604020202020204" pitchFamily="34" charset="0"/>
              </a:rPr>
              <a:t>Press</a:t>
            </a:r>
            <a:br>
              <a:rPr lang="sv-SE" sz="1800" b="1" dirty="0">
                <a:solidFill>
                  <a:schemeClr val="tx1"/>
                </a:solidFill>
                <a:effectLst/>
                <a:latin typeface="Arial" panose="020B0604020202020204" pitchFamily="34" charset="0"/>
                <a:ea typeface="Arial" panose="020B0604020202020204" pitchFamily="34" charset="0"/>
                <a:cs typeface="Arial" panose="020B0604020202020204" pitchFamily="34" charset="0"/>
              </a:rPr>
            </a:br>
            <a:r>
              <a:rPr lang="sv-SE" sz="18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sv-SE" sz="18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203200" indent="0">
              <a:lnSpc>
                <a:spcPts val="1775"/>
              </a:lnSpc>
              <a:spcAft>
                <a:spcPts val="0"/>
              </a:spcAft>
              <a:buNone/>
            </a:pPr>
            <a:r>
              <a:rPr lang="sv-SE" sz="2900" b="1" dirty="0">
                <a:solidFill>
                  <a:schemeClr val="tx1"/>
                </a:solidFill>
                <a:effectLst/>
                <a:latin typeface="Arial" panose="020B0604020202020204" pitchFamily="34" charset="0"/>
                <a:ea typeface="Arial" panose="020B0604020202020204" pitchFamily="34" charset="0"/>
                <a:cs typeface="Arial" panose="020B0604020202020204" pitchFamily="34" charset="0"/>
              </a:rPr>
              <a:t> </a:t>
            </a:r>
          </a:p>
          <a:p>
            <a:pPr marL="50800" marR="419100">
              <a:lnSpc>
                <a:spcPct val="92000"/>
              </a:lnSpc>
              <a:spcAft>
                <a:spcPts val="0"/>
              </a:spcAft>
            </a:pPr>
            <a: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t>Pressavståndet (närheten) ska tvinga ner blicken på bollhållaren, förhindra denne från att spela bollen framåt och möjliggöra erövring av bollen genom duellspel.</a:t>
            </a: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indent="0">
              <a:lnSpc>
                <a:spcPts val="1650"/>
              </a:lnSpc>
              <a:buNone/>
            </a:pPr>
            <a:r>
              <a:rPr lang="sv-SE" sz="16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50800" marR="419100" algn="just">
              <a:lnSpc>
                <a:spcPct val="92000"/>
              </a:lnSpc>
              <a:spcAft>
                <a:spcPts val="0"/>
              </a:spcAft>
            </a:pPr>
            <a: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t>Vi vill tvinga motståndarna att spela framför våra lagdelar och strävar efter att pressa motståndarna till de yttre korridorerna för att där erövra bollen.</a:t>
            </a: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indent="0">
              <a:lnSpc>
                <a:spcPts val="1610"/>
              </a:lnSpc>
              <a:buNone/>
            </a:pPr>
            <a:r>
              <a:rPr lang="sv-SE" sz="16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indent="-342900"/>
            <a:endParaRPr lang="en-US" sz="1800" dirty="0">
              <a:solidFill>
                <a:srgbClr val="FFFFFF"/>
              </a:solidFill>
            </a:endParaRPr>
          </a:p>
        </p:txBody>
      </p:sp>
    </p:spTree>
    <p:extLst>
      <p:ext uri="{BB962C8B-B14F-4D97-AF65-F5344CB8AC3E}">
        <p14:creationId xmlns:p14="http://schemas.microsoft.com/office/powerpoint/2010/main" val="30197956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6CC7770B-E4E1-42D6-9437-DAA4A3A9E6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9" name="Straight Connector 8">
              <a:extLst>
                <a:ext uri="{FF2B5EF4-FFF2-40B4-BE49-F238E27FC236}">
                  <a16:creationId xmlns:a16="http://schemas.microsoft.com/office/drawing/2014/main" id="{5A26DE5B-A1A6-4746-8EF7-4D6809ED75E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377A3DDA-BF17-4302-867E-EBFD777B062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CBE30704-4227-4B7B-BDB8-BFCF39086FA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B923B1E7-AEA4-42D8-8F4A-9D116F29665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321B6244-6EAE-442C-ACCF-8146103EC1D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15" name="Rectangle 14">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7" name="Rectangle 16">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A50E82"/>
              </a:solidFill>
              <a:effectLst/>
              <a:uLnTx/>
              <a:uFillTx/>
              <a:latin typeface="Century Gothic" panose="020B0502020202020204"/>
              <a:ea typeface="+mn-ea"/>
              <a:cs typeface="+mn-cs"/>
            </a:endParaRPr>
          </a:p>
        </p:txBody>
      </p:sp>
      <p:grpSp>
        <p:nvGrpSpPr>
          <p:cNvPr id="19" name="Group 18">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20" name="Straight Connector 19">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26" name="Rectangle 25">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 name="Rubrik 1">
            <a:extLst>
              <a:ext uri="{FF2B5EF4-FFF2-40B4-BE49-F238E27FC236}">
                <a16:creationId xmlns:a16="http://schemas.microsoft.com/office/drawing/2014/main" id="{D2AF7C4B-98E4-4AAC-8117-2BEC4CEFB356}"/>
              </a:ext>
            </a:extLst>
          </p:cNvPr>
          <p:cNvSpPr>
            <a:spLocks noGrp="1"/>
          </p:cNvSpPr>
          <p:nvPr>
            <p:ph type="ctrTitle" idx="4294967295"/>
          </p:nvPr>
        </p:nvSpPr>
        <p:spPr>
          <a:xfrm>
            <a:off x="1834919" y="685800"/>
            <a:ext cx="3705269" cy="5308599"/>
          </a:xfrm>
        </p:spPr>
        <p:txBody>
          <a:bodyPr vert="horz" lIns="91440" tIns="45720" rIns="91440" bIns="45720" rtlCol="0" anchor="ctr">
            <a:normAutofit/>
          </a:bodyPr>
          <a:lstStyle/>
          <a:p>
            <a:r>
              <a:rPr lang="sv-SE" sz="1800" b="1" dirty="0">
                <a:effectLst/>
                <a:latin typeface="Arial" panose="020B0604020202020204" pitchFamily="34" charset="0"/>
                <a:ea typeface="Arial" panose="020B0604020202020204" pitchFamily="34" charset="0"/>
                <a:cs typeface="Arial" panose="020B0604020202020204" pitchFamily="34" charset="0"/>
              </a:rPr>
              <a:t>Förhindra speluppbyggnad</a:t>
            </a:r>
            <a:endParaRPr lang="en-US" sz="1800" b="1" dirty="0"/>
          </a:p>
        </p:txBody>
      </p:sp>
      <p:sp>
        <p:nvSpPr>
          <p:cNvPr id="3" name="Underrubrik 2">
            <a:extLst>
              <a:ext uri="{FF2B5EF4-FFF2-40B4-BE49-F238E27FC236}">
                <a16:creationId xmlns:a16="http://schemas.microsoft.com/office/drawing/2014/main" id="{AB1155B9-3961-4950-9589-5EC5D0F75CF6}"/>
              </a:ext>
            </a:extLst>
          </p:cNvPr>
          <p:cNvSpPr>
            <a:spLocks noGrp="1"/>
          </p:cNvSpPr>
          <p:nvPr>
            <p:ph type="subTitle" idx="4294967295"/>
          </p:nvPr>
        </p:nvSpPr>
        <p:spPr>
          <a:xfrm>
            <a:off x="6516553" y="685800"/>
            <a:ext cx="4754563" cy="5410200"/>
          </a:xfrm>
        </p:spPr>
        <p:txBody>
          <a:bodyPr vert="horz" lIns="91440" tIns="45720" rIns="91440" bIns="45720" rtlCol="0" anchor="ctr">
            <a:normAutofit/>
          </a:bodyPr>
          <a:lstStyle/>
          <a:p>
            <a:pPr marL="50800"/>
            <a: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t>Täckning</a:t>
            </a:r>
            <a:b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b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indent="0">
              <a:lnSpc>
                <a:spcPts val="120"/>
              </a:lnSpc>
              <a:buNone/>
            </a:pPr>
            <a:r>
              <a:rPr lang="sv-SE" sz="16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50800" marR="215900">
              <a:lnSpc>
                <a:spcPct val="92000"/>
              </a:lnSpc>
              <a:spcAft>
                <a:spcPts val="0"/>
              </a:spcAft>
            </a:pPr>
            <a: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t>Vid press intar medspelarna en position för att täcka de centrala korridorerna och förhindra att motståndarna spelar igenom våra lagdelar.</a:t>
            </a:r>
            <a:b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br>
            <a:b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br>
            <a: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t>Spelare som intar en position för täckning har även en understödjande funktion för att snabbt kunna pressa sin närmsta motståndare.</a:t>
            </a: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indent="-342900"/>
            <a:endParaRPr lang="en-US" sz="1800" dirty="0">
              <a:solidFill>
                <a:srgbClr val="FFFFFF"/>
              </a:solidFill>
            </a:endParaRPr>
          </a:p>
        </p:txBody>
      </p:sp>
    </p:spTree>
    <p:extLst>
      <p:ext uri="{BB962C8B-B14F-4D97-AF65-F5344CB8AC3E}">
        <p14:creationId xmlns:p14="http://schemas.microsoft.com/office/powerpoint/2010/main" val="13854588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6CC7770B-E4E1-42D6-9437-DAA4A3A9E6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9" name="Straight Connector 8">
              <a:extLst>
                <a:ext uri="{FF2B5EF4-FFF2-40B4-BE49-F238E27FC236}">
                  <a16:creationId xmlns:a16="http://schemas.microsoft.com/office/drawing/2014/main" id="{5A26DE5B-A1A6-4746-8EF7-4D6809ED75E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377A3DDA-BF17-4302-867E-EBFD777B062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CBE30704-4227-4B7B-BDB8-BFCF39086FA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B923B1E7-AEA4-42D8-8F4A-9D116F29665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321B6244-6EAE-442C-ACCF-8146103EC1D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15" name="Rectangle 14">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7" name="Rectangle 16">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A50E82"/>
              </a:solidFill>
              <a:effectLst/>
              <a:uLnTx/>
              <a:uFillTx/>
              <a:latin typeface="Century Gothic" panose="020B0502020202020204"/>
              <a:ea typeface="+mn-ea"/>
              <a:cs typeface="+mn-cs"/>
            </a:endParaRPr>
          </a:p>
        </p:txBody>
      </p:sp>
      <p:grpSp>
        <p:nvGrpSpPr>
          <p:cNvPr id="19" name="Group 18">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20" name="Straight Connector 19">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26" name="Rectangle 25">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 name="Rubrik 1">
            <a:extLst>
              <a:ext uri="{FF2B5EF4-FFF2-40B4-BE49-F238E27FC236}">
                <a16:creationId xmlns:a16="http://schemas.microsoft.com/office/drawing/2014/main" id="{D2AF7C4B-98E4-4AAC-8117-2BEC4CEFB356}"/>
              </a:ext>
            </a:extLst>
          </p:cNvPr>
          <p:cNvSpPr>
            <a:spLocks noGrp="1"/>
          </p:cNvSpPr>
          <p:nvPr>
            <p:ph type="ctrTitle" idx="4294967295"/>
          </p:nvPr>
        </p:nvSpPr>
        <p:spPr>
          <a:xfrm>
            <a:off x="1834919" y="685800"/>
            <a:ext cx="3705269" cy="5308599"/>
          </a:xfrm>
        </p:spPr>
        <p:txBody>
          <a:bodyPr vert="horz" lIns="91440" tIns="45720" rIns="91440" bIns="45720" rtlCol="0" anchor="ctr">
            <a:normAutofit/>
          </a:bodyPr>
          <a:lstStyle/>
          <a:p>
            <a:r>
              <a:rPr lang="sv-SE" sz="1800" b="1" dirty="0">
                <a:effectLst/>
                <a:latin typeface="Arial" panose="020B0604020202020204" pitchFamily="34" charset="0"/>
                <a:ea typeface="Arial" panose="020B0604020202020204" pitchFamily="34" charset="0"/>
                <a:cs typeface="Arial" panose="020B0604020202020204" pitchFamily="34" charset="0"/>
              </a:rPr>
              <a:t>Förhindra speluppbyggnad</a:t>
            </a:r>
            <a:endParaRPr lang="en-US" sz="1800" b="1" dirty="0"/>
          </a:p>
        </p:txBody>
      </p:sp>
      <p:sp>
        <p:nvSpPr>
          <p:cNvPr id="3" name="Underrubrik 2">
            <a:extLst>
              <a:ext uri="{FF2B5EF4-FFF2-40B4-BE49-F238E27FC236}">
                <a16:creationId xmlns:a16="http://schemas.microsoft.com/office/drawing/2014/main" id="{AB1155B9-3961-4950-9589-5EC5D0F75CF6}"/>
              </a:ext>
            </a:extLst>
          </p:cNvPr>
          <p:cNvSpPr>
            <a:spLocks noGrp="1"/>
          </p:cNvSpPr>
          <p:nvPr>
            <p:ph type="subTitle" idx="4294967295"/>
          </p:nvPr>
        </p:nvSpPr>
        <p:spPr>
          <a:xfrm>
            <a:off x="6516553" y="685800"/>
            <a:ext cx="4754563" cy="5410200"/>
          </a:xfrm>
        </p:spPr>
        <p:txBody>
          <a:bodyPr vert="horz" lIns="91440" tIns="45720" rIns="91440" bIns="45720" rtlCol="0" anchor="ctr">
            <a:normAutofit/>
          </a:bodyPr>
          <a:lstStyle/>
          <a:p>
            <a:pPr marL="50800"/>
            <a: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t>Markering</a:t>
            </a:r>
            <a:b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b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indent="0">
              <a:lnSpc>
                <a:spcPts val="20"/>
              </a:lnSpc>
              <a:buNone/>
            </a:pPr>
            <a:r>
              <a:rPr lang="sv-SE" sz="16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50800" marR="241300">
              <a:lnSpc>
                <a:spcPct val="95000"/>
              </a:lnSpc>
              <a:spcAft>
                <a:spcPts val="0"/>
              </a:spcAft>
            </a:pPr>
            <a: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t>Vid högt försvarsspel innehåller vårt försvarsspel markeringsinslag. </a:t>
            </a:r>
            <a:b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br>
            <a:b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br>
            <a: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t>Den närmsta spelaren är fortfarande ansvarig för att pressa bollhållaren mot de yttre korridorerna, men de näst närmsta medspelarna runtomkring bollhållaren markerar de närmsta motståndarna samt skyddar och täcker de centrala korridorerna.</a:t>
            </a: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indent="-342900"/>
            <a:endParaRPr lang="en-US" sz="1800" dirty="0">
              <a:solidFill>
                <a:srgbClr val="FFFFFF"/>
              </a:solidFill>
            </a:endParaRPr>
          </a:p>
        </p:txBody>
      </p:sp>
    </p:spTree>
    <p:extLst>
      <p:ext uri="{BB962C8B-B14F-4D97-AF65-F5344CB8AC3E}">
        <p14:creationId xmlns:p14="http://schemas.microsoft.com/office/powerpoint/2010/main" val="21967409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6CC7770B-E4E1-42D6-9437-DAA4A3A9E6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9" name="Straight Connector 8">
              <a:extLst>
                <a:ext uri="{FF2B5EF4-FFF2-40B4-BE49-F238E27FC236}">
                  <a16:creationId xmlns:a16="http://schemas.microsoft.com/office/drawing/2014/main" id="{5A26DE5B-A1A6-4746-8EF7-4D6809ED75E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377A3DDA-BF17-4302-867E-EBFD777B062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CBE30704-4227-4B7B-BDB8-BFCF39086FA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B923B1E7-AEA4-42D8-8F4A-9D116F29665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321B6244-6EAE-442C-ACCF-8146103EC1D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15" name="Rectangle 14">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7" name="Rectangle 16">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A50E82"/>
              </a:solidFill>
              <a:effectLst/>
              <a:uLnTx/>
              <a:uFillTx/>
              <a:latin typeface="Century Gothic" panose="020B0502020202020204"/>
              <a:ea typeface="+mn-ea"/>
              <a:cs typeface="+mn-cs"/>
            </a:endParaRPr>
          </a:p>
        </p:txBody>
      </p:sp>
      <p:grpSp>
        <p:nvGrpSpPr>
          <p:cNvPr id="19" name="Group 18">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20" name="Straight Connector 19">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26" name="Rectangle 25">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 name="Rubrik 1">
            <a:extLst>
              <a:ext uri="{FF2B5EF4-FFF2-40B4-BE49-F238E27FC236}">
                <a16:creationId xmlns:a16="http://schemas.microsoft.com/office/drawing/2014/main" id="{D2AF7C4B-98E4-4AAC-8117-2BEC4CEFB356}"/>
              </a:ext>
            </a:extLst>
          </p:cNvPr>
          <p:cNvSpPr>
            <a:spLocks noGrp="1"/>
          </p:cNvSpPr>
          <p:nvPr>
            <p:ph type="ctrTitle" idx="4294967295"/>
          </p:nvPr>
        </p:nvSpPr>
        <p:spPr>
          <a:xfrm>
            <a:off x="1834919" y="685800"/>
            <a:ext cx="3705269" cy="5308599"/>
          </a:xfrm>
        </p:spPr>
        <p:txBody>
          <a:bodyPr vert="horz" lIns="91440" tIns="45720" rIns="91440" bIns="45720" rtlCol="0" anchor="ctr">
            <a:normAutofit/>
          </a:bodyPr>
          <a:lstStyle/>
          <a:p>
            <a:r>
              <a:rPr lang="sv-SE" sz="1800" b="1" dirty="0">
                <a:effectLst/>
                <a:latin typeface="Arial" panose="020B0604020202020204" pitchFamily="34" charset="0"/>
                <a:ea typeface="Arial" panose="020B0604020202020204" pitchFamily="34" charset="0"/>
                <a:cs typeface="Arial" panose="020B0604020202020204" pitchFamily="34" charset="0"/>
              </a:rPr>
              <a:t>Förhindra speluppbyggnad</a:t>
            </a:r>
            <a:endParaRPr lang="en-US" sz="1800" b="1" dirty="0"/>
          </a:p>
        </p:txBody>
      </p:sp>
      <p:sp>
        <p:nvSpPr>
          <p:cNvPr id="3" name="Underrubrik 2">
            <a:extLst>
              <a:ext uri="{FF2B5EF4-FFF2-40B4-BE49-F238E27FC236}">
                <a16:creationId xmlns:a16="http://schemas.microsoft.com/office/drawing/2014/main" id="{AB1155B9-3961-4950-9589-5EC5D0F75CF6}"/>
              </a:ext>
            </a:extLst>
          </p:cNvPr>
          <p:cNvSpPr>
            <a:spLocks noGrp="1"/>
          </p:cNvSpPr>
          <p:nvPr>
            <p:ph type="subTitle" idx="4294967295"/>
          </p:nvPr>
        </p:nvSpPr>
        <p:spPr>
          <a:xfrm>
            <a:off x="6516553" y="685800"/>
            <a:ext cx="5296002" cy="5410200"/>
          </a:xfrm>
        </p:spPr>
        <p:txBody>
          <a:bodyPr vert="horz" lIns="91440" tIns="45720" rIns="91440" bIns="45720" rtlCol="0" anchor="ctr">
            <a:normAutofit fontScale="92500" lnSpcReduction="10000"/>
          </a:bodyPr>
          <a:lstStyle/>
          <a:p>
            <a:r>
              <a:rPr lang="sv-SE" sz="1700" b="1" dirty="0">
                <a:solidFill>
                  <a:schemeClr val="tx1"/>
                </a:solidFill>
                <a:latin typeface="Arial" panose="020B0604020202020204" pitchFamily="34" charset="0"/>
                <a:ea typeface="Arial" panose="020B0604020202020204" pitchFamily="34" charset="0"/>
                <a:cs typeface="Arial" panose="020B0604020202020204" pitchFamily="34" charset="0"/>
              </a:rPr>
              <a:t>Triggers</a:t>
            </a:r>
            <a:br>
              <a:rPr lang="sv-SE" sz="1700" b="1" dirty="0">
                <a:solidFill>
                  <a:schemeClr val="tx1"/>
                </a:solidFill>
                <a:latin typeface="Arial" panose="020B0604020202020204" pitchFamily="34" charset="0"/>
                <a:ea typeface="Arial" panose="020B0604020202020204" pitchFamily="34" charset="0"/>
                <a:cs typeface="Arial" panose="020B0604020202020204" pitchFamily="34" charset="0"/>
              </a:rPr>
            </a:br>
            <a:r>
              <a:rPr lang="sv-SE" sz="1700" b="1" dirty="0">
                <a:solidFill>
                  <a:schemeClr val="tx1"/>
                </a:solidFill>
                <a:latin typeface="Times New Roman" panose="02020603050405020304" pitchFamily="18" charset="0"/>
                <a:ea typeface="Times New Roman" panose="02020603050405020304" pitchFamily="18" charset="0"/>
                <a:cs typeface="Arial" panose="020B0604020202020204" pitchFamily="34" charset="0"/>
              </a:rPr>
              <a:t> </a:t>
            </a:r>
            <a:endParaRPr lang="sv-SE" sz="1700" b="1" dirty="0">
              <a:solidFill>
                <a:schemeClr val="tx1"/>
              </a:solidFill>
              <a:latin typeface="Calibri" panose="020F0502020204030204" pitchFamily="34" charset="0"/>
              <a:ea typeface="Calibri" panose="020F0502020204030204" pitchFamily="34" charset="0"/>
              <a:cs typeface="Arial" panose="020B0604020202020204" pitchFamily="34" charset="0"/>
            </a:endParaRPr>
          </a:p>
          <a:p>
            <a:pPr marR="457200">
              <a:lnSpc>
                <a:spcPts val="1965"/>
              </a:lnSpc>
            </a:pPr>
            <a:r>
              <a:rPr lang="sv-SE" sz="1700" b="1" dirty="0">
                <a:solidFill>
                  <a:schemeClr val="tx1"/>
                </a:solidFill>
                <a:latin typeface="Arial" panose="020B0604020202020204" pitchFamily="34" charset="0"/>
                <a:ea typeface="Arial" panose="020B0604020202020204" pitchFamily="34" charset="0"/>
                <a:cs typeface="Arial" panose="020B0604020202020204" pitchFamily="34" charset="0"/>
              </a:rPr>
              <a:t>För att tydliggöra när laget ska intensifiera vår press för att erövra bollen använder vi oss av taktiska och situationsanpassade triggers;</a:t>
            </a:r>
            <a:r>
              <a:rPr lang="sv-SE" sz="1700" b="1" dirty="0">
                <a:solidFill>
                  <a:schemeClr val="tx1"/>
                </a:solidFill>
                <a:latin typeface="MS PGothic" panose="020B0600070205080204" pitchFamily="34" charset="-128"/>
                <a:ea typeface="Calibri" panose="020F0502020204030204" pitchFamily="34" charset="0"/>
                <a:cs typeface="Arial" panose="020B0604020202020204" pitchFamily="34" charset="0"/>
              </a:rPr>
              <a:t> </a:t>
            </a:r>
            <a:endParaRPr lang="sv-SE" sz="1700" b="1" dirty="0">
              <a:solidFill>
                <a:schemeClr val="tx1"/>
              </a:solidFill>
              <a:latin typeface="Calibri" panose="020F0502020204030204" pitchFamily="34" charset="0"/>
              <a:ea typeface="Calibri" panose="020F0502020204030204" pitchFamily="34" charset="0"/>
              <a:cs typeface="Arial" panose="020B0604020202020204" pitchFamily="34" charset="0"/>
            </a:endParaRPr>
          </a:p>
          <a:p>
            <a:pPr marL="0" indent="0">
              <a:lnSpc>
                <a:spcPts val="815"/>
              </a:lnSpc>
              <a:buNone/>
            </a:pPr>
            <a:endParaRPr lang="sv-SE" sz="1700" b="1" dirty="0">
              <a:solidFill>
                <a:schemeClr val="tx1"/>
              </a:solidFill>
              <a:latin typeface="Calibri" panose="020F0502020204030204" pitchFamily="34" charset="0"/>
              <a:ea typeface="Calibri" panose="020F0502020204030204" pitchFamily="34" charset="0"/>
              <a:cs typeface="Arial" panose="020B0604020202020204" pitchFamily="34" charset="0"/>
            </a:endParaRPr>
          </a:p>
          <a:p>
            <a:pPr marL="342900" marR="393700" lvl="0" indent="-342900">
              <a:lnSpc>
                <a:spcPct val="92000"/>
              </a:lnSpc>
              <a:spcAft>
                <a:spcPts val="0"/>
              </a:spcAft>
              <a:buFont typeface="Arial" panose="020B0604020202020204" pitchFamily="34" charset="0"/>
              <a:buChar char="•"/>
              <a:tabLst>
                <a:tab pos="190500" algn="l"/>
              </a:tabLst>
            </a:pPr>
            <a:r>
              <a:rPr lang="sv-SE" sz="1700" b="1" dirty="0">
                <a:solidFill>
                  <a:schemeClr val="tx1"/>
                </a:solidFill>
                <a:latin typeface="Arial" panose="020B0604020202020204" pitchFamily="34" charset="0"/>
                <a:ea typeface="Arial" panose="020B0604020202020204" pitchFamily="34" charset="0"/>
                <a:cs typeface="Arial" panose="020B0604020202020204" pitchFamily="34" charset="0"/>
              </a:rPr>
              <a:t>Taktiska triggers genomförs utifrån motståndarnas speluppbyggnad och en del i lagets matchplan inför den specifika matchen.</a:t>
            </a:r>
            <a:br>
              <a:rPr lang="sv-SE" sz="1700" b="1" dirty="0">
                <a:solidFill>
                  <a:schemeClr val="tx1"/>
                </a:solidFill>
                <a:latin typeface="Arial" panose="020B0604020202020204" pitchFamily="34" charset="0"/>
                <a:ea typeface="Arial" panose="020B0604020202020204" pitchFamily="34" charset="0"/>
                <a:cs typeface="Arial" panose="020B0604020202020204" pitchFamily="34" charset="0"/>
              </a:rPr>
            </a:br>
            <a:endParaRPr lang="sv-SE" sz="1700" b="1" dirty="0">
              <a:solidFill>
                <a:schemeClr val="tx1"/>
              </a:solidFill>
              <a:latin typeface="Calibri" panose="020F0502020204030204" pitchFamily="34" charset="0"/>
              <a:ea typeface="Calibri" panose="020F0502020204030204" pitchFamily="34" charset="0"/>
              <a:cs typeface="Arial" panose="020B0604020202020204" pitchFamily="34" charset="0"/>
            </a:endParaRPr>
          </a:p>
          <a:p>
            <a:pPr marL="342900" lvl="0" indent="-342900">
              <a:lnSpc>
                <a:spcPts val="2125"/>
              </a:lnSpc>
              <a:buFont typeface="Arial" panose="020B0604020202020204" pitchFamily="34" charset="0"/>
              <a:buChar char="•"/>
              <a:tabLst>
                <a:tab pos="190500" algn="l"/>
              </a:tabLst>
            </a:pPr>
            <a:r>
              <a:rPr lang="sv-SE" sz="1700" b="1" dirty="0">
                <a:solidFill>
                  <a:schemeClr val="tx1"/>
                </a:solidFill>
                <a:latin typeface="Arial" panose="020B0604020202020204" pitchFamily="34" charset="0"/>
                <a:ea typeface="Arial" panose="020B0604020202020204" pitchFamily="34" charset="0"/>
                <a:cs typeface="Arial" panose="020B0604020202020204" pitchFamily="34" charset="0"/>
              </a:rPr>
              <a:t>Situationsanpassade triggers utifrån situationer och aktioner i matchen.</a:t>
            </a:r>
            <a:r>
              <a:rPr lang="sv-SE" sz="1700" b="1" dirty="0">
                <a:solidFill>
                  <a:schemeClr val="tx1"/>
                </a:solidFill>
                <a:latin typeface="MS PGothic" panose="020B0600070205080204" pitchFamily="34" charset="-128"/>
                <a:ea typeface="Calibri" panose="020F0502020204030204" pitchFamily="34" charset="0"/>
                <a:cs typeface="Arial" panose="020B0604020202020204" pitchFamily="34" charset="0"/>
              </a:rPr>
              <a:t> </a:t>
            </a:r>
          </a:p>
          <a:p>
            <a:pPr marR="1689100" lvl="0">
              <a:lnSpc>
                <a:spcPct val="91000"/>
              </a:lnSpc>
              <a:spcAft>
                <a:spcPts val="0"/>
              </a:spcAft>
              <a:tabLst>
                <a:tab pos="914400" algn="l"/>
              </a:tabLst>
            </a:pPr>
            <a:r>
              <a:rPr lang="sv-SE" sz="1700" b="1" dirty="0">
                <a:solidFill>
                  <a:schemeClr val="tx1"/>
                </a:solidFill>
                <a:latin typeface="Arial" panose="020B0604020202020204" pitchFamily="34" charset="0"/>
                <a:ea typeface="Arial" panose="020B0604020202020204" pitchFamily="34" charset="0"/>
                <a:cs typeface="Arial" panose="020B0604020202020204" pitchFamily="34" charset="0"/>
              </a:rPr>
              <a:t>Passning bakåt av motståndarna</a:t>
            </a:r>
          </a:p>
          <a:p>
            <a:pPr marR="1689100" lvl="0">
              <a:lnSpc>
                <a:spcPct val="91000"/>
              </a:lnSpc>
              <a:spcAft>
                <a:spcPts val="0"/>
              </a:spcAft>
              <a:tabLst>
                <a:tab pos="914400" algn="l"/>
              </a:tabLst>
            </a:pPr>
            <a:r>
              <a:rPr lang="sv-SE" sz="1700" b="1" dirty="0">
                <a:solidFill>
                  <a:schemeClr val="tx1"/>
                </a:solidFill>
                <a:latin typeface="Arial" panose="020B0604020202020204" pitchFamily="34" charset="0"/>
                <a:ea typeface="Arial" panose="020B0604020202020204" pitchFamily="34" charset="0"/>
                <a:cs typeface="Arial" panose="020B0604020202020204" pitchFamily="34" charset="0"/>
              </a:rPr>
              <a:t>Boll i luften</a:t>
            </a:r>
          </a:p>
          <a:p>
            <a:pPr marR="1689100" lvl="0">
              <a:lnSpc>
                <a:spcPct val="91000"/>
              </a:lnSpc>
              <a:spcAft>
                <a:spcPts val="0"/>
              </a:spcAft>
              <a:tabLst>
                <a:tab pos="914400" algn="l"/>
              </a:tabLst>
            </a:pPr>
            <a:r>
              <a:rPr lang="sv-SE" sz="1700" b="1" dirty="0">
                <a:solidFill>
                  <a:schemeClr val="tx1"/>
                </a:solidFill>
                <a:latin typeface="Arial" panose="020B0604020202020204" pitchFamily="34" charset="0"/>
                <a:ea typeface="Calibri" panose="020F0502020204030204" pitchFamily="34" charset="0"/>
                <a:cs typeface="Arial" panose="020B0604020202020204" pitchFamily="34" charset="0"/>
              </a:rPr>
              <a:t>Lång passning i sidled</a:t>
            </a:r>
          </a:p>
          <a:p>
            <a:pPr marR="1689100" lvl="0">
              <a:lnSpc>
                <a:spcPct val="91000"/>
              </a:lnSpc>
              <a:spcAft>
                <a:spcPts val="0"/>
              </a:spcAft>
              <a:tabLst>
                <a:tab pos="914400" algn="l"/>
              </a:tabLst>
            </a:pPr>
            <a:r>
              <a:rPr lang="sv-SE" sz="1700" b="1" dirty="0">
                <a:solidFill>
                  <a:schemeClr val="tx1"/>
                </a:solidFill>
                <a:latin typeface="Arial" panose="020B0604020202020204" pitchFamily="34" charset="0"/>
                <a:ea typeface="Arial" panose="020B0604020202020204" pitchFamily="34" charset="0"/>
                <a:cs typeface="Arial" panose="020B0604020202020204" pitchFamily="34" charset="0"/>
              </a:rPr>
              <a:t>Felvänd bollhållare</a:t>
            </a:r>
            <a:endParaRPr lang="sv-SE" sz="1700" b="1" dirty="0">
              <a:solidFill>
                <a:schemeClr val="tx1"/>
              </a:solidFill>
              <a:latin typeface="Calibri" panose="020F0502020204030204" pitchFamily="34" charset="0"/>
              <a:ea typeface="Calibri" panose="020F0502020204030204" pitchFamily="34" charset="0"/>
              <a:cs typeface="Arial" panose="020B0604020202020204" pitchFamily="34" charset="0"/>
            </a:endParaRPr>
          </a:p>
          <a:p>
            <a:pPr lvl="0">
              <a:lnSpc>
                <a:spcPct val="76000"/>
              </a:lnSpc>
              <a:tabLst>
                <a:tab pos="914400" algn="l"/>
              </a:tabLst>
            </a:pPr>
            <a:r>
              <a:rPr lang="sv-SE" sz="1700" b="1" dirty="0">
                <a:solidFill>
                  <a:schemeClr val="tx1"/>
                </a:solidFill>
                <a:latin typeface="Arial" panose="020B0604020202020204" pitchFamily="34" charset="0"/>
                <a:ea typeface="Arial" panose="020B0604020202020204" pitchFamily="34" charset="0"/>
                <a:cs typeface="Arial" panose="020B0604020202020204" pitchFamily="34" charset="0"/>
              </a:rPr>
              <a:t>Misslyckad aktion; missad passning,</a:t>
            </a:r>
            <a:br>
              <a:rPr lang="sv-SE" sz="1700" b="1" dirty="0">
                <a:solidFill>
                  <a:schemeClr val="tx1"/>
                </a:solidFill>
                <a:latin typeface="Arial" panose="020B0604020202020204" pitchFamily="34" charset="0"/>
                <a:ea typeface="Arial" panose="020B0604020202020204" pitchFamily="34" charset="0"/>
                <a:cs typeface="Arial" panose="020B0604020202020204" pitchFamily="34" charset="0"/>
              </a:rPr>
            </a:br>
            <a:r>
              <a:rPr lang="sv-SE" sz="1700" b="1" dirty="0">
                <a:solidFill>
                  <a:schemeClr val="tx1"/>
                </a:solidFill>
                <a:latin typeface="Arial" panose="020B0604020202020204" pitchFamily="34" charset="0"/>
                <a:ea typeface="Arial" panose="020B0604020202020204" pitchFamily="34" charset="0"/>
                <a:cs typeface="Arial" panose="020B0604020202020204" pitchFamily="34" charset="0"/>
              </a:rPr>
              <a:t>mottagning</a:t>
            </a:r>
            <a:endParaRPr lang="sv-SE" sz="1700" b="1" dirty="0">
              <a:solidFill>
                <a:schemeClr val="tx1"/>
              </a:solidFill>
              <a:latin typeface="Calibri" panose="020F0502020204030204" pitchFamily="34" charset="0"/>
              <a:ea typeface="Calibri" panose="020F0502020204030204" pitchFamily="34" charset="0"/>
              <a:cs typeface="Arial" panose="020B0604020202020204" pitchFamily="34" charset="0"/>
            </a:endParaRPr>
          </a:p>
          <a:p>
            <a:pPr marL="342900" indent="-342900"/>
            <a:endParaRPr lang="en-US" sz="1800" dirty="0">
              <a:solidFill>
                <a:srgbClr val="FFFFFF"/>
              </a:solidFill>
            </a:endParaRPr>
          </a:p>
        </p:txBody>
      </p:sp>
    </p:spTree>
    <p:extLst>
      <p:ext uri="{BB962C8B-B14F-4D97-AF65-F5344CB8AC3E}">
        <p14:creationId xmlns:p14="http://schemas.microsoft.com/office/powerpoint/2010/main" val="26799940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6CC7770B-E4E1-42D6-9437-DAA4A3A9E6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9" name="Straight Connector 8">
              <a:extLst>
                <a:ext uri="{FF2B5EF4-FFF2-40B4-BE49-F238E27FC236}">
                  <a16:creationId xmlns:a16="http://schemas.microsoft.com/office/drawing/2014/main" id="{5A26DE5B-A1A6-4746-8EF7-4D6809ED75E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377A3DDA-BF17-4302-867E-EBFD777B062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CBE30704-4227-4B7B-BDB8-BFCF39086FA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B923B1E7-AEA4-42D8-8F4A-9D116F29665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321B6244-6EAE-442C-ACCF-8146103EC1D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15" name="Rectangle 14">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7" name="Rectangle 16">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A50E82"/>
              </a:solidFill>
              <a:effectLst/>
              <a:uLnTx/>
              <a:uFillTx/>
              <a:latin typeface="Century Gothic" panose="020B0502020202020204"/>
              <a:ea typeface="+mn-ea"/>
              <a:cs typeface="+mn-cs"/>
            </a:endParaRPr>
          </a:p>
        </p:txBody>
      </p:sp>
      <p:grpSp>
        <p:nvGrpSpPr>
          <p:cNvPr id="19" name="Group 18">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20" name="Straight Connector 19">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26" name="Rectangle 25">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 name="Rubrik 1">
            <a:extLst>
              <a:ext uri="{FF2B5EF4-FFF2-40B4-BE49-F238E27FC236}">
                <a16:creationId xmlns:a16="http://schemas.microsoft.com/office/drawing/2014/main" id="{D2AF7C4B-98E4-4AAC-8117-2BEC4CEFB356}"/>
              </a:ext>
            </a:extLst>
          </p:cNvPr>
          <p:cNvSpPr>
            <a:spLocks noGrp="1"/>
          </p:cNvSpPr>
          <p:nvPr>
            <p:ph type="ctrTitle" idx="4294967295"/>
          </p:nvPr>
        </p:nvSpPr>
        <p:spPr>
          <a:xfrm>
            <a:off x="1834919" y="685800"/>
            <a:ext cx="3705269" cy="5308599"/>
          </a:xfrm>
        </p:spPr>
        <p:txBody>
          <a:bodyPr vert="horz" lIns="91440" tIns="45720" rIns="91440" bIns="45720" rtlCol="0" anchor="ctr">
            <a:normAutofit/>
          </a:bodyPr>
          <a:lstStyle/>
          <a:p>
            <a:r>
              <a:rPr lang="sv-SE" sz="1800" b="1" dirty="0">
                <a:effectLst/>
                <a:latin typeface="Arial" panose="020B0604020202020204" pitchFamily="34" charset="0"/>
                <a:ea typeface="Arial" panose="020B0604020202020204" pitchFamily="34" charset="0"/>
                <a:cs typeface="Arial" panose="020B0604020202020204" pitchFamily="34" charset="0"/>
              </a:rPr>
              <a:t>Förhindra speluppbyggnad</a:t>
            </a:r>
            <a:endParaRPr lang="en-US" sz="1800" b="1" dirty="0"/>
          </a:p>
        </p:txBody>
      </p:sp>
      <p:sp>
        <p:nvSpPr>
          <p:cNvPr id="3" name="Underrubrik 2">
            <a:extLst>
              <a:ext uri="{FF2B5EF4-FFF2-40B4-BE49-F238E27FC236}">
                <a16:creationId xmlns:a16="http://schemas.microsoft.com/office/drawing/2014/main" id="{AB1155B9-3961-4950-9589-5EC5D0F75CF6}"/>
              </a:ext>
            </a:extLst>
          </p:cNvPr>
          <p:cNvSpPr>
            <a:spLocks noGrp="1"/>
          </p:cNvSpPr>
          <p:nvPr>
            <p:ph type="subTitle" idx="4294967295"/>
          </p:nvPr>
        </p:nvSpPr>
        <p:spPr>
          <a:xfrm>
            <a:off x="6516553" y="685800"/>
            <a:ext cx="5296002" cy="5410200"/>
          </a:xfrm>
        </p:spPr>
        <p:txBody>
          <a:bodyPr vert="horz" lIns="91440" tIns="45720" rIns="91440" bIns="45720" rtlCol="0" anchor="ctr">
            <a:normAutofit fontScale="92500"/>
          </a:bodyPr>
          <a:lstStyle/>
          <a:p>
            <a:pPr marL="342900" lvl="0" indent="-342900">
              <a:lnSpc>
                <a:spcPts val="2125"/>
              </a:lnSpc>
              <a:buFont typeface="Arial" panose="020B0604020202020204" pitchFamily="34" charset="0"/>
              <a:buChar char="•"/>
              <a:tabLst>
                <a:tab pos="190500" algn="l"/>
              </a:tabLst>
            </a:pPr>
            <a:endParaRPr lang="sv-SE" sz="1800" b="1" dirty="0">
              <a:solidFill>
                <a:schemeClr val="tx1"/>
              </a:solidFill>
              <a:effectLst/>
              <a:latin typeface="MS PGothic" panose="020B0600070205080204" pitchFamily="34" charset="-128"/>
              <a:ea typeface="Calibri" panose="020F0502020204030204" pitchFamily="34" charset="0"/>
              <a:cs typeface="Arial" panose="020B0604020202020204" pitchFamily="34" charset="0"/>
            </a:endParaRPr>
          </a:p>
          <a:p>
            <a:r>
              <a:rPr lang="sv-SE" sz="1700" b="1" dirty="0">
                <a:solidFill>
                  <a:schemeClr val="tx1"/>
                </a:solidFill>
                <a:effectLst/>
                <a:latin typeface="Arial" panose="020B0604020202020204" pitchFamily="34" charset="0"/>
                <a:ea typeface="Arial" panose="020B0604020202020204" pitchFamily="34" charset="0"/>
                <a:cs typeface="Arial" panose="020B0604020202020204" pitchFamily="34" charset="0"/>
              </a:rPr>
              <a:t>Kollektiva försvarsmetoder</a:t>
            </a:r>
            <a:br>
              <a:rPr lang="sv-SE" sz="1700" b="1" dirty="0">
                <a:solidFill>
                  <a:schemeClr val="tx1"/>
                </a:solidFill>
                <a:effectLst/>
                <a:latin typeface="Arial" panose="020B0604020202020204" pitchFamily="34" charset="0"/>
                <a:ea typeface="Arial" panose="020B0604020202020204" pitchFamily="34" charset="0"/>
                <a:cs typeface="Arial" panose="020B0604020202020204" pitchFamily="34" charset="0"/>
              </a:rPr>
            </a:br>
            <a:endParaRPr lang="sv-SE" sz="17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indent="0">
              <a:lnSpc>
                <a:spcPts val="110"/>
              </a:lnSpc>
              <a:buNone/>
            </a:pPr>
            <a:r>
              <a:rPr lang="sv-SE" sz="170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sv-SE" sz="17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R="368300" algn="just">
              <a:lnSpc>
                <a:spcPts val="2000"/>
              </a:lnSpc>
            </a:pPr>
            <a:r>
              <a:rPr lang="sv-SE" sz="1700" b="1" dirty="0">
                <a:solidFill>
                  <a:schemeClr val="tx1"/>
                </a:solidFill>
                <a:effectLst/>
                <a:latin typeface="Arial" panose="020B0604020202020204" pitchFamily="34" charset="0"/>
                <a:ea typeface="Arial" panose="020B0604020202020204" pitchFamily="34" charset="0"/>
                <a:cs typeface="Arial" panose="020B0604020202020204" pitchFamily="34" charset="0"/>
              </a:rPr>
              <a:t>För att hålla laget kompakt och förhindra att motståndarna spelar igenom våra lagdelar samt i de centrala korridorerna använder vi oss av de kollektiva försvarsmetoderna;</a:t>
            </a:r>
            <a:r>
              <a:rPr lang="sv-SE" sz="1700" b="1" dirty="0">
                <a:solidFill>
                  <a:schemeClr val="tx1"/>
                </a:solidFill>
                <a:effectLst/>
                <a:latin typeface="MS PGothic" panose="020B0600070205080204" pitchFamily="34" charset="-128"/>
                <a:ea typeface="Calibri" panose="020F0502020204030204" pitchFamily="34" charset="0"/>
                <a:cs typeface="Arial" panose="020B0604020202020204" pitchFamily="34" charset="0"/>
              </a:rPr>
              <a:t> </a:t>
            </a:r>
            <a:endParaRPr lang="sv-SE" sz="17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indent="0">
              <a:lnSpc>
                <a:spcPts val="715"/>
              </a:lnSpc>
              <a:buNone/>
            </a:pPr>
            <a:r>
              <a:rPr lang="sv-SE" sz="17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sv-SE" sz="17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190500" algn="l"/>
              </a:tabLst>
            </a:pPr>
            <a:r>
              <a:rPr lang="sv-SE" sz="1700" b="1" dirty="0">
                <a:solidFill>
                  <a:schemeClr val="tx1"/>
                </a:solidFill>
                <a:effectLst/>
                <a:latin typeface="Arial" panose="020B0604020202020204" pitchFamily="34" charset="0"/>
                <a:ea typeface="Arial" panose="020B0604020202020204" pitchFamily="34" charset="0"/>
                <a:cs typeface="Arial" panose="020B0604020202020204" pitchFamily="34" charset="0"/>
              </a:rPr>
              <a:t>Centrering</a:t>
            </a:r>
            <a:endParaRPr lang="sv-SE" sz="17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92000"/>
              </a:lnSpc>
              <a:buFont typeface="Arial" panose="020B0604020202020204" pitchFamily="34" charset="0"/>
              <a:buChar char="•"/>
              <a:tabLst>
                <a:tab pos="190500" algn="l"/>
              </a:tabLst>
            </a:pPr>
            <a:r>
              <a:rPr lang="sv-SE" sz="1700" b="1" dirty="0">
                <a:solidFill>
                  <a:schemeClr val="tx1"/>
                </a:solidFill>
                <a:effectLst/>
                <a:latin typeface="Arial" panose="020B0604020202020204" pitchFamily="34" charset="0"/>
                <a:ea typeface="Arial" panose="020B0604020202020204" pitchFamily="34" charset="0"/>
                <a:cs typeface="Arial" panose="020B0604020202020204" pitchFamily="34" charset="0"/>
              </a:rPr>
              <a:t>Uppflyttning</a:t>
            </a:r>
            <a:endParaRPr lang="sv-SE" sz="17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indent="0">
              <a:lnSpc>
                <a:spcPts val="5"/>
              </a:lnSpc>
              <a:buNone/>
            </a:pPr>
            <a:endParaRPr lang="sv-SE" sz="17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91000"/>
              </a:lnSpc>
              <a:buFont typeface="Arial" panose="020B0604020202020204" pitchFamily="34" charset="0"/>
              <a:buChar char="•"/>
              <a:tabLst>
                <a:tab pos="190500" algn="l"/>
              </a:tabLst>
            </a:pPr>
            <a:r>
              <a:rPr lang="sv-SE" sz="1700" b="1" dirty="0">
                <a:solidFill>
                  <a:schemeClr val="tx1"/>
                </a:solidFill>
                <a:effectLst/>
                <a:latin typeface="Arial" panose="020B0604020202020204" pitchFamily="34" charset="0"/>
                <a:ea typeface="Arial" panose="020B0604020202020204" pitchFamily="34" charset="0"/>
                <a:cs typeface="Arial" panose="020B0604020202020204" pitchFamily="34" charset="0"/>
              </a:rPr>
              <a:t>Nedflyttning</a:t>
            </a:r>
            <a:endParaRPr lang="sv-SE" sz="17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92000"/>
              </a:lnSpc>
              <a:buFont typeface="Arial" panose="020B0604020202020204" pitchFamily="34" charset="0"/>
              <a:buChar char="•"/>
              <a:tabLst>
                <a:tab pos="190500" algn="l"/>
              </a:tabLst>
            </a:pPr>
            <a:r>
              <a:rPr lang="sv-SE" sz="1700" b="1" dirty="0">
                <a:solidFill>
                  <a:schemeClr val="tx1"/>
                </a:solidFill>
                <a:effectLst/>
                <a:latin typeface="Arial" panose="020B0604020202020204" pitchFamily="34" charset="0"/>
                <a:ea typeface="Arial" panose="020B0604020202020204" pitchFamily="34" charset="0"/>
                <a:cs typeface="Arial" panose="020B0604020202020204" pitchFamily="34" charset="0"/>
              </a:rPr>
              <a:t>Överflyttning</a:t>
            </a:r>
            <a:endParaRPr lang="sv-SE" sz="17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indent="0">
              <a:lnSpc>
                <a:spcPts val="1665"/>
              </a:lnSpc>
              <a:buNone/>
            </a:pPr>
            <a:endParaRPr lang="sv-SE" sz="17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r>
              <a:rPr lang="sv-SE" sz="1700" b="1" dirty="0">
                <a:solidFill>
                  <a:schemeClr val="tx1"/>
                </a:solidFill>
                <a:effectLst/>
                <a:latin typeface="Arial" panose="020B0604020202020204" pitchFamily="34" charset="0"/>
                <a:ea typeface="Arial" panose="020B0604020202020204" pitchFamily="34" charset="0"/>
              </a:rPr>
              <a:t>Dessa kollektiva metoder och förflyttningar kräver maximal hastighet av samtliga spelare för att bibehålla lagets kompakthet.</a:t>
            </a:r>
            <a:endParaRPr lang="sv-SE" sz="17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ts val="2125"/>
              </a:lnSpc>
              <a:buFont typeface="Arial" panose="020B0604020202020204" pitchFamily="34" charset="0"/>
              <a:buChar char="•"/>
              <a:tabLst>
                <a:tab pos="190500" algn="l"/>
              </a:tabLst>
            </a:pPr>
            <a:endParaRPr lang="sv-SE" sz="1700" b="1" dirty="0">
              <a:solidFill>
                <a:schemeClr val="tx1"/>
              </a:solidFill>
              <a:effectLst/>
              <a:latin typeface="MS PGothic" panose="020B0600070205080204" pitchFamily="34" charset="-128"/>
              <a:ea typeface="Calibri" panose="020F0502020204030204" pitchFamily="34" charset="0"/>
              <a:cs typeface="Arial" panose="020B0604020202020204" pitchFamily="34" charset="0"/>
            </a:endParaRPr>
          </a:p>
          <a:p>
            <a:pPr marL="342900" lvl="0" indent="-342900">
              <a:lnSpc>
                <a:spcPts val="2125"/>
              </a:lnSpc>
              <a:buFont typeface="Arial" panose="020B0604020202020204" pitchFamily="34" charset="0"/>
              <a:buChar char="•"/>
              <a:tabLst>
                <a:tab pos="190500" algn="l"/>
              </a:tabLst>
            </a:pPr>
            <a:endParaRPr lang="sv-SE" sz="18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indent="-342900"/>
            <a:endParaRPr lang="en-US" sz="1800" dirty="0">
              <a:solidFill>
                <a:srgbClr val="FFFFFF"/>
              </a:solidFill>
            </a:endParaRPr>
          </a:p>
        </p:txBody>
      </p:sp>
    </p:spTree>
    <p:extLst>
      <p:ext uri="{BB962C8B-B14F-4D97-AF65-F5344CB8AC3E}">
        <p14:creationId xmlns:p14="http://schemas.microsoft.com/office/powerpoint/2010/main" val="2625626431"/>
      </p:ext>
    </p:extLst>
  </p:cSld>
  <p:clrMapOvr>
    <a:masterClrMapping/>
  </p:clrMapOvr>
</p:sld>
</file>

<file path=ppt/theme/theme1.xml><?xml version="1.0" encoding="utf-8"?>
<a:theme xmlns:a="http://schemas.openxmlformats.org/drawingml/2006/main" name="Sektor">
  <a:themeElements>
    <a:clrScheme name="Sektor">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ektor">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ektor">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otalTime>1</TotalTime>
  <Words>401</Words>
  <Application>Microsoft Office PowerPoint</Application>
  <PresentationFormat>Bredbild</PresentationFormat>
  <Paragraphs>56</Paragraphs>
  <Slides>7</Slides>
  <Notes>0</Notes>
  <HiddenSlides>0</HiddenSlides>
  <MMClips>0</MMClips>
  <ScaleCrop>false</ScaleCrop>
  <HeadingPairs>
    <vt:vector size="6" baseType="variant">
      <vt:variant>
        <vt:lpstr>Använt teckensnitt</vt:lpstr>
      </vt:variant>
      <vt:variant>
        <vt:i4>6</vt:i4>
      </vt:variant>
      <vt:variant>
        <vt:lpstr>Tema</vt:lpstr>
      </vt:variant>
      <vt:variant>
        <vt:i4>1</vt:i4>
      </vt:variant>
      <vt:variant>
        <vt:lpstr>Bildrubriker</vt:lpstr>
      </vt:variant>
      <vt:variant>
        <vt:i4>7</vt:i4>
      </vt:variant>
    </vt:vector>
  </HeadingPairs>
  <TitlesOfParts>
    <vt:vector size="14" baseType="lpstr">
      <vt:lpstr>MS PGothic</vt:lpstr>
      <vt:lpstr>Arial</vt:lpstr>
      <vt:lpstr>Calibri</vt:lpstr>
      <vt:lpstr>Century Gothic</vt:lpstr>
      <vt:lpstr>Times New Roman</vt:lpstr>
      <vt:lpstr>Wingdings 3</vt:lpstr>
      <vt:lpstr>Sektor</vt:lpstr>
      <vt:lpstr>Förhindra speluppbyggnad</vt:lpstr>
      <vt:lpstr>Förhindra speluppbyggnad</vt:lpstr>
      <vt:lpstr>Förhindra speluppbyggnad</vt:lpstr>
      <vt:lpstr>Förhindra speluppbyggnad</vt:lpstr>
      <vt:lpstr>Förhindra speluppbyggnad</vt:lpstr>
      <vt:lpstr>Förhindra speluppbyggnad</vt:lpstr>
      <vt:lpstr>Förhindra speluppbyggnad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Förhindra speluppbyggnad</dc:title>
  <dc:creator>Anders Bademo</dc:creator>
  <cp:lastModifiedBy>Anders Bademo</cp:lastModifiedBy>
  <cp:revision>1</cp:revision>
  <dcterms:created xsi:type="dcterms:W3CDTF">2022-07-19T06:36:24Z</dcterms:created>
  <dcterms:modified xsi:type="dcterms:W3CDTF">2022-07-19T06:37:43Z</dcterms:modified>
</cp:coreProperties>
</file>