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259" r:id="rId3"/>
    <p:sldId id="260" r:id="rId4"/>
    <p:sldId id="262" r:id="rId5"/>
    <p:sldId id="261" r:id="rId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6370" autoAdjust="0"/>
  </p:normalViewPr>
  <p:slideViewPr>
    <p:cSldViewPr snapToGrid="0">
      <p:cViewPr varScale="1">
        <p:scale>
          <a:sx n="54" d="100"/>
          <a:sy n="54" d="100"/>
        </p:scale>
        <p:origin x="1148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A21AA-B538-45ED-BFCE-4DF436395F1C}" type="datetimeFigureOut">
              <a:rPr lang="sv-SE" smtClean="0"/>
              <a:t>2024-09-24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90D923-5173-40A3-AB2D-64C94BC03DE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4535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90D923-5173-40A3-AB2D-64C94BC03DE0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021252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90D923-5173-40A3-AB2D-64C94BC03DE0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61214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90D923-5173-40A3-AB2D-64C94BC03DE0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72946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90D923-5173-40A3-AB2D-64C94BC03DE0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977824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90D923-5173-40A3-AB2D-64C94BC03DE0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3544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02C1F1-B62F-86B5-ADC2-E36E7AAD6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01CC46-2D61-D43F-5975-77AFE441A4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3059DB-5D44-B48F-ECE3-3DE45CC68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8CFDA-274E-4B12-9B5F-B33238E255C7}" type="datetimeFigureOut">
              <a:rPr lang="sv-SE" smtClean="0"/>
              <a:t>2024-09-24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AFA393-285D-8B6C-7EC1-AAE63FD4B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DB6D8E-FEBA-9112-1BDC-487927C52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D7BFD-4FC9-4A6C-88BD-4937FD11110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87594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79774-872B-3A7D-F14C-01227B39E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BCC2F8-D69E-1E80-EBB7-6BCE2B9651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83A4A0-1E27-1972-F81B-B432E5518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8CFDA-274E-4B12-9B5F-B33238E255C7}" type="datetimeFigureOut">
              <a:rPr lang="sv-SE" smtClean="0"/>
              <a:t>2024-09-24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D41F19-0CA7-121B-1EEC-247B4664A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307A6E-D30A-FC4A-423A-074EBFB15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D7BFD-4FC9-4A6C-88BD-4937FD11110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06879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C5462CD-BD1C-9773-E958-6421AB3688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CAD141-26DA-D301-D34B-8DA4990E51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23B4A9-FCD1-914D-13BC-99EE9039A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8CFDA-274E-4B12-9B5F-B33238E255C7}" type="datetimeFigureOut">
              <a:rPr lang="sv-SE" smtClean="0"/>
              <a:t>2024-09-24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C53363-A0A5-A2C1-F4C0-9DC7F99B4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7CCB9B-F727-EA1E-B1E7-BF70BA039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D7BFD-4FC9-4A6C-88BD-4937FD11110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16639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BDE4B-0C9E-4D47-4D1D-E828F152C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391711-6927-F143-F62A-4688DBD89F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2D76AC-889F-DA00-9779-3927F376D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8CFDA-274E-4B12-9B5F-B33238E255C7}" type="datetimeFigureOut">
              <a:rPr lang="sv-SE" smtClean="0"/>
              <a:t>2024-09-24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B753E4-9D3E-3C1C-AAAA-415F07E93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00525-ADDE-54EC-AD1E-06EC181E0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D7BFD-4FC9-4A6C-88BD-4937FD11110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1503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3974C-C15E-33DA-5ED0-81D6A896E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9F5124-F678-B208-9ABE-46D17439F9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1225A8-D0F6-F98B-4BA0-024CCAF04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8CFDA-274E-4B12-9B5F-B33238E255C7}" type="datetimeFigureOut">
              <a:rPr lang="sv-SE" smtClean="0"/>
              <a:t>2024-09-24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E0C3E4-680C-7E22-1F2F-479EF4F8E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2247F6-C2AC-97E9-D03E-E0B71A118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D7BFD-4FC9-4A6C-88BD-4937FD11110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70433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8295BF-DEB0-A129-2E0E-D18518022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43BB2F-3916-9F2C-CC1C-F791DB58D1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FE0E53-260B-1CD8-DEF1-12AEF66BFB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163401-92F7-C87E-17FB-BD3CC704A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8CFDA-274E-4B12-9B5F-B33238E255C7}" type="datetimeFigureOut">
              <a:rPr lang="sv-SE" smtClean="0"/>
              <a:t>2024-09-24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5D0407-DC94-38D4-81B2-D6A50C9A8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401406-3189-2B2E-9976-5B72F0D1E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D7BFD-4FC9-4A6C-88BD-4937FD11110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93392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AAF250-C747-0210-40E5-88C9B1F2F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404547-5871-A4E3-1664-12A397DD59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44D908-5174-CCD2-D880-C2F6D41715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E46489-0C79-C089-9B33-AC43967F48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E94241-9167-15F8-F525-49EC1432C8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444D69-0CD7-1A8D-EB40-19A34C7FD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8CFDA-274E-4B12-9B5F-B33238E255C7}" type="datetimeFigureOut">
              <a:rPr lang="sv-SE" smtClean="0"/>
              <a:t>2024-09-24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44041D-B44F-5F6C-0427-2498859CD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DFD36F2-9C44-3AD2-8FA3-957489201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D7BFD-4FC9-4A6C-88BD-4937FD11110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7315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B2B0F0-D68A-834E-CA40-38F180323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1478CA5-F032-6C63-D211-65FAC6093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8CFDA-274E-4B12-9B5F-B33238E255C7}" type="datetimeFigureOut">
              <a:rPr lang="sv-SE" smtClean="0"/>
              <a:t>2024-09-24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4EAD80-513B-6851-5291-D95D701BA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25304F-9DF8-1E5C-7692-4DE3BE42F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D7BFD-4FC9-4A6C-88BD-4937FD11110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14349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2AE5BC-BAAC-FC33-BCC4-7F6DC58614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8CFDA-274E-4B12-9B5F-B33238E255C7}" type="datetimeFigureOut">
              <a:rPr lang="sv-SE" smtClean="0"/>
              <a:t>2024-09-24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B30150-7641-2B42-8B37-884F59415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B34555-2270-6E6F-87A8-BED952587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D7BFD-4FC9-4A6C-88BD-4937FD11110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8753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0C3A0-98E8-3C78-3DFA-6BEF8D4B1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E2E700-C31B-3CCF-12AC-E7979E65DD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5A7522-8B34-3E3B-5D11-09CFD559B4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EBB728-AC7E-F07E-F96A-DFAF036E5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8CFDA-274E-4B12-9B5F-B33238E255C7}" type="datetimeFigureOut">
              <a:rPr lang="sv-SE" smtClean="0"/>
              <a:t>2024-09-24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B94EF1-F0C7-3222-4EC6-0B75EC3FD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09444C-66D4-A449-84CB-1B827E3A0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D7BFD-4FC9-4A6C-88BD-4937FD11110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98308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AFF6F-1270-C004-CF1D-FD074F200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37B93C0-567D-C625-FA0D-FA32170198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4B700A-3F18-B4BC-A1C2-50B30D91D4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DC81A2-12D5-70A0-8426-1E091D3D7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8CFDA-274E-4B12-9B5F-B33238E255C7}" type="datetimeFigureOut">
              <a:rPr lang="sv-SE" smtClean="0"/>
              <a:t>2024-09-24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FEC986-32A6-87F5-25F6-1FCD7B805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28378E-DB28-99F9-474B-B3899C72D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D7BFD-4FC9-4A6C-88BD-4937FD11110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70515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9656302-A827-881B-6149-7AF13F6C8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D8C6E4-F50B-D1D9-589E-A6A87AF52C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9DC55A-EA1C-0637-0767-7E2EC9C1C1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88CFDA-274E-4B12-9B5F-B33238E255C7}" type="datetimeFigureOut">
              <a:rPr lang="sv-SE" smtClean="0"/>
              <a:t>2024-09-24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D4127C-448D-44AB-3832-D7267714C0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0F0034-8A4D-3D35-A1C1-B1616DD328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D7BFD-4FC9-4A6C-88BD-4937FD11110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8026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FFCDD23B-75C8-427B-BD08-53C8156CD7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group of kids on a football field&#10;&#10;Description automatically generated">
            <a:extLst>
              <a:ext uri="{FF2B5EF4-FFF2-40B4-BE49-F238E27FC236}">
                <a16:creationId xmlns:a16="http://schemas.microsoft.com/office/drawing/2014/main" id="{17871C6B-C402-602F-1950-E10BC0AC09FD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5" r="-1" b="-1"/>
          <a:stretch/>
        </p:blipFill>
        <p:spPr>
          <a:xfrm>
            <a:off x="-1" y="190"/>
            <a:ext cx="8128855" cy="5291194"/>
          </a:xfrm>
          <a:prstGeom prst="rect">
            <a:avLst/>
          </a:prstGeom>
          <a:scene3d>
            <a:camera prst="orthographicFront"/>
            <a:lightRig rig="threePt" dir="t"/>
          </a:scene3d>
          <a:sp3d contourW="12700">
            <a:contourClr>
              <a:schemeClr val="accent1">
                <a:lumMod val="40000"/>
                <a:lumOff val="60000"/>
              </a:schemeClr>
            </a:contourClr>
          </a:sp3d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AFFC87AC-C919-4FE5-BAC3-39509E001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64" y="5282206"/>
            <a:ext cx="12192264" cy="1163844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11000"/>
                </a:schemeClr>
              </a:gs>
              <a:gs pos="100000">
                <a:srgbClr val="000000">
                  <a:alpha val="77000"/>
                </a:srgbClr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AB5E08C4-8CDD-4623-A5B8-E998C6DEE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5282206"/>
            <a:ext cx="12191998" cy="158648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1DA6EA0-04F9-1DC8-FB5B-91B4C1353D1B}"/>
              </a:ext>
            </a:extLst>
          </p:cNvPr>
          <p:cNvSpPr txBox="1"/>
          <p:nvPr/>
        </p:nvSpPr>
        <p:spPr>
          <a:xfrm>
            <a:off x="699715" y="5635366"/>
            <a:ext cx="7091299" cy="8985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Karlstad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fotboll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Knatte</a:t>
            </a:r>
            <a:r>
              <a:rPr lang="en-US" sz="40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fotboll</a:t>
            </a:r>
            <a:r>
              <a:rPr lang="en-US" sz="4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2024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15F33878-D502-4FFA-8ACE-F2AECDB2A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5282206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2" descr="IF Karlstad Fotboll Logotyp">
            <a:extLst>
              <a:ext uri="{FF2B5EF4-FFF2-40B4-BE49-F238E27FC236}">
                <a16:creationId xmlns:a16="http://schemas.microsoft.com/office/drawing/2014/main" id="{F7BB03E1-C272-1C30-11E2-867EDCBBF9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98" r="27210" b="2"/>
          <a:stretch/>
        </p:blipFill>
        <p:spPr bwMode="auto">
          <a:xfrm>
            <a:off x="8128856" y="1"/>
            <a:ext cx="4063143" cy="5291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727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F Karlstad Fotboll Logotyp">
            <a:extLst>
              <a:ext uri="{FF2B5EF4-FFF2-40B4-BE49-F238E27FC236}">
                <a16:creationId xmlns:a16="http://schemas.microsoft.com/office/drawing/2014/main" id="{EF08DF6F-0716-98DA-290A-0CC1A1A5E7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20" y="224102"/>
            <a:ext cx="3135313" cy="195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B712E947-0734-45F9-9C4F-41114EC3A3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C6B5652-C661-4C58-B937-F0F490F7F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B936867-6407-43FB-9DE6-1B0879D0CB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CD0B258-678B-4A8C-894F-848AF24A19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C8D58395-74AF-401A-AF2F-76B6FCF71D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F003F3F-F118-41D2-AA3F-74DB0D1970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F2DE77-9AFC-762D-85AB-340B13267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88" y="457201"/>
            <a:ext cx="3646657" cy="358887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3600">
                <a:solidFill>
                  <a:srgbClr val="FFFFFF"/>
                </a:solidFill>
              </a:rPr>
              <a:t>Knatteverksamhet</a:t>
            </a:r>
            <a:endParaRPr lang="en-US" sz="3600" dirty="0">
              <a:solidFill>
                <a:srgbClr val="FFFFFF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8288F4E-3C39-AE9A-7256-1F860243307B}"/>
              </a:ext>
            </a:extLst>
          </p:cNvPr>
          <p:cNvSpPr txBox="1"/>
          <p:nvPr/>
        </p:nvSpPr>
        <p:spPr>
          <a:xfrm>
            <a:off x="4605508" y="526817"/>
            <a:ext cx="5332037" cy="55342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18BD44-1755-1C65-5F7F-74DB07C9E597}"/>
              </a:ext>
            </a:extLst>
          </p:cNvPr>
          <p:cNvSpPr txBox="1"/>
          <p:nvPr/>
        </p:nvSpPr>
        <p:spPr>
          <a:xfrm>
            <a:off x="5157216" y="4711309"/>
            <a:ext cx="46320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sv-SE" sz="1800"/>
            </a:br>
            <a:endParaRPr lang="sv-SE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DA7AD86-E293-B626-39B6-AE055526AD19}"/>
              </a:ext>
            </a:extLst>
          </p:cNvPr>
          <p:cNvSpPr txBox="1"/>
          <p:nvPr/>
        </p:nvSpPr>
        <p:spPr>
          <a:xfrm>
            <a:off x="5892191" y="796972"/>
            <a:ext cx="48737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/>
          </a:p>
          <a:p>
            <a:endParaRPr lang="sv-SE"/>
          </a:p>
          <a:p>
            <a:endParaRPr lang="sv-S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A6A6BB-2510-8B88-AC2B-F0DE557DBC6E}"/>
              </a:ext>
            </a:extLst>
          </p:cNvPr>
          <p:cNvSpPr txBox="1"/>
          <p:nvPr/>
        </p:nvSpPr>
        <p:spPr>
          <a:xfrm>
            <a:off x="4938236" y="-155079"/>
            <a:ext cx="6806460" cy="7663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2400" dirty="0"/>
              <a:t>Knatte 6 – 7 år, killar och tjejer är välkomna!</a:t>
            </a:r>
            <a:br>
              <a:rPr lang="sv-SE" sz="2400" dirty="0"/>
            </a:br>
            <a:endParaRPr lang="sv-SE" sz="24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2400" dirty="0"/>
              <a:t>Tisdagar 17:30 6 år</a:t>
            </a:r>
            <a:br>
              <a:rPr lang="sv-SE" sz="2400" dirty="0"/>
            </a:br>
            <a:endParaRPr lang="sv-SE" sz="24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2400" dirty="0"/>
              <a:t>Tisdagar 18:30 7 år</a:t>
            </a:r>
            <a:br>
              <a:rPr lang="sv-SE" sz="2400" dirty="0"/>
            </a:br>
            <a:endParaRPr lang="sv-SE" sz="24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2400" dirty="0"/>
              <a:t>Domare från våra P09 lag (14 år)</a:t>
            </a:r>
            <a:br>
              <a:rPr lang="sv-SE" sz="2400" dirty="0"/>
            </a:br>
            <a:endParaRPr lang="sv-SE" sz="24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2400" dirty="0"/>
              <a:t>Föräldrar coachar matcherna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sv-SE" sz="2400" dirty="0"/>
              <a:t>Utse ledare på första mötet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sv-SE" sz="24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2400" dirty="0"/>
              <a:t>Matcher har genomförts sen start i KBK, men diskutera på föräldramötet om man hellre vill ha </a:t>
            </a:r>
            <a:r>
              <a:rPr lang="sv-SE" sz="2400"/>
              <a:t>träningar istället för matcher. </a:t>
            </a:r>
            <a:endParaRPr lang="sv-SE" sz="24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sv-SE" sz="24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2400" dirty="0"/>
              <a:t>Lagindelning utefter vart man bor. (önskemål från tidigare föräldragrupper)</a:t>
            </a:r>
          </a:p>
          <a:p>
            <a:pPr lvl="1"/>
            <a:endParaRPr lang="sv-SE" sz="24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2400" dirty="0"/>
              <a:t>Från 8 år bildas ett organiserat lag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sv-SE" sz="3600" dirty="0"/>
          </a:p>
        </p:txBody>
      </p:sp>
    </p:spTree>
    <p:extLst>
      <p:ext uri="{BB962C8B-B14F-4D97-AF65-F5344CB8AC3E}">
        <p14:creationId xmlns:p14="http://schemas.microsoft.com/office/powerpoint/2010/main" val="777637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F Karlstad Fotboll Logotyp">
            <a:extLst>
              <a:ext uri="{FF2B5EF4-FFF2-40B4-BE49-F238E27FC236}">
                <a16:creationId xmlns:a16="http://schemas.microsoft.com/office/drawing/2014/main" id="{EF08DF6F-0716-98DA-290A-0CC1A1A5E7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20" y="224102"/>
            <a:ext cx="3135313" cy="195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B712E947-0734-45F9-9C4F-41114EC3A3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C6B5652-C661-4C58-B937-F0F490F7F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B936867-6407-43FB-9DE6-1B0879D0CB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CD0B258-678B-4A8C-894F-848AF24A19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C8D58395-74AF-401A-AF2F-76B6FCF71D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F003F3F-F118-41D2-AA3F-74DB0D1970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F2DE77-9AFC-762D-85AB-340B13267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88" y="457201"/>
            <a:ext cx="3646657" cy="358887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3600" dirty="0">
                <a:solidFill>
                  <a:srgbClr val="FFFFFF"/>
                </a:solidFill>
              </a:rPr>
              <a:t>Vad </a:t>
            </a:r>
            <a:r>
              <a:rPr lang="en-US" sz="3600" dirty="0" err="1">
                <a:solidFill>
                  <a:srgbClr val="FFFFFF"/>
                </a:solidFill>
              </a:rPr>
              <a:t>händer</a:t>
            </a:r>
            <a:r>
              <a:rPr lang="en-US" sz="3600" dirty="0">
                <a:solidFill>
                  <a:srgbClr val="FFFFFF"/>
                </a:solidFill>
              </a:rPr>
              <a:t> nu?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8288F4E-3C39-AE9A-7256-1F860243307B}"/>
              </a:ext>
            </a:extLst>
          </p:cNvPr>
          <p:cNvSpPr txBox="1"/>
          <p:nvPr/>
        </p:nvSpPr>
        <p:spPr>
          <a:xfrm>
            <a:off x="4605508" y="526817"/>
            <a:ext cx="6714764" cy="55342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sv-SE" sz="2800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sv-SE" sz="2000" dirty="0">
              <a:solidFill>
                <a:srgbClr val="00B0F0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br>
              <a:rPr lang="sv-SE" sz="2000" dirty="0"/>
            </a:br>
            <a:br>
              <a:rPr lang="sv-SE" sz="2000" dirty="0"/>
            </a:br>
            <a:endParaRPr lang="en-US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18BD44-1755-1C65-5F7F-74DB07C9E597}"/>
              </a:ext>
            </a:extLst>
          </p:cNvPr>
          <p:cNvSpPr txBox="1"/>
          <p:nvPr/>
        </p:nvSpPr>
        <p:spPr>
          <a:xfrm>
            <a:off x="5157216" y="4711309"/>
            <a:ext cx="46320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sv-SE" sz="1800" dirty="0"/>
            </a:br>
            <a:endParaRPr lang="sv-SE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4984EF-0CBE-850A-2337-534398A7915E}"/>
              </a:ext>
            </a:extLst>
          </p:cNvPr>
          <p:cNvSpPr txBox="1"/>
          <p:nvPr/>
        </p:nvSpPr>
        <p:spPr>
          <a:xfrm>
            <a:off x="6096000" y="1594944"/>
            <a:ext cx="626364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sv-SE" sz="1800" dirty="0"/>
          </a:p>
          <a:p>
            <a:endParaRPr lang="sv-SE" sz="1800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FB74CB-5766-2784-7C98-19844B2F5550}"/>
              </a:ext>
            </a:extLst>
          </p:cNvPr>
          <p:cNvSpPr txBox="1"/>
          <p:nvPr/>
        </p:nvSpPr>
        <p:spPr>
          <a:xfrm>
            <a:off x="4828134" y="265193"/>
            <a:ext cx="6575958" cy="7201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Start tisdag 14/5</a:t>
            </a:r>
            <a:br>
              <a:rPr lang="sv-SE" dirty="0"/>
            </a:br>
            <a:endParaRPr lang="sv-SE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dirty="0"/>
              <a:t>Utdelning av tröjor görs första gången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sv-SE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dirty="0"/>
              <a:t>Ta med benskydd och fotbollskor (funkar även med joggingskor)</a:t>
            </a:r>
            <a:br>
              <a:rPr lang="sv-SE" dirty="0"/>
            </a:br>
            <a:endParaRPr lang="sv-SE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dirty="0"/>
              <a:t>Inga klockor, smycken </a:t>
            </a:r>
            <a:r>
              <a:rPr lang="sv-SE" dirty="0" err="1"/>
              <a:t>e.d</a:t>
            </a:r>
            <a:endParaRPr lang="sv-SE" dirty="0"/>
          </a:p>
          <a:p>
            <a:endParaRPr lang="sv-SE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dirty="0"/>
              <a:t>Fakturor kommer efter start (400 kr)</a:t>
            </a:r>
            <a:br>
              <a:rPr lang="sv-SE" dirty="0"/>
            </a:br>
            <a:endParaRPr lang="sv-SE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dirty="0"/>
              <a:t>5 mot 5. 5 min byten, domarna blåser av vid byte. </a:t>
            </a:r>
          </a:p>
          <a:p>
            <a:endParaRPr lang="sv-SE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dirty="0"/>
              <a:t>6 tillfällen våren och 6 tillfällen hösten</a:t>
            </a:r>
          </a:p>
          <a:p>
            <a:endParaRPr lang="sv-SE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dirty="0"/>
              <a:t>Bjuds in till laget.se (portal)</a:t>
            </a:r>
          </a:p>
          <a:p>
            <a:endParaRPr lang="sv-SE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dirty="0"/>
              <a:t>Alltid en representant från klubben på plats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sv-SE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dirty="0"/>
              <a:t>Två domare finns på plats, de har med: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sv-SE" dirty="0"/>
              <a:t>Pipa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sv-SE" dirty="0"/>
              <a:t>Bollar (1 boll/lag)</a:t>
            </a:r>
          </a:p>
          <a:p>
            <a:pPr lvl="1"/>
            <a:endParaRPr lang="sv-SE" dirty="0"/>
          </a:p>
          <a:p>
            <a:pPr lvl="1"/>
            <a:endParaRPr lang="sv-SE" sz="24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458106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F Karlstad Fotboll Logotyp">
            <a:extLst>
              <a:ext uri="{FF2B5EF4-FFF2-40B4-BE49-F238E27FC236}">
                <a16:creationId xmlns:a16="http://schemas.microsoft.com/office/drawing/2014/main" id="{EF08DF6F-0716-98DA-290A-0CC1A1A5E7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20" y="224102"/>
            <a:ext cx="3135313" cy="195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B712E947-0734-45F9-9C4F-41114EC3A3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C6B5652-C661-4C58-B937-F0F490F7F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B936867-6407-43FB-9DE6-1B0879D0CB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CD0B258-678B-4A8C-894F-848AF24A19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C8D58395-74AF-401A-AF2F-76B6FCF71D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F003F3F-F118-41D2-AA3F-74DB0D1970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F2DE77-9AFC-762D-85AB-340B13267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88" y="457201"/>
            <a:ext cx="3646657" cy="358887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3600" dirty="0" err="1">
                <a:solidFill>
                  <a:srgbClr val="FFFFFF"/>
                </a:solidFill>
              </a:rPr>
              <a:t>Regler</a:t>
            </a:r>
            <a:endParaRPr lang="en-US" sz="3600" dirty="0">
              <a:solidFill>
                <a:srgbClr val="FFFFFF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8288F4E-3C39-AE9A-7256-1F860243307B}"/>
              </a:ext>
            </a:extLst>
          </p:cNvPr>
          <p:cNvSpPr txBox="1"/>
          <p:nvPr/>
        </p:nvSpPr>
        <p:spPr>
          <a:xfrm>
            <a:off x="4605508" y="526817"/>
            <a:ext cx="6714764" cy="55342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sv-SE" sz="2800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sv-SE" sz="2000" dirty="0">
              <a:solidFill>
                <a:srgbClr val="00B0F0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br>
              <a:rPr lang="sv-SE" sz="2000" dirty="0"/>
            </a:br>
            <a:br>
              <a:rPr lang="sv-SE" sz="2000" dirty="0"/>
            </a:br>
            <a:endParaRPr lang="en-US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18BD44-1755-1C65-5F7F-74DB07C9E597}"/>
              </a:ext>
            </a:extLst>
          </p:cNvPr>
          <p:cNvSpPr txBox="1"/>
          <p:nvPr/>
        </p:nvSpPr>
        <p:spPr>
          <a:xfrm>
            <a:off x="5157216" y="4711309"/>
            <a:ext cx="46320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sv-SE" sz="1800" dirty="0"/>
            </a:br>
            <a:endParaRPr lang="sv-SE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4984EF-0CBE-850A-2337-534398A7915E}"/>
              </a:ext>
            </a:extLst>
          </p:cNvPr>
          <p:cNvSpPr txBox="1"/>
          <p:nvPr/>
        </p:nvSpPr>
        <p:spPr>
          <a:xfrm>
            <a:off x="6096000" y="1594944"/>
            <a:ext cx="626364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sv-SE" sz="1800" dirty="0"/>
          </a:p>
          <a:p>
            <a:endParaRPr lang="sv-SE" sz="1800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FB74CB-5766-2784-7C98-19844B2F5550}"/>
              </a:ext>
            </a:extLst>
          </p:cNvPr>
          <p:cNvSpPr txBox="1"/>
          <p:nvPr/>
        </p:nvSpPr>
        <p:spPr>
          <a:xfrm>
            <a:off x="4828134" y="339068"/>
            <a:ext cx="6575958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/>
              <a:t>Vi stöttar de unga domarna med följande regler: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5 mot 5 (4 utespelare + 1 mv)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5 min byten (domarna blåser av)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Retreat </a:t>
            </a:r>
            <a:r>
              <a:rPr lang="sv-SE" sz="2400" dirty="0" err="1"/>
              <a:t>line</a:t>
            </a:r>
            <a:r>
              <a:rPr lang="sv-SE" sz="2400" dirty="0"/>
              <a:t> (backa hem vid utkast från målvakt)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Målvakten kastar ut bollen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Inspark istället för inkast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5 min paus i halvlek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Inga sidbyten i paus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Motståndarlaget backar vid avspark, inspark och utkast.</a:t>
            </a:r>
          </a:p>
          <a:p>
            <a:endParaRPr lang="sv-SE" sz="2400" dirty="0"/>
          </a:p>
          <a:p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dirty="0"/>
          </a:p>
          <a:p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br>
              <a:rPr lang="sv-SE" dirty="0"/>
            </a:br>
            <a:endParaRPr lang="sv-SE" dirty="0"/>
          </a:p>
          <a:p>
            <a:pPr lvl="1"/>
            <a:endParaRPr lang="sv-SE" dirty="0"/>
          </a:p>
          <a:p>
            <a:pPr lvl="1"/>
            <a:endParaRPr lang="sv-SE" sz="24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49487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9E2AAE-A122-0FAE-069A-BDB17E69301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882" b="-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762958-06C7-63AB-0320-BC06D7890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sv-SE" sz="4000" b="1" dirty="0">
                <a:latin typeface="+mn-lt"/>
              </a:rPr>
              <a:t>Förväntningar från sidan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7F769B-9308-D2B6-2CDB-3AB7431176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342" y="2434201"/>
            <a:ext cx="4401047" cy="3742762"/>
          </a:xfrm>
        </p:spPr>
        <p:txBody>
          <a:bodyPr>
            <a:normAutofit lnSpcReduction="10000"/>
          </a:bodyPr>
          <a:lstStyle/>
          <a:p>
            <a:r>
              <a:rPr lang="sv-SE" sz="2000" b="0" i="0" dirty="0">
                <a:effectLst/>
              </a:rPr>
              <a:t>Barnidrott bygger på lek och glädje</a:t>
            </a:r>
          </a:p>
          <a:p>
            <a:pPr marL="0" indent="0">
              <a:buNone/>
            </a:pPr>
            <a:endParaRPr lang="sv-SE" sz="2000" b="0" i="0" dirty="0">
              <a:effectLst/>
            </a:endParaRPr>
          </a:p>
          <a:p>
            <a:r>
              <a:rPr lang="sv-SE" sz="2000" dirty="0"/>
              <a:t>Publiken hejar på alla och uppmuntrar alla</a:t>
            </a:r>
          </a:p>
          <a:p>
            <a:r>
              <a:rPr lang="sv-SE" sz="2000" dirty="0"/>
              <a:t>Publiken ger beröm vid alla moment inte enbart vid mål.</a:t>
            </a:r>
          </a:p>
          <a:p>
            <a:pPr marL="0" indent="0">
              <a:buNone/>
            </a:pPr>
            <a:endParaRPr lang="sv-SE" sz="2000" dirty="0"/>
          </a:p>
          <a:p>
            <a:r>
              <a:rPr lang="sv-SE" sz="2000" dirty="0"/>
              <a:t>Vi stöttar dom unga domarna</a:t>
            </a:r>
          </a:p>
          <a:p>
            <a:pPr marL="0" indent="0">
              <a:buNone/>
            </a:pPr>
            <a:endParaRPr lang="sv-SE" sz="2000" dirty="0"/>
          </a:p>
          <a:p>
            <a:r>
              <a:rPr lang="sv-SE" sz="2000" dirty="0"/>
              <a:t>Ledare skall alltid föregå med gott exempel</a:t>
            </a:r>
          </a:p>
          <a:p>
            <a:pPr marL="0" indent="0">
              <a:buNone/>
            </a:pPr>
            <a:endParaRPr lang="sv-SE" sz="2000" dirty="0"/>
          </a:p>
          <a:p>
            <a:endParaRPr lang="sv-SE" sz="2000" b="0" i="0" dirty="0">
              <a:effectLst/>
            </a:endParaRPr>
          </a:p>
          <a:p>
            <a:pPr marL="0" lvl="1" indent="0">
              <a:spcAft>
                <a:spcPts val="600"/>
              </a:spcAft>
              <a:buNone/>
            </a:pPr>
            <a:endParaRPr lang="sv-SE" sz="2000" dirty="0"/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22947107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d9290083-bd2f-48a2-8ac5-09a524b17d15}" enabled="1" method="Privileged" siteId="{b9fec68c-c92d-461e-9a97-3d03a0f18b82}" contentBits="1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5268</TotalTime>
  <Words>300</Words>
  <Application>Microsoft Office PowerPoint</Application>
  <PresentationFormat>Widescreen</PresentationFormat>
  <Paragraphs>84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Knatteverksamhet</vt:lpstr>
      <vt:lpstr>Vad händer nu?</vt:lpstr>
      <vt:lpstr>Regler</vt:lpstr>
      <vt:lpstr>Förväntningar från sidan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VÃ¤lkommen till Karlstad Fotboll sÃ¤songen 2024.   Karlstad Fotbolls ungdomssektion bestÃ¥r idag av 14 olika Ã¥ldersgrupper med totalt ca 560 spelare. FÃ¶reningen erbjuder samtliga lag frÃ¥n 12 Ã¥rs Ã¥lder minst tre trÃ¤ningar i veckan Ã¥ret runt och under 2024 kommer vi genomfÃ¶ra ca 1600 trÃ¤ningstillfÃ¤llen och arrangera ca 300 matcher. Vi behÃ¥ller Ã¤ven en stjÃ¤rna i SEF:s akademicertifiering, vilket ocksÃ¥ Ã¤r ett bevis pÃ¥ att vi bedriver en bra verksamhet. Stort tack till samtliga ledare i Karlstad Fotboll som gÃ¶r detta mÃ¶jligt!   Det Ã¤r fantastiskt roligt att ungdomsverksamheten vÃ¤xer varje Ã¥r, men det krÃ¤ver ocksÃ¥ en hel del ekonomiska resurser. Kostnaderna fÃ¶r Karlstad Fotbolls ungdomsverksamhet ligger idag pÃ¥ planhyror, domare, serieanmÃ¤lan, material, resor m.m som totalt uppgÃ¥r till ca 1,8 miljoner kronor. IntÃ¤kterna kommer frÃ¥n medlems- och deltagaravgifter samt LOK-stÃ¶d (och sponsorer vÃ¤l?) som totalt ger ca 1,5 miljoner kronor. Det finns alltsÃ¥ ett underskott pÃ¥ ca 300 000 kr. FÃ¶r att tÃ¤cka detta underskott behÃ¶ver samtliga spelare/spelares mÃ¥lsmÃ¤n hjÃ¤lpa till och utfÃ¶ra vissa beting under 2024.   Beting 2024   April - fÃ¶rsÃ¤ljning av Kakservice, 15 burkar Ã¡ 70 kr (gÃ¤ller varje spelare/spelares mÃ¥lsmÃ¤n), dÃ¤r hela intÃ¤kten gÃ¥r till ungdomsverksamheten.  September - fÃ¶rsÃ¤ljning av Kakservice, 15 burkar Ã¡ 70 kr (gÃ¤ller varje spelare/spelares mÃ¥lsmÃ¤n), dÃ¤r hela intÃ¤kten gÃ¥r till ungdomsverksamheten.  HÃ¤r finns nu alternativet att "kÃ¶pa sig fri" frÃ¥n kakfÃ¶rsÃ¤ljningen, vilket dÃ¥ kostar 450 kr per tillfÃ¤lle eller 900 kr fÃ¶r bÃ¥da tillfÃ¤llena.   December - fÃ¶rsÃ¤ljning av Bingolotter till ett vÃ¤rde av 500 kr (gÃ¤ller varje spelare/spelares mÃ¥lsmÃ¤n) dÃ¤r intÃ¤kten delas mellan ungdomsverksamheten och lagen.   Totala intÃ¤kten fÃ¶r detta berÃ¤knas 2024 uppgÃ¥ till ca 500 000 kr.   Bemanning vid A-lagets hemmamatcher (enligt senare schema) som ger fÃ¶reningen intÃ¤kter Ã¤r obligatorisk fÃ¶r samtliga spelare/spelares mÃ¥lsmÃ¤n och gÃ¥r EJ att kÃ¶pa sig fri frÃ¥n.   FÃ¶r de Ã¤ldre akademi</dc:title>
  <dc:creator>Bryngelsson, Liselotte</dc:creator>
  <cp:lastModifiedBy>Bryngelsson, Liselotte</cp:lastModifiedBy>
  <cp:revision>50</cp:revision>
  <dcterms:created xsi:type="dcterms:W3CDTF">2024-02-12T20:19:00Z</dcterms:created>
  <dcterms:modified xsi:type="dcterms:W3CDTF">2024-09-24T12:56:48Z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9290083-bd2f-48a2-8ac5-09a524b17d15_Enabled">
    <vt:lpwstr>true</vt:lpwstr>
  </property>
  <property fmtid="{D5CDD505-2E9C-101B-9397-08002B2CF9AE}" pid="3" name="MSIP_Label_d9290083-bd2f-48a2-8ac5-09a524b17d15_SetDate">
    <vt:lpwstr>2024-02-12T22:19:24Z</vt:lpwstr>
  </property>
  <property fmtid="{D5CDD505-2E9C-101B-9397-08002B2CF9AE}" pid="4" name="MSIP_Label_d9290083-bd2f-48a2-8ac5-09a524b17d15_Method">
    <vt:lpwstr>Privileged</vt:lpwstr>
  </property>
  <property fmtid="{D5CDD505-2E9C-101B-9397-08002B2CF9AE}" pid="5" name="MSIP_Label_d9290083-bd2f-48a2-8ac5-09a524b17d15_Name">
    <vt:lpwstr>d9290083-bd2f-48a2-8ac5-09a524b17d15</vt:lpwstr>
  </property>
  <property fmtid="{D5CDD505-2E9C-101B-9397-08002B2CF9AE}" pid="6" name="MSIP_Label_d9290083-bd2f-48a2-8ac5-09a524b17d15_SiteId">
    <vt:lpwstr>b9fec68c-c92d-461e-9a97-3d03a0f18b82</vt:lpwstr>
  </property>
  <property fmtid="{D5CDD505-2E9C-101B-9397-08002B2CF9AE}" pid="7" name="MSIP_Label_d9290083-bd2f-48a2-8ac5-09a524b17d15_ActionId">
    <vt:lpwstr>94cc450e-dc01-4e8c-a85f-89341f99bb64</vt:lpwstr>
  </property>
  <property fmtid="{D5CDD505-2E9C-101B-9397-08002B2CF9AE}" pid="8" name="MSIP_Label_d9290083-bd2f-48a2-8ac5-09a524b17d15_ContentBits">
    <vt:lpwstr>1</vt:lpwstr>
  </property>
</Properties>
</file>