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07" d="100"/>
          <a:sy n="107" d="100"/>
        </p:scale>
        <p:origin x="138" y="19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smtClean="0"/>
              <a:t>Klicka här för att ändra format</a:t>
            </a:r>
            <a:endParaRPr lang="sv-SE"/>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smtClean="0"/>
              <a:t>Klicka om du vill redigera mall för underrubrikformat</a:t>
            </a:r>
            <a:endParaRPr lang="sv-SE"/>
          </a:p>
        </p:txBody>
      </p:sp>
      <p:sp>
        <p:nvSpPr>
          <p:cNvPr id="4" name="Platshållare för datum 3"/>
          <p:cNvSpPr>
            <a:spLocks noGrp="1"/>
          </p:cNvSpPr>
          <p:nvPr>
            <p:ph type="dt" sz="half" idx="10"/>
          </p:nvPr>
        </p:nvSpPr>
        <p:spPr/>
        <p:txBody>
          <a:bodyPr/>
          <a:lstStyle/>
          <a:p>
            <a:fld id="{EC316352-487B-41D8-988C-C8B92356F3CF}" type="datetimeFigureOut">
              <a:rPr lang="sv-SE" smtClean="0"/>
              <a:t>2023-10-24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9FBC590-019B-4CB0-AE7A-55BBBAE7A791}" type="slidenum">
              <a:rPr lang="sv-SE" smtClean="0"/>
              <a:t>‹#›</a:t>
            </a:fld>
            <a:endParaRPr lang="sv-SE"/>
          </a:p>
        </p:txBody>
      </p:sp>
    </p:spTree>
    <p:extLst>
      <p:ext uri="{BB962C8B-B14F-4D97-AF65-F5344CB8AC3E}">
        <p14:creationId xmlns:p14="http://schemas.microsoft.com/office/powerpoint/2010/main" val="159512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EC316352-487B-41D8-988C-C8B92356F3CF}" type="datetimeFigureOut">
              <a:rPr lang="sv-SE" smtClean="0"/>
              <a:t>2023-10-24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9FBC590-019B-4CB0-AE7A-55BBBAE7A791}" type="slidenum">
              <a:rPr lang="sv-SE" smtClean="0"/>
              <a:t>‹#›</a:t>
            </a:fld>
            <a:endParaRPr lang="sv-SE"/>
          </a:p>
        </p:txBody>
      </p:sp>
    </p:spTree>
    <p:extLst>
      <p:ext uri="{BB962C8B-B14F-4D97-AF65-F5344CB8AC3E}">
        <p14:creationId xmlns:p14="http://schemas.microsoft.com/office/powerpoint/2010/main" val="164118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724900" y="365125"/>
            <a:ext cx="2628900" cy="5811838"/>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838200" y="365125"/>
            <a:ext cx="7734300" cy="5811838"/>
          </a:xfrm>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EC316352-487B-41D8-988C-C8B92356F3CF}" type="datetimeFigureOut">
              <a:rPr lang="sv-SE" smtClean="0"/>
              <a:t>2023-10-24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9FBC590-019B-4CB0-AE7A-55BBBAE7A791}" type="slidenum">
              <a:rPr lang="sv-SE" smtClean="0"/>
              <a:t>‹#›</a:t>
            </a:fld>
            <a:endParaRPr lang="sv-SE"/>
          </a:p>
        </p:txBody>
      </p:sp>
    </p:spTree>
    <p:extLst>
      <p:ext uri="{BB962C8B-B14F-4D97-AF65-F5344CB8AC3E}">
        <p14:creationId xmlns:p14="http://schemas.microsoft.com/office/powerpoint/2010/main" val="84819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EC316352-487B-41D8-988C-C8B92356F3CF}" type="datetimeFigureOut">
              <a:rPr lang="sv-SE" smtClean="0"/>
              <a:t>2023-10-24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9FBC590-019B-4CB0-AE7A-55BBBAE7A791}" type="slidenum">
              <a:rPr lang="sv-SE" smtClean="0"/>
              <a:t>‹#›</a:t>
            </a:fld>
            <a:endParaRPr lang="sv-SE"/>
          </a:p>
        </p:txBody>
      </p:sp>
    </p:spTree>
    <p:extLst>
      <p:ext uri="{BB962C8B-B14F-4D97-AF65-F5344CB8AC3E}">
        <p14:creationId xmlns:p14="http://schemas.microsoft.com/office/powerpoint/2010/main" val="16779922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smtClean="0"/>
              <a:t>Klicka här för att ändra format</a:t>
            </a:r>
            <a:endParaRPr lang="sv-SE"/>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smtClean="0"/>
              <a:t>Redigera format för bakgrundstext</a:t>
            </a:r>
          </a:p>
        </p:txBody>
      </p:sp>
      <p:sp>
        <p:nvSpPr>
          <p:cNvPr id="4" name="Platshållare för datum 3"/>
          <p:cNvSpPr>
            <a:spLocks noGrp="1"/>
          </p:cNvSpPr>
          <p:nvPr>
            <p:ph type="dt" sz="half" idx="10"/>
          </p:nvPr>
        </p:nvSpPr>
        <p:spPr/>
        <p:txBody>
          <a:bodyPr/>
          <a:lstStyle/>
          <a:p>
            <a:fld id="{EC316352-487B-41D8-988C-C8B92356F3CF}" type="datetimeFigureOut">
              <a:rPr lang="sv-SE" smtClean="0"/>
              <a:t>2023-10-24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9FBC590-019B-4CB0-AE7A-55BBBAE7A791}" type="slidenum">
              <a:rPr lang="sv-SE" smtClean="0"/>
              <a:t>‹#›</a:t>
            </a:fld>
            <a:endParaRPr lang="sv-SE"/>
          </a:p>
        </p:txBody>
      </p:sp>
    </p:spTree>
    <p:extLst>
      <p:ext uri="{BB962C8B-B14F-4D97-AF65-F5344CB8AC3E}">
        <p14:creationId xmlns:p14="http://schemas.microsoft.com/office/powerpoint/2010/main" val="1728255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838200" y="1825625"/>
            <a:ext cx="5181600" cy="435133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6172200" y="1825625"/>
            <a:ext cx="5181600" cy="435133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EC316352-487B-41D8-988C-C8B92356F3CF}" type="datetimeFigureOut">
              <a:rPr lang="sv-SE" smtClean="0"/>
              <a:t>2023-10-24</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39FBC590-019B-4CB0-AE7A-55BBBAE7A791}" type="slidenum">
              <a:rPr lang="sv-SE" smtClean="0"/>
              <a:t>‹#›</a:t>
            </a:fld>
            <a:endParaRPr lang="sv-SE"/>
          </a:p>
        </p:txBody>
      </p:sp>
    </p:spTree>
    <p:extLst>
      <p:ext uri="{BB962C8B-B14F-4D97-AF65-F5344CB8AC3E}">
        <p14:creationId xmlns:p14="http://schemas.microsoft.com/office/powerpoint/2010/main" val="4269761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smtClean="0"/>
              <a:t>Klicka här för att ändra format</a:t>
            </a:r>
            <a:endParaRPr lang="sv-SE"/>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4" name="Platshållare för innehåll 3"/>
          <p:cNvSpPr>
            <a:spLocks noGrp="1"/>
          </p:cNvSpPr>
          <p:nvPr>
            <p:ph sz="half" idx="2"/>
          </p:nvPr>
        </p:nvSpPr>
        <p:spPr>
          <a:xfrm>
            <a:off x="839788" y="2505075"/>
            <a:ext cx="5157787" cy="368458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EC316352-487B-41D8-988C-C8B92356F3CF}" type="datetimeFigureOut">
              <a:rPr lang="sv-SE" smtClean="0"/>
              <a:t>2023-10-24</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39FBC590-019B-4CB0-AE7A-55BBBAE7A791}" type="slidenum">
              <a:rPr lang="sv-SE" smtClean="0"/>
              <a:t>‹#›</a:t>
            </a:fld>
            <a:endParaRPr lang="sv-SE"/>
          </a:p>
        </p:txBody>
      </p:sp>
    </p:spTree>
    <p:extLst>
      <p:ext uri="{BB962C8B-B14F-4D97-AF65-F5344CB8AC3E}">
        <p14:creationId xmlns:p14="http://schemas.microsoft.com/office/powerpoint/2010/main" val="1139905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EC316352-487B-41D8-988C-C8B92356F3CF}" type="datetimeFigureOut">
              <a:rPr lang="sv-SE" smtClean="0"/>
              <a:t>2023-10-24</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39FBC590-019B-4CB0-AE7A-55BBBAE7A791}" type="slidenum">
              <a:rPr lang="sv-SE" smtClean="0"/>
              <a:t>‹#›</a:t>
            </a:fld>
            <a:endParaRPr lang="sv-SE"/>
          </a:p>
        </p:txBody>
      </p:sp>
    </p:spTree>
    <p:extLst>
      <p:ext uri="{BB962C8B-B14F-4D97-AF65-F5344CB8AC3E}">
        <p14:creationId xmlns:p14="http://schemas.microsoft.com/office/powerpoint/2010/main" val="1050334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EC316352-487B-41D8-988C-C8B92356F3CF}" type="datetimeFigureOut">
              <a:rPr lang="sv-SE" smtClean="0"/>
              <a:t>2023-10-24</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39FBC590-019B-4CB0-AE7A-55BBBAE7A791}" type="slidenum">
              <a:rPr lang="sv-SE" smtClean="0"/>
              <a:t>‹#›</a:t>
            </a:fld>
            <a:endParaRPr lang="sv-SE"/>
          </a:p>
        </p:txBody>
      </p:sp>
    </p:spTree>
    <p:extLst>
      <p:ext uri="{BB962C8B-B14F-4D97-AF65-F5344CB8AC3E}">
        <p14:creationId xmlns:p14="http://schemas.microsoft.com/office/powerpoint/2010/main" val="38416135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sv-SE"/>
          </a:p>
        </p:txBody>
      </p:sp>
      <p:sp>
        <p:nvSpPr>
          <p:cNvPr id="3" name="Platshållare för innehåll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Redigera format för bakgrundstext</a:t>
            </a:r>
          </a:p>
        </p:txBody>
      </p:sp>
      <p:sp>
        <p:nvSpPr>
          <p:cNvPr id="5" name="Platshållare för datum 4"/>
          <p:cNvSpPr>
            <a:spLocks noGrp="1"/>
          </p:cNvSpPr>
          <p:nvPr>
            <p:ph type="dt" sz="half" idx="10"/>
          </p:nvPr>
        </p:nvSpPr>
        <p:spPr/>
        <p:txBody>
          <a:bodyPr/>
          <a:lstStyle/>
          <a:p>
            <a:fld id="{EC316352-487B-41D8-988C-C8B92356F3CF}" type="datetimeFigureOut">
              <a:rPr lang="sv-SE" smtClean="0"/>
              <a:t>2023-10-24</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39FBC590-019B-4CB0-AE7A-55BBBAE7A791}" type="slidenum">
              <a:rPr lang="sv-SE" smtClean="0"/>
              <a:t>‹#›</a:t>
            </a:fld>
            <a:endParaRPr lang="sv-SE"/>
          </a:p>
        </p:txBody>
      </p:sp>
    </p:spTree>
    <p:extLst>
      <p:ext uri="{BB962C8B-B14F-4D97-AF65-F5344CB8AC3E}">
        <p14:creationId xmlns:p14="http://schemas.microsoft.com/office/powerpoint/2010/main" val="670879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sv-SE"/>
          </a:p>
        </p:txBody>
      </p:sp>
      <p:sp>
        <p:nvSpPr>
          <p:cNvPr id="3" name="Platshållare för bild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Redigera format för bakgrundstext</a:t>
            </a:r>
          </a:p>
        </p:txBody>
      </p:sp>
      <p:sp>
        <p:nvSpPr>
          <p:cNvPr id="5" name="Platshållare för datum 4"/>
          <p:cNvSpPr>
            <a:spLocks noGrp="1"/>
          </p:cNvSpPr>
          <p:nvPr>
            <p:ph type="dt" sz="half" idx="10"/>
          </p:nvPr>
        </p:nvSpPr>
        <p:spPr/>
        <p:txBody>
          <a:bodyPr/>
          <a:lstStyle/>
          <a:p>
            <a:fld id="{EC316352-487B-41D8-988C-C8B92356F3CF}" type="datetimeFigureOut">
              <a:rPr lang="sv-SE" smtClean="0"/>
              <a:t>2023-10-24</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39FBC590-019B-4CB0-AE7A-55BBBAE7A791}" type="slidenum">
              <a:rPr lang="sv-SE" smtClean="0"/>
              <a:t>‹#›</a:t>
            </a:fld>
            <a:endParaRPr lang="sv-SE"/>
          </a:p>
        </p:txBody>
      </p:sp>
    </p:spTree>
    <p:extLst>
      <p:ext uri="{BB962C8B-B14F-4D97-AF65-F5344CB8AC3E}">
        <p14:creationId xmlns:p14="http://schemas.microsoft.com/office/powerpoint/2010/main" val="200756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316352-487B-41D8-988C-C8B92356F3CF}" type="datetimeFigureOut">
              <a:rPr lang="sv-SE" smtClean="0"/>
              <a:t>2023-10-24</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FBC590-019B-4CB0-AE7A-55BBBAE7A791}" type="slidenum">
              <a:rPr lang="sv-SE" smtClean="0"/>
              <a:t>‹#›</a:t>
            </a:fld>
            <a:endParaRPr lang="sv-SE"/>
          </a:p>
        </p:txBody>
      </p:sp>
    </p:spTree>
    <p:extLst>
      <p:ext uri="{BB962C8B-B14F-4D97-AF65-F5344CB8AC3E}">
        <p14:creationId xmlns:p14="http://schemas.microsoft.com/office/powerpoint/2010/main" val="8187264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1419498" y="2329862"/>
            <a:ext cx="9144000" cy="2387600"/>
          </a:xfrm>
        </p:spPr>
        <p:txBody>
          <a:bodyPr>
            <a:normAutofit/>
          </a:bodyPr>
          <a:lstStyle/>
          <a:p>
            <a:r>
              <a:rPr lang="sv-SE" dirty="0" smtClean="0"/>
              <a:t/>
            </a:r>
            <a:br>
              <a:rPr lang="sv-SE" dirty="0" smtClean="0"/>
            </a:br>
            <a:r>
              <a:rPr lang="sv-SE" sz="4400" dirty="0" smtClean="0"/>
              <a:t/>
            </a:r>
            <a:br>
              <a:rPr lang="sv-SE" sz="4400" dirty="0" smtClean="0"/>
            </a:br>
            <a:endParaRPr lang="sv-SE" sz="4400" dirty="0"/>
          </a:p>
        </p:txBody>
      </p:sp>
      <p:sp>
        <p:nvSpPr>
          <p:cNvPr id="3" name="Underrubrik 2"/>
          <p:cNvSpPr>
            <a:spLocks noGrp="1"/>
          </p:cNvSpPr>
          <p:nvPr>
            <p:ph type="subTitle" idx="1"/>
          </p:nvPr>
        </p:nvSpPr>
        <p:spPr>
          <a:xfrm>
            <a:off x="1524000" y="875211"/>
            <a:ext cx="9144000" cy="4983481"/>
          </a:xfrm>
        </p:spPr>
        <p:txBody>
          <a:bodyPr>
            <a:normAutofit/>
          </a:bodyPr>
          <a:lstStyle/>
          <a:p>
            <a:endParaRPr lang="sv-SE" sz="4000" dirty="0" smtClean="0"/>
          </a:p>
          <a:p>
            <a:endParaRPr lang="sv-SE" sz="4000" dirty="0"/>
          </a:p>
          <a:p>
            <a:r>
              <a:rPr lang="sv-SE" sz="3600" dirty="0" smtClean="0"/>
              <a:t>Fotboll, kost och vätska </a:t>
            </a:r>
          </a:p>
          <a:p>
            <a:r>
              <a:rPr lang="sv-SE" sz="2000" dirty="0" smtClean="0"/>
              <a:t>Karlslunds IF FK F16</a:t>
            </a:r>
          </a:p>
          <a:p>
            <a:endParaRPr lang="sv-SE" sz="2000" dirty="0" smtClean="0"/>
          </a:p>
          <a:p>
            <a:endParaRPr lang="sv-SE" sz="2000" dirty="0"/>
          </a:p>
        </p:txBody>
      </p:sp>
      <p:pic>
        <p:nvPicPr>
          <p:cNvPr id="4" name="Bildobjekt 3" descr="Kostnadsfri bild av boll, fotboll, klot"/>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72753" y="3523662"/>
            <a:ext cx="4679576" cy="3092824"/>
          </a:xfrm>
          <a:prstGeom prst="rect">
            <a:avLst/>
          </a:prstGeom>
        </p:spPr>
      </p:pic>
    </p:spTree>
    <p:extLst>
      <p:ext uri="{BB962C8B-B14F-4D97-AF65-F5344CB8AC3E}">
        <p14:creationId xmlns:p14="http://schemas.microsoft.com/office/powerpoint/2010/main" val="34791437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Vätska i samband med träning eller match</a:t>
            </a:r>
            <a:endParaRPr lang="sv-SE" b="1" dirty="0"/>
          </a:p>
        </p:txBody>
      </p:sp>
      <p:sp>
        <p:nvSpPr>
          <p:cNvPr id="3" name="Platshållare för innehåll 2"/>
          <p:cNvSpPr>
            <a:spLocks noGrp="1"/>
          </p:cNvSpPr>
          <p:nvPr>
            <p:ph idx="1"/>
          </p:nvPr>
        </p:nvSpPr>
        <p:spPr/>
        <p:txBody>
          <a:bodyPr/>
          <a:lstStyle/>
          <a:p>
            <a:r>
              <a:rPr lang="sv-SE" dirty="0" smtClean="0"/>
              <a:t>Vätskeintaget bör vara regelbundet under dagen och under träning eller match för att balansera vätskeförlusterna</a:t>
            </a:r>
          </a:p>
          <a:p>
            <a:r>
              <a:rPr lang="sv-SE" dirty="0" smtClean="0"/>
              <a:t>Det är bättre att under längre tid dricka mindre mängder men oftare</a:t>
            </a:r>
          </a:p>
          <a:p>
            <a:r>
              <a:rPr lang="sv-SE" dirty="0" smtClean="0"/>
              <a:t>Före träning eller match kan man med fördel dricka 2-3 dl vatten 30 minuter innan och 2-3 dl före start</a:t>
            </a:r>
          </a:p>
          <a:p>
            <a:r>
              <a:rPr lang="sv-SE" dirty="0" smtClean="0"/>
              <a:t>Under träning/match bör man få i sig 2-3 dl var 15:e </a:t>
            </a:r>
            <a:r>
              <a:rPr lang="sv-SE" dirty="0" smtClean="0"/>
              <a:t>minut</a:t>
            </a:r>
          </a:p>
        </p:txBody>
      </p:sp>
    </p:spTree>
    <p:extLst>
      <p:ext uri="{BB962C8B-B14F-4D97-AF65-F5344CB8AC3E}">
        <p14:creationId xmlns:p14="http://schemas.microsoft.com/office/powerpoint/2010/main" val="13345071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Egen Sportdryck</a:t>
            </a:r>
            <a:endParaRPr lang="sv-SE" b="1" dirty="0"/>
          </a:p>
        </p:txBody>
      </p:sp>
      <p:sp>
        <p:nvSpPr>
          <p:cNvPr id="3" name="Platshållare för innehåll 2"/>
          <p:cNvSpPr>
            <a:spLocks noGrp="1"/>
          </p:cNvSpPr>
          <p:nvPr>
            <p:ph idx="1"/>
          </p:nvPr>
        </p:nvSpPr>
        <p:spPr/>
        <p:txBody>
          <a:bodyPr/>
          <a:lstStyle/>
          <a:p>
            <a:pPr marL="0" indent="0">
              <a:buNone/>
            </a:pPr>
            <a:r>
              <a:rPr lang="sv-SE" dirty="0" smtClean="0"/>
              <a:t>Köp </a:t>
            </a:r>
            <a:r>
              <a:rPr lang="sv-SE" dirty="0" err="1"/>
              <a:t>dextropur</a:t>
            </a:r>
            <a:r>
              <a:rPr lang="sv-SE" dirty="0"/>
              <a:t> (finns på apoteket och välsorterade </a:t>
            </a:r>
            <a:r>
              <a:rPr lang="sv-SE" dirty="0" smtClean="0"/>
              <a:t>mataffärer) </a:t>
            </a:r>
            <a:r>
              <a:rPr lang="sv-SE" dirty="0"/>
              <a:t>– </a:t>
            </a:r>
            <a:r>
              <a:rPr lang="sv-SE" dirty="0" err="1"/>
              <a:t>dextrosol</a:t>
            </a:r>
            <a:r>
              <a:rPr lang="sv-SE" dirty="0"/>
              <a:t> i pulverform</a:t>
            </a:r>
          </a:p>
          <a:p>
            <a:pPr marL="0" indent="0">
              <a:buNone/>
            </a:pPr>
            <a:endParaRPr lang="sv-SE" dirty="0" smtClean="0"/>
          </a:p>
          <a:p>
            <a:pPr marL="0" indent="0">
              <a:buNone/>
            </a:pPr>
            <a:r>
              <a:rPr lang="sv-SE" dirty="0" smtClean="0"/>
              <a:t>Enkel </a:t>
            </a:r>
            <a:r>
              <a:rPr lang="sv-SE" dirty="0"/>
              <a:t>energidryck: </a:t>
            </a:r>
            <a:endParaRPr lang="sv-SE" dirty="0" smtClean="0"/>
          </a:p>
          <a:p>
            <a:pPr marL="0" indent="0">
              <a:buNone/>
            </a:pPr>
            <a:r>
              <a:rPr lang="sv-SE" dirty="0" smtClean="0"/>
              <a:t>• </a:t>
            </a:r>
            <a:r>
              <a:rPr lang="sv-SE" dirty="0"/>
              <a:t>40-80 gram </a:t>
            </a:r>
            <a:r>
              <a:rPr lang="sv-SE" dirty="0" err="1"/>
              <a:t>dextropur</a:t>
            </a:r>
            <a:r>
              <a:rPr lang="sv-SE" dirty="0"/>
              <a:t>, 1 liter vatten, 1 krm salt, 1-2 msk koncentrerad juice/saft</a:t>
            </a:r>
          </a:p>
          <a:p>
            <a:r>
              <a:rPr lang="sv-SE" dirty="0" err="1" smtClean="0"/>
              <a:t>Oboy</a:t>
            </a:r>
            <a:r>
              <a:rPr lang="sv-SE" dirty="0" smtClean="0"/>
              <a:t> </a:t>
            </a:r>
            <a:r>
              <a:rPr lang="sv-SE" dirty="0"/>
              <a:t>med extra energi: 2 dl mjölk + 2 msk kakao + 3 tsk </a:t>
            </a:r>
            <a:r>
              <a:rPr lang="sv-SE" dirty="0" err="1"/>
              <a:t>dextropur</a:t>
            </a:r>
            <a:endParaRPr lang="sv-SE" dirty="0"/>
          </a:p>
          <a:p>
            <a:r>
              <a:rPr lang="sv-SE" dirty="0" smtClean="0"/>
              <a:t>Tips</a:t>
            </a:r>
            <a:r>
              <a:rPr lang="sv-SE" dirty="0"/>
              <a:t>: Öka energiinnehållet i en </a:t>
            </a:r>
            <a:r>
              <a:rPr lang="sv-SE" dirty="0" err="1"/>
              <a:t>smoothie</a:t>
            </a:r>
            <a:r>
              <a:rPr lang="sv-SE" dirty="0"/>
              <a:t> genom att hälla i ett par msk </a:t>
            </a:r>
            <a:r>
              <a:rPr lang="sv-SE" dirty="0" err="1"/>
              <a:t>dextropur</a:t>
            </a:r>
            <a:r>
              <a:rPr lang="sv-SE" dirty="0"/>
              <a:t>. • 1 tsk = ca 18 kcal 1 msk = ca 54 kcal 1 dl = ca 370 kcal</a:t>
            </a:r>
          </a:p>
        </p:txBody>
      </p:sp>
    </p:spTree>
    <p:extLst>
      <p:ext uri="{BB962C8B-B14F-4D97-AF65-F5344CB8AC3E}">
        <p14:creationId xmlns:p14="http://schemas.microsoft.com/office/powerpoint/2010/main" val="22890768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Hur äter och dricker jag då en vanlig dag ?</a:t>
            </a:r>
            <a:endParaRPr lang="sv-SE" b="1" dirty="0"/>
          </a:p>
        </p:txBody>
      </p:sp>
      <p:sp>
        <p:nvSpPr>
          <p:cNvPr id="3" name="Platshållare för innehåll 2"/>
          <p:cNvSpPr>
            <a:spLocks noGrp="1"/>
          </p:cNvSpPr>
          <p:nvPr>
            <p:ph idx="1"/>
          </p:nvPr>
        </p:nvSpPr>
        <p:spPr/>
        <p:txBody>
          <a:bodyPr>
            <a:normAutofit fontScale="85000" lnSpcReduction="20000"/>
          </a:bodyPr>
          <a:lstStyle/>
          <a:p>
            <a:r>
              <a:rPr lang="sv-SE" dirty="0" smtClean="0"/>
              <a:t>En helt vanlig dag behöver ni äta 3 huvudmåltider: frukost, lunch och middag</a:t>
            </a:r>
          </a:p>
          <a:p>
            <a:r>
              <a:rPr lang="sv-SE" dirty="0" smtClean="0"/>
              <a:t>Dessutom 1-2 mellanmål och ett återhämtningsmål efter träning eller match</a:t>
            </a:r>
          </a:p>
          <a:p>
            <a:r>
              <a:rPr lang="sv-SE" dirty="0" smtClean="0"/>
              <a:t>Frukost-</a:t>
            </a:r>
            <a:r>
              <a:rPr lang="sv-SE" dirty="0" err="1" smtClean="0"/>
              <a:t>mellis</a:t>
            </a:r>
            <a:r>
              <a:rPr lang="sv-SE" dirty="0" smtClean="0"/>
              <a:t>-lunch-</a:t>
            </a:r>
            <a:r>
              <a:rPr lang="sv-SE" dirty="0" err="1" smtClean="0"/>
              <a:t>mellis</a:t>
            </a:r>
            <a:r>
              <a:rPr lang="sv-SE" dirty="0" smtClean="0"/>
              <a:t>-middag (dag utan träning)</a:t>
            </a:r>
          </a:p>
          <a:p>
            <a:r>
              <a:rPr lang="sv-SE" dirty="0" smtClean="0"/>
              <a:t>Frukost- </a:t>
            </a:r>
            <a:r>
              <a:rPr lang="sv-SE" dirty="0" err="1" smtClean="0"/>
              <a:t>mellis</a:t>
            </a:r>
            <a:r>
              <a:rPr lang="sv-SE" dirty="0" smtClean="0"/>
              <a:t>- lunch-</a:t>
            </a:r>
            <a:r>
              <a:rPr lang="sv-SE" dirty="0" err="1" smtClean="0"/>
              <a:t>mellis</a:t>
            </a:r>
            <a:r>
              <a:rPr lang="sv-SE" dirty="0" smtClean="0"/>
              <a:t>-återhämtningsmål- middag (dag m träning/match)</a:t>
            </a:r>
          </a:p>
          <a:p>
            <a:r>
              <a:rPr lang="sv-SE" dirty="0" smtClean="0"/>
              <a:t>Inför match eller hårt träningspass är det bra att äta en större kolhydratsbaserad lagad måltid 2-4 timmar innan.</a:t>
            </a:r>
          </a:p>
          <a:p>
            <a:r>
              <a:rPr lang="sv-SE" dirty="0" smtClean="0"/>
              <a:t>Inte innehålla så mycket fibrer eller fett då det ofta stör magen</a:t>
            </a:r>
          </a:p>
          <a:p>
            <a:r>
              <a:rPr lang="sv-SE" dirty="0" smtClean="0"/>
              <a:t>Syftet med denna måltid är att toppa lagret av kolhydrater (glykogen=energi) och förhindra hunger. </a:t>
            </a:r>
          </a:p>
          <a:p>
            <a:r>
              <a:rPr lang="sv-SE" dirty="0" smtClean="0"/>
              <a:t>Viktigt att dricka ordentligt i samband med denna måltid så att vätskedepåerna är påfyllda</a:t>
            </a:r>
          </a:p>
          <a:p>
            <a:r>
              <a:rPr lang="sv-SE" dirty="0" smtClean="0"/>
              <a:t>Är ni hungriga när träning eller match närmar sig så ät </a:t>
            </a:r>
            <a:r>
              <a:rPr lang="sv-SE" dirty="0" err="1" smtClean="0"/>
              <a:t>mellis</a:t>
            </a:r>
            <a:r>
              <a:rPr lang="sv-SE" dirty="0" smtClean="0"/>
              <a:t> ca 1½ </a:t>
            </a:r>
            <a:r>
              <a:rPr lang="sv-SE" dirty="0" err="1" smtClean="0"/>
              <a:t>tim</a:t>
            </a:r>
            <a:r>
              <a:rPr lang="sv-SE" dirty="0"/>
              <a:t> </a:t>
            </a:r>
            <a:r>
              <a:rPr lang="sv-SE" dirty="0" smtClean="0"/>
              <a:t>innan start</a:t>
            </a:r>
          </a:p>
        </p:txBody>
      </p:sp>
    </p:spTree>
    <p:extLst>
      <p:ext uri="{BB962C8B-B14F-4D97-AF65-F5344CB8AC3E}">
        <p14:creationId xmlns:p14="http://schemas.microsoft.com/office/powerpoint/2010/main" val="42008240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Återhämtningsmål</a:t>
            </a:r>
            <a:endParaRPr lang="sv-SE" b="1" dirty="0"/>
          </a:p>
        </p:txBody>
      </p:sp>
      <p:sp>
        <p:nvSpPr>
          <p:cNvPr id="3" name="Platshållare för innehåll 2"/>
          <p:cNvSpPr>
            <a:spLocks noGrp="1"/>
          </p:cNvSpPr>
          <p:nvPr>
            <p:ph idx="1"/>
          </p:nvPr>
        </p:nvSpPr>
        <p:spPr/>
        <p:txBody>
          <a:bodyPr/>
          <a:lstStyle/>
          <a:p>
            <a:r>
              <a:rPr lang="sv-SE" dirty="0" smtClean="0"/>
              <a:t>Syftet är att snabbt lagra in ny energi i musklerna</a:t>
            </a:r>
          </a:p>
          <a:p>
            <a:r>
              <a:rPr lang="sv-SE" dirty="0" smtClean="0"/>
              <a:t>Förhindra nedbrytning av muskler alltså ”kroppen”</a:t>
            </a:r>
          </a:p>
          <a:p>
            <a:r>
              <a:rPr lang="sv-SE" dirty="0" smtClean="0"/>
              <a:t>Ska ätas inom 30 minuter efter träningens eller matchens slut och bör bestå av snabba kolhydrater och protein</a:t>
            </a:r>
          </a:p>
          <a:p>
            <a:r>
              <a:rPr lang="sv-SE" dirty="0" smtClean="0"/>
              <a:t>Bra exempel på återhämtningsmål är: drickyoghurt, banan, russin, ljust bröd, nyponsoppa, sportdryck, keso, smoothies, pannkakor, gröt, </a:t>
            </a:r>
            <a:r>
              <a:rPr lang="sv-SE" dirty="0" err="1" smtClean="0"/>
              <a:t>risifrutti</a:t>
            </a:r>
            <a:r>
              <a:rPr lang="sv-SE" dirty="0" smtClean="0"/>
              <a:t>, frukt</a:t>
            </a:r>
          </a:p>
        </p:txBody>
      </p:sp>
    </p:spTree>
    <p:extLst>
      <p:ext uri="{BB962C8B-B14F-4D97-AF65-F5344CB8AC3E}">
        <p14:creationId xmlns:p14="http://schemas.microsoft.com/office/powerpoint/2010/main" val="22596618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Träningsläger eller cup</a:t>
            </a:r>
            <a:endParaRPr lang="sv-SE" b="1" dirty="0"/>
          </a:p>
        </p:txBody>
      </p:sp>
      <p:sp>
        <p:nvSpPr>
          <p:cNvPr id="3" name="Platshållare för innehåll 2"/>
          <p:cNvSpPr>
            <a:spLocks noGrp="1"/>
          </p:cNvSpPr>
          <p:nvPr>
            <p:ph idx="1"/>
          </p:nvPr>
        </p:nvSpPr>
        <p:spPr>
          <a:xfrm>
            <a:off x="838200" y="1825625"/>
            <a:ext cx="10515600" cy="4797244"/>
          </a:xfrm>
        </p:spPr>
        <p:txBody>
          <a:bodyPr>
            <a:noAutofit/>
          </a:bodyPr>
          <a:lstStyle/>
          <a:p>
            <a:pPr marL="0" indent="0">
              <a:buNone/>
            </a:pPr>
            <a:r>
              <a:rPr lang="sv-SE" sz="2000" b="1" dirty="0"/>
              <a:t>20-30 minuters paus: </a:t>
            </a:r>
            <a:endParaRPr lang="sv-SE" sz="2000" b="1" dirty="0" smtClean="0"/>
          </a:p>
          <a:p>
            <a:pPr marL="0" indent="0">
              <a:buNone/>
            </a:pPr>
            <a:r>
              <a:rPr lang="sv-SE" sz="2000" b="1" dirty="0" smtClean="0"/>
              <a:t>Vatten</a:t>
            </a:r>
            <a:r>
              <a:rPr lang="sv-SE" sz="2000" b="1" dirty="0"/>
              <a:t>, sportdryck, fruktsoppa, yoghurt, russin</a:t>
            </a:r>
          </a:p>
          <a:p>
            <a:endParaRPr lang="sv-SE" sz="2000" b="1" dirty="0" smtClean="0"/>
          </a:p>
          <a:p>
            <a:pPr marL="0" indent="0">
              <a:buNone/>
            </a:pPr>
            <a:r>
              <a:rPr lang="sv-SE" sz="2000" b="1" dirty="0" smtClean="0"/>
              <a:t>1 </a:t>
            </a:r>
            <a:r>
              <a:rPr lang="sv-SE" sz="2000" b="1" dirty="0"/>
              <a:t>timmes paus: </a:t>
            </a:r>
          </a:p>
          <a:p>
            <a:pPr marL="0" indent="0">
              <a:buNone/>
            </a:pPr>
            <a:r>
              <a:rPr lang="sv-SE" sz="2000" b="1" dirty="0" smtClean="0"/>
              <a:t>Vatten</a:t>
            </a:r>
            <a:r>
              <a:rPr lang="sv-SE" sz="2000" b="1" dirty="0"/>
              <a:t>, sportdryck, soppa, </a:t>
            </a:r>
            <a:r>
              <a:rPr lang="sv-SE" sz="2000" b="1" dirty="0" smtClean="0"/>
              <a:t>yoghurt</a:t>
            </a:r>
            <a:r>
              <a:rPr lang="sv-SE" sz="2000" b="1" dirty="0"/>
              <a:t>, smörgås, nötter</a:t>
            </a:r>
          </a:p>
          <a:p>
            <a:pPr marL="0" indent="0">
              <a:buNone/>
            </a:pPr>
            <a:endParaRPr lang="sv-SE" sz="2000" b="1" dirty="0"/>
          </a:p>
          <a:p>
            <a:pPr marL="0" indent="0">
              <a:buNone/>
            </a:pPr>
            <a:r>
              <a:rPr lang="sv-SE" sz="2000" b="1" dirty="0" smtClean="0"/>
              <a:t>2 </a:t>
            </a:r>
            <a:r>
              <a:rPr lang="sv-SE" sz="2000" b="1" dirty="0"/>
              <a:t>timmars paus: </a:t>
            </a:r>
            <a:endParaRPr lang="sv-SE" sz="2000" b="1" dirty="0" smtClean="0"/>
          </a:p>
          <a:p>
            <a:pPr marL="0" indent="0">
              <a:buNone/>
            </a:pPr>
            <a:r>
              <a:rPr lang="sv-SE" sz="2000" b="1" dirty="0" smtClean="0"/>
              <a:t>Vatten</a:t>
            </a:r>
            <a:r>
              <a:rPr lang="sv-SE" sz="2000" b="1" dirty="0"/>
              <a:t>, sportdryck, gröt med sylt och mjölk, pannkaka med sylt, müsli med mjölk eller yoghurt, kokt ris med kokt fisk, smörgås och frukt, pasta</a:t>
            </a:r>
          </a:p>
          <a:p>
            <a:endParaRPr lang="sv-SE" sz="2000" b="1" dirty="0" smtClean="0"/>
          </a:p>
          <a:p>
            <a:pPr marL="0" indent="0">
              <a:buNone/>
            </a:pPr>
            <a:r>
              <a:rPr lang="sv-SE" sz="2000" b="1" dirty="0" smtClean="0"/>
              <a:t>3 </a:t>
            </a:r>
            <a:r>
              <a:rPr lang="sv-SE" sz="2000" b="1" dirty="0"/>
              <a:t>timmars paus eller mer: </a:t>
            </a:r>
            <a:endParaRPr lang="sv-SE" sz="2000" b="1" dirty="0" smtClean="0"/>
          </a:p>
          <a:p>
            <a:pPr marL="0" indent="0">
              <a:buNone/>
            </a:pPr>
            <a:r>
              <a:rPr lang="sv-SE" sz="2000" b="1" dirty="0" smtClean="0"/>
              <a:t>Vatten </a:t>
            </a:r>
            <a:r>
              <a:rPr lang="sv-SE" sz="2000" b="1" dirty="0"/>
              <a:t>och mat, men undvik hårt stekt och friterad mat och mat som är starkt </a:t>
            </a:r>
            <a:r>
              <a:rPr lang="sv-SE" sz="2000" b="1" dirty="0" smtClean="0"/>
              <a:t>kryddad</a:t>
            </a:r>
            <a:endParaRPr lang="sv-SE" sz="2000" b="1" dirty="0"/>
          </a:p>
        </p:txBody>
      </p:sp>
    </p:spTree>
    <p:extLst>
      <p:ext uri="{BB962C8B-B14F-4D97-AF65-F5344CB8AC3E}">
        <p14:creationId xmlns:p14="http://schemas.microsoft.com/office/powerpoint/2010/main" val="2394852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Fortsättning; </a:t>
            </a:r>
            <a:r>
              <a:rPr lang="sv-SE" b="1" dirty="0"/>
              <a:t>T</a:t>
            </a:r>
            <a:r>
              <a:rPr lang="sv-SE" b="1" dirty="0" smtClean="0"/>
              <a:t>räningsläger el cup</a:t>
            </a:r>
            <a:endParaRPr lang="sv-SE" b="1" dirty="0"/>
          </a:p>
        </p:txBody>
      </p:sp>
      <p:sp>
        <p:nvSpPr>
          <p:cNvPr id="3" name="Platshållare för innehåll 2"/>
          <p:cNvSpPr>
            <a:spLocks noGrp="1"/>
          </p:cNvSpPr>
          <p:nvPr>
            <p:ph idx="1"/>
          </p:nvPr>
        </p:nvSpPr>
        <p:spPr/>
        <p:txBody>
          <a:bodyPr>
            <a:normAutofit lnSpcReduction="10000"/>
          </a:bodyPr>
          <a:lstStyle/>
          <a:p>
            <a:r>
              <a:rPr lang="sv-SE" dirty="0" smtClean="0"/>
              <a:t>Ät </a:t>
            </a:r>
            <a:r>
              <a:rPr lang="sv-SE" dirty="0"/>
              <a:t>det du gillar </a:t>
            </a:r>
            <a:endParaRPr lang="sv-SE" dirty="0" smtClean="0"/>
          </a:p>
          <a:p>
            <a:r>
              <a:rPr lang="sv-SE" dirty="0" smtClean="0"/>
              <a:t>Två </a:t>
            </a:r>
            <a:r>
              <a:rPr lang="sv-SE" dirty="0"/>
              <a:t>till fyra timmar före = kolhydratrik och lättsmält </a:t>
            </a:r>
            <a:r>
              <a:rPr lang="sv-SE" dirty="0" smtClean="0"/>
              <a:t>måltid</a:t>
            </a:r>
            <a:endParaRPr lang="sv-SE" dirty="0"/>
          </a:p>
          <a:p>
            <a:r>
              <a:rPr lang="sv-SE" dirty="0" smtClean="0"/>
              <a:t> </a:t>
            </a:r>
            <a:r>
              <a:rPr lang="sv-SE" dirty="0"/>
              <a:t>Vätska (ej överdrift</a:t>
            </a:r>
            <a:r>
              <a:rPr lang="sv-SE" dirty="0" smtClean="0"/>
              <a:t>)</a:t>
            </a:r>
          </a:p>
          <a:p>
            <a:pPr marL="0" indent="0">
              <a:buNone/>
            </a:pPr>
            <a:r>
              <a:rPr lang="sv-SE" dirty="0" smtClean="0"/>
              <a:t> Undvik:</a:t>
            </a:r>
          </a:p>
          <a:p>
            <a:r>
              <a:rPr lang="sv-SE" dirty="0" smtClean="0"/>
              <a:t>mycket </a:t>
            </a:r>
            <a:r>
              <a:rPr lang="sv-SE" dirty="0"/>
              <a:t>fibrer </a:t>
            </a:r>
          </a:p>
          <a:p>
            <a:r>
              <a:rPr lang="sv-SE" dirty="0" smtClean="0"/>
              <a:t>mycket </a:t>
            </a:r>
            <a:r>
              <a:rPr lang="sv-SE" dirty="0"/>
              <a:t>fett </a:t>
            </a:r>
          </a:p>
          <a:p>
            <a:r>
              <a:rPr lang="sv-SE" dirty="0" smtClean="0"/>
              <a:t>mycket </a:t>
            </a:r>
            <a:r>
              <a:rPr lang="sv-SE" dirty="0"/>
              <a:t>protein </a:t>
            </a:r>
          </a:p>
          <a:p>
            <a:r>
              <a:rPr lang="sv-SE" dirty="0" smtClean="0"/>
              <a:t>hårt </a:t>
            </a:r>
            <a:r>
              <a:rPr lang="sv-SE" dirty="0"/>
              <a:t>stekt </a:t>
            </a:r>
            <a:r>
              <a:rPr lang="sv-SE" dirty="0" smtClean="0"/>
              <a:t>mat</a:t>
            </a:r>
          </a:p>
          <a:p>
            <a:r>
              <a:rPr lang="sv-SE" dirty="0" smtClean="0"/>
              <a:t> </a:t>
            </a:r>
            <a:r>
              <a:rPr lang="sv-SE" dirty="0"/>
              <a:t>mycket kryddor</a:t>
            </a:r>
          </a:p>
        </p:txBody>
      </p:sp>
    </p:spTree>
    <p:extLst>
      <p:ext uri="{BB962C8B-B14F-4D97-AF65-F5344CB8AC3E}">
        <p14:creationId xmlns:p14="http://schemas.microsoft.com/office/powerpoint/2010/main" val="6743342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Svårt att äta frukost?</a:t>
            </a:r>
            <a:endParaRPr lang="sv-SE" b="1" dirty="0"/>
          </a:p>
        </p:txBody>
      </p:sp>
      <p:sp>
        <p:nvSpPr>
          <p:cNvPr id="3" name="Platshållare för innehåll 2"/>
          <p:cNvSpPr>
            <a:spLocks noGrp="1"/>
          </p:cNvSpPr>
          <p:nvPr>
            <p:ph idx="1"/>
          </p:nvPr>
        </p:nvSpPr>
        <p:spPr/>
        <p:txBody>
          <a:bodyPr/>
          <a:lstStyle/>
          <a:p>
            <a:r>
              <a:rPr lang="sv-SE" dirty="0" smtClean="0"/>
              <a:t>Drick frukosten tex yoghurt, fil, </a:t>
            </a:r>
            <a:r>
              <a:rPr lang="sv-SE" dirty="0" err="1" smtClean="0"/>
              <a:t>smoothie</a:t>
            </a:r>
            <a:r>
              <a:rPr lang="sv-SE" dirty="0" smtClean="0"/>
              <a:t>, soppa (ger kolhydrater, kan stimulera hungerkänsla, snällt mot magen)</a:t>
            </a:r>
          </a:p>
          <a:p>
            <a:r>
              <a:rPr lang="sv-SE" dirty="0" smtClean="0"/>
              <a:t>Ta med frukost till skolan</a:t>
            </a:r>
          </a:p>
          <a:p>
            <a:r>
              <a:rPr lang="sv-SE" dirty="0" smtClean="0"/>
              <a:t>Gå upp lite tidigare (kroppen hinner vakna)</a:t>
            </a:r>
          </a:p>
          <a:p>
            <a:r>
              <a:rPr lang="sv-SE" dirty="0" smtClean="0"/>
              <a:t>Gå och lägg dig tidigare (är du trött kan kroppen stänga av hungerkänsla)</a:t>
            </a:r>
            <a:endParaRPr lang="sv-SE" dirty="0"/>
          </a:p>
        </p:txBody>
      </p:sp>
    </p:spTree>
    <p:extLst>
      <p:ext uri="{BB962C8B-B14F-4D97-AF65-F5344CB8AC3E}">
        <p14:creationId xmlns:p14="http://schemas.microsoft.com/office/powerpoint/2010/main" val="34823529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Tips på mellanmål</a:t>
            </a:r>
            <a:endParaRPr lang="sv-SE" b="1" dirty="0"/>
          </a:p>
        </p:txBody>
      </p:sp>
      <p:sp>
        <p:nvSpPr>
          <p:cNvPr id="3" name="Platshållare för innehåll 2"/>
          <p:cNvSpPr>
            <a:spLocks noGrp="1"/>
          </p:cNvSpPr>
          <p:nvPr>
            <p:ph idx="1"/>
          </p:nvPr>
        </p:nvSpPr>
        <p:spPr>
          <a:xfrm>
            <a:off x="838200" y="1410788"/>
            <a:ext cx="10515600" cy="4963885"/>
          </a:xfrm>
        </p:spPr>
        <p:txBody>
          <a:bodyPr>
            <a:noAutofit/>
          </a:bodyPr>
          <a:lstStyle/>
          <a:p>
            <a:pPr marL="0" indent="0">
              <a:buNone/>
            </a:pPr>
            <a:r>
              <a:rPr lang="sv-SE" dirty="0" smtClean="0"/>
              <a:t>• Pastasallad</a:t>
            </a:r>
          </a:p>
          <a:p>
            <a:pPr marL="0" indent="0">
              <a:buNone/>
            </a:pPr>
            <a:r>
              <a:rPr lang="sv-SE" dirty="0" smtClean="0"/>
              <a:t>• </a:t>
            </a:r>
            <a:r>
              <a:rPr lang="sv-SE" dirty="0"/>
              <a:t>Pannkakor </a:t>
            </a:r>
            <a:endParaRPr lang="sv-SE" dirty="0" smtClean="0"/>
          </a:p>
          <a:p>
            <a:pPr marL="0" indent="0">
              <a:buNone/>
            </a:pPr>
            <a:r>
              <a:rPr lang="sv-SE" dirty="0" smtClean="0"/>
              <a:t>• </a:t>
            </a:r>
            <a:r>
              <a:rPr lang="sv-SE" dirty="0"/>
              <a:t>Pirog med </a:t>
            </a:r>
            <a:r>
              <a:rPr lang="sv-SE" dirty="0" smtClean="0"/>
              <a:t>sallad</a:t>
            </a:r>
          </a:p>
          <a:p>
            <a:pPr marL="0" indent="0">
              <a:buNone/>
            </a:pPr>
            <a:r>
              <a:rPr lang="sv-SE" dirty="0" smtClean="0"/>
              <a:t>• </a:t>
            </a:r>
            <a:r>
              <a:rPr lang="sv-SE" dirty="0" err="1"/>
              <a:t>Tunnbrödrulle</a:t>
            </a:r>
            <a:r>
              <a:rPr lang="sv-SE" dirty="0"/>
              <a:t> med lax, spenat, färskost (fetaost</a:t>
            </a:r>
            <a:r>
              <a:rPr lang="sv-SE" dirty="0" smtClean="0"/>
              <a:t>)</a:t>
            </a:r>
          </a:p>
          <a:p>
            <a:pPr marL="0" indent="0">
              <a:buNone/>
            </a:pPr>
            <a:r>
              <a:rPr lang="sv-SE" dirty="0" smtClean="0"/>
              <a:t>• </a:t>
            </a:r>
            <a:r>
              <a:rPr lang="sv-SE" dirty="0" err="1"/>
              <a:t>Smoothie</a:t>
            </a:r>
            <a:r>
              <a:rPr lang="sv-SE" dirty="0"/>
              <a:t> med grov </a:t>
            </a:r>
            <a:r>
              <a:rPr lang="sv-SE" dirty="0" smtClean="0"/>
              <a:t>smörgås</a:t>
            </a:r>
          </a:p>
          <a:p>
            <a:pPr marL="0" indent="0">
              <a:buNone/>
            </a:pPr>
            <a:r>
              <a:rPr lang="sv-SE" dirty="0" smtClean="0"/>
              <a:t>• </a:t>
            </a:r>
            <a:r>
              <a:rPr lang="sv-SE" dirty="0"/>
              <a:t>Fil och flingor, grov smörgås och </a:t>
            </a:r>
            <a:r>
              <a:rPr lang="sv-SE" dirty="0" smtClean="0"/>
              <a:t>juice</a:t>
            </a:r>
          </a:p>
          <a:p>
            <a:pPr marL="0" indent="0">
              <a:buNone/>
            </a:pPr>
            <a:r>
              <a:rPr lang="sv-SE" dirty="0" smtClean="0"/>
              <a:t>• Bananpannkaka el </a:t>
            </a:r>
            <a:r>
              <a:rPr lang="sv-SE" dirty="0" err="1" smtClean="0"/>
              <a:t>chiapudding</a:t>
            </a:r>
            <a:endParaRPr lang="sv-SE" dirty="0" smtClean="0"/>
          </a:p>
          <a:p>
            <a:pPr marL="0" indent="0">
              <a:buNone/>
            </a:pPr>
            <a:r>
              <a:rPr lang="sv-SE" dirty="0" smtClean="0"/>
              <a:t>• </a:t>
            </a:r>
            <a:r>
              <a:rPr lang="sv-SE" dirty="0"/>
              <a:t>Nyponsoppa med keso och grov </a:t>
            </a:r>
            <a:r>
              <a:rPr lang="sv-SE" dirty="0" smtClean="0"/>
              <a:t>smörgås</a:t>
            </a:r>
          </a:p>
          <a:p>
            <a:pPr marL="0" indent="0">
              <a:buNone/>
            </a:pPr>
            <a:r>
              <a:rPr lang="sv-SE" dirty="0" smtClean="0"/>
              <a:t>• Frukt/Fruktsallad</a:t>
            </a:r>
          </a:p>
          <a:p>
            <a:pPr marL="0" indent="0">
              <a:buNone/>
            </a:pPr>
            <a:r>
              <a:rPr lang="sv-SE" dirty="0" smtClean="0"/>
              <a:t>• </a:t>
            </a:r>
            <a:r>
              <a:rPr lang="sv-SE" dirty="0"/>
              <a:t>Nötter/nöt-och fruktblandning</a:t>
            </a:r>
          </a:p>
        </p:txBody>
      </p:sp>
    </p:spTree>
    <p:extLst>
      <p:ext uri="{BB962C8B-B14F-4D97-AF65-F5344CB8AC3E}">
        <p14:creationId xmlns:p14="http://schemas.microsoft.com/office/powerpoint/2010/main" val="6810750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Möjliga signaler på bristande näring</a:t>
            </a:r>
            <a:endParaRPr lang="sv-SE" b="1" dirty="0"/>
          </a:p>
        </p:txBody>
      </p:sp>
      <p:sp>
        <p:nvSpPr>
          <p:cNvPr id="3" name="Platshållare för innehåll 2"/>
          <p:cNvSpPr>
            <a:spLocks noGrp="1"/>
          </p:cNvSpPr>
          <p:nvPr>
            <p:ph idx="1"/>
          </p:nvPr>
        </p:nvSpPr>
        <p:spPr/>
        <p:txBody>
          <a:bodyPr>
            <a:normAutofit lnSpcReduction="10000"/>
          </a:bodyPr>
          <a:lstStyle/>
          <a:p>
            <a:r>
              <a:rPr lang="sv-SE" dirty="0" smtClean="0"/>
              <a:t>Trötthet					</a:t>
            </a:r>
          </a:p>
          <a:p>
            <a:r>
              <a:rPr lang="sv-SE" dirty="0" smtClean="0"/>
              <a:t>Orkeslöshet</a:t>
            </a:r>
          </a:p>
          <a:p>
            <a:r>
              <a:rPr lang="sv-SE" dirty="0" smtClean="0"/>
              <a:t>Huvudvärk</a:t>
            </a:r>
          </a:p>
          <a:p>
            <a:r>
              <a:rPr lang="sv-SE" dirty="0" smtClean="0"/>
              <a:t>Magont</a:t>
            </a:r>
          </a:p>
          <a:p>
            <a:r>
              <a:rPr lang="sv-SE" dirty="0" smtClean="0"/>
              <a:t>Blekhet</a:t>
            </a:r>
          </a:p>
          <a:p>
            <a:r>
              <a:rPr lang="sv-SE" dirty="0" smtClean="0"/>
              <a:t>Koncentrationssvårigheter</a:t>
            </a:r>
          </a:p>
          <a:p>
            <a:r>
              <a:rPr lang="sv-SE" dirty="0" smtClean="0"/>
              <a:t>Irritation/Ilska</a:t>
            </a:r>
          </a:p>
          <a:p>
            <a:r>
              <a:rPr lang="sv-SE" dirty="0" smtClean="0"/>
              <a:t>Ständiga infektioner</a:t>
            </a:r>
          </a:p>
          <a:p>
            <a:r>
              <a:rPr lang="sv-SE" dirty="0" smtClean="0"/>
              <a:t>Uteblivna träningsresultat</a:t>
            </a:r>
          </a:p>
          <a:p>
            <a:endParaRPr lang="sv-SE" dirty="0"/>
          </a:p>
        </p:txBody>
      </p:sp>
    </p:spTree>
    <p:extLst>
      <p:ext uri="{BB962C8B-B14F-4D97-AF65-F5344CB8AC3E}">
        <p14:creationId xmlns:p14="http://schemas.microsoft.com/office/powerpoint/2010/main" val="34249958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339000"/>
            <a:ext cx="10515600" cy="1325563"/>
          </a:xfrm>
        </p:spPr>
        <p:txBody>
          <a:bodyPr/>
          <a:lstStyle/>
          <a:p>
            <a:r>
              <a:rPr lang="sv-SE" b="1" dirty="0" smtClean="0"/>
              <a:t>Prestationstriangeln- vila, kost, fysisk aktivitet</a:t>
            </a:r>
            <a:endParaRPr lang="sv-SE" b="1" dirty="0"/>
          </a:p>
        </p:txBody>
      </p:sp>
      <p:pic>
        <p:nvPicPr>
          <p:cNvPr id="4" name="Platshållare för innehåll 3" descr="Fil:Liksidig triangel.GIF – Wikipedi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71912" y="2055744"/>
            <a:ext cx="4448175" cy="3943350"/>
          </a:xfrm>
        </p:spPr>
      </p:pic>
    </p:spTree>
    <p:extLst>
      <p:ext uri="{BB962C8B-B14F-4D97-AF65-F5344CB8AC3E}">
        <p14:creationId xmlns:p14="http://schemas.microsoft.com/office/powerpoint/2010/main" val="15370143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086393" y="1670640"/>
            <a:ext cx="10411098" cy="3759563"/>
          </a:xfrm>
        </p:spPr>
        <p:txBody>
          <a:bodyPr>
            <a:normAutofit fontScale="90000"/>
          </a:bodyPr>
          <a:lstStyle/>
          <a:p>
            <a:r>
              <a:rPr lang="sv-SE" sz="4000" b="1" dirty="0" smtClean="0"/>
              <a:t>Vad krävs av ER som fotbollsspelare</a:t>
            </a:r>
            <a:r>
              <a:rPr lang="sv-SE" sz="4000" dirty="0" smtClean="0"/>
              <a:t/>
            </a:r>
            <a:br>
              <a:rPr lang="sv-SE" sz="4000" dirty="0" smtClean="0"/>
            </a:br>
            <a:r>
              <a:rPr lang="sv-SE" sz="2400" dirty="0" smtClean="0"/>
              <a:t/>
            </a:r>
            <a:br>
              <a:rPr lang="sv-SE" sz="2400" dirty="0" smtClean="0"/>
            </a:br>
            <a:r>
              <a:rPr lang="sv-SE" sz="2400" b="1" dirty="0" smtClean="0"/>
              <a:t>Fysik</a:t>
            </a:r>
            <a:r>
              <a:rPr lang="sv-SE" sz="2400" dirty="0" smtClean="0"/>
              <a:t>- fotboll är en fysiskt krävande sport</a:t>
            </a:r>
            <a:br>
              <a:rPr lang="sv-SE" sz="2400" dirty="0" smtClean="0"/>
            </a:br>
            <a:r>
              <a:rPr lang="sv-SE" sz="2400" dirty="0" smtClean="0"/>
              <a:t/>
            </a:r>
            <a:br>
              <a:rPr lang="sv-SE" sz="2400" dirty="0" smtClean="0"/>
            </a:br>
            <a:r>
              <a:rPr lang="sv-SE" sz="2400" b="1" dirty="0" smtClean="0"/>
              <a:t>Uthållighet</a:t>
            </a:r>
            <a:r>
              <a:rPr lang="sv-SE" sz="2400" dirty="0" smtClean="0"/>
              <a:t>- under en match (2x45min) springer en fotbollsspelare ungefär en </a:t>
            </a:r>
            <a:r>
              <a:rPr lang="sv-SE" sz="2400" dirty="0" smtClean="0"/>
              <a:t>mil</a:t>
            </a:r>
            <a:r>
              <a:rPr lang="sv-SE" sz="2400" dirty="0"/>
              <a:t/>
            </a:r>
            <a:br>
              <a:rPr lang="sv-SE" sz="2400" dirty="0"/>
            </a:br>
            <a:r>
              <a:rPr lang="sv-SE" sz="2400" dirty="0" smtClean="0"/>
              <a:t>En </a:t>
            </a:r>
            <a:r>
              <a:rPr lang="sv-SE" sz="2400" dirty="0" smtClean="0"/>
              <a:t>stor del av tiden förflyttar ni er lågintensivt men under en hel match är det också mängder av högintensiva moment som sprint, hopp och tacklingar</a:t>
            </a:r>
            <a:br>
              <a:rPr lang="sv-SE" sz="2400" dirty="0" smtClean="0"/>
            </a:br>
            <a:r>
              <a:rPr lang="sv-SE" sz="2400" dirty="0" smtClean="0"/>
              <a:t/>
            </a:r>
            <a:br>
              <a:rPr lang="sv-SE" sz="2400" dirty="0" smtClean="0"/>
            </a:br>
            <a:r>
              <a:rPr lang="sv-SE" sz="2400" b="1" dirty="0" smtClean="0"/>
              <a:t>Explosivitet</a:t>
            </a:r>
            <a:r>
              <a:rPr lang="sv-SE" sz="2400" dirty="0"/>
              <a:t/>
            </a:r>
            <a:br>
              <a:rPr lang="sv-SE" sz="2400" dirty="0"/>
            </a:br>
            <a:r>
              <a:rPr lang="sv-SE" sz="2400" dirty="0" smtClean="0"/>
              <a:t/>
            </a:r>
            <a:br>
              <a:rPr lang="sv-SE" sz="2400" dirty="0" smtClean="0"/>
            </a:br>
            <a:r>
              <a:rPr lang="sv-SE" sz="2400" b="1" dirty="0" smtClean="0"/>
              <a:t>Snabbhet</a:t>
            </a:r>
            <a:br>
              <a:rPr lang="sv-SE" sz="2400" b="1" dirty="0" smtClean="0"/>
            </a:br>
            <a:r>
              <a:rPr lang="sv-SE" sz="2400" b="1" dirty="0"/>
              <a:t/>
            </a:r>
            <a:br>
              <a:rPr lang="sv-SE" sz="2400" b="1" dirty="0"/>
            </a:br>
            <a:r>
              <a:rPr lang="sv-SE" sz="2400" b="1" dirty="0" smtClean="0"/>
              <a:t>Styrka</a:t>
            </a:r>
            <a:r>
              <a:rPr lang="sv-SE" sz="2400" dirty="0" smtClean="0"/>
              <a:t/>
            </a:r>
            <a:br>
              <a:rPr lang="sv-SE" sz="2400" dirty="0" smtClean="0"/>
            </a:br>
            <a:endParaRPr lang="sv-SE" sz="2400" dirty="0"/>
          </a:p>
        </p:txBody>
      </p:sp>
      <p:sp>
        <p:nvSpPr>
          <p:cNvPr id="3" name="Platshållare för innehåll 2"/>
          <p:cNvSpPr>
            <a:spLocks noGrp="1"/>
          </p:cNvSpPr>
          <p:nvPr>
            <p:ph idx="1"/>
          </p:nvPr>
        </p:nvSpPr>
        <p:spPr>
          <a:xfrm>
            <a:off x="838200" y="2153965"/>
            <a:ext cx="10515600" cy="4351338"/>
          </a:xfrm>
        </p:spPr>
        <p:txBody>
          <a:bodyPr>
            <a:normAutofit/>
          </a:bodyPr>
          <a:lstStyle/>
          <a:p>
            <a:endParaRPr lang="sv-SE" dirty="0"/>
          </a:p>
          <a:p>
            <a:endParaRPr lang="sv-SE" dirty="0" smtClean="0"/>
          </a:p>
          <a:p>
            <a:endParaRPr lang="sv-SE" dirty="0" smtClean="0"/>
          </a:p>
          <a:p>
            <a:endParaRPr lang="sv-SE" dirty="0"/>
          </a:p>
          <a:p>
            <a:endParaRPr lang="sv-SE" dirty="0" smtClean="0"/>
          </a:p>
          <a:p>
            <a:endParaRPr lang="sv-SE" dirty="0" smtClean="0"/>
          </a:p>
          <a:p>
            <a:endParaRPr lang="sv-SE" dirty="0"/>
          </a:p>
          <a:p>
            <a:endParaRPr lang="sv-SE" dirty="0" smtClean="0"/>
          </a:p>
          <a:p>
            <a:endParaRPr lang="sv-SE" dirty="0"/>
          </a:p>
          <a:p>
            <a:pPr marL="0" indent="0">
              <a:buNone/>
            </a:pPr>
            <a:endParaRPr lang="sv-SE" dirty="0"/>
          </a:p>
        </p:txBody>
      </p:sp>
    </p:spTree>
    <p:extLst>
      <p:ext uri="{BB962C8B-B14F-4D97-AF65-F5344CB8AC3E}">
        <p14:creationId xmlns:p14="http://schemas.microsoft.com/office/powerpoint/2010/main" val="6516705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Energi och näring</a:t>
            </a:r>
            <a:endParaRPr lang="sv-SE" b="1" dirty="0"/>
          </a:p>
        </p:txBody>
      </p:sp>
      <p:sp>
        <p:nvSpPr>
          <p:cNvPr id="3" name="Platshållare för innehåll 2"/>
          <p:cNvSpPr>
            <a:spLocks noGrp="1"/>
          </p:cNvSpPr>
          <p:nvPr>
            <p:ph idx="1"/>
          </p:nvPr>
        </p:nvSpPr>
        <p:spPr/>
        <p:txBody>
          <a:bodyPr>
            <a:normAutofit lnSpcReduction="10000"/>
          </a:bodyPr>
          <a:lstStyle/>
          <a:p>
            <a:r>
              <a:rPr lang="sv-SE" dirty="0" smtClean="0"/>
              <a:t>Lägger man samman detta innebär det att ni spelare gör över med mycket energi</a:t>
            </a:r>
          </a:p>
          <a:p>
            <a:r>
              <a:rPr lang="sv-SE" dirty="0" smtClean="0"/>
              <a:t>Energin som ni gör av med på träning eller match kommer från maten ni äter</a:t>
            </a:r>
          </a:p>
          <a:p>
            <a:r>
              <a:rPr lang="sv-SE" dirty="0" smtClean="0"/>
              <a:t>Hur mycket mat man som fotbollsspelare behöver äta, alltså hur mycket energi man behöver beror på;</a:t>
            </a:r>
            <a:r>
              <a:rPr lang="sv-SE" dirty="0"/>
              <a:t> </a:t>
            </a:r>
            <a:r>
              <a:rPr lang="sv-SE" dirty="0" smtClean="0"/>
              <a:t>ålder, kön, hur hårt och hur ofta man tränar</a:t>
            </a:r>
          </a:p>
          <a:p>
            <a:r>
              <a:rPr lang="sv-SE" dirty="0" smtClean="0"/>
              <a:t>Om man fortfarande växer behöver man mer energi</a:t>
            </a:r>
          </a:p>
          <a:p>
            <a:r>
              <a:rPr lang="sv-SE" dirty="0" smtClean="0"/>
              <a:t>Under ett matchdygn brukar man räkna på att en kvinnlig fotbollsspelare på elitnivå behöver ca 3000 kilokalorier</a:t>
            </a:r>
          </a:p>
        </p:txBody>
      </p:sp>
    </p:spTree>
    <p:extLst>
      <p:ext uri="{BB962C8B-B14F-4D97-AF65-F5344CB8AC3E}">
        <p14:creationId xmlns:p14="http://schemas.microsoft.com/office/powerpoint/2010/main" val="3436170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a:t>E</a:t>
            </a:r>
            <a:r>
              <a:rPr lang="sv-SE" b="1" dirty="0" smtClean="0"/>
              <a:t>nergin ska räcka till</a:t>
            </a:r>
            <a:endParaRPr lang="sv-SE" b="1" dirty="0"/>
          </a:p>
        </p:txBody>
      </p:sp>
      <p:sp>
        <p:nvSpPr>
          <p:cNvPr id="3" name="Platshållare för innehåll 2"/>
          <p:cNvSpPr>
            <a:spLocks noGrp="1"/>
          </p:cNvSpPr>
          <p:nvPr>
            <p:ph idx="1"/>
          </p:nvPr>
        </p:nvSpPr>
        <p:spPr/>
        <p:txBody>
          <a:bodyPr/>
          <a:lstStyle/>
          <a:p>
            <a:r>
              <a:rPr lang="sv-SE" dirty="0" smtClean="0"/>
              <a:t>Dina dagliga aktiviteter</a:t>
            </a:r>
          </a:p>
          <a:p>
            <a:r>
              <a:rPr lang="sv-SE" dirty="0" smtClean="0"/>
              <a:t>Koncentration</a:t>
            </a:r>
          </a:p>
          <a:p>
            <a:r>
              <a:rPr lang="sv-SE" dirty="0" smtClean="0"/>
              <a:t>Driva kroppens organ</a:t>
            </a:r>
          </a:p>
          <a:p>
            <a:r>
              <a:rPr lang="sv-SE" dirty="0" smtClean="0"/>
              <a:t>Reparera kroppen efter slitage</a:t>
            </a:r>
            <a:endParaRPr lang="sv-SE" dirty="0"/>
          </a:p>
          <a:p>
            <a:r>
              <a:rPr lang="sv-SE" dirty="0" smtClean="0"/>
              <a:t>Motverka sjukdom och skador</a:t>
            </a:r>
          </a:p>
          <a:p>
            <a:r>
              <a:rPr lang="sv-SE" dirty="0" smtClean="0"/>
              <a:t>Tankeverksamhet</a:t>
            </a:r>
          </a:p>
          <a:p>
            <a:r>
              <a:rPr lang="sv-SE" dirty="0" smtClean="0"/>
              <a:t>Plugga</a:t>
            </a:r>
          </a:p>
          <a:p>
            <a:r>
              <a:rPr lang="sv-SE" dirty="0" smtClean="0"/>
              <a:t>Träna</a:t>
            </a:r>
            <a:endParaRPr lang="sv-SE" dirty="0"/>
          </a:p>
        </p:txBody>
      </p:sp>
    </p:spTree>
    <p:extLst>
      <p:ext uri="{BB962C8B-B14F-4D97-AF65-F5344CB8AC3E}">
        <p14:creationId xmlns:p14="http://schemas.microsoft.com/office/powerpoint/2010/main" val="19007095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Energibehov</a:t>
            </a:r>
            <a:endParaRPr lang="sv-SE" b="1" dirty="0"/>
          </a:p>
        </p:txBody>
      </p:sp>
      <p:sp>
        <p:nvSpPr>
          <p:cNvPr id="3" name="Platshållare för innehåll 2"/>
          <p:cNvSpPr>
            <a:spLocks noGrp="1"/>
          </p:cNvSpPr>
          <p:nvPr>
            <p:ph idx="1"/>
          </p:nvPr>
        </p:nvSpPr>
        <p:spPr/>
        <p:txBody>
          <a:bodyPr>
            <a:normAutofit fontScale="92500"/>
          </a:bodyPr>
          <a:lstStyle/>
          <a:p>
            <a:r>
              <a:rPr lang="sv-SE" dirty="0" smtClean="0"/>
              <a:t>Man brukar prata om två energibehov</a:t>
            </a:r>
            <a:endParaRPr lang="sv-SE" dirty="0"/>
          </a:p>
          <a:p>
            <a:r>
              <a:rPr lang="sv-SE" dirty="0" smtClean="0"/>
              <a:t>Basalmetabolism och Aktivitetsnivå</a:t>
            </a:r>
          </a:p>
          <a:p>
            <a:r>
              <a:rPr lang="sv-SE" dirty="0" smtClean="0"/>
              <a:t>Basalmetabolism: det som kroppen kräver av dig bara när du ligger i sängen och slappar och inte gör någonting. Vad som krävs för att hjärna, organ och värme ska fungera</a:t>
            </a:r>
          </a:p>
          <a:p>
            <a:r>
              <a:rPr lang="sv-SE" dirty="0" smtClean="0"/>
              <a:t>Aktivitetsnivå: den genomsnittliga energi du gör av med per dag</a:t>
            </a:r>
          </a:p>
          <a:p>
            <a:r>
              <a:rPr lang="sv-SE" dirty="0" smtClean="0"/>
              <a:t>Dessa två tillsammans ger ditt totala energibehov i kalorier</a:t>
            </a:r>
          </a:p>
          <a:p>
            <a:r>
              <a:rPr lang="sv-SE" dirty="0" smtClean="0"/>
              <a:t>En idrottande ungdom som tränar flera ggr i veckan behöver äta mycket mer mat än sina klasskamrater som inte tränar lika mycket eller inte alls och ofta mer än sina föräldrar särskilt om dessa inte tränar</a:t>
            </a:r>
          </a:p>
        </p:txBody>
      </p:sp>
    </p:spTree>
    <p:extLst>
      <p:ext uri="{BB962C8B-B14F-4D97-AF65-F5344CB8AC3E}">
        <p14:creationId xmlns:p14="http://schemas.microsoft.com/office/powerpoint/2010/main" val="11874487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Kolhydrater</a:t>
            </a:r>
            <a:endParaRPr lang="sv-SE" b="1" dirty="0"/>
          </a:p>
        </p:txBody>
      </p:sp>
      <p:sp>
        <p:nvSpPr>
          <p:cNvPr id="3" name="Platshållare för innehåll 2"/>
          <p:cNvSpPr>
            <a:spLocks noGrp="1"/>
          </p:cNvSpPr>
          <p:nvPr>
            <p:ph idx="1"/>
          </p:nvPr>
        </p:nvSpPr>
        <p:spPr/>
        <p:txBody>
          <a:bodyPr>
            <a:normAutofit fontScale="85000" lnSpcReduction="20000"/>
          </a:bodyPr>
          <a:lstStyle/>
          <a:p>
            <a:r>
              <a:rPr lang="sv-SE" dirty="0" smtClean="0"/>
              <a:t>Kolhydrater är det samlade begreppet för en stor grupp ämnen som kommer från växtriket och det finns gott om kolhydrater i pasta, ris, potatis, bröd, frukt, flingor, mjöl och socker</a:t>
            </a:r>
          </a:p>
          <a:p>
            <a:r>
              <a:rPr lang="sv-SE" dirty="0" smtClean="0"/>
              <a:t>Bygger upp cellväggarna, ger energi, håller blodsockernivån jämn, ger energi till hjärnan</a:t>
            </a:r>
          </a:p>
          <a:p>
            <a:r>
              <a:rPr lang="sv-SE" dirty="0" smtClean="0"/>
              <a:t>Ej livsnödvändigt MEN träningsnödvändigt, särskilt vid idrotter med hög intensitet</a:t>
            </a:r>
          </a:p>
          <a:p>
            <a:r>
              <a:rPr lang="sv-SE" dirty="0" smtClean="0"/>
              <a:t>Beräknat kolhydrat intag hos unga vid hård träning= 7-12 gram/kg/dag (330-660g/dag vid en vikt på 55kg)</a:t>
            </a:r>
          </a:p>
          <a:p>
            <a:r>
              <a:rPr lang="sv-SE" dirty="0" smtClean="0"/>
              <a:t>Kroppen kan lagra kolhydrater i form av glykogen i musklerna som sedan används under träningar och matcher</a:t>
            </a:r>
          </a:p>
          <a:p>
            <a:r>
              <a:rPr lang="sv-SE" dirty="0" smtClean="0"/>
              <a:t>I benmuskelaturen kan glykogenlagren efter en match eller högintensivträning vara i stort sett tömda. Inleder man fotbollsträningen med halvfulla glykogenlager kommer förmågan att jobba högintensivt försämras</a:t>
            </a:r>
            <a:endParaRPr lang="sv-SE" dirty="0"/>
          </a:p>
        </p:txBody>
      </p:sp>
    </p:spTree>
    <p:extLst>
      <p:ext uri="{BB962C8B-B14F-4D97-AF65-F5344CB8AC3E}">
        <p14:creationId xmlns:p14="http://schemas.microsoft.com/office/powerpoint/2010/main" val="34590961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Protein</a:t>
            </a:r>
            <a:endParaRPr lang="sv-SE" b="1" dirty="0"/>
          </a:p>
        </p:txBody>
      </p:sp>
      <p:sp>
        <p:nvSpPr>
          <p:cNvPr id="3" name="Platshållare för innehåll 2"/>
          <p:cNvSpPr>
            <a:spLocks noGrp="1"/>
          </p:cNvSpPr>
          <p:nvPr>
            <p:ph idx="1"/>
          </p:nvPr>
        </p:nvSpPr>
        <p:spPr/>
        <p:txBody>
          <a:bodyPr/>
          <a:lstStyle/>
          <a:p>
            <a:r>
              <a:rPr lang="sv-SE" dirty="0" smtClean="0"/>
              <a:t>Hittar man i animalisk mat som kött, fisk, ägg, kyckling, mjölk och ost men också i bönor och linser</a:t>
            </a:r>
          </a:p>
          <a:p>
            <a:r>
              <a:rPr lang="sv-SE" dirty="0" smtClean="0"/>
              <a:t>Protein är oerhört viktigt för fotbollsspelare eftersom det är det ämne som reparerar och bygger upp musklerna</a:t>
            </a:r>
          </a:p>
          <a:p>
            <a:r>
              <a:rPr lang="sv-SE" dirty="0" smtClean="0"/>
              <a:t>Beräknat behov hos unga: ca 1.0-1.2g/kg kroppsvikt</a:t>
            </a:r>
          </a:p>
          <a:p>
            <a:endParaRPr lang="sv-SE" dirty="0"/>
          </a:p>
        </p:txBody>
      </p:sp>
      <p:pic>
        <p:nvPicPr>
          <p:cNvPr id="4" name="Bildobjekt 3" descr="rendimiento | Healthy PersonalTrain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41550" y="4114800"/>
            <a:ext cx="7708900" cy="2362200"/>
          </a:xfrm>
          <a:prstGeom prst="rect">
            <a:avLst/>
          </a:prstGeom>
        </p:spPr>
      </p:pic>
    </p:spTree>
    <p:extLst>
      <p:ext uri="{BB962C8B-B14F-4D97-AF65-F5344CB8AC3E}">
        <p14:creationId xmlns:p14="http://schemas.microsoft.com/office/powerpoint/2010/main" val="40217114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Fett</a:t>
            </a:r>
            <a:endParaRPr lang="sv-SE" b="1" dirty="0"/>
          </a:p>
        </p:txBody>
      </p:sp>
      <p:sp>
        <p:nvSpPr>
          <p:cNvPr id="3" name="Platshållare för innehåll 2"/>
          <p:cNvSpPr>
            <a:spLocks noGrp="1"/>
          </p:cNvSpPr>
          <p:nvPr>
            <p:ph idx="1"/>
          </p:nvPr>
        </p:nvSpPr>
        <p:spPr/>
        <p:txBody>
          <a:bodyPr>
            <a:normAutofit lnSpcReduction="10000"/>
          </a:bodyPr>
          <a:lstStyle/>
          <a:p>
            <a:r>
              <a:rPr lang="sv-SE" dirty="0" smtClean="0"/>
              <a:t>Fett finns i mejeri- och mjölkprodukter, nötter, avokado, vegetabiliska oljor och frön</a:t>
            </a:r>
          </a:p>
          <a:p>
            <a:r>
              <a:rPr lang="sv-SE" dirty="0" smtClean="0"/>
              <a:t>En viktigt energikälla för er som fotbollsspelare</a:t>
            </a:r>
          </a:p>
          <a:p>
            <a:r>
              <a:rPr lang="sv-SE" dirty="0" smtClean="0"/>
              <a:t>Till skillnad från kolhydrater är inte fett som energikälla begränsande för prestationen</a:t>
            </a:r>
          </a:p>
          <a:p>
            <a:r>
              <a:rPr lang="sv-SE" dirty="0" smtClean="0"/>
              <a:t>Oftast finns flera kilo lagrat som potentiell energi i kroppens fettdepåer</a:t>
            </a:r>
          </a:p>
          <a:p>
            <a:r>
              <a:rPr lang="sv-SE" dirty="0" smtClean="0"/>
              <a:t>Mindre bra </a:t>
            </a:r>
            <a:r>
              <a:rPr lang="sv-SE" dirty="0" err="1" smtClean="0"/>
              <a:t>fettkällor</a:t>
            </a:r>
            <a:r>
              <a:rPr lang="sv-SE" dirty="0" smtClean="0"/>
              <a:t> som bör begränsas i en fotbollsspelares kosthållning är kakor, chips och snabbmat som pommes, pizza och hamburgare  </a:t>
            </a:r>
            <a:endParaRPr lang="sv-SE" dirty="0"/>
          </a:p>
        </p:txBody>
      </p:sp>
    </p:spTree>
    <p:extLst>
      <p:ext uri="{BB962C8B-B14F-4D97-AF65-F5344CB8AC3E}">
        <p14:creationId xmlns:p14="http://schemas.microsoft.com/office/powerpoint/2010/main" val="20669199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Vatten</a:t>
            </a:r>
            <a:endParaRPr lang="sv-SE" b="1" dirty="0"/>
          </a:p>
        </p:txBody>
      </p:sp>
      <p:sp>
        <p:nvSpPr>
          <p:cNvPr id="3" name="Platshållare för innehåll 2"/>
          <p:cNvSpPr>
            <a:spLocks noGrp="1"/>
          </p:cNvSpPr>
          <p:nvPr>
            <p:ph idx="1"/>
          </p:nvPr>
        </p:nvSpPr>
        <p:spPr/>
        <p:txBody>
          <a:bodyPr>
            <a:normAutofit fontScale="77500" lnSpcReduction="20000"/>
          </a:bodyPr>
          <a:lstStyle/>
          <a:p>
            <a:r>
              <a:rPr lang="sv-SE" dirty="0" smtClean="0"/>
              <a:t>Kroppen består av 50-60% vatten</a:t>
            </a:r>
          </a:p>
          <a:p>
            <a:r>
              <a:rPr lang="sv-SE" dirty="0" smtClean="0"/>
              <a:t>I princip kan man säga att vatten behövs till det mesta som sker i kroppen och en ständig tillförsel krävs</a:t>
            </a:r>
          </a:p>
          <a:p>
            <a:r>
              <a:rPr lang="sv-SE" dirty="0" smtClean="0"/>
              <a:t>Behov per dag 1.5-3 lit och detta tillgodoses genom maten och drycken vi stoppar i oss</a:t>
            </a:r>
          </a:p>
          <a:p>
            <a:r>
              <a:rPr lang="sv-SE" dirty="0" smtClean="0"/>
              <a:t>Drick före, under och efter träning</a:t>
            </a:r>
          </a:p>
          <a:p>
            <a:r>
              <a:rPr lang="sv-SE" dirty="0" smtClean="0"/>
              <a:t>Vid hård träning brukar det krävas 1dl/10 min</a:t>
            </a:r>
          </a:p>
          <a:p>
            <a:r>
              <a:rPr lang="sv-SE" dirty="0" smtClean="0"/>
              <a:t>Vanligt vatten är den bästa drycken men sportdryck kan ha en positiv effekt på prestationen om intensiteten ligger över 70% i mer än 1½ timme och om man tränar mer än 1g/dag </a:t>
            </a:r>
          </a:p>
          <a:p>
            <a:r>
              <a:rPr lang="sv-SE" dirty="0" smtClean="0"/>
              <a:t>Viktigt att hålla saltbalansen i kroppen vid värme och hög intensitet så vätskeersättning är bra att ha i träningsväskan</a:t>
            </a:r>
          </a:p>
          <a:p>
            <a:r>
              <a:rPr lang="sv-SE" dirty="0" smtClean="0"/>
              <a:t>Högpresterande barn, ungdomar och vuxna kan med fördel dricka mjölk till några av sina </a:t>
            </a:r>
          </a:p>
          <a:p>
            <a:pPr marL="0" indent="0">
              <a:buNone/>
            </a:pPr>
            <a:r>
              <a:rPr lang="sv-SE" dirty="0"/>
              <a:t> </a:t>
            </a:r>
            <a:r>
              <a:rPr lang="sv-SE" dirty="0" smtClean="0"/>
              <a:t>  måltider</a:t>
            </a:r>
            <a:endParaRPr lang="sv-SE" dirty="0"/>
          </a:p>
        </p:txBody>
      </p:sp>
    </p:spTree>
    <p:extLst>
      <p:ext uri="{BB962C8B-B14F-4D97-AF65-F5344CB8AC3E}">
        <p14:creationId xmlns:p14="http://schemas.microsoft.com/office/powerpoint/2010/main" val="19824426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1190</TotalTime>
  <Words>1272</Words>
  <Application>Microsoft Office PowerPoint</Application>
  <PresentationFormat>Bredbild</PresentationFormat>
  <Paragraphs>139</Paragraphs>
  <Slides>19</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19</vt:i4>
      </vt:variant>
    </vt:vector>
  </HeadingPairs>
  <TitlesOfParts>
    <vt:vector size="23" baseType="lpstr">
      <vt:lpstr>Arial</vt:lpstr>
      <vt:lpstr>Calibri</vt:lpstr>
      <vt:lpstr>Calibri Light</vt:lpstr>
      <vt:lpstr>Office-tema</vt:lpstr>
      <vt:lpstr>  </vt:lpstr>
      <vt:lpstr>Vad krävs av ER som fotbollsspelare  Fysik- fotboll är en fysiskt krävande sport  Uthållighet- under en match (2x45min) springer en fotbollsspelare ungefär en mil En stor del av tiden förflyttar ni er lågintensivt men under en hel match är det också mängder av högintensiva moment som sprint, hopp och tacklingar  Explosivitet  Snabbhet  Styrka </vt:lpstr>
      <vt:lpstr>Energi och näring</vt:lpstr>
      <vt:lpstr>Energin ska räcka till</vt:lpstr>
      <vt:lpstr>Energibehov</vt:lpstr>
      <vt:lpstr>Kolhydrater</vt:lpstr>
      <vt:lpstr>Protein</vt:lpstr>
      <vt:lpstr>Fett</vt:lpstr>
      <vt:lpstr>Vatten</vt:lpstr>
      <vt:lpstr>Vätska i samband med träning eller match</vt:lpstr>
      <vt:lpstr>Egen Sportdryck</vt:lpstr>
      <vt:lpstr>Hur äter och dricker jag då en vanlig dag ?</vt:lpstr>
      <vt:lpstr>Återhämtningsmål</vt:lpstr>
      <vt:lpstr>Träningsläger eller cup</vt:lpstr>
      <vt:lpstr>Fortsättning; Träningsläger el cup</vt:lpstr>
      <vt:lpstr>Svårt att äta frukost?</vt:lpstr>
      <vt:lpstr>Tips på mellanmål</vt:lpstr>
      <vt:lpstr>Möjliga signaler på bristande näring</vt:lpstr>
      <vt:lpstr>Prestationstriangeln- vila, kost, fysisk aktivitet</vt:lpstr>
    </vt:vector>
  </TitlesOfParts>
  <Company>Region Örebro län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Fotboll, kost och vila  Karlslund FK F16 </dc:title>
  <dc:creator>Ulvmyr Söder Caroline, FrejaVC</dc:creator>
  <cp:lastModifiedBy>Ulvmyr Söder Caroline, Förstä barnhälsov nära v</cp:lastModifiedBy>
  <cp:revision>37</cp:revision>
  <dcterms:created xsi:type="dcterms:W3CDTF">2020-05-17T09:13:06Z</dcterms:created>
  <dcterms:modified xsi:type="dcterms:W3CDTF">2023-10-24T14:28:49Z</dcterms:modified>
</cp:coreProperties>
</file>