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91" r:id="rId4"/>
    <p:sldId id="290" r:id="rId5"/>
    <p:sldId id="298" r:id="rId6"/>
    <p:sldId id="283" r:id="rId7"/>
    <p:sldId id="303" r:id="rId8"/>
    <p:sldId id="302" r:id="rId9"/>
    <p:sldId id="304" r:id="rId10"/>
    <p:sldId id="292" r:id="rId11"/>
    <p:sldId id="293" r:id="rId12"/>
    <p:sldId id="294" r:id="rId13"/>
    <p:sldId id="296" r:id="rId14"/>
    <p:sldId id="295" r:id="rId15"/>
    <p:sldId id="306" r:id="rId16"/>
    <p:sldId id="261" r:id="rId17"/>
    <p:sldId id="305" r:id="rId18"/>
    <p:sldId id="301" r:id="rId19"/>
    <p:sldId id="265" r:id="rId20"/>
    <p:sldId id="299" r:id="rId21"/>
    <p:sldId id="300" r:id="rId22"/>
    <p:sldId id="268" r:id="rId23"/>
    <p:sldId id="287" r:id="rId24"/>
    <p:sldId id="270" r:id="rId25"/>
    <p:sldId id="269" r:id="rId26"/>
    <p:sldId id="263" r:id="rId2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F316805C-7394-4C31-8AB4-9C35D08DEE1A}">
          <p14:sldIdLst>
            <p14:sldId id="256"/>
            <p14:sldId id="260"/>
            <p14:sldId id="291"/>
            <p14:sldId id="290"/>
            <p14:sldId id="298"/>
            <p14:sldId id="283"/>
            <p14:sldId id="303"/>
            <p14:sldId id="302"/>
            <p14:sldId id="304"/>
            <p14:sldId id="292"/>
            <p14:sldId id="293"/>
            <p14:sldId id="294"/>
            <p14:sldId id="296"/>
            <p14:sldId id="295"/>
            <p14:sldId id="306"/>
            <p14:sldId id="261"/>
            <p14:sldId id="305"/>
            <p14:sldId id="301"/>
            <p14:sldId id="265"/>
            <p14:sldId id="299"/>
            <p14:sldId id="300"/>
            <p14:sldId id="268"/>
          </p14:sldIdLst>
        </p14:section>
        <p14:section name="Bra att känna till" id="{751C9914-BD1F-431F-AB9A-7D4CC328C6FC}">
          <p14:sldIdLst>
            <p14:sldId id="287"/>
            <p14:sldId id="270"/>
            <p14:sldId id="269"/>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89" autoAdjust="0"/>
    <p:restoredTop sz="94678" autoAdjust="0"/>
  </p:normalViewPr>
  <p:slideViewPr>
    <p:cSldViewPr snapToGrid="0">
      <p:cViewPr varScale="1">
        <p:scale>
          <a:sx n="91" d="100"/>
          <a:sy n="91" d="100"/>
        </p:scale>
        <p:origin x="5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311D2B-61D1-4B6C-9B05-B73E19AA970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CD01264-20BD-4536-817F-19D90868E6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4650498-E2B8-492E-8C1B-374FA08BF981}"/>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3222ACB4-62C5-4A69-B4BF-C95B52E46BA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68D070C-7A01-4257-9F9B-4A6BF5441C60}"/>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83313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0C9BC9-CE0E-4176-88C7-BD551321EE4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025E1B9-68FB-4B8A-B8AF-4AAE718C6E7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65DF072-EDD1-45F9-9262-B797472895BB}"/>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92F5202B-2746-45E9-AFFD-CEF1892631C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956682F-C6CC-4A37-99D6-EE6F8587D763}"/>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310833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4EB0F9D-5E92-4AC1-B1B8-90ECCDC2366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59AA6B2-D3F9-4CD3-A7F3-C1BE987953D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E8DA1-EB58-42DC-AD02-D027C18AC358}"/>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428B3B8A-1365-43E0-87E1-14A74E085BC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19F9E49-6CB1-487A-AE09-7819BD55600F}"/>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2090525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23D887-2DB2-48FA-B1EA-4B76AA79B48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98368A-AF81-46E4-BA4B-B3769C5E0CBF}"/>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D7A7445-CFFE-41C1-A841-83B37D76360D}"/>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FCCA6448-EC2B-4B21-862D-1D814427234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F1A1D9C-1A46-47AB-B2A3-4F5489B43CBD}"/>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222617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E9EFB3-74A5-4E50-96D1-ED894A9049F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91D233B8-24EF-481B-8019-55FD6E6149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44FF661-C554-4306-BD96-E52B8499BBF8}"/>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54708FC6-9D82-40E2-8013-E6174BCB770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826B12B-527B-4BF0-929F-9ECDA591AB80}"/>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1010413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02537-94E9-46B9-A10A-CAA3B8A388D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AFCF105-59F4-4DF2-956A-54C8FB14F9F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69BAA02-7C99-4711-A8A2-681F92E56A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EB790BE-045A-451F-88A4-B9E0F0B4A216}"/>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6" name="Platshållare för sidfot 5">
            <a:extLst>
              <a:ext uri="{FF2B5EF4-FFF2-40B4-BE49-F238E27FC236}">
                <a16:creationId xmlns:a16="http://schemas.microsoft.com/office/drawing/2014/main" id="{CEABF27D-49E7-45E1-A01A-3520738B992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92E6070-8111-4F06-8D57-282E22A19028}"/>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3818677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463D84-4467-486D-8CFC-B64D971CEB8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C39B1B-8E39-47D1-A4AC-B9F53C60D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35AD6C8-F859-4407-9FCE-CFFDCDC2E77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E40EF1E-48AE-4BA4-9089-D234466CE1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8B2ED42-326C-4CCA-A48E-F3A3B4A579C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0857638-18FA-4AB9-9516-EAAB03998DFB}"/>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8" name="Platshållare för sidfot 7">
            <a:extLst>
              <a:ext uri="{FF2B5EF4-FFF2-40B4-BE49-F238E27FC236}">
                <a16:creationId xmlns:a16="http://schemas.microsoft.com/office/drawing/2014/main" id="{4E0B71AC-D3E0-42CB-9440-2523BA5C17D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3EB4B04-24C7-4EC7-B127-091FF8F85986}"/>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33493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75CF9D-EDDB-43DF-8CAA-CA92720C6D3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26CBEC0-4868-4E81-BA1E-0A8840BF53FF}"/>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4" name="Platshållare för sidfot 3">
            <a:extLst>
              <a:ext uri="{FF2B5EF4-FFF2-40B4-BE49-F238E27FC236}">
                <a16:creationId xmlns:a16="http://schemas.microsoft.com/office/drawing/2014/main" id="{DE4C31C4-A856-4734-BFA5-EA1EA08D33B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BC1AADD-C4C1-49A5-B19D-F13E5A49483A}"/>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3934036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842F09C-72AE-4A1C-94D0-0FCD95AA0CE9}"/>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3" name="Platshållare för sidfot 2">
            <a:extLst>
              <a:ext uri="{FF2B5EF4-FFF2-40B4-BE49-F238E27FC236}">
                <a16:creationId xmlns:a16="http://schemas.microsoft.com/office/drawing/2014/main" id="{C43A60F4-88E6-4646-AD1D-7914FE5EC4F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D20F6BC-0A4E-49AF-B4CB-9F79CE7A31E0}"/>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202436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071F34-FA6A-42B8-BF67-04234726F37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5ADBFB8-EC01-4AB2-A65B-C35EAFCB4C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51CA7F3-197E-4786-AA04-A0B4C7DA9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FCE28CB-F142-4DBB-92F3-04577733F8D2}"/>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6" name="Platshållare för sidfot 5">
            <a:extLst>
              <a:ext uri="{FF2B5EF4-FFF2-40B4-BE49-F238E27FC236}">
                <a16:creationId xmlns:a16="http://schemas.microsoft.com/office/drawing/2014/main" id="{6D33EE72-24B9-41A5-8B12-A1A177FA41E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C23244C-DCD4-460F-BE97-08DFB31F65E9}"/>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117845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EF4954-C0D0-4C5B-9C99-2E68E27D50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FFBFFF2-F881-420D-B006-489E1066C5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7BFE79D-1FCE-4C70-BCDE-18C51BD4B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5A9DF4D-94D8-434F-8142-FF12F7936358}"/>
              </a:ext>
            </a:extLst>
          </p:cNvPr>
          <p:cNvSpPr>
            <a:spLocks noGrp="1"/>
          </p:cNvSpPr>
          <p:nvPr>
            <p:ph type="dt" sz="half" idx="10"/>
          </p:nvPr>
        </p:nvSpPr>
        <p:spPr/>
        <p:txBody>
          <a:bodyPr/>
          <a:lstStyle/>
          <a:p>
            <a:fld id="{22DE4447-9352-433E-8932-B5C6A533152C}" type="datetimeFigureOut">
              <a:rPr lang="sv-SE" smtClean="0"/>
              <a:t>2024-04-27</a:t>
            </a:fld>
            <a:endParaRPr lang="sv-SE"/>
          </a:p>
        </p:txBody>
      </p:sp>
      <p:sp>
        <p:nvSpPr>
          <p:cNvPr id="6" name="Platshållare för sidfot 5">
            <a:extLst>
              <a:ext uri="{FF2B5EF4-FFF2-40B4-BE49-F238E27FC236}">
                <a16:creationId xmlns:a16="http://schemas.microsoft.com/office/drawing/2014/main" id="{7ADAFC4D-58F9-46D6-8441-A048F023538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89027F6-52A3-4148-B99E-CBBFF2CD0BBE}"/>
              </a:ext>
            </a:extLst>
          </p:cNvPr>
          <p:cNvSpPr>
            <a:spLocks noGrp="1"/>
          </p:cNvSpPr>
          <p:nvPr>
            <p:ph type="sldNum" sz="quarter" idx="12"/>
          </p:nvPr>
        </p:nvSpPr>
        <p:spPr/>
        <p:txBody>
          <a:bodyPr/>
          <a:lstStyle/>
          <a:p>
            <a:fld id="{933ECDCB-8CD9-44E3-A344-3CB20691379D}" type="slidenum">
              <a:rPr lang="sv-SE" smtClean="0"/>
              <a:t>‹#›</a:t>
            </a:fld>
            <a:endParaRPr lang="sv-SE"/>
          </a:p>
        </p:txBody>
      </p:sp>
    </p:spTree>
    <p:extLst>
      <p:ext uri="{BB962C8B-B14F-4D97-AF65-F5344CB8AC3E}">
        <p14:creationId xmlns:p14="http://schemas.microsoft.com/office/powerpoint/2010/main" val="121140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47EF9C8-7284-4ADF-A7B7-EA2DA56674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946282F-202F-43F0-A464-549FA86E6D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88AD004-5F20-4342-8A49-F7E29061A6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E4447-9352-433E-8932-B5C6A533152C}" type="datetimeFigureOut">
              <a:rPr lang="sv-SE" smtClean="0"/>
              <a:t>2024-04-27</a:t>
            </a:fld>
            <a:endParaRPr lang="sv-SE"/>
          </a:p>
        </p:txBody>
      </p:sp>
      <p:sp>
        <p:nvSpPr>
          <p:cNvPr id="5" name="Platshållare för sidfot 4">
            <a:extLst>
              <a:ext uri="{FF2B5EF4-FFF2-40B4-BE49-F238E27FC236}">
                <a16:creationId xmlns:a16="http://schemas.microsoft.com/office/drawing/2014/main" id="{4E1E6053-C66D-4723-A366-8C781646D6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26D52755-D5C9-465B-AF9C-20E167B2C9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ECDCB-8CD9-44E3-A344-3CB20691379D}" type="slidenum">
              <a:rPr lang="sv-SE" smtClean="0"/>
              <a:t>‹#›</a:t>
            </a:fld>
            <a:endParaRPr lang="sv-SE"/>
          </a:p>
        </p:txBody>
      </p:sp>
    </p:spTree>
    <p:extLst>
      <p:ext uri="{BB962C8B-B14F-4D97-AF65-F5344CB8AC3E}">
        <p14:creationId xmlns:p14="http://schemas.microsoft.com/office/powerpoint/2010/main" val="323615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karlslund.nu/Documen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karlslund.nu/Page/314306" TargetMode="External"/><Relationship Id="rId3" Type="http://schemas.openxmlformats.org/officeDocument/2006/relationships/hyperlink" Target="https://www.svenskfotboll.se/serier-cuper/tavlingsdokument/om-aldersreglering-for-seniorspel/" TargetMode="External"/><Relationship Id="rId7" Type="http://schemas.openxmlformats.org/officeDocument/2006/relationships/hyperlink" Target="https://www.karlslund.nu/Document" TargetMode="External"/><Relationship Id="rId2" Type="http://schemas.openxmlformats.org/officeDocument/2006/relationships/hyperlink" Target="https://www.svenskfotboll.se/svff/" TargetMode="External"/><Relationship Id="rId1" Type="http://schemas.openxmlformats.org/officeDocument/2006/relationships/slideLayout" Target="../slideLayouts/slideLayout2.xml"/><Relationship Id="rId6" Type="http://schemas.openxmlformats.org/officeDocument/2006/relationships/hyperlink" Target="https://www.karlslund.nu/" TargetMode="External"/><Relationship Id="rId5" Type="http://schemas.openxmlformats.org/officeDocument/2006/relationships/hyperlink" Target="https://orebro.svenskfotboll.se/" TargetMode="External"/><Relationship Id="rId4" Type="http://schemas.openxmlformats.org/officeDocument/2006/relationships/hyperlink" Target="https://utbildning.sisuidrottsbocker.se/fotboll/tranare/" TargetMode="External"/><Relationship Id="rId9" Type="http://schemas.openxmlformats.org/officeDocument/2006/relationships/hyperlink" Target="https://www.karlslund.nu/Page/29050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49354B1B-991C-4655-9133-75F9150DFDE7}"/>
              </a:ext>
            </a:extLst>
          </p:cNvPr>
          <p:cNvSpPr>
            <a:spLocks noGrp="1"/>
          </p:cNvSpPr>
          <p:nvPr>
            <p:ph type="ctrTitle"/>
          </p:nvPr>
        </p:nvSpPr>
        <p:spPr>
          <a:xfrm>
            <a:off x="5354955" y="552182"/>
            <a:ext cx="5998840" cy="3343135"/>
          </a:xfrm>
          <a:noFill/>
        </p:spPr>
        <p:txBody>
          <a:bodyPr>
            <a:normAutofit/>
          </a:bodyPr>
          <a:lstStyle/>
          <a:p>
            <a:pPr algn="l"/>
            <a:r>
              <a:rPr lang="sv-SE" sz="5200" dirty="0"/>
              <a:t>Karlslund IF FK, F15</a:t>
            </a:r>
          </a:p>
        </p:txBody>
      </p:sp>
      <p:sp>
        <p:nvSpPr>
          <p:cNvPr id="3" name="Underrubrik 2">
            <a:extLst>
              <a:ext uri="{FF2B5EF4-FFF2-40B4-BE49-F238E27FC236}">
                <a16:creationId xmlns:a16="http://schemas.microsoft.com/office/drawing/2014/main" id="{429B78AF-5009-4EB5-9AAE-77F5ED2D34B9}"/>
              </a:ext>
            </a:extLst>
          </p:cNvPr>
          <p:cNvSpPr>
            <a:spLocks noGrp="1"/>
          </p:cNvSpPr>
          <p:nvPr>
            <p:ph type="subTitle" idx="1"/>
          </p:nvPr>
        </p:nvSpPr>
        <p:spPr>
          <a:xfrm>
            <a:off x="5354955" y="4067032"/>
            <a:ext cx="5998840" cy="2067068"/>
          </a:xfrm>
          <a:noFill/>
        </p:spPr>
        <p:txBody>
          <a:bodyPr>
            <a:normAutofit/>
          </a:bodyPr>
          <a:lstStyle/>
          <a:p>
            <a:pPr algn="l"/>
            <a:r>
              <a:rPr lang="sv-SE" dirty="0"/>
              <a:t>Föräldramöte 2024-04-27</a:t>
            </a:r>
          </a:p>
          <a:p>
            <a:pPr algn="l"/>
            <a:r>
              <a:rPr lang="sv-SE" dirty="0"/>
              <a:t>Tränarteam;</a:t>
            </a:r>
          </a:p>
          <a:p>
            <a:pPr algn="l"/>
            <a:r>
              <a:rPr lang="sv-SE" dirty="0"/>
              <a:t>Therese, Karin, Björn &amp; Susanne</a:t>
            </a:r>
          </a:p>
        </p:txBody>
      </p:sp>
    </p:spTree>
    <p:extLst>
      <p:ext uri="{BB962C8B-B14F-4D97-AF65-F5344CB8AC3E}">
        <p14:creationId xmlns:p14="http://schemas.microsoft.com/office/powerpoint/2010/main" val="413463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tboll : Fotboll Tallrikar - Partyhallen.se / Samtliga tider i vårat ...">
            <a:extLst>
              <a:ext uri="{FF2B5EF4-FFF2-40B4-BE49-F238E27FC236}">
                <a16:creationId xmlns:a16="http://schemas.microsoft.com/office/drawing/2014/main" id="{0532C864-1667-C6A3-A0C5-C5864F2322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9533" y="1375987"/>
            <a:ext cx="5451500" cy="5451500"/>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3. Bygga upp förutsättningar/stöd för laget</a:t>
            </a:r>
          </a:p>
        </p:txBody>
      </p:sp>
      <p:sp>
        <p:nvSpPr>
          <p:cNvPr id="9" name="TextBox 8">
            <a:extLst>
              <a:ext uri="{FF2B5EF4-FFF2-40B4-BE49-F238E27FC236}">
                <a16:creationId xmlns:a16="http://schemas.microsoft.com/office/drawing/2014/main" id="{924F4AA4-3E44-5712-0D30-F229DAF8682D}"/>
              </a:ext>
            </a:extLst>
          </p:cNvPr>
          <p:cNvSpPr txBox="1"/>
          <p:nvPr/>
        </p:nvSpPr>
        <p:spPr>
          <a:xfrm>
            <a:off x="4900534" y="4287467"/>
            <a:ext cx="1079863" cy="369332"/>
          </a:xfrm>
          <a:prstGeom prst="rect">
            <a:avLst/>
          </a:prstGeom>
          <a:noFill/>
        </p:spPr>
        <p:txBody>
          <a:bodyPr wrap="square" rtlCol="0">
            <a:spAutoFit/>
          </a:bodyPr>
          <a:lstStyle/>
          <a:p>
            <a:r>
              <a:rPr lang="sv-SE" dirty="0"/>
              <a:t>Träningar</a:t>
            </a:r>
            <a:endParaRPr lang="en-SE" dirty="0"/>
          </a:p>
        </p:txBody>
      </p:sp>
      <p:sp>
        <p:nvSpPr>
          <p:cNvPr id="10" name="TextBox 9">
            <a:extLst>
              <a:ext uri="{FF2B5EF4-FFF2-40B4-BE49-F238E27FC236}">
                <a16:creationId xmlns:a16="http://schemas.microsoft.com/office/drawing/2014/main" id="{0F818817-2E2E-9E39-884F-4FC3CF5A5F6F}"/>
              </a:ext>
            </a:extLst>
          </p:cNvPr>
          <p:cNvSpPr txBox="1"/>
          <p:nvPr/>
        </p:nvSpPr>
        <p:spPr>
          <a:xfrm>
            <a:off x="5259977" y="2792110"/>
            <a:ext cx="1001486" cy="369332"/>
          </a:xfrm>
          <a:prstGeom prst="rect">
            <a:avLst/>
          </a:prstGeom>
          <a:noFill/>
        </p:spPr>
        <p:txBody>
          <a:bodyPr wrap="square" rtlCol="0">
            <a:spAutoFit/>
          </a:bodyPr>
          <a:lstStyle/>
          <a:p>
            <a:r>
              <a:rPr lang="sv-SE" dirty="0">
                <a:solidFill>
                  <a:schemeClr val="bg1"/>
                </a:solidFill>
              </a:rPr>
              <a:t>Matcher</a:t>
            </a:r>
            <a:endParaRPr lang="en-SE" dirty="0">
              <a:solidFill>
                <a:schemeClr val="bg1"/>
              </a:solidFill>
            </a:endParaRPr>
          </a:p>
        </p:txBody>
      </p:sp>
      <p:sp>
        <p:nvSpPr>
          <p:cNvPr id="11" name="TextBox 10">
            <a:extLst>
              <a:ext uri="{FF2B5EF4-FFF2-40B4-BE49-F238E27FC236}">
                <a16:creationId xmlns:a16="http://schemas.microsoft.com/office/drawing/2014/main" id="{A7F841A0-09D4-E7E9-6825-77BF19FCCBC1}"/>
              </a:ext>
            </a:extLst>
          </p:cNvPr>
          <p:cNvSpPr txBox="1"/>
          <p:nvPr/>
        </p:nvSpPr>
        <p:spPr>
          <a:xfrm>
            <a:off x="4015564" y="3153895"/>
            <a:ext cx="1001486" cy="369332"/>
          </a:xfrm>
          <a:prstGeom prst="rect">
            <a:avLst/>
          </a:prstGeom>
          <a:noFill/>
        </p:spPr>
        <p:txBody>
          <a:bodyPr wrap="square" rtlCol="0">
            <a:spAutoFit/>
          </a:bodyPr>
          <a:lstStyle/>
          <a:p>
            <a:r>
              <a:rPr lang="sv-SE" dirty="0"/>
              <a:t>Cuper</a:t>
            </a:r>
            <a:endParaRPr lang="en-SE" dirty="0"/>
          </a:p>
        </p:txBody>
      </p:sp>
      <p:sp>
        <p:nvSpPr>
          <p:cNvPr id="12" name="TextBox 11">
            <a:extLst>
              <a:ext uri="{FF2B5EF4-FFF2-40B4-BE49-F238E27FC236}">
                <a16:creationId xmlns:a16="http://schemas.microsoft.com/office/drawing/2014/main" id="{09A9524B-0060-2B52-2F39-008B55759B09}"/>
              </a:ext>
            </a:extLst>
          </p:cNvPr>
          <p:cNvSpPr txBox="1"/>
          <p:nvPr/>
        </p:nvSpPr>
        <p:spPr>
          <a:xfrm>
            <a:off x="6415218" y="3661214"/>
            <a:ext cx="1589316" cy="369332"/>
          </a:xfrm>
          <a:prstGeom prst="rect">
            <a:avLst/>
          </a:prstGeom>
          <a:noFill/>
        </p:spPr>
        <p:txBody>
          <a:bodyPr wrap="square" rtlCol="0">
            <a:spAutoFit/>
          </a:bodyPr>
          <a:lstStyle/>
          <a:p>
            <a:r>
              <a:rPr lang="sv-SE" dirty="0"/>
              <a:t>Träningsläger</a:t>
            </a:r>
            <a:endParaRPr lang="en-SE" dirty="0"/>
          </a:p>
        </p:txBody>
      </p:sp>
      <p:sp>
        <p:nvSpPr>
          <p:cNvPr id="13" name="TextBox 12">
            <a:extLst>
              <a:ext uri="{FF2B5EF4-FFF2-40B4-BE49-F238E27FC236}">
                <a16:creationId xmlns:a16="http://schemas.microsoft.com/office/drawing/2014/main" id="{64192924-1ADE-B2DB-72FF-60DCF33527FC}"/>
              </a:ext>
            </a:extLst>
          </p:cNvPr>
          <p:cNvSpPr txBox="1"/>
          <p:nvPr/>
        </p:nvSpPr>
        <p:spPr>
          <a:xfrm rot="19658871">
            <a:off x="6108985" y="5012791"/>
            <a:ext cx="1125524" cy="646331"/>
          </a:xfrm>
          <a:prstGeom prst="rect">
            <a:avLst/>
          </a:prstGeom>
          <a:noFill/>
        </p:spPr>
        <p:txBody>
          <a:bodyPr wrap="square" rtlCol="0">
            <a:spAutoFit/>
          </a:bodyPr>
          <a:lstStyle/>
          <a:p>
            <a:r>
              <a:rPr lang="sv-SE" dirty="0">
                <a:solidFill>
                  <a:schemeClr val="bg1"/>
                </a:solidFill>
              </a:rPr>
              <a:t>Säsongs-planering</a:t>
            </a:r>
            <a:endParaRPr lang="en-SE" dirty="0">
              <a:solidFill>
                <a:schemeClr val="bg1"/>
              </a:solidFill>
            </a:endParaRPr>
          </a:p>
        </p:txBody>
      </p:sp>
      <p:sp>
        <p:nvSpPr>
          <p:cNvPr id="14" name="TextBox 13">
            <a:extLst>
              <a:ext uri="{FF2B5EF4-FFF2-40B4-BE49-F238E27FC236}">
                <a16:creationId xmlns:a16="http://schemas.microsoft.com/office/drawing/2014/main" id="{E21A4FF5-8B54-EBAC-3F74-75BEA129C147}"/>
              </a:ext>
            </a:extLst>
          </p:cNvPr>
          <p:cNvSpPr txBox="1"/>
          <p:nvPr/>
        </p:nvSpPr>
        <p:spPr>
          <a:xfrm rot="3391045">
            <a:off x="3664169" y="4525978"/>
            <a:ext cx="1275825" cy="646331"/>
          </a:xfrm>
          <a:prstGeom prst="rect">
            <a:avLst/>
          </a:prstGeom>
          <a:noFill/>
        </p:spPr>
        <p:txBody>
          <a:bodyPr wrap="square" rtlCol="0">
            <a:spAutoFit/>
          </a:bodyPr>
          <a:lstStyle/>
          <a:p>
            <a:r>
              <a:rPr lang="sv-SE" dirty="0">
                <a:solidFill>
                  <a:schemeClr val="bg1"/>
                </a:solidFill>
              </a:rPr>
              <a:t>Individuella   </a:t>
            </a:r>
          </a:p>
          <a:p>
            <a:r>
              <a:rPr lang="sv-SE" dirty="0">
                <a:solidFill>
                  <a:schemeClr val="bg1"/>
                </a:solidFill>
              </a:rPr>
              <a:t>    samtal</a:t>
            </a:r>
            <a:endParaRPr lang="en-SE" dirty="0">
              <a:solidFill>
                <a:schemeClr val="bg1"/>
              </a:solidFill>
            </a:endParaRPr>
          </a:p>
        </p:txBody>
      </p:sp>
      <p:sp>
        <p:nvSpPr>
          <p:cNvPr id="15" name="TextBox 14">
            <a:extLst>
              <a:ext uri="{FF2B5EF4-FFF2-40B4-BE49-F238E27FC236}">
                <a16:creationId xmlns:a16="http://schemas.microsoft.com/office/drawing/2014/main" id="{A7B70576-823E-A3C8-3CA9-43D8B4C0F209}"/>
              </a:ext>
            </a:extLst>
          </p:cNvPr>
          <p:cNvSpPr txBox="1"/>
          <p:nvPr/>
        </p:nvSpPr>
        <p:spPr>
          <a:xfrm rot="1729282">
            <a:off x="6200688" y="2186053"/>
            <a:ext cx="1550581" cy="646331"/>
          </a:xfrm>
          <a:prstGeom prst="rect">
            <a:avLst/>
          </a:prstGeom>
          <a:noFill/>
        </p:spPr>
        <p:txBody>
          <a:bodyPr wrap="square" rtlCol="0">
            <a:spAutoFit/>
          </a:bodyPr>
          <a:lstStyle/>
          <a:p>
            <a:r>
              <a:rPr lang="sv-SE" dirty="0"/>
              <a:t>Spelar- &amp; föräldramöte</a:t>
            </a:r>
            <a:endParaRPr lang="en-SE" dirty="0"/>
          </a:p>
        </p:txBody>
      </p:sp>
      <p:sp>
        <p:nvSpPr>
          <p:cNvPr id="19" name="TextBox 18">
            <a:extLst>
              <a:ext uri="{FF2B5EF4-FFF2-40B4-BE49-F238E27FC236}">
                <a16:creationId xmlns:a16="http://schemas.microsoft.com/office/drawing/2014/main" id="{05AE7B76-223C-1715-7E7D-1601F199D71E}"/>
              </a:ext>
            </a:extLst>
          </p:cNvPr>
          <p:cNvSpPr txBox="1"/>
          <p:nvPr/>
        </p:nvSpPr>
        <p:spPr>
          <a:xfrm rot="20520451">
            <a:off x="4818005" y="2007391"/>
            <a:ext cx="1001486" cy="369332"/>
          </a:xfrm>
          <a:prstGeom prst="rect">
            <a:avLst/>
          </a:prstGeom>
          <a:noFill/>
        </p:spPr>
        <p:txBody>
          <a:bodyPr wrap="square" rtlCol="0">
            <a:spAutoFit/>
          </a:bodyPr>
          <a:lstStyle/>
          <a:p>
            <a:r>
              <a:rPr lang="sv-SE" dirty="0"/>
              <a:t>Laget.se</a:t>
            </a:r>
            <a:endParaRPr lang="en-SE" dirty="0"/>
          </a:p>
        </p:txBody>
      </p:sp>
      <p:sp>
        <p:nvSpPr>
          <p:cNvPr id="20" name="TextBox 19">
            <a:extLst>
              <a:ext uri="{FF2B5EF4-FFF2-40B4-BE49-F238E27FC236}">
                <a16:creationId xmlns:a16="http://schemas.microsoft.com/office/drawing/2014/main" id="{350C6F05-2D25-65CE-92BA-ABA795ACD15E}"/>
              </a:ext>
            </a:extLst>
          </p:cNvPr>
          <p:cNvSpPr txBox="1"/>
          <p:nvPr/>
        </p:nvSpPr>
        <p:spPr>
          <a:xfrm rot="1147086">
            <a:off x="4693726" y="5555911"/>
            <a:ext cx="1379846" cy="369332"/>
          </a:xfrm>
          <a:prstGeom prst="rect">
            <a:avLst/>
          </a:prstGeom>
          <a:noFill/>
        </p:spPr>
        <p:txBody>
          <a:bodyPr wrap="square" rtlCol="0">
            <a:spAutoFit/>
          </a:bodyPr>
          <a:lstStyle/>
          <a:p>
            <a:r>
              <a:rPr lang="sv-SE" dirty="0"/>
              <a:t>Avslutningar</a:t>
            </a:r>
            <a:endParaRPr lang="en-SE" dirty="0"/>
          </a:p>
        </p:txBody>
      </p:sp>
      <p:sp>
        <p:nvSpPr>
          <p:cNvPr id="22" name="Oval 21">
            <a:extLst>
              <a:ext uri="{FF2B5EF4-FFF2-40B4-BE49-F238E27FC236}">
                <a16:creationId xmlns:a16="http://schemas.microsoft.com/office/drawing/2014/main" id="{05B804F4-7A67-93DE-A679-E21848663623}"/>
              </a:ext>
            </a:extLst>
          </p:cNvPr>
          <p:cNvSpPr/>
          <p:nvPr/>
        </p:nvSpPr>
        <p:spPr>
          <a:xfrm>
            <a:off x="1075583" y="1735098"/>
            <a:ext cx="1536814" cy="1427053"/>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Pant &amp; Städa Örebro</a:t>
            </a:r>
            <a:endParaRPr lang="en-SE" dirty="0"/>
          </a:p>
        </p:txBody>
      </p:sp>
      <p:sp>
        <p:nvSpPr>
          <p:cNvPr id="23" name="Oval 22">
            <a:extLst>
              <a:ext uri="{FF2B5EF4-FFF2-40B4-BE49-F238E27FC236}">
                <a16:creationId xmlns:a16="http://schemas.microsoft.com/office/drawing/2014/main" id="{5CB15857-7871-7658-F14E-268659CBCC2B}"/>
              </a:ext>
            </a:extLst>
          </p:cNvPr>
          <p:cNvSpPr/>
          <p:nvPr/>
        </p:nvSpPr>
        <p:spPr>
          <a:xfrm>
            <a:off x="948347" y="4442330"/>
            <a:ext cx="1572462" cy="1427053"/>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Sponsring</a:t>
            </a:r>
            <a:endParaRPr lang="en-SE" dirty="0">
              <a:solidFill>
                <a:schemeClr val="tx1"/>
              </a:solidFill>
            </a:endParaRPr>
          </a:p>
        </p:txBody>
      </p:sp>
      <p:sp>
        <p:nvSpPr>
          <p:cNvPr id="24" name="Oval 23">
            <a:extLst>
              <a:ext uri="{FF2B5EF4-FFF2-40B4-BE49-F238E27FC236}">
                <a16:creationId xmlns:a16="http://schemas.microsoft.com/office/drawing/2014/main" id="{455969FD-E2EB-A8BB-8F54-65928AA4081B}"/>
              </a:ext>
            </a:extLst>
          </p:cNvPr>
          <p:cNvSpPr/>
          <p:nvPr/>
        </p:nvSpPr>
        <p:spPr>
          <a:xfrm>
            <a:off x="9174663" y="1739793"/>
            <a:ext cx="1536814" cy="1427053"/>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Media</a:t>
            </a:r>
            <a:endParaRPr lang="en-SE" dirty="0">
              <a:solidFill>
                <a:schemeClr val="tx1"/>
              </a:solidFill>
            </a:endParaRPr>
          </a:p>
        </p:txBody>
      </p:sp>
      <p:sp>
        <p:nvSpPr>
          <p:cNvPr id="25" name="Oval 24">
            <a:extLst>
              <a:ext uri="{FF2B5EF4-FFF2-40B4-BE49-F238E27FC236}">
                <a16:creationId xmlns:a16="http://schemas.microsoft.com/office/drawing/2014/main" id="{AF799AE7-4A2F-9244-4BC2-9925EA866CF9}"/>
              </a:ext>
            </a:extLst>
          </p:cNvPr>
          <p:cNvSpPr/>
          <p:nvPr/>
        </p:nvSpPr>
        <p:spPr>
          <a:xfrm>
            <a:off x="9219686" y="4656799"/>
            <a:ext cx="1683312" cy="1427053"/>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Försäljning &amp; klubb-åtaganden</a:t>
            </a:r>
            <a:endParaRPr lang="en-SE" dirty="0"/>
          </a:p>
        </p:txBody>
      </p:sp>
      <p:cxnSp>
        <p:nvCxnSpPr>
          <p:cNvPr id="28" name="Straight Arrow Connector 27">
            <a:extLst>
              <a:ext uri="{FF2B5EF4-FFF2-40B4-BE49-F238E27FC236}">
                <a16:creationId xmlns:a16="http://schemas.microsoft.com/office/drawing/2014/main" id="{F6A70AB9-0081-82A4-1F1B-3C8CFCE4C5E5}"/>
              </a:ext>
            </a:extLst>
          </p:cNvPr>
          <p:cNvCxnSpPr/>
          <p:nvPr/>
        </p:nvCxnSpPr>
        <p:spPr>
          <a:xfrm>
            <a:off x="2757160" y="2792110"/>
            <a:ext cx="844599" cy="361785"/>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3BA9A66-3A09-12C7-58AB-D49CB65E618C}"/>
              </a:ext>
            </a:extLst>
          </p:cNvPr>
          <p:cNvCxnSpPr/>
          <p:nvPr/>
        </p:nvCxnSpPr>
        <p:spPr>
          <a:xfrm>
            <a:off x="8318951" y="4761808"/>
            <a:ext cx="844599" cy="361785"/>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5DD6FCF-F69F-AEC1-35A2-ACA277BB4593}"/>
              </a:ext>
            </a:extLst>
          </p:cNvPr>
          <p:cNvCxnSpPr>
            <a:cxnSpLocks/>
          </p:cNvCxnSpPr>
          <p:nvPr/>
        </p:nvCxnSpPr>
        <p:spPr>
          <a:xfrm flipV="1">
            <a:off x="8217475" y="2723595"/>
            <a:ext cx="866735" cy="342913"/>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5D8F5AC-8FC3-6D59-A416-B48993F533A2}"/>
              </a:ext>
            </a:extLst>
          </p:cNvPr>
          <p:cNvCxnSpPr>
            <a:cxnSpLocks/>
          </p:cNvCxnSpPr>
          <p:nvPr/>
        </p:nvCxnSpPr>
        <p:spPr>
          <a:xfrm flipV="1">
            <a:off x="2655479" y="4647777"/>
            <a:ext cx="866735" cy="342913"/>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F3444BE3-4A92-2ED2-FF94-6C16242C9A06}"/>
              </a:ext>
            </a:extLst>
          </p:cNvPr>
          <p:cNvSpPr txBox="1"/>
          <p:nvPr/>
        </p:nvSpPr>
        <p:spPr>
          <a:xfrm rot="4094340">
            <a:off x="7414750" y="3215887"/>
            <a:ext cx="1109322" cy="369332"/>
          </a:xfrm>
          <a:prstGeom prst="rect">
            <a:avLst/>
          </a:prstGeom>
          <a:noFill/>
        </p:spPr>
        <p:txBody>
          <a:bodyPr wrap="square" rtlCol="0">
            <a:spAutoFit/>
          </a:bodyPr>
          <a:lstStyle/>
          <a:p>
            <a:r>
              <a:rPr lang="sv-SE" dirty="0">
                <a:solidFill>
                  <a:schemeClr val="bg1"/>
                </a:solidFill>
              </a:rPr>
              <a:t>Lagkassa</a:t>
            </a:r>
            <a:endParaRPr lang="en-SE" dirty="0">
              <a:solidFill>
                <a:schemeClr val="bg1"/>
              </a:solidFill>
            </a:endParaRPr>
          </a:p>
        </p:txBody>
      </p:sp>
    </p:spTree>
    <p:extLst>
      <p:ext uri="{BB962C8B-B14F-4D97-AF65-F5344CB8AC3E}">
        <p14:creationId xmlns:p14="http://schemas.microsoft.com/office/powerpoint/2010/main" val="32969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3. Pantinsamling &amp; Städa Örebro</a:t>
            </a:r>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553227"/>
            <a:ext cx="10515600" cy="5095582"/>
          </a:xfrm>
        </p:spPr>
        <p:txBody>
          <a:bodyPr>
            <a:normAutofit lnSpcReduction="10000"/>
          </a:bodyPr>
          <a:lstStyle/>
          <a:p>
            <a:r>
              <a:rPr lang="sv-SE" dirty="0"/>
              <a:t>Syfte: Att samla in pengar till lagkassan</a:t>
            </a:r>
          </a:p>
          <a:p>
            <a:endParaRPr lang="sv-SE" dirty="0"/>
          </a:p>
          <a:p>
            <a:pPr marL="0" indent="0">
              <a:buNone/>
            </a:pPr>
            <a:r>
              <a:rPr lang="sv-SE" sz="2200" dirty="0"/>
              <a:t>Lagkassan ska bl.a. täcka del av kostnader vid träningsläger, avslutningar och cuper.</a:t>
            </a:r>
          </a:p>
          <a:p>
            <a:pPr marL="0" indent="0">
              <a:buNone/>
            </a:pPr>
            <a:endParaRPr lang="sv-SE" dirty="0"/>
          </a:p>
          <a:p>
            <a:r>
              <a:rPr lang="sv-SE" dirty="0"/>
              <a:t>Ansvariga:</a:t>
            </a:r>
          </a:p>
          <a:p>
            <a:pPr lvl="1"/>
            <a:r>
              <a:rPr lang="sv-SE" dirty="0"/>
              <a:t>Erik (Ida)</a:t>
            </a:r>
          </a:p>
          <a:p>
            <a:pPr lvl="1"/>
            <a:r>
              <a:rPr lang="sv-SE" dirty="0"/>
              <a:t>Daniel (</a:t>
            </a:r>
            <a:r>
              <a:rPr lang="sv-SE" dirty="0" err="1"/>
              <a:t>Joline</a:t>
            </a:r>
            <a:r>
              <a:rPr lang="sv-SE" dirty="0"/>
              <a:t>)</a:t>
            </a:r>
          </a:p>
          <a:p>
            <a:pPr lvl="1"/>
            <a:r>
              <a:rPr lang="sv-SE" dirty="0"/>
              <a:t>Anders (Linn)</a:t>
            </a:r>
          </a:p>
          <a:p>
            <a:pPr lvl="1"/>
            <a:endParaRPr lang="sv-SE" dirty="0"/>
          </a:p>
          <a:p>
            <a:pPr marL="0" indent="0">
              <a:buNone/>
            </a:pPr>
            <a:r>
              <a:rPr lang="sv-SE" dirty="0"/>
              <a:t>Kontaktperson i tränarteamet: Therese</a:t>
            </a:r>
          </a:p>
          <a:p>
            <a:pPr marL="0" indent="0">
              <a:buNone/>
            </a:pPr>
            <a:endParaRPr lang="sv-SE" dirty="0"/>
          </a:p>
          <a:p>
            <a:r>
              <a:rPr lang="sv-SE" dirty="0"/>
              <a:t>Frekvens: Pant = 2 gånger/år. Städa Örebro = 1 gång/år</a:t>
            </a:r>
          </a:p>
          <a:p>
            <a:endParaRPr lang="sv-SE" dirty="0"/>
          </a:p>
          <a:p>
            <a:endParaRPr lang="sv-SE" dirty="0"/>
          </a:p>
          <a:p>
            <a:endParaRPr lang="sv-SE" dirty="0"/>
          </a:p>
        </p:txBody>
      </p:sp>
    </p:spTree>
    <p:extLst>
      <p:ext uri="{BB962C8B-B14F-4D97-AF65-F5344CB8AC3E}">
        <p14:creationId xmlns:p14="http://schemas.microsoft.com/office/powerpoint/2010/main" val="4244871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3. Sponsorgruppen</a:t>
            </a:r>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916853"/>
            <a:ext cx="10515600" cy="4731956"/>
          </a:xfrm>
        </p:spPr>
        <p:txBody>
          <a:bodyPr>
            <a:normAutofit fontScale="92500" lnSpcReduction="20000"/>
          </a:bodyPr>
          <a:lstStyle/>
          <a:p>
            <a:r>
              <a:rPr lang="sv-SE" dirty="0"/>
              <a:t>Syfte: Att få in pengar till lagkassan genom att planera och förbereda sponsorintäkter.</a:t>
            </a:r>
          </a:p>
          <a:p>
            <a:endParaRPr lang="sv-SE" dirty="0"/>
          </a:p>
          <a:p>
            <a:pPr marL="0" indent="0">
              <a:buNone/>
            </a:pPr>
            <a:r>
              <a:rPr lang="sv-SE" sz="2200" dirty="0"/>
              <a:t>Förslag att sälja sponsorskylt vid arenan, trycka sponsring på nya matchshorts och/eller uppvärmningströja.</a:t>
            </a:r>
          </a:p>
          <a:p>
            <a:endParaRPr lang="sv-SE" dirty="0"/>
          </a:p>
          <a:p>
            <a:r>
              <a:rPr lang="sv-SE" dirty="0"/>
              <a:t>Ansvariga:</a:t>
            </a:r>
          </a:p>
          <a:p>
            <a:pPr lvl="1"/>
            <a:r>
              <a:rPr lang="sv-SE" dirty="0"/>
              <a:t>Sandra (Angela)</a:t>
            </a:r>
          </a:p>
          <a:p>
            <a:pPr lvl="1"/>
            <a:r>
              <a:rPr lang="sv-SE" dirty="0"/>
              <a:t>Kristin (</a:t>
            </a:r>
            <a:r>
              <a:rPr lang="sv-SE" dirty="0" err="1"/>
              <a:t>Trixie</a:t>
            </a:r>
            <a:r>
              <a:rPr lang="sv-SE" dirty="0"/>
              <a:t>)</a:t>
            </a:r>
          </a:p>
          <a:p>
            <a:pPr lvl="1"/>
            <a:endParaRPr lang="sv-SE" dirty="0"/>
          </a:p>
          <a:p>
            <a:pPr marL="0" indent="0">
              <a:buNone/>
            </a:pPr>
            <a:r>
              <a:rPr lang="sv-SE" dirty="0"/>
              <a:t>Kontaktperson i tränarteamet: Susanne</a:t>
            </a:r>
          </a:p>
          <a:p>
            <a:pPr marL="0" indent="0">
              <a:buNone/>
            </a:pPr>
            <a:endParaRPr lang="sv-SE" dirty="0"/>
          </a:p>
          <a:p>
            <a:r>
              <a:rPr lang="sv-SE" dirty="0"/>
              <a:t>Frekvens: löpande med minst en kraftsamling per år</a:t>
            </a:r>
          </a:p>
          <a:p>
            <a:endParaRPr lang="sv-SE" dirty="0"/>
          </a:p>
          <a:p>
            <a:endParaRPr lang="sv-SE" dirty="0"/>
          </a:p>
          <a:p>
            <a:endParaRPr lang="sv-SE" dirty="0"/>
          </a:p>
        </p:txBody>
      </p:sp>
    </p:spTree>
    <p:extLst>
      <p:ext uri="{BB962C8B-B14F-4D97-AF65-F5344CB8AC3E}">
        <p14:creationId xmlns:p14="http://schemas.microsoft.com/office/powerpoint/2010/main" val="594318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3. </a:t>
            </a:r>
            <a:r>
              <a:rPr lang="sv-SE" dirty="0" err="1"/>
              <a:t>Mediagruppen</a:t>
            </a:r>
            <a:endParaRPr lang="sv-SE" dirty="0"/>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553227"/>
            <a:ext cx="10515600" cy="5095582"/>
          </a:xfrm>
        </p:spPr>
        <p:txBody>
          <a:bodyPr>
            <a:normAutofit fontScale="92500" lnSpcReduction="20000"/>
          </a:bodyPr>
          <a:lstStyle/>
          <a:p>
            <a:r>
              <a:rPr lang="sv-SE" dirty="0"/>
              <a:t>Syfte: Att informera om min fotboll (registrera mål och</a:t>
            </a:r>
            <a:br>
              <a:rPr lang="sv-SE" dirty="0"/>
            </a:br>
            <a:r>
              <a:rPr lang="sv-SE" dirty="0"/>
              <a:t>filma matcher), bygga upp ett </a:t>
            </a:r>
            <a:r>
              <a:rPr lang="sv-SE" dirty="0" err="1"/>
              <a:t>Instagramkonto</a:t>
            </a:r>
            <a:r>
              <a:rPr lang="sv-SE" dirty="0"/>
              <a:t>, planera för ”speaker”-båset inför hemmamatcher (musik m.m.).</a:t>
            </a:r>
          </a:p>
          <a:p>
            <a:pPr marL="0" indent="0">
              <a:buNone/>
            </a:pPr>
            <a:endParaRPr lang="sv-SE" dirty="0"/>
          </a:p>
          <a:p>
            <a:pPr marL="0" indent="0">
              <a:buNone/>
            </a:pPr>
            <a:r>
              <a:rPr lang="sv-SE" sz="2000" dirty="0"/>
              <a:t>Min fotboll är en </a:t>
            </a:r>
            <a:r>
              <a:rPr lang="sv-SE" sz="2000" dirty="0" err="1"/>
              <a:t>app</a:t>
            </a:r>
            <a:r>
              <a:rPr lang="sv-SE" sz="2000" dirty="0"/>
              <a:t> som SvFF har utvecklat. Här finns möjlighet att dra in pengar till lagkassan genom att </a:t>
            </a:r>
            <a:r>
              <a:rPr lang="sv-SE" sz="2000" dirty="0" err="1"/>
              <a:t>streama</a:t>
            </a:r>
            <a:r>
              <a:rPr lang="sv-SE" sz="2000" dirty="0"/>
              <a:t> matcher.</a:t>
            </a:r>
          </a:p>
          <a:p>
            <a:endParaRPr lang="sv-SE" dirty="0"/>
          </a:p>
          <a:p>
            <a:r>
              <a:rPr lang="sv-SE" dirty="0"/>
              <a:t>Ansvariga:</a:t>
            </a:r>
          </a:p>
          <a:p>
            <a:pPr lvl="1"/>
            <a:r>
              <a:rPr lang="sv-SE" dirty="0"/>
              <a:t>Hanna (Emma)</a:t>
            </a:r>
          </a:p>
          <a:p>
            <a:pPr lvl="1"/>
            <a:r>
              <a:rPr lang="sv-SE" dirty="0"/>
              <a:t>Hasse (Freja)</a:t>
            </a:r>
          </a:p>
          <a:p>
            <a:pPr lvl="1"/>
            <a:r>
              <a:rPr lang="sv-SE" dirty="0"/>
              <a:t>Johanna (Linnéa T)</a:t>
            </a:r>
          </a:p>
          <a:p>
            <a:pPr lvl="1"/>
            <a:endParaRPr lang="sv-SE" dirty="0"/>
          </a:p>
          <a:p>
            <a:pPr marL="0" indent="0">
              <a:buNone/>
            </a:pPr>
            <a:r>
              <a:rPr lang="sv-SE" dirty="0"/>
              <a:t>Kontaktperson i tränarteamet: Björn</a:t>
            </a:r>
          </a:p>
          <a:p>
            <a:pPr marL="0" indent="0">
              <a:buNone/>
            </a:pPr>
            <a:endParaRPr lang="sv-SE" dirty="0"/>
          </a:p>
          <a:p>
            <a:r>
              <a:rPr lang="sv-SE" dirty="0"/>
              <a:t>Frekvens: Utförs vid varje match</a:t>
            </a:r>
          </a:p>
          <a:p>
            <a:endParaRPr lang="sv-SE" dirty="0"/>
          </a:p>
          <a:p>
            <a:endParaRPr lang="sv-SE" dirty="0"/>
          </a:p>
          <a:p>
            <a:endParaRPr lang="sv-SE" dirty="0"/>
          </a:p>
        </p:txBody>
      </p:sp>
    </p:spTree>
    <p:extLst>
      <p:ext uri="{BB962C8B-B14F-4D97-AF65-F5344CB8AC3E}">
        <p14:creationId xmlns:p14="http://schemas.microsoft.com/office/powerpoint/2010/main" val="3624097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3. Försäljningsgruppen</a:t>
            </a:r>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553227"/>
            <a:ext cx="10515600" cy="5095582"/>
          </a:xfrm>
        </p:spPr>
        <p:txBody>
          <a:bodyPr>
            <a:normAutofit fontScale="77500" lnSpcReduction="20000"/>
          </a:bodyPr>
          <a:lstStyle/>
          <a:p>
            <a:endParaRPr lang="sv-SE" dirty="0"/>
          </a:p>
          <a:p>
            <a:r>
              <a:rPr lang="sv-SE" dirty="0"/>
              <a:t>Syfte: Att samla in pengar till lagkassan samt ansvara för de klubbåtaganden som laget har som tex Örebrocupen (5 personer) och bemanna kiosken (start år2025).</a:t>
            </a:r>
          </a:p>
          <a:p>
            <a:pPr marL="0" indent="0">
              <a:buNone/>
            </a:pPr>
            <a:endParaRPr lang="sv-SE" dirty="0"/>
          </a:p>
          <a:p>
            <a:r>
              <a:rPr lang="sv-SE" dirty="0"/>
              <a:t>Ansvariga:</a:t>
            </a:r>
          </a:p>
          <a:p>
            <a:pPr lvl="1"/>
            <a:r>
              <a:rPr lang="sv-SE" dirty="0"/>
              <a:t>Ida (Miranda)</a:t>
            </a:r>
          </a:p>
          <a:p>
            <a:pPr lvl="1"/>
            <a:r>
              <a:rPr lang="sv-SE" dirty="0"/>
              <a:t>Tomas (Lykke)</a:t>
            </a:r>
          </a:p>
          <a:p>
            <a:pPr lvl="1"/>
            <a:r>
              <a:rPr lang="sv-SE" dirty="0"/>
              <a:t>Patrik (Havanna)</a:t>
            </a:r>
          </a:p>
          <a:p>
            <a:pPr lvl="1"/>
            <a:r>
              <a:rPr lang="sv-SE" dirty="0"/>
              <a:t>Therese (Linnéa P)</a:t>
            </a:r>
          </a:p>
          <a:p>
            <a:pPr lvl="1"/>
            <a:r>
              <a:rPr lang="sv-SE" dirty="0"/>
              <a:t>Dan (Tyra)</a:t>
            </a:r>
          </a:p>
          <a:p>
            <a:pPr lvl="1"/>
            <a:r>
              <a:rPr lang="sv-SE" dirty="0"/>
              <a:t>Kajsa (Alva)</a:t>
            </a:r>
          </a:p>
          <a:p>
            <a:pPr marL="457200" lvl="1" indent="0">
              <a:buNone/>
            </a:pPr>
            <a:endParaRPr lang="sv-SE" dirty="0"/>
          </a:p>
          <a:p>
            <a:pPr marL="0" indent="0">
              <a:buNone/>
            </a:pPr>
            <a:r>
              <a:rPr lang="sv-SE" dirty="0"/>
              <a:t>Kontaktperson i tränarteamet: Karin</a:t>
            </a:r>
          </a:p>
          <a:p>
            <a:pPr marL="0" indent="0">
              <a:buNone/>
            </a:pPr>
            <a:endParaRPr lang="sv-SE" dirty="0"/>
          </a:p>
          <a:p>
            <a:endParaRPr lang="sv-SE" dirty="0"/>
          </a:p>
          <a:p>
            <a:r>
              <a:rPr lang="sv-SE" dirty="0"/>
              <a:t>Frekvens: löpande med minst en kraftsamling per år</a:t>
            </a:r>
          </a:p>
          <a:p>
            <a:endParaRPr lang="sv-SE" dirty="0"/>
          </a:p>
          <a:p>
            <a:endParaRPr lang="sv-SE" dirty="0"/>
          </a:p>
          <a:p>
            <a:endParaRPr lang="sv-SE" dirty="0"/>
          </a:p>
        </p:txBody>
      </p:sp>
    </p:spTree>
    <p:extLst>
      <p:ext uri="{BB962C8B-B14F-4D97-AF65-F5344CB8AC3E}">
        <p14:creationId xmlns:p14="http://schemas.microsoft.com/office/powerpoint/2010/main" val="4016752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D357C-4942-F611-928A-A6C9132B22B8}"/>
              </a:ext>
            </a:extLst>
          </p:cNvPr>
          <p:cNvSpPr>
            <a:spLocks noGrp="1"/>
          </p:cNvSpPr>
          <p:nvPr>
            <p:ph type="title"/>
          </p:nvPr>
        </p:nvSpPr>
        <p:spPr/>
        <p:txBody>
          <a:bodyPr/>
          <a:lstStyle/>
          <a:p>
            <a:r>
              <a:rPr lang="sv-SE" dirty="0"/>
              <a:t>3. Lagkassa</a:t>
            </a:r>
            <a:endParaRPr lang="en-SE" dirty="0"/>
          </a:p>
        </p:txBody>
      </p:sp>
      <p:sp>
        <p:nvSpPr>
          <p:cNvPr id="3" name="Content Placeholder 2">
            <a:extLst>
              <a:ext uri="{FF2B5EF4-FFF2-40B4-BE49-F238E27FC236}">
                <a16:creationId xmlns:a16="http://schemas.microsoft.com/office/drawing/2014/main" id="{9B8B6C0D-0CF3-6CD3-826F-3AA874FE9B2A}"/>
              </a:ext>
            </a:extLst>
          </p:cNvPr>
          <p:cNvSpPr>
            <a:spLocks noGrp="1"/>
          </p:cNvSpPr>
          <p:nvPr>
            <p:ph idx="1"/>
          </p:nvPr>
        </p:nvSpPr>
        <p:spPr/>
        <p:txBody>
          <a:bodyPr/>
          <a:lstStyle/>
          <a:p>
            <a:endParaRPr lang="en-SE"/>
          </a:p>
        </p:txBody>
      </p:sp>
    </p:spTree>
    <p:extLst>
      <p:ext uri="{BB962C8B-B14F-4D97-AF65-F5344CB8AC3E}">
        <p14:creationId xmlns:p14="http://schemas.microsoft.com/office/powerpoint/2010/main" val="2133745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E6B59D-B944-4DBF-8E31-2FE68DE45835}"/>
              </a:ext>
            </a:extLst>
          </p:cNvPr>
          <p:cNvSpPr>
            <a:spLocks noGrp="1"/>
          </p:cNvSpPr>
          <p:nvPr>
            <p:ph type="title"/>
          </p:nvPr>
        </p:nvSpPr>
        <p:spPr/>
        <p:txBody>
          <a:bodyPr/>
          <a:lstStyle/>
          <a:p>
            <a:r>
              <a:rPr lang="sv-SE" dirty="0"/>
              <a:t>3. Förslag &amp; idéer till lagkassan</a:t>
            </a:r>
          </a:p>
        </p:txBody>
      </p:sp>
      <p:sp>
        <p:nvSpPr>
          <p:cNvPr id="3" name="Platshållare för innehåll 2">
            <a:extLst>
              <a:ext uri="{FF2B5EF4-FFF2-40B4-BE49-F238E27FC236}">
                <a16:creationId xmlns:a16="http://schemas.microsoft.com/office/drawing/2014/main" id="{A699A17E-0948-410A-8BB2-2F8791B87A72}"/>
              </a:ext>
            </a:extLst>
          </p:cNvPr>
          <p:cNvSpPr>
            <a:spLocks noGrp="1"/>
          </p:cNvSpPr>
          <p:nvPr>
            <p:ph idx="1"/>
          </p:nvPr>
        </p:nvSpPr>
        <p:spPr/>
        <p:txBody>
          <a:bodyPr>
            <a:normAutofit/>
          </a:bodyPr>
          <a:lstStyle/>
          <a:p>
            <a:pPr marL="0" indent="0">
              <a:buNone/>
            </a:pPr>
            <a:endParaRPr lang="sv-SE" dirty="0"/>
          </a:p>
          <a:p>
            <a:r>
              <a:rPr lang="sv-SE" dirty="0"/>
              <a:t>Kiosk</a:t>
            </a:r>
          </a:p>
          <a:p>
            <a:r>
              <a:rPr lang="sv-SE" dirty="0"/>
              <a:t>Loppis</a:t>
            </a:r>
          </a:p>
          <a:p>
            <a:r>
              <a:rPr lang="sv-SE" dirty="0"/>
              <a:t>Annan försäljning</a:t>
            </a:r>
          </a:p>
          <a:p>
            <a:r>
              <a:rPr lang="sv-SE" dirty="0"/>
              <a:t>Sponsring med engångsbelopp (min 10 kr)</a:t>
            </a:r>
          </a:p>
          <a:p>
            <a:r>
              <a:rPr lang="sv-SE" dirty="0"/>
              <a:t>Lagkalender att sälja (bilder på laget + sponsring)</a:t>
            </a:r>
          </a:p>
          <a:p>
            <a:r>
              <a:rPr lang="sv-SE" dirty="0"/>
              <a:t>Uppesittarkvällen Bingolotter och kalendrar</a:t>
            </a:r>
          </a:p>
          <a:p>
            <a:r>
              <a:rPr lang="sv-SE" dirty="0" err="1"/>
              <a:t>Joyna</a:t>
            </a:r>
            <a:r>
              <a:rPr lang="sv-SE" dirty="0"/>
              <a:t> – klubben eller laget?</a:t>
            </a:r>
          </a:p>
          <a:p>
            <a:pPr lvl="1"/>
            <a:endParaRPr lang="sv-SE" dirty="0"/>
          </a:p>
        </p:txBody>
      </p:sp>
    </p:spTree>
    <p:extLst>
      <p:ext uri="{BB962C8B-B14F-4D97-AF65-F5344CB8AC3E}">
        <p14:creationId xmlns:p14="http://schemas.microsoft.com/office/powerpoint/2010/main" val="2410642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CDA8-6401-253E-75E4-75CF7235FFA3}"/>
              </a:ext>
            </a:extLst>
          </p:cNvPr>
          <p:cNvSpPr>
            <a:spLocks noGrp="1"/>
          </p:cNvSpPr>
          <p:nvPr>
            <p:ph type="title"/>
          </p:nvPr>
        </p:nvSpPr>
        <p:spPr/>
        <p:txBody>
          <a:bodyPr/>
          <a:lstStyle/>
          <a:p>
            <a:r>
              <a:rPr lang="sv-SE" dirty="0"/>
              <a:t>3. För klubben och klubbkassan</a:t>
            </a:r>
            <a:endParaRPr lang="en-SE" dirty="0"/>
          </a:p>
        </p:txBody>
      </p:sp>
      <p:sp>
        <p:nvSpPr>
          <p:cNvPr id="3" name="Content Placeholder 2">
            <a:extLst>
              <a:ext uri="{FF2B5EF4-FFF2-40B4-BE49-F238E27FC236}">
                <a16:creationId xmlns:a16="http://schemas.microsoft.com/office/drawing/2014/main" id="{E1BB8D99-D059-EA73-FD04-645857DCA339}"/>
              </a:ext>
            </a:extLst>
          </p:cNvPr>
          <p:cNvSpPr>
            <a:spLocks noGrp="1"/>
          </p:cNvSpPr>
          <p:nvPr>
            <p:ph idx="1"/>
          </p:nvPr>
        </p:nvSpPr>
        <p:spPr/>
        <p:txBody>
          <a:bodyPr/>
          <a:lstStyle/>
          <a:p>
            <a:r>
              <a:rPr lang="sv-SE" dirty="0"/>
              <a:t>Betala för tillträde på arenan = 10 000kr/år (from 2025)</a:t>
            </a:r>
          </a:p>
          <a:p>
            <a:r>
              <a:rPr lang="sv-SE" dirty="0"/>
              <a:t>Medlemsavgift = 400kr/spelare</a:t>
            </a:r>
          </a:p>
          <a:p>
            <a:r>
              <a:rPr lang="sv-SE" dirty="0"/>
              <a:t>Träningsavgift = 1 350kr/spelare</a:t>
            </a:r>
          </a:p>
          <a:p>
            <a:endParaRPr lang="sv-SE" dirty="0"/>
          </a:p>
          <a:p>
            <a:r>
              <a:rPr lang="sv-SE" dirty="0"/>
              <a:t>Bemanna kiosken (from 2025)</a:t>
            </a:r>
          </a:p>
          <a:p>
            <a:r>
              <a:rPr lang="sv-SE" dirty="0"/>
              <a:t>Bemanna Örebrocupen (from 2024)</a:t>
            </a:r>
            <a:endParaRPr lang="en-SE" dirty="0"/>
          </a:p>
        </p:txBody>
      </p:sp>
    </p:spTree>
    <p:extLst>
      <p:ext uri="{BB962C8B-B14F-4D97-AF65-F5344CB8AC3E}">
        <p14:creationId xmlns:p14="http://schemas.microsoft.com/office/powerpoint/2010/main" val="2636342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47131-81B2-49E2-9093-31610E50440E}"/>
              </a:ext>
            </a:extLst>
          </p:cNvPr>
          <p:cNvSpPr>
            <a:spLocks noGrp="1"/>
          </p:cNvSpPr>
          <p:nvPr>
            <p:ph type="title"/>
          </p:nvPr>
        </p:nvSpPr>
        <p:spPr/>
        <p:txBody>
          <a:bodyPr/>
          <a:lstStyle/>
          <a:p>
            <a:r>
              <a:rPr lang="sv-SE" dirty="0"/>
              <a:t>4. Kommunikation</a:t>
            </a:r>
          </a:p>
        </p:txBody>
      </p:sp>
      <p:sp>
        <p:nvSpPr>
          <p:cNvPr id="3" name="Platshållare för innehåll 2">
            <a:extLst>
              <a:ext uri="{FF2B5EF4-FFF2-40B4-BE49-F238E27FC236}">
                <a16:creationId xmlns:a16="http://schemas.microsoft.com/office/drawing/2014/main" id="{8E8A80E5-D7A3-4B5B-8079-0E1F360EC284}"/>
              </a:ext>
            </a:extLst>
          </p:cNvPr>
          <p:cNvSpPr>
            <a:spLocks noGrp="1"/>
          </p:cNvSpPr>
          <p:nvPr>
            <p:ph idx="1"/>
          </p:nvPr>
        </p:nvSpPr>
        <p:spPr>
          <a:xfrm>
            <a:off x="838200" y="1846622"/>
            <a:ext cx="10515600" cy="4646252"/>
          </a:xfrm>
        </p:spPr>
        <p:txBody>
          <a:bodyPr>
            <a:normAutofit fontScale="92500" lnSpcReduction="10000"/>
          </a:bodyPr>
          <a:lstStyle/>
          <a:p>
            <a:r>
              <a:rPr lang="sv-SE" dirty="0"/>
              <a:t>SMS-funktionen</a:t>
            </a:r>
          </a:p>
          <a:p>
            <a:pPr lvl="1"/>
            <a:r>
              <a:rPr lang="sv-SE" dirty="0"/>
              <a:t>Enbart för information från oss tränare</a:t>
            </a:r>
          </a:p>
          <a:p>
            <a:pPr lvl="1"/>
            <a:r>
              <a:rPr lang="sv-SE" dirty="0"/>
              <a:t>Frågor som berör hela laget</a:t>
            </a:r>
          </a:p>
          <a:p>
            <a:pPr lvl="1"/>
            <a:r>
              <a:rPr lang="sv-SE" dirty="0"/>
              <a:t>Inte vår huvudsakliga kommunikations- &amp; diskussionskanal</a:t>
            </a:r>
          </a:p>
          <a:p>
            <a:pPr lvl="1"/>
            <a:r>
              <a:rPr lang="sv-SE" dirty="0"/>
              <a:t>Enskilda frågor skickas direkt till en av tränarna</a:t>
            </a:r>
          </a:p>
          <a:p>
            <a:pPr lvl="1"/>
            <a:endParaRPr lang="sv-SE" dirty="0"/>
          </a:p>
          <a:p>
            <a:r>
              <a:rPr lang="sv-SE" dirty="0"/>
              <a:t>Laget.se</a:t>
            </a:r>
          </a:p>
          <a:p>
            <a:pPr lvl="1"/>
            <a:r>
              <a:rPr lang="sv-SE" dirty="0"/>
              <a:t>Kommentarer till nyheter tex. körschema, bingolotter </a:t>
            </a:r>
            <a:r>
              <a:rPr lang="sv-SE" dirty="0" err="1"/>
              <a:t>m.m</a:t>
            </a:r>
            <a:endParaRPr lang="sv-SE" dirty="0"/>
          </a:p>
          <a:p>
            <a:pPr lvl="1"/>
            <a:endParaRPr lang="sv-SE" dirty="0"/>
          </a:p>
          <a:p>
            <a:r>
              <a:rPr lang="sv-SE" dirty="0" err="1"/>
              <a:t>WhatsApp</a:t>
            </a:r>
            <a:r>
              <a:rPr lang="sv-SE" dirty="0"/>
              <a:t> – föräldragruppen</a:t>
            </a:r>
          </a:p>
          <a:p>
            <a:endParaRPr lang="sv-SE" dirty="0"/>
          </a:p>
          <a:p>
            <a:r>
              <a:rPr lang="sv-SE" dirty="0" err="1"/>
              <a:t>Snap</a:t>
            </a:r>
            <a:r>
              <a:rPr lang="sv-SE" dirty="0"/>
              <a:t> – spelarna själva</a:t>
            </a:r>
          </a:p>
          <a:p>
            <a:pPr lvl="1"/>
            <a:endParaRPr lang="sv-SE" dirty="0"/>
          </a:p>
        </p:txBody>
      </p:sp>
    </p:spTree>
    <p:extLst>
      <p:ext uri="{BB962C8B-B14F-4D97-AF65-F5344CB8AC3E}">
        <p14:creationId xmlns:p14="http://schemas.microsoft.com/office/powerpoint/2010/main" val="2677414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47131-81B2-49E2-9093-31610E50440E}"/>
              </a:ext>
            </a:extLst>
          </p:cNvPr>
          <p:cNvSpPr>
            <a:spLocks noGrp="1"/>
          </p:cNvSpPr>
          <p:nvPr>
            <p:ph type="title"/>
          </p:nvPr>
        </p:nvSpPr>
        <p:spPr/>
        <p:txBody>
          <a:bodyPr/>
          <a:lstStyle/>
          <a:p>
            <a:r>
              <a:rPr lang="sv-SE" dirty="0"/>
              <a:t>4. Laget.se</a:t>
            </a:r>
          </a:p>
        </p:txBody>
      </p:sp>
      <p:sp>
        <p:nvSpPr>
          <p:cNvPr id="3" name="Platshållare för innehåll 2">
            <a:extLst>
              <a:ext uri="{FF2B5EF4-FFF2-40B4-BE49-F238E27FC236}">
                <a16:creationId xmlns:a16="http://schemas.microsoft.com/office/drawing/2014/main" id="{8E8A80E5-D7A3-4B5B-8079-0E1F360EC284}"/>
              </a:ext>
            </a:extLst>
          </p:cNvPr>
          <p:cNvSpPr>
            <a:spLocks noGrp="1"/>
          </p:cNvSpPr>
          <p:nvPr>
            <p:ph idx="1"/>
          </p:nvPr>
        </p:nvSpPr>
        <p:spPr>
          <a:xfrm>
            <a:off x="838200" y="1690687"/>
            <a:ext cx="10515600" cy="4802187"/>
          </a:xfrm>
        </p:spPr>
        <p:txBody>
          <a:bodyPr>
            <a:normAutofit fontScale="92500" lnSpcReduction="20000"/>
          </a:bodyPr>
          <a:lstStyle/>
          <a:p>
            <a:r>
              <a:rPr lang="sv-SE" dirty="0"/>
              <a:t>Informationen skrivs till er spelare = ert ansvar att läsa och svara</a:t>
            </a:r>
          </a:p>
          <a:p>
            <a:pPr lvl="1"/>
            <a:r>
              <a:rPr lang="sv-SE" dirty="0"/>
              <a:t>Era föräldrar får informationen för kännedom</a:t>
            </a:r>
          </a:p>
          <a:p>
            <a:endParaRPr lang="sv-SE" dirty="0"/>
          </a:p>
          <a:p>
            <a:r>
              <a:rPr lang="sv-SE" dirty="0"/>
              <a:t>Kallelser skicka enbart ut via laget.se</a:t>
            </a:r>
          </a:p>
          <a:p>
            <a:endParaRPr lang="sv-SE" dirty="0"/>
          </a:p>
          <a:p>
            <a:r>
              <a:rPr lang="sv-SE" dirty="0"/>
              <a:t>Anmälan sker via laget.se </a:t>
            </a:r>
          </a:p>
          <a:p>
            <a:pPr lvl="1"/>
            <a:r>
              <a:rPr lang="sv-SE" dirty="0"/>
              <a:t>När anmälningstiden gått ut kontaktas tränarna om anmälan önskas ändras. </a:t>
            </a:r>
          </a:p>
          <a:p>
            <a:pPr lvl="1"/>
            <a:r>
              <a:rPr lang="sv-SE" b="1" dirty="0"/>
              <a:t>Lagsport</a:t>
            </a:r>
            <a:r>
              <a:rPr lang="sv-SE" dirty="0"/>
              <a:t> – viktigt att tänka på anledningen till varför ni vill ändra från ett </a:t>
            </a:r>
            <a:r>
              <a:rPr lang="sv-SE" i="1" dirty="0"/>
              <a:t>Kommer </a:t>
            </a:r>
            <a:r>
              <a:rPr lang="sv-SE" dirty="0"/>
              <a:t>till </a:t>
            </a:r>
            <a:r>
              <a:rPr lang="sv-SE" i="1" dirty="0"/>
              <a:t>Kommer ej.</a:t>
            </a:r>
            <a:endParaRPr lang="sv-SE" dirty="0"/>
          </a:p>
          <a:p>
            <a:endParaRPr lang="sv-SE" dirty="0"/>
          </a:p>
          <a:p>
            <a:r>
              <a:rPr lang="sv-SE" dirty="0"/>
              <a:t>Frånvaro från träningen </a:t>
            </a:r>
            <a:r>
              <a:rPr lang="sv-SE" b="1" dirty="0"/>
              <a:t>och anledning </a:t>
            </a:r>
            <a:r>
              <a:rPr lang="sv-SE" dirty="0"/>
              <a:t>meddelas av spelarna till tränarna via SMS eller samtal, </a:t>
            </a:r>
            <a:r>
              <a:rPr lang="sv-SE" b="1" dirty="0"/>
              <a:t>senast </a:t>
            </a:r>
            <a:r>
              <a:rPr lang="sv-SE" b="1" dirty="0" err="1"/>
              <a:t>kl</a:t>
            </a:r>
            <a:r>
              <a:rPr lang="sv-SE" b="1" dirty="0"/>
              <a:t> 12:00 </a:t>
            </a:r>
            <a:r>
              <a:rPr lang="sv-SE" dirty="0"/>
              <a:t>samma dag.</a:t>
            </a:r>
          </a:p>
          <a:p>
            <a:pPr lvl="1"/>
            <a:r>
              <a:rPr lang="sv-SE" dirty="0"/>
              <a:t>Vi förväntar oss att alla kommer på träningen om inte annat meddelas</a:t>
            </a:r>
          </a:p>
          <a:p>
            <a:pPr marL="0" indent="0">
              <a:buNone/>
            </a:pPr>
            <a:endParaRPr lang="sv-SE" dirty="0"/>
          </a:p>
        </p:txBody>
      </p:sp>
    </p:spTree>
    <p:extLst>
      <p:ext uri="{BB962C8B-B14F-4D97-AF65-F5344CB8AC3E}">
        <p14:creationId xmlns:p14="http://schemas.microsoft.com/office/powerpoint/2010/main" val="212180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72CAB2-51E3-4EDB-8155-608D1251B435}"/>
              </a:ext>
            </a:extLst>
          </p:cNvPr>
          <p:cNvSpPr>
            <a:spLocks noGrp="1"/>
          </p:cNvSpPr>
          <p:nvPr>
            <p:ph type="title"/>
          </p:nvPr>
        </p:nvSpPr>
        <p:spPr/>
        <p:txBody>
          <a:bodyPr/>
          <a:lstStyle/>
          <a:p>
            <a:r>
              <a:rPr lang="sv-SE" dirty="0"/>
              <a:t>Upplägg</a:t>
            </a:r>
          </a:p>
        </p:txBody>
      </p:sp>
      <p:sp>
        <p:nvSpPr>
          <p:cNvPr id="3" name="Platshållare för innehåll 2">
            <a:extLst>
              <a:ext uri="{FF2B5EF4-FFF2-40B4-BE49-F238E27FC236}">
                <a16:creationId xmlns:a16="http://schemas.microsoft.com/office/drawing/2014/main" id="{CF7515E4-CC5F-465B-AA11-28660399CDE9}"/>
              </a:ext>
            </a:extLst>
          </p:cNvPr>
          <p:cNvSpPr>
            <a:spLocks noGrp="1"/>
          </p:cNvSpPr>
          <p:nvPr>
            <p:ph idx="1"/>
          </p:nvPr>
        </p:nvSpPr>
        <p:spPr/>
        <p:txBody>
          <a:bodyPr>
            <a:normAutofit fontScale="62500" lnSpcReduction="20000"/>
          </a:bodyPr>
          <a:lstStyle/>
          <a:p>
            <a:pPr marL="514350" indent="-514350">
              <a:buFont typeface="+mj-lt"/>
              <a:buAutoNum type="arabicPeriod"/>
            </a:pPr>
            <a:endParaRPr lang="sv-SE" dirty="0"/>
          </a:p>
          <a:p>
            <a:pPr marL="514350" indent="-514350">
              <a:buFont typeface="+mj-lt"/>
              <a:buAutoNum type="arabicPeriod"/>
            </a:pPr>
            <a:r>
              <a:rPr lang="sv-SE" dirty="0"/>
              <a:t>Individuell- och gemensam utveckling</a:t>
            </a:r>
          </a:p>
          <a:p>
            <a:pPr marL="514350" indent="-514350">
              <a:buFont typeface="+mj-lt"/>
              <a:buAutoNum type="arabicPeriod"/>
            </a:pPr>
            <a:r>
              <a:rPr lang="sv-SE" dirty="0"/>
              <a:t>Rotation &amp; låna spelare</a:t>
            </a:r>
          </a:p>
          <a:p>
            <a:pPr marL="514350" indent="-514350">
              <a:buFont typeface="+mj-lt"/>
              <a:buAutoNum type="arabicPeriod"/>
            </a:pPr>
            <a:r>
              <a:rPr lang="sv-SE" dirty="0"/>
              <a:t>Organisation kring laget</a:t>
            </a:r>
          </a:p>
          <a:p>
            <a:pPr marL="514350" indent="-514350">
              <a:buFont typeface="+mj-lt"/>
              <a:buAutoNum type="arabicPeriod"/>
            </a:pPr>
            <a:r>
              <a:rPr lang="sv-SE" dirty="0"/>
              <a:t>Kommunikation &amp; Laget.se</a:t>
            </a:r>
          </a:p>
          <a:p>
            <a:pPr marL="514350" indent="-514350">
              <a:buFont typeface="+mj-lt"/>
              <a:buAutoNum type="arabicPeriod"/>
            </a:pPr>
            <a:r>
              <a:rPr lang="sv-SE" dirty="0"/>
              <a:t>Körschema – hur samåker vi?</a:t>
            </a:r>
          </a:p>
          <a:p>
            <a:pPr marL="514350" indent="-514350">
              <a:buFont typeface="+mj-lt"/>
              <a:buAutoNum type="arabicPeriod"/>
            </a:pPr>
            <a:r>
              <a:rPr lang="sv-SE" dirty="0"/>
              <a:t>Personuppgiftslagen</a:t>
            </a:r>
          </a:p>
          <a:p>
            <a:pPr marL="514350" indent="-514350">
              <a:buFont typeface="+mj-lt"/>
              <a:buAutoNum type="arabicPeriod"/>
            </a:pPr>
            <a:r>
              <a:rPr lang="sv-SE" dirty="0"/>
              <a:t>Övrigt</a:t>
            </a:r>
          </a:p>
          <a:p>
            <a:pPr marL="0" indent="0">
              <a:buNone/>
            </a:pPr>
            <a:endParaRPr lang="sv-SE" dirty="0"/>
          </a:p>
          <a:p>
            <a:pPr marL="0" indent="0">
              <a:buNone/>
            </a:pPr>
            <a:r>
              <a:rPr lang="sv-SE" dirty="0"/>
              <a:t>Bra att känna till,</a:t>
            </a:r>
          </a:p>
          <a:p>
            <a:pPr marL="0" indent="0">
              <a:buNone/>
            </a:pPr>
            <a:r>
              <a:rPr lang="sv-SE" dirty="0"/>
              <a:t>Kost &amp; sömn</a:t>
            </a:r>
          </a:p>
          <a:p>
            <a:pPr marL="0" indent="0">
              <a:buNone/>
            </a:pPr>
            <a:endParaRPr lang="sv-SE" dirty="0"/>
          </a:p>
          <a:p>
            <a:pPr marL="0" indent="0">
              <a:buNone/>
            </a:pPr>
            <a:r>
              <a:rPr lang="sv-SE" sz="2300" dirty="0"/>
              <a:t>Syftet med presentationen är att alla som deltar ska få ett underlag inför mötet för att kunna förbereda sig. Det kommer inte finns någon teknik för att visa bilderna under mötet men ha gärna bilderna tillgängliga via era mobiler.</a:t>
            </a:r>
          </a:p>
        </p:txBody>
      </p:sp>
    </p:spTree>
    <p:extLst>
      <p:ext uri="{BB962C8B-B14F-4D97-AF65-F5344CB8AC3E}">
        <p14:creationId xmlns:p14="http://schemas.microsoft.com/office/powerpoint/2010/main" val="2031544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47131-81B2-49E2-9093-31610E50440E}"/>
              </a:ext>
            </a:extLst>
          </p:cNvPr>
          <p:cNvSpPr>
            <a:spLocks noGrp="1"/>
          </p:cNvSpPr>
          <p:nvPr>
            <p:ph type="title"/>
          </p:nvPr>
        </p:nvSpPr>
        <p:spPr/>
        <p:txBody>
          <a:bodyPr/>
          <a:lstStyle/>
          <a:p>
            <a:r>
              <a:rPr lang="sv-SE" dirty="0"/>
              <a:t>5. Körschema för bortamatcher</a:t>
            </a:r>
          </a:p>
        </p:txBody>
      </p:sp>
      <p:sp>
        <p:nvSpPr>
          <p:cNvPr id="3" name="Platshållare för innehåll 2">
            <a:extLst>
              <a:ext uri="{FF2B5EF4-FFF2-40B4-BE49-F238E27FC236}">
                <a16:creationId xmlns:a16="http://schemas.microsoft.com/office/drawing/2014/main" id="{8E8A80E5-D7A3-4B5B-8079-0E1F360EC284}"/>
              </a:ext>
            </a:extLst>
          </p:cNvPr>
          <p:cNvSpPr>
            <a:spLocks noGrp="1"/>
          </p:cNvSpPr>
          <p:nvPr>
            <p:ph idx="1"/>
          </p:nvPr>
        </p:nvSpPr>
        <p:spPr>
          <a:xfrm>
            <a:off x="838200" y="1690687"/>
            <a:ext cx="10515600" cy="4802187"/>
          </a:xfrm>
        </p:spPr>
        <p:txBody>
          <a:bodyPr>
            <a:normAutofit/>
          </a:bodyPr>
          <a:lstStyle/>
          <a:p>
            <a:r>
              <a:rPr lang="sv-SE" dirty="0"/>
              <a:t>Hur vill ni att vi ska organisera samkörningen?</a:t>
            </a:r>
          </a:p>
          <a:p>
            <a:endParaRPr lang="sv-SE" dirty="0"/>
          </a:p>
          <a:p>
            <a:r>
              <a:rPr lang="sv-SE" dirty="0"/>
              <a:t>Förslag?</a:t>
            </a:r>
          </a:p>
          <a:p>
            <a:pPr lvl="1"/>
            <a:r>
              <a:rPr lang="sv-SE" dirty="0"/>
              <a:t>Färdig planering inför säsongen där ni själva får byta om det inte fungerar alt. om er spelare inte blir uttagen till den matchen?</a:t>
            </a:r>
          </a:p>
          <a:p>
            <a:pPr lvl="1"/>
            <a:r>
              <a:rPr lang="sv-SE" dirty="0"/>
              <a:t>Försäljningsgruppen ansvarar för att utse chaufförer till matcherna</a:t>
            </a:r>
          </a:p>
          <a:p>
            <a:pPr lvl="1"/>
            <a:endParaRPr lang="sv-SE" dirty="0"/>
          </a:p>
          <a:p>
            <a:r>
              <a:rPr lang="sv-SE" dirty="0"/>
              <a:t>Klubben betalar ut reseersättning 25kr/mil för matcher utanför Örebro län. Blankett finns på Laget.se, </a:t>
            </a:r>
            <a:r>
              <a:rPr lang="sv-SE" dirty="0">
                <a:hlinkClick r:id="rId2"/>
              </a:rPr>
              <a:t>Dokument | Karlslunds IF FK</a:t>
            </a:r>
            <a:endParaRPr lang="sv-SE" dirty="0"/>
          </a:p>
        </p:txBody>
      </p:sp>
    </p:spTree>
    <p:extLst>
      <p:ext uri="{BB962C8B-B14F-4D97-AF65-F5344CB8AC3E}">
        <p14:creationId xmlns:p14="http://schemas.microsoft.com/office/powerpoint/2010/main" val="1460594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547131-81B2-49E2-9093-31610E50440E}"/>
              </a:ext>
            </a:extLst>
          </p:cNvPr>
          <p:cNvSpPr>
            <a:spLocks noGrp="1"/>
          </p:cNvSpPr>
          <p:nvPr>
            <p:ph type="title"/>
          </p:nvPr>
        </p:nvSpPr>
        <p:spPr/>
        <p:txBody>
          <a:bodyPr/>
          <a:lstStyle/>
          <a:p>
            <a:r>
              <a:rPr lang="sv-SE" dirty="0"/>
              <a:t>6. Personuppgiftslagen (GDPR) </a:t>
            </a:r>
          </a:p>
        </p:txBody>
      </p:sp>
      <p:sp>
        <p:nvSpPr>
          <p:cNvPr id="3" name="Platshållare för innehåll 2">
            <a:extLst>
              <a:ext uri="{FF2B5EF4-FFF2-40B4-BE49-F238E27FC236}">
                <a16:creationId xmlns:a16="http://schemas.microsoft.com/office/drawing/2014/main" id="{8E8A80E5-D7A3-4B5B-8079-0E1F360EC284}"/>
              </a:ext>
            </a:extLst>
          </p:cNvPr>
          <p:cNvSpPr>
            <a:spLocks noGrp="1"/>
          </p:cNvSpPr>
          <p:nvPr>
            <p:ph idx="1"/>
          </p:nvPr>
        </p:nvSpPr>
        <p:spPr>
          <a:xfrm>
            <a:off x="838200" y="2113280"/>
            <a:ext cx="10515600" cy="4379594"/>
          </a:xfrm>
        </p:spPr>
        <p:txBody>
          <a:bodyPr>
            <a:normAutofit/>
          </a:bodyPr>
          <a:lstStyle/>
          <a:p>
            <a:r>
              <a:rPr lang="sv-SE" dirty="0"/>
              <a:t>Är det okey att du filmas och fotas i samband med fotboll och andra aktiviteter med laget?</a:t>
            </a:r>
          </a:p>
          <a:p>
            <a:pPr lvl="1"/>
            <a:r>
              <a:rPr lang="sv-SE" dirty="0"/>
              <a:t>Vad säger dina föräldrar?</a:t>
            </a:r>
          </a:p>
          <a:p>
            <a:pPr marL="0" indent="0">
              <a:buNone/>
            </a:pPr>
            <a:endParaRPr lang="sv-SE" dirty="0"/>
          </a:p>
          <a:p>
            <a:r>
              <a:rPr lang="sv-SE" dirty="0"/>
              <a:t>Laget.se </a:t>
            </a:r>
          </a:p>
          <a:p>
            <a:pPr lvl="1"/>
            <a:r>
              <a:rPr lang="sv-SE" dirty="0"/>
              <a:t>Bilder från aktiviteter</a:t>
            </a:r>
          </a:p>
        </p:txBody>
      </p:sp>
    </p:spTree>
    <p:extLst>
      <p:ext uri="{BB962C8B-B14F-4D97-AF65-F5344CB8AC3E}">
        <p14:creationId xmlns:p14="http://schemas.microsoft.com/office/powerpoint/2010/main" val="331880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56A6F4-846B-4D70-9D77-B972272AB5DF}"/>
              </a:ext>
            </a:extLst>
          </p:cNvPr>
          <p:cNvSpPr>
            <a:spLocks noGrp="1"/>
          </p:cNvSpPr>
          <p:nvPr>
            <p:ph type="title"/>
          </p:nvPr>
        </p:nvSpPr>
        <p:spPr/>
        <p:txBody>
          <a:bodyPr/>
          <a:lstStyle/>
          <a:p>
            <a:r>
              <a:rPr lang="sv-SE" dirty="0"/>
              <a:t>7. Övrigt</a:t>
            </a:r>
          </a:p>
        </p:txBody>
      </p:sp>
      <p:sp>
        <p:nvSpPr>
          <p:cNvPr id="3" name="Platshållare för innehåll 2">
            <a:extLst>
              <a:ext uri="{FF2B5EF4-FFF2-40B4-BE49-F238E27FC236}">
                <a16:creationId xmlns:a16="http://schemas.microsoft.com/office/drawing/2014/main" id="{1914E52A-6C64-4A3C-BEE2-1749FC2A0A71}"/>
              </a:ext>
            </a:extLst>
          </p:cNvPr>
          <p:cNvSpPr>
            <a:spLocks noGrp="1"/>
          </p:cNvSpPr>
          <p:nvPr>
            <p:ph idx="1"/>
          </p:nvPr>
        </p:nvSpPr>
        <p:spPr/>
        <p:txBody>
          <a:bodyPr/>
          <a:lstStyle/>
          <a:p>
            <a:r>
              <a:rPr lang="sv-SE" dirty="0"/>
              <a:t>Är det någon punkt/aktivitet eller dyl. som ni saknar?</a:t>
            </a:r>
          </a:p>
          <a:p>
            <a:pPr lvl="1"/>
            <a:r>
              <a:rPr lang="sv-SE" dirty="0"/>
              <a:t>Kontakta gärna oss tränare </a:t>
            </a:r>
          </a:p>
        </p:txBody>
      </p:sp>
    </p:spTree>
    <p:extLst>
      <p:ext uri="{BB962C8B-B14F-4D97-AF65-F5344CB8AC3E}">
        <p14:creationId xmlns:p14="http://schemas.microsoft.com/office/powerpoint/2010/main" val="3573335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8A76B2-5B95-4BE3-AAF3-8EC1238D257C}"/>
              </a:ext>
            </a:extLst>
          </p:cNvPr>
          <p:cNvSpPr>
            <a:spLocks noGrp="1"/>
          </p:cNvSpPr>
          <p:nvPr>
            <p:ph type="title"/>
          </p:nvPr>
        </p:nvSpPr>
        <p:spPr>
          <a:xfrm>
            <a:off x="838200" y="146245"/>
            <a:ext cx="10515600" cy="1325563"/>
          </a:xfrm>
        </p:spPr>
        <p:txBody>
          <a:bodyPr/>
          <a:lstStyle/>
          <a:p>
            <a:r>
              <a:rPr lang="sv-SE" dirty="0"/>
              <a:t>Kost &amp; sömn</a:t>
            </a:r>
          </a:p>
        </p:txBody>
      </p:sp>
      <p:sp>
        <p:nvSpPr>
          <p:cNvPr id="3" name="Platshållare för innehåll 2">
            <a:extLst>
              <a:ext uri="{FF2B5EF4-FFF2-40B4-BE49-F238E27FC236}">
                <a16:creationId xmlns:a16="http://schemas.microsoft.com/office/drawing/2014/main" id="{0120563C-9DA0-48D4-9D12-9D4116CA6D41}"/>
              </a:ext>
            </a:extLst>
          </p:cNvPr>
          <p:cNvSpPr>
            <a:spLocks noGrp="1"/>
          </p:cNvSpPr>
          <p:nvPr>
            <p:ph idx="1"/>
          </p:nvPr>
        </p:nvSpPr>
        <p:spPr>
          <a:xfrm>
            <a:off x="701458" y="1465544"/>
            <a:ext cx="10960274" cy="5246211"/>
          </a:xfrm>
        </p:spPr>
        <p:txBody>
          <a:bodyPr>
            <a:normAutofit fontScale="92500" lnSpcReduction="10000"/>
          </a:bodyPr>
          <a:lstStyle/>
          <a:p>
            <a:r>
              <a:rPr lang="sv-SE" dirty="0"/>
              <a:t>Kost</a:t>
            </a:r>
          </a:p>
          <a:p>
            <a:pPr lvl="1"/>
            <a:r>
              <a:rPr lang="sv-SE" dirty="0"/>
              <a:t>När är det bra att äta? Varför?</a:t>
            </a:r>
          </a:p>
          <a:p>
            <a:pPr lvl="1"/>
            <a:r>
              <a:rPr lang="sv-SE" dirty="0"/>
              <a:t>Vad är bra mat? Varför?</a:t>
            </a:r>
          </a:p>
          <a:p>
            <a:pPr lvl="1"/>
            <a:r>
              <a:rPr lang="sv-SE" dirty="0"/>
              <a:t>Tips om man inte tycker om frukost</a:t>
            </a:r>
          </a:p>
          <a:p>
            <a:pPr lvl="1"/>
            <a:r>
              <a:rPr lang="sv-SE" dirty="0"/>
              <a:t>Vad händer när vi äter för lite?</a:t>
            </a:r>
          </a:p>
          <a:p>
            <a:pPr lvl="2"/>
            <a:r>
              <a:rPr lang="sv-SE" dirty="0"/>
              <a:t>Trötthet och koncentrationssvårigheter</a:t>
            </a:r>
          </a:p>
          <a:p>
            <a:pPr lvl="2"/>
            <a:r>
              <a:rPr lang="sv-SE" sz="2000" dirty="0"/>
              <a:t>Svårare att känna motivation</a:t>
            </a:r>
          </a:p>
          <a:p>
            <a:pPr lvl="2"/>
            <a:r>
              <a:rPr lang="sv-SE" sz="2000" dirty="0"/>
              <a:t>Sämre återhämtning efter ­träning</a:t>
            </a:r>
          </a:p>
          <a:p>
            <a:pPr lvl="2"/>
            <a:r>
              <a:rPr lang="sv-SE" sz="2000" dirty="0"/>
              <a:t>Irritation</a:t>
            </a:r>
          </a:p>
          <a:p>
            <a:pPr marL="457200" lvl="1" indent="0">
              <a:buNone/>
            </a:pPr>
            <a:endParaRPr lang="sv-SE" dirty="0"/>
          </a:p>
          <a:p>
            <a:r>
              <a:rPr lang="sv-SE" dirty="0"/>
              <a:t>Sömn</a:t>
            </a:r>
          </a:p>
          <a:p>
            <a:pPr lvl="1"/>
            <a:r>
              <a:rPr lang="sv-SE" dirty="0"/>
              <a:t>Vad händer när vi sover för lite?</a:t>
            </a:r>
          </a:p>
          <a:p>
            <a:pPr lvl="2"/>
            <a:r>
              <a:rPr lang="sv-SE" dirty="0"/>
              <a:t>Du känner dig förvirrad, yr eller illamående.</a:t>
            </a:r>
          </a:p>
          <a:p>
            <a:pPr lvl="2"/>
            <a:r>
              <a:rPr lang="sv-SE" dirty="0"/>
              <a:t>Du får svårt att koncentrera dig.</a:t>
            </a:r>
          </a:p>
          <a:p>
            <a:pPr lvl="2"/>
            <a:r>
              <a:rPr lang="sv-SE" dirty="0"/>
              <a:t>Du känner dig hungrig eller sötsugen.</a:t>
            </a:r>
          </a:p>
          <a:p>
            <a:pPr lvl="2"/>
            <a:r>
              <a:rPr lang="sv-SE" dirty="0"/>
              <a:t>Du känner dig nedstämd, arg eller irriterad.</a:t>
            </a:r>
          </a:p>
          <a:p>
            <a:pPr lvl="1"/>
            <a:endParaRPr lang="sv-SE" dirty="0"/>
          </a:p>
          <a:p>
            <a:pPr lvl="1"/>
            <a:endParaRPr lang="sv-SE" dirty="0"/>
          </a:p>
        </p:txBody>
      </p:sp>
    </p:spTree>
    <p:extLst>
      <p:ext uri="{BB962C8B-B14F-4D97-AF65-F5344CB8AC3E}">
        <p14:creationId xmlns:p14="http://schemas.microsoft.com/office/powerpoint/2010/main" val="48486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3A97EF-7310-48F2-9087-954EC7486356}"/>
              </a:ext>
            </a:extLst>
          </p:cNvPr>
          <p:cNvSpPr>
            <a:spLocks noGrp="1"/>
          </p:cNvSpPr>
          <p:nvPr>
            <p:ph type="title"/>
          </p:nvPr>
        </p:nvSpPr>
        <p:spPr/>
        <p:txBody>
          <a:bodyPr/>
          <a:lstStyle/>
          <a:p>
            <a:r>
              <a:rPr lang="sv-SE" dirty="0"/>
              <a:t>Ungdomarnas träningsfokus</a:t>
            </a:r>
          </a:p>
        </p:txBody>
      </p:sp>
      <p:sp>
        <p:nvSpPr>
          <p:cNvPr id="3" name="Platshållare för innehåll 2">
            <a:extLst>
              <a:ext uri="{FF2B5EF4-FFF2-40B4-BE49-F238E27FC236}">
                <a16:creationId xmlns:a16="http://schemas.microsoft.com/office/drawing/2014/main" id="{85437FEC-A534-400E-80A7-743BEDAD9693}"/>
              </a:ext>
            </a:extLst>
          </p:cNvPr>
          <p:cNvSpPr>
            <a:spLocks noGrp="1"/>
          </p:cNvSpPr>
          <p:nvPr>
            <p:ph idx="1"/>
          </p:nvPr>
        </p:nvSpPr>
        <p:spPr>
          <a:xfrm>
            <a:off x="838200" y="1825624"/>
            <a:ext cx="10515600" cy="4966065"/>
          </a:xfrm>
        </p:spPr>
        <p:txBody>
          <a:bodyPr>
            <a:normAutofit fontScale="92500" lnSpcReduction="10000"/>
          </a:bodyPr>
          <a:lstStyle/>
          <a:p>
            <a:pPr lvl="1"/>
            <a:endParaRPr lang="sv-SE" dirty="0"/>
          </a:p>
          <a:p>
            <a:r>
              <a:rPr lang="sv-SE" dirty="0"/>
              <a:t>12-16 år</a:t>
            </a:r>
          </a:p>
          <a:p>
            <a:pPr lvl="1"/>
            <a:r>
              <a:rPr lang="sv-SE" dirty="0"/>
              <a:t>Träna för att lära</a:t>
            </a:r>
          </a:p>
          <a:p>
            <a:pPr lvl="1"/>
            <a:r>
              <a:rPr lang="sv-SE" dirty="0"/>
              <a:t>Lusten att träna och att se glädjen i att lära är i fokus</a:t>
            </a:r>
          </a:p>
          <a:p>
            <a:pPr lvl="1"/>
            <a:r>
              <a:rPr lang="sv-SE" dirty="0"/>
              <a:t>Uppfattningsförmågan förbättras och bidrar till att det finns goda möjligheter att utveckla spelförståelsen</a:t>
            </a:r>
          </a:p>
          <a:p>
            <a:pPr lvl="1"/>
            <a:r>
              <a:rPr lang="sv-SE" dirty="0"/>
              <a:t>Kraftig fysisk utveckling eftersom spelarna är i puberteten</a:t>
            </a:r>
          </a:p>
          <a:p>
            <a:pPr lvl="1"/>
            <a:endParaRPr lang="sv-SE" dirty="0"/>
          </a:p>
          <a:p>
            <a:r>
              <a:rPr lang="sv-SE" dirty="0"/>
              <a:t>16-19 år</a:t>
            </a:r>
          </a:p>
          <a:p>
            <a:pPr lvl="1"/>
            <a:r>
              <a:rPr lang="sv-SE" dirty="0"/>
              <a:t>Träna för att prestera</a:t>
            </a:r>
          </a:p>
          <a:p>
            <a:pPr lvl="1"/>
            <a:r>
              <a:rPr lang="sv-SE" dirty="0"/>
              <a:t>Med spelet som utgångspunkt utvecklas spelförståelsen</a:t>
            </a:r>
          </a:p>
          <a:p>
            <a:pPr lvl="1"/>
            <a:r>
              <a:rPr lang="sv-SE" dirty="0"/>
              <a:t>Fysiskträning &amp; fotbollsträning sker samtidigt för att öka motivationen</a:t>
            </a:r>
          </a:p>
          <a:p>
            <a:pPr lvl="1"/>
            <a:r>
              <a:rPr lang="sv-SE" dirty="0"/>
              <a:t>Viktigt att få vara delaktig i beslut på och utanför plan</a:t>
            </a:r>
          </a:p>
          <a:p>
            <a:pPr lvl="1"/>
            <a:r>
              <a:rPr lang="sv-SE" dirty="0"/>
              <a:t>Kollektivt spel med hela laget</a:t>
            </a:r>
          </a:p>
          <a:p>
            <a:pPr lvl="1"/>
            <a:endParaRPr lang="sv-SE" dirty="0"/>
          </a:p>
        </p:txBody>
      </p:sp>
    </p:spTree>
    <p:extLst>
      <p:ext uri="{BB962C8B-B14F-4D97-AF65-F5344CB8AC3E}">
        <p14:creationId xmlns:p14="http://schemas.microsoft.com/office/powerpoint/2010/main" val="3039660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312AD-9586-43D8-856E-305BA8C8074F}"/>
              </a:ext>
            </a:extLst>
          </p:cNvPr>
          <p:cNvSpPr>
            <a:spLocks noGrp="1"/>
          </p:cNvSpPr>
          <p:nvPr>
            <p:ph type="title"/>
          </p:nvPr>
        </p:nvSpPr>
        <p:spPr/>
        <p:txBody>
          <a:bodyPr/>
          <a:lstStyle/>
          <a:p>
            <a:r>
              <a:rPr lang="sv-SE" dirty="0"/>
              <a:t>Fysiska grundkvaliteter</a:t>
            </a:r>
          </a:p>
        </p:txBody>
      </p:sp>
      <p:sp>
        <p:nvSpPr>
          <p:cNvPr id="3" name="Platshållare för innehåll 2">
            <a:extLst>
              <a:ext uri="{FF2B5EF4-FFF2-40B4-BE49-F238E27FC236}">
                <a16:creationId xmlns:a16="http://schemas.microsoft.com/office/drawing/2014/main" id="{DFEC5958-B88C-4E36-86CF-9A76AA7953C4}"/>
              </a:ext>
            </a:extLst>
          </p:cNvPr>
          <p:cNvSpPr>
            <a:spLocks noGrp="1"/>
          </p:cNvSpPr>
          <p:nvPr>
            <p:ph idx="1"/>
          </p:nvPr>
        </p:nvSpPr>
        <p:spPr/>
        <p:txBody>
          <a:bodyPr/>
          <a:lstStyle/>
          <a:p>
            <a:pPr marL="457200" lvl="1" indent="0">
              <a:buNone/>
            </a:pPr>
            <a:r>
              <a:rPr lang="sv-SE" dirty="0"/>
              <a:t>För ungdomar i åldern 14-15 år (skala 1-10, där 1=hög </a:t>
            </a:r>
            <a:r>
              <a:rPr lang="sv-SE" dirty="0" err="1"/>
              <a:t>prio</a:t>
            </a:r>
            <a:r>
              <a:rPr lang="sv-SE" dirty="0"/>
              <a:t>)</a:t>
            </a:r>
          </a:p>
          <a:p>
            <a:pPr marL="457200" lvl="1" indent="0">
              <a:buNone/>
            </a:pPr>
            <a:endParaRPr lang="sv-SE" dirty="0"/>
          </a:p>
          <a:p>
            <a:pPr marL="914400" lvl="1" indent="-457200">
              <a:buAutoNum type="arabicPeriod"/>
            </a:pPr>
            <a:r>
              <a:rPr lang="sv-SE" b="1" dirty="0"/>
              <a:t>Koordination = 2</a:t>
            </a:r>
          </a:p>
          <a:p>
            <a:pPr marL="914400" lvl="1" indent="-457200">
              <a:buAutoNum type="arabicPeriod"/>
            </a:pPr>
            <a:r>
              <a:rPr lang="sv-SE" b="1" dirty="0"/>
              <a:t>Styrka = 2-1</a:t>
            </a:r>
          </a:p>
          <a:p>
            <a:pPr marL="914400" lvl="1" indent="-457200">
              <a:buAutoNum type="arabicPeriod"/>
            </a:pPr>
            <a:r>
              <a:rPr lang="sv-SE" b="1" dirty="0"/>
              <a:t>Rörlighet = 1-2</a:t>
            </a:r>
            <a:endParaRPr lang="sv-SE" dirty="0"/>
          </a:p>
          <a:p>
            <a:pPr marL="914400" lvl="1" indent="-457200">
              <a:buAutoNum type="arabicPeriod"/>
            </a:pPr>
            <a:r>
              <a:rPr lang="sv-SE" b="1" dirty="0"/>
              <a:t>Fotbollssnabbhet =1-3</a:t>
            </a:r>
          </a:p>
          <a:p>
            <a:pPr marL="914400" lvl="1" indent="-457200">
              <a:buAutoNum type="arabicPeriod"/>
            </a:pPr>
            <a:r>
              <a:rPr lang="sv-SE" dirty="0"/>
              <a:t>Uthållighet =4-3 (från 16 år = 1)</a:t>
            </a:r>
          </a:p>
          <a:p>
            <a:endParaRPr lang="sv-SE" dirty="0"/>
          </a:p>
        </p:txBody>
      </p:sp>
    </p:spTree>
    <p:extLst>
      <p:ext uri="{BB962C8B-B14F-4D97-AF65-F5344CB8AC3E}">
        <p14:creationId xmlns:p14="http://schemas.microsoft.com/office/powerpoint/2010/main" val="2913126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181660-CDF7-4362-8414-2A4B21091D8D}"/>
              </a:ext>
            </a:extLst>
          </p:cNvPr>
          <p:cNvSpPr>
            <a:spLocks noGrp="1"/>
          </p:cNvSpPr>
          <p:nvPr>
            <p:ph type="title"/>
          </p:nvPr>
        </p:nvSpPr>
        <p:spPr/>
        <p:txBody>
          <a:bodyPr/>
          <a:lstStyle/>
          <a:p>
            <a:r>
              <a:rPr lang="sv-SE" dirty="0"/>
              <a:t>Länkar</a:t>
            </a:r>
          </a:p>
        </p:txBody>
      </p:sp>
      <p:sp>
        <p:nvSpPr>
          <p:cNvPr id="3" name="Platshållare för innehåll 2">
            <a:extLst>
              <a:ext uri="{FF2B5EF4-FFF2-40B4-BE49-F238E27FC236}">
                <a16:creationId xmlns:a16="http://schemas.microsoft.com/office/drawing/2014/main" id="{C878C385-5385-450D-92F4-5ECC8827D8FD}"/>
              </a:ext>
            </a:extLst>
          </p:cNvPr>
          <p:cNvSpPr>
            <a:spLocks noGrp="1"/>
          </p:cNvSpPr>
          <p:nvPr>
            <p:ph idx="1"/>
          </p:nvPr>
        </p:nvSpPr>
        <p:spPr>
          <a:xfrm>
            <a:off x="838200" y="1465832"/>
            <a:ext cx="10515600" cy="5027043"/>
          </a:xfrm>
        </p:spPr>
        <p:txBody>
          <a:bodyPr>
            <a:normAutofit/>
          </a:bodyPr>
          <a:lstStyle/>
          <a:p>
            <a:r>
              <a:rPr lang="sv-SE" dirty="0"/>
              <a:t>Svenska fotbollsförbundet (</a:t>
            </a:r>
            <a:r>
              <a:rPr lang="sv-SE" dirty="0" err="1"/>
              <a:t>Svff</a:t>
            </a:r>
            <a:r>
              <a:rPr lang="sv-SE" dirty="0"/>
              <a:t>), </a:t>
            </a:r>
            <a:r>
              <a:rPr lang="sv-SE" dirty="0">
                <a:hlinkClick r:id="rId2"/>
              </a:rPr>
              <a:t>https://www.svenskfotboll.se/svff/</a:t>
            </a:r>
            <a:endParaRPr lang="sv-SE" dirty="0"/>
          </a:p>
          <a:p>
            <a:pPr lvl="1"/>
            <a:r>
              <a:rPr lang="sv-SE" dirty="0"/>
              <a:t>Åldersreglering, </a:t>
            </a:r>
            <a:r>
              <a:rPr lang="sv-SE" dirty="0">
                <a:hlinkClick r:id="rId3"/>
              </a:rPr>
              <a:t>Åldersreglering på 15 år för seniorspel - Svensk fotboll</a:t>
            </a:r>
            <a:endParaRPr lang="sv-SE" dirty="0"/>
          </a:p>
          <a:p>
            <a:pPr lvl="1"/>
            <a:r>
              <a:rPr lang="sv-SE" dirty="0"/>
              <a:t>Fotbollsportalen, </a:t>
            </a:r>
            <a:r>
              <a:rPr lang="sv-SE" dirty="0">
                <a:hlinkClick r:id="rId4"/>
              </a:rPr>
              <a:t>https://utbildning.sisuidrottsbocker.se/fotboll/tranare/</a:t>
            </a:r>
            <a:endParaRPr lang="sv-SE" dirty="0"/>
          </a:p>
          <a:p>
            <a:pPr lvl="1"/>
            <a:endParaRPr lang="sv-SE" dirty="0"/>
          </a:p>
          <a:p>
            <a:r>
              <a:rPr lang="sv-SE" dirty="0"/>
              <a:t>Örebroläns fotbollsförbund (</a:t>
            </a:r>
            <a:r>
              <a:rPr lang="sv-SE" dirty="0" err="1"/>
              <a:t>Ölff</a:t>
            </a:r>
            <a:r>
              <a:rPr lang="sv-SE" dirty="0"/>
              <a:t>), </a:t>
            </a:r>
            <a:r>
              <a:rPr lang="sv-SE" dirty="0">
                <a:hlinkClick r:id="rId5"/>
              </a:rPr>
              <a:t>Örebro Läns FF - Örebro Län (svenskfotboll.se)</a:t>
            </a:r>
            <a:endParaRPr lang="sv-SE" dirty="0"/>
          </a:p>
          <a:p>
            <a:pPr marL="0" indent="0">
              <a:buNone/>
            </a:pPr>
            <a:endParaRPr lang="sv-SE" dirty="0"/>
          </a:p>
          <a:p>
            <a:r>
              <a:rPr lang="sv-SE" dirty="0"/>
              <a:t>Klubbsidan – Karlslund IF FK, </a:t>
            </a:r>
            <a:r>
              <a:rPr lang="sv-SE" dirty="0">
                <a:hlinkClick r:id="rId6"/>
              </a:rPr>
              <a:t>Karlslunds IF FK</a:t>
            </a:r>
            <a:endParaRPr lang="sv-SE" dirty="0"/>
          </a:p>
          <a:p>
            <a:pPr lvl="1"/>
            <a:r>
              <a:rPr lang="sv-SE" dirty="0"/>
              <a:t>Dokument, </a:t>
            </a:r>
            <a:r>
              <a:rPr lang="sv-SE" dirty="0">
                <a:hlinkClick r:id="rId7"/>
              </a:rPr>
              <a:t>Dokument | Karlslunds IF FK</a:t>
            </a:r>
            <a:endParaRPr lang="sv-SE" dirty="0"/>
          </a:p>
          <a:p>
            <a:pPr lvl="1"/>
            <a:r>
              <a:rPr lang="sv-SE" dirty="0"/>
              <a:t>Försäkring, </a:t>
            </a:r>
            <a:r>
              <a:rPr lang="sv-SE" dirty="0">
                <a:hlinkClick r:id="rId8"/>
              </a:rPr>
              <a:t>Försäkringar | Karlslunds IF FK</a:t>
            </a:r>
            <a:endParaRPr lang="sv-SE" dirty="0"/>
          </a:p>
          <a:p>
            <a:pPr lvl="1"/>
            <a:r>
              <a:rPr lang="sv-SE" dirty="0"/>
              <a:t>Medlemserbjudande, </a:t>
            </a:r>
            <a:r>
              <a:rPr lang="sv-SE" dirty="0">
                <a:hlinkClick r:id="rId9"/>
              </a:rPr>
              <a:t>Medlemserbjudanden | Karlslunds IF FK</a:t>
            </a:r>
            <a:endParaRPr lang="sv-SE" dirty="0"/>
          </a:p>
        </p:txBody>
      </p:sp>
    </p:spTree>
    <p:extLst>
      <p:ext uri="{BB962C8B-B14F-4D97-AF65-F5344CB8AC3E}">
        <p14:creationId xmlns:p14="http://schemas.microsoft.com/office/powerpoint/2010/main" val="213266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Underlag till mötet</a:t>
            </a:r>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553227"/>
            <a:ext cx="10515600" cy="5095582"/>
          </a:xfrm>
        </p:spPr>
        <p:txBody>
          <a:bodyPr>
            <a:normAutofit/>
          </a:bodyPr>
          <a:lstStyle/>
          <a:p>
            <a:r>
              <a:rPr lang="sv-SE" dirty="0"/>
              <a:t>Denna </a:t>
            </a:r>
            <a:r>
              <a:rPr lang="sv-SE" dirty="0" err="1"/>
              <a:t>powerpoint</a:t>
            </a:r>
            <a:r>
              <a:rPr lang="sv-SE" dirty="0"/>
              <a:t> (</a:t>
            </a:r>
            <a:r>
              <a:rPr lang="sv-SE" dirty="0" err="1"/>
              <a:t>ppt</a:t>
            </a:r>
            <a:r>
              <a:rPr lang="sv-SE" dirty="0"/>
              <a:t>)</a:t>
            </a:r>
          </a:p>
          <a:p>
            <a:r>
              <a:rPr lang="sv-SE" dirty="0"/>
              <a:t>Karslundsmodellen</a:t>
            </a:r>
          </a:p>
          <a:p>
            <a:r>
              <a:rPr lang="sv-SE" dirty="0"/>
              <a:t>Förälder i Karlslunds IF FK</a:t>
            </a:r>
          </a:p>
          <a:p>
            <a:r>
              <a:rPr lang="sv-SE" dirty="0"/>
              <a:t>Fotbollskontrakt – ungdomsspelare 13-19 år</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947639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C03D6D-7E5A-4F63-80DE-E48F472E9303}"/>
              </a:ext>
            </a:extLst>
          </p:cNvPr>
          <p:cNvSpPr>
            <a:spLocks noGrp="1"/>
          </p:cNvSpPr>
          <p:nvPr>
            <p:ph type="title"/>
          </p:nvPr>
        </p:nvSpPr>
        <p:spPr/>
        <p:txBody>
          <a:bodyPr/>
          <a:lstStyle/>
          <a:p>
            <a:r>
              <a:rPr lang="sv-SE" dirty="0"/>
              <a:t>1. Utveckling individuellt &amp; laget</a:t>
            </a:r>
          </a:p>
        </p:txBody>
      </p:sp>
      <p:sp>
        <p:nvSpPr>
          <p:cNvPr id="3" name="Platshållare för innehåll 2">
            <a:extLst>
              <a:ext uri="{FF2B5EF4-FFF2-40B4-BE49-F238E27FC236}">
                <a16:creationId xmlns:a16="http://schemas.microsoft.com/office/drawing/2014/main" id="{0905947D-9C83-4E19-8DEF-1B4954AF0CD7}"/>
              </a:ext>
            </a:extLst>
          </p:cNvPr>
          <p:cNvSpPr>
            <a:spLocks noGrp="1"/>
          </p:cNvSpPr>
          <p:nvPr>
            <p:ph idx="1"/>
          </p:nvPr>
        </p:nvSpPr>
        <p:spPr>
          <a:xfrm>
            <a:off x="838200" y="1553227"/>
            <a:ext cx="10515600" cy="5095582"/>
          </a:xfrm>
        </p:spPr>
        <p:txBody>
          <a:bodyPr>
            <a:normAutofit/>
          </a:bodyPr>
          <a:lstStyle/>
          <a:p>
            <a:r>
              <a:rPr lang="sv-SE" dirty="0"/>
              <a:t>Spelarsamtal – sammanfattning</a:t>
            </a:r>
          </a:p>
          <a:p>
            <a:endParaRPr lang="sv-SE" dirty="0"/>
          </a:p>
          <a:p>
            <a:pPr lvl="1"/>
            <a:r>
              <a:rPr lang="sv-SE" dirty="0"/>
              <a:t>Jätteroligt att alla trivs i laget och med oss tränare</a:t>
            </a:r>
          </a:p>
          <a:p>
            <a:pPr lvl="1"/>
            <a:r>
              <a:rPr lang="sv-SE" dirty="0"/>
              <a:t>Vi har flera spelare som önskar att spela mer fotboll</a:t>
            </a:r>
          </a:p>
          <a:p>
            <a:pPr lvl="1"/>
            <a:r>
              <a:rPr lang="sv-SE" dirty="0"/>
              <a:t>Några lyfter att deras kondition behöver förbättras </a:t>
            </a:r>
          </a:p>
          <a:p>
            <a:pPr lvl="1"/>
            <a:r>
              <a:rPr lang="sv-SE" dirty="0"/>
              <a:t>Flera lyfter att de gillar att springa och vågar mer på plan</a:t>
            </a:r>
          </a:p>
          <a:p>
            <a:pPr lvl="1"/>
            <a:r>
              <a:rPr lang="sv-SE" dirty="0"/>
              <a:t>Vi behöver träna på att skjuta mer och i fart</a:t>
            </a:r>
          </a:p>
          <a:p>
            <a:pPr lvl="1"/>
            <a:r>
              <a:rPr lang="sv-SE" dirty="0"/>
              <a:t>Vi har ett bättre passningsspel och hittar varandra bättre på plan</a:t>
            </a:r>
          </a:p>
          <a:p>
            <a:pPr lvl="1"/>
            <a:r>
              <a:rPr lang="sv-SE" dirty="0"/>
              <a:t>Vi har en bra sammanhållning och vi vill spela mer och rolig fotboll tillsammans</a:t>
            </a:r>
          </a:p>
          <a:p>
            <a:endParaRPr lang="sv-SE" dirty="0"/>
          </a:p>
          <a:p>
            <a:endParaRPr lang="sv-SE" dirty="0"/>
          </a:p>
          <a:p>
            <a:endParaRPr lang="sv-SE" dirty="0"/>
          </a:p>
        </p:txBody>
      </p:sp>
    </p:spTree>
    <p:extLst>
      <p:ext uri="{BB962C8B-B14F-4D97-AF65-F5344CB8AC3E}">
        <p14:creationId xmlns:p14="http://schemas.microsoft.com/office/powerpoint/2010/main" val="137302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8A76B2-5B95-4BE3-AAF3-8EC1238D257C}"/>
              </a:ext>
            </a:extLst>
          </p:cNvPr>
          <p:cNvSpPr>
            <a:spLocks noGrp="1"/>
          </p:cNvSpPr>
          <p:nvPr>
            <p:ph type="title"/>
          </p:nvPr>
        </p:nvSpPr>
        <p:spPr>
          <a:xfrm>
            <a:off x="838200" y="146245"/>
            <a:ext cx="10515600" cy="1325563"/>
          </a:xfrm>
        </p:spPr>
        <p:txBody>
          <a:bodyPr/>
          <a:lstStyle/>
          <a:p>
            <a:r>
              <a:rPr lang="sv-SE" dirty="0"/>
              <a:t>1. Utveckling av laget</a:t>
            </a:r>
          </a:p>
        </p:txBody>
      </p:sp>
      <p:sp>
        <p:nvSpPr>
          <p:cNvPr id="3" name="Platshållare för innehåll 2">
            <a:extLst>
              <a:ext uri="{FF2B5EF4-FFF2-40B4-BE49-F238E27FC236}">
                <a16:creationId xmlns:a16="http://schemas.microsoft.com/office/drawing/2014/main" id="{0120563C-9DA0-48D4-9D12-9D4116CA6D41}"/>
              </a:ext>
            </a:extLst>
          </p:cNvPr>
          <p:cNvSpPr>
            <a:spLocks noGrp="1"/>
          </p:cNvSpPr>
          <p:nvPr>
            <p:ph idx="1"/>
          </p:nvPr>
        </p:nvSpPr>
        <p:spPr>
          <a:xfrm>
            <a:off x="701458" y="1465544"/>
            <a:ext cx="10960274" cy="5246211"/>
          </a:xfrm>
        </p:spPr>
        <p:txBody>
          <a:bodyPr>
            <a:normAutofit fontScale="92500" lnSpcReduction="20000"/>
          </a:bodyPr>
          <a:lstStyle/>
          <a:p>
            <a:r>
              <a:rPr lang="sv-SE" dirty="0"/>
              <a:t>Fokus på träningen </a:t>
            </a:r>
            <a:r>
              <a:rPr lang="sv-SE" i="1" dirty="0"/>
              <a:t>– det vi gör på träning visar sig på matchen</a:t>
            </a:r>
          </a:p>
          <a:p>
            <a:pPr lvl="1"/>
            <a:r>
              <a:rPr lang="sv-SE" sz="2000" dirty="0"/>
              <a:t>Öka tempo, fokus och få ut mer fotboll per träningstillfälle</a:t>
            </a:r>
          </a:p>
          <a:p>
            <a:pPr lvl="1"/>
            <a:endParaRPr lang="sv-SE" sz="2000" dirty="0"/>
          </a:p>
          <a:p>
            <a:r>
              <a:rPr lang="sv-SE" dirty="0"/>
              <a:t>Målvaktens roll är viktig</a:t>
            </a:r>
          </a:p>
          <a:p>
            <a:endParaRPr lang="sv-SE" dirty="0"/>
          </a:p>
          <a:p>
            <a:r>
              <a:rPr lang="sv-SE" dirty="0"/>
              <a:t>Träningsnärvaro – varför är det viktigt?</a:t>
            </a:r>
          </a:p>
          <a:p>
            <a:pPr lvl="1"/>
            <a:r>
              <a:rPr lang="sv-SE" sz="2000" dirty="0"/>
              <a:t>Individuellt – utvecklas som fotbollsspelare, minskar skaderisken, förbereder kroppen för match</a:t>
            </a:r>
          </a:p>
          <a:p>
            <a:pPr lvl="1"/>
            <a:r>
              <a:rPr lang="sv-SE" sz="2000" dirty="0"/>
              <a:t>Lagspel – utveckla laget och det gemensamma spelet, skapar sammanhållning i laget och förutsättning för att bli uttagen till match</a:t>
            </a:r>
          </a:p>
          <a:p>
            <a:pPr lvl="1"/>
            <a:endParaRPr lang="sv-SE" sz="2000" dirty="0"/>
          </a:p>
          <a:p>
            <a:r>
              <a:rPr lang="sv-SE" dirty="0"/>
              <a:t>Fotbollstermer</a:t>
            </a:r>
          </a:p>
          <a:p>
            <a:pPr lvl="1"/>
            <a:r>
              <a:rPr lang="sv-SE" sz="2000" dirty="0"/>
              <a:t>korridorer, speluppbyggnad, spelvändning, understöd, formation, positioner m.fl.</a:t>
            </a:r>
          </a:p>
          <a:p>
            <a:pPr lvl="1"/>
            <a:endParaRPr lang="sv-SE" sz="2000" dirty="0"/>
          </a:p>
          <a:p>
            <a:r>
              <a:rPr lang="sv-SE" dirty="0"/>
              <a:t>Lagsammanhållning</a:t>
            </a:r>
          </a:p>
          <a:p>
            <a:pPr lvl="1"/>
            <a:r>
              <a:rPr lang="sv-SE" sz="2000" dirty="0"/>
              <a:t>Hur gör jag min lagkompis bättre på plan?</a:t>
            </a:r>
          </a:p>
          <a:p>
            <a:pPr lvl="1"/>
            <a:r>
              <a:rPr lang="sv-SE" sz="2000" dirty="0"/>
              <a:t>Hur är jag en bra lagkompis?</a:t>
            </a:r>
          </a:p>
        </p:txBody>
      </p:sp>
    </p:spTree>
    <p:extLst>
      <p:ext uri="{BB962C8B-B14F-4D97-AF65-F5344CB8AC3E}">
        <p14:creationId xmlns:p14="http://schemas.microsoft.com/office/powerpoint/2010/main" val="1445214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4D0760-FE67-48DD-9612-086D77A93A3D}"/>
              </a:ext>
            </a:extLst>
          </p:cNvPr>
          <p:cNvSpPr>
            <a:spLocks noGrp="1"/>
          </p:cNvSpPr>
          <p:nvPr>
            <p:ph type="title"/>
          </p:nvPr>
        </p:nvSpPr>
        <p:spPr/>
        <p:txBody>
          <a:bodyPr/>
          <a:lstStyle/>
          <a:p>
            <a:r>
              <a:rPr lang="sv-SE" dirty="0"/>
              <a:t>1. Trivselregler</a:t>
            </a:r>
          </a:p>
        </p:txBody>
      </p:sp>
      <p:sp>
        <p:nvSpPr>
          <p:cNvPr id="3" name="Platshållare för innehåll 2">
            <a:extLst>
              <a:ext uri="{FF2B5EF4-FFF2-40B4-BE49-F238E27FC236}">
                <a16:creationId xmlns:a16="http://schemas.microsoft.com/office/drawing/2014/main" id="{3E38248A-A20F-4DC5-A509-BE96321E050B}"/>
              </a:ext>
            </a:extLst>
          </p:cNvPr>
          <p:cNvSpPr>
            <a:spLocks noGrp="1"/>
          </p:cNvSpPr>
          <p:nvPr>
            <p:ph idx="1"/>
          </p:nvPr>
        </p:nvSpPr>
        <p:spPr/>
        <p:txBody>
          <a:bodyPr>
            <a:normAutofit fontScale="92500" lnSpcReduction="20000"/>
          </a:bodyPr>
          <a:lstStyle/>
          <a:p>
            <a:r>
              <a:rPr lang="sv-SE" dirty="0"/>
              <a:t>Mat innan träning/match</a:t>
            </a:r>
          </a:p>
          <a:p>
            <a:r>
              <a:rPr lang="sv-SE" dirty="0"/>
              <a:t>Kläder efter väder</a:t>
            </a:r>
          </a:p>
          <a:p>
            <a:r>
              <a:rPr lang="sv-SE" dirty="0"/>
              <a:t>Svara på kallelserna (ja/nej ev. kommentar)</a:t>
            </a:r>
          </a:p>
          <a:p>
            <a:r>
              <a:rPr lang="sv-SE" dirty="0"/>
              <a:t>Komma i tid</a:t>
            </a:r>
          </a:p>
          <a:p>
            <a:r>
              <a:rPr lang="sv-SE" dirty="0"/>
              <a:t>Mobil i väskan under träning/match</a:t>
            </a:r>
          </a:p>
          <a:p>
            <a:r>
              <a:rPr lang="sv-SE" dirty="0">
                <a:solidFill>
                  <a:srgbClr val="FF0000"/>
                </a:solidFill>
              </a:rPr>
              <a:t>Lyssna, fokusera och våga ta i på träningarna </a:t>
            </a:r>
          </a:p>
          <a:p>
            <a:r>
              <a:rPr lang="sv-SE" dirty="0"/>
              <a:t>Inte säga nej till en övning</a:t>
            </a:r>
          </a:p>
          <a:p>
            <a:r>
              <a:rPr lang="sv-SE" dirty="0"/>
              <a:t>Vara positiv och peppa sig själv och andra</a:t>
            </a:r>
          </a:p>
          <a:p>
            <a:r>
              <a:rPr lang="sv-SE" dirty="0"/>
              <a:t>Be om ursäkt om man råkar skada varandra </a:t>
            </a:r>
          </a:p>
          <a:p>
            <a:r>
              <a:rPr lang="sv-SE" dirty="0"/>
              <a:t>Om man anmält sig så kommer man </a:t>
            </a:r>
            <a:r>
              <a:rPr lang="sv-SE" sz="1900" i="1" dirty="0"/>
              <a:t>( reaktion från lag om man inte kommer: irriterade, arga och besvikna)</a:t>
            </a:r>
          </a:p>
          <a:p>
            <a:endParaRPr lang="sv-SE" dirty="0"/>
          </a:p>
        </p:txBody>
      </p:sp>
    </p:spTree>
    <p:extLst>
      <p:ext uri="{BB962C8B-B14F-4D97-AF65-F5344CB8AC3E}">
        <p14:creationId xmlns:p14="http://schemas.microsoft.com/office/powerpoint/2010/main" val="250608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6036B-ED5B-1466-33CC-C70DFC9FEC2B}"/>
              </a:ext>
            </a:extLst>
          </p:cNvPr>
          <p:cNvSpPr>
            <a:spLocks noGrp="1"/>
          </p:cNvSpPr>
          <p:nvPr>
            <p:ph type="title"/>
          </p:nvPr>
        </p:nvSpPr>
        <p:spPr/>
        <p:txBody>
          <a:bodyPr/>
          <a:lstStyle/>
          <a:p>
            <a:r>
              <a:rPr lang="sv-SE" dirty="0"/>
              <a:t>2. Rotation</a:t>
            </a:r>
            <a:br>
              <a:rPr lang="sv-SE" dirty="0"/>
            </a:br>
            <a:r>
              <a:rPr lang="sv-SE" sz="4000" i="1" dirty="0"/>
              <a:t>- utveckling för individen, laget &amp; klubben</a:t>
            </a:r>
            <a:endParaRPr lang="en-SE" sz="4000" i="1" dirty="0"/>
          </a:p>
        </p:txBody>
      </p:sp>
      <p:sp>
        <p:nvSpPr>
          <p:cNvPr id="3" name="Content Placeholder 2">
            <a:extLst>
              <a:ext uri="{FF2B5EF4-FFF2-40B4-BE49-F238E27FC236}">
                <a16:creationId xmlns:a16="http://schemas.microsoft.com/office/drawing/2014/main" id="{413AAEAF-E516-F470-8BAE-3543B61DBEDC}"/>
              </a:ext>
            </a:extLst>
          </p:cNvPr>
          <p:cNvSpPr>
            <a:spLocks noGrp="1"/>
          </p:cNvSpPr>
          <p:nvPr>
            <p:ph idx="1"/>
          </p:nvPr>
        </p:nvSpPr>
        <p:spPr/>
        <p:txBody>
          <a:bodyPr>
            <a:normAutofit/>
          </a:bodyPr>
          <a:lstStyle/>
          <a:p>
            <a:r>
              <a:rPr lang="sv-SE" dirty="0"/>
              <a:t>Syftet &amp; målet – utveckla individen, laget &amp; klubben</a:t>
            </a:r>
          </a:p>
          <a:p>
            <a:pPr lvl="1"/>
            <a:r>
              <a:rPr lang="sv-SE" sz="2000" dirty="0"/>
              <a:t>Låna spelare – </a:t>
            </a:r>
            <a:r>
              <a:rPr lang="sv-SE" sz="2000" dirty="0" err="1"/>
              <a:t>kortsikt</a:t>
            </a:r>
            <a:r>
              <a:rPr lang="sv-SE" sz="2000" dirty="0"/>
              <a:t> – hantera tillfällig kris</a:t>
            </a:r>
          </a:p>
          <a:p>
            <a:pPr lvl="1"/>
            <a:r>
              <a:rPr lang="sv-SE" sz="2000" dirty="0"/>
              <a:t>Rotation – långsikt – bygga upp spelare, lag och klubb</a:t>
            </a:r>
          </a:p>
          <a:p>
            <a:pPr lvl="1"/>
            <a:endParaRPr lang="sv-SE" dirty="0"/>
          </a:p>
          <a:p>
            <a:r>
              <a:rPr lang="sv-SE" dirty="0"/>
              <a:t> Basen för spelarnas utveckling sker inom och med sitt lag.</a:t>
            </a:r>
          </a:p>
          <a:p>
            <a:pPr lvl="1"/>
            <a:r>
              <a:rPr lang="sv-SE" sz="2000" dirty="0"/>
              <a:t>Rotation är en möjlighet för att skapa utveckling men inte den ända möjligheten. Målet är inte att alla ska rotera varken till eller från vårt lag. </a:t>
            </a:r>
          </a:p>
          <a:p>
            <a:pPr marL="457200" lvl="1" indent="0">
              <a:buNone/>
            </a:pPr>
            <a:endParaRPr lang="sv-SE" dirty="0"/>
          </a:p>
          <a:p>
            <a:r>
              <a:rPr lang="sv-SE" dirty="0"/>
              <a:t>Vilka ska rotera eller lånas ut?</a:t>
            </a:r>
          </a:p>
          <a:p>
            <a:pPr lvl="1"/>
            <a:r>
              <a:rPr lang="sv-SE" sz="2000" dirty="0"/>
              <a:t>Det ligger på tränarna att se vilka förutsättningar som finns för rotation/lånas ut utifrån spelarens utveckling och lagets situation.</a:t>
            </a:r>
          </a:p>
          <a:p>
            <a:pPr lvl="1"/>
            <a:endParaRPr lang="sv-SE" dirty="0"/>
          </a:p>
          <a:p>
            <a:pPr lvl="1"/>
            <a:endParaRPr lang="sv-SE" dirty="0"/>
          </a:p>
          <a:p>
            <a:pPr lvl="1"/>
            <a:endParaRPr lang="sv-SE" dirty="0"/>
          </a:p>
          <a:p>
            <a:endParaRPr lang="en-SE" dirty="0"/>
          </a:p>
        </p:txBody>
      </p:sp>
    </p:spTree>
    <p:extLst>
      <p:ext uri="{BB962C8B-B14F-4D97-AF65-F5344CB8AC3E}">
        <p14:creationId xmlns:p14="http://schemas.microsoft.com/office/powerpoint/2010/main" val="3370770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6036B-ED5B-1466-33CC-C70DFC9FEC2B}"/>
              </a:ext>
            </a:extLst>
          </p:cNvPr>
          <p:cNvSpPr>
            <a:spLocks noGrp="1"/>
          </p:cNvSpPr>
          <p:nvPr>
            <p:ph type="title"/>
          </p:nvPr>
        </p:nvSpPr>
        <p:spPr/>
        <p:txBody>
          <a:bodyPr/>
          <a:lstStyle/>
          <a:p>
            <a:r>
              <a:rPr lang="sv-SE" dirty="0"/>
              <a:t>2. Rotation</a:t>
            </a:r>
            <a:br>
              <a:rPr lang="sv-SE" dirty="0"/>
            </a:br>
            <a:r>
              <a:rPr lang="sv-SE" sz="4000" i="1" dirty="0"/>
              <a:t>- utveckling för individen, laget &amp; klubben</a:t>
            </a:r>
            <a:endParaRPr lang="en-SE" sz="4000" i="1" dirty="0"/>
          </a:p>
        </p:txBody>
      </p:sp>
      <p:sp>
        <p:nvSpPr>
          <p:cNvPr id="3" name="Content Placeholder 2">
            <a:extLst>
              <a:ext uri="{FF2B5EF4-FFF2-40B4-BE49-F238E27FC236}">
                <a16:creationId xmlns:a16="http://schemas.microsoft.com/office/drawing/2014/main" id="{413AAEAF-E516-F470-8BAE-3543B61DBEDC}"/>
              </a:ext>
            </a:extLst>
          </p:cNvPr>
          <p:cNvSpPr>
            <a:spLocks noGrp="1"/>
          </p:cNvSpPr>
          <p:nvPr>
            <p:ph idx="1"/>
          </p:nvPr>
        </p:nvSpPr>
        <p:spPr/>
        <p:txBody>
          <a:bodyPr>
            <a:normAutofit fontScale="85000" lnSpcReduction="20000"/>
          </a:bodyPr>
          <a:lstStyle/>
          <a:p>
            <a:r>
              <a:rPr lang="sv-SE" dirty="0"/>
              <a:t>Tester har nu genomförts</a:t>
            </a:r>
          </a:p>
          <a:p>
            <a:pPr lvl="1"/>
            <a:r>
              <a:rPr lang="sv-SE" dirty="0"/>
              <a:t>Till F16</a:t>
            </a:r>
          </a:p>
          <a:p>
            <a:pPr lvl="2"/>
            <a:r>
              <a:rPr lang="sv-SE" dirty="0"/>
              <a:t>5 spelare har testat att träna</a:t>
            </a:r>
          </a:p>
          <a:p>
            <a:pPr lvl="2"/>
            <a:r>
              <a:rPr lang="sv-SE" dirty="0"/>
              <a:t>2 spelare har fått testa att spela match</a:t>
            </a:r>
          </a:p>
          <a:p>
            <a:pPr lvl="1"/>
            <a:r>
              <a:rPr lang="sv-SE" dirty="0"/>
              <a:t>Till F10/11</a:t>
            </a:r>
          </a:p>
          <a:p>
            <a:pPr lvl="2"/>
            <a:r>
              <a:rPr lang="sv-SE" dirty="0"/>
              <a:t>2 spelare har testat att träna</a:t>
            </a:r>
          </a:p>
          <a:p>
            <a:pPr lvl="2"/>
            <a:r>
              <a:rPr lang="sv-SE" dirty="0"/>
              <a:t>2 spelare har fått testa att spela match</a:t>
            </a:r>
          </a:p>
          <a:p>
            <a:pPr lvl="1"/>
            <a:r>
              <a:rPr lang="sv-SE" dirty="0"/>
              <a:t>Till F15</a:t>
            </a:r>
          </a:p>
          <a:p>
            <a:pPr lvl="2"/>
            <a:r>
              <a:rPr lang="sv-SE" dirty="0"/>
              <a:t>3 spelare från F16 har spelat match tillsammans med oss</a:t>
            </a:r>
          </a:p>
          <a:p>
            <a:pPr lvl="2"/>
            <a:r>
              <a:rPr lang="sv-SE" dirty="0"/>
              <a:t>4 spelare från F10/11 har spelat match tillsammans med oss</a:t>
            </a:r>
          </a:p>
          <a:p>
            <a:pPr lvl="1"/>
            <a:endParaRPr lang="sv-SE" dirty="0"/>
          </a:p>
          <a:p>
            <a:r>
              <a:rPr lang="sv-SE" dirty="0"/>
              <a:t>Planering pågår</a:t>
            </a:r>
          </a:p>
          <a:p>
            <a:pPr lvl="1"/>
            <a:r>
              <a:rPr lang="sv-SE" dirty="0"/>
              <a:t>Skapa en trygg miljö där vi tillsammans bygger upp våra lag och utvecklar våra spelare inom klubben.</a:t>
            </a:r>
          </a:p>
          <a:p>
            <a:pPr lvl="1"/>
            <a:r>
              <a:rPr lang="sv-SE" dirty="0"/>
              <a:t>Undvika överbelastning och överträning</a:t>
            </a:r>
          </a:p>
          <a:p>
            <a:pPr lvl="1"/>
            <a:endParaRPr lang="sv-SE" dirty="0"/>
          </a:p>
          <a:p>
            <a:endParaRPr lang="en-SE" dirty="0"/>
          </a:p>
        </p:txBody>
      </p:sp>
    </p:spTree>
    <p:extLst>
      <p:ext uri="{BB962C8B-B14F-4D97-AF65-F5344CB8AC3E}">
        <p14:creationId xmlns:p14="http://schemas.microsoft.com/office/powerpoint/2010/main" val="92186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169D6-4CA4-E744-8EBC-C02332A6EAED}"/>
              </a:ext>
            </a:extLst>
          </p:cNvPr>
          <p:cNvSpPr>
            <a:spLocks noGrp="1"/>
          </p:cNvSpPr>
          <p:nvPr>
            <p:ph type="title"/>
          </p:nvPr>
        </p:nvSpPr>
        <p:spPr>
          <a:xfrm>
            <a:off x="1005723" y="26260"/>
            <a:ext cx="10515600" cy="1325563"/>
          </a:xfrm>
        </p:spPr>
        <p:txBody>
          <a:bodyPr/>
          <a:lstStyle/>
          <a:p>
            <a:r>
              <a:rPr lang="sv-SE" dirty="0"/>
              <a:t>2. Hur skapar vi möjligheter tillsammans?</a:t>
            </a:r>
            <a:endParaRPr lang="en-SE" dirty="0"/>
          </a:p>
        </p:txBody>
      </p:sp>
      <p:sp>
        <p:nvSpPr>
          <p:cNvPr id="7" name="Rectangle: Rounded Corners 6">
            <a:extLst>
              <a:ext uri="{FF2B5EF4-FFF2-40B4-BE49-F238E27FC236}">
                <a16:creationId xmlns:a16="http://schemas.microsoft.com/office/drawing/2014/main" id="{811C4A05-8C26-67A5-26A0-725043134843}"/>
              </a:ext>
            </a:extLst>
          </p:cNvPr>
          <p:cNvSpPr/>
          <p:nvPr/>
        </p:nvSpPr>
        <p:spPr>
          <a:xfrm>
            <a:off x="701796" y="1207895"/>
            <a:ext cx="10302124" cy="557714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a:p>
        </p:txBody>
      </p:sp>
      <p:sp>
        <p:nvSpPr>
          <p:cNvPr id="4" name="Oval 3">
            <a:extLst>
              <a:ext uri="{FF2B5EF4-FFF2-40B4-BE49-F238E27FC236}">
                <a16:creationId xmlns:a16="http://schemas.microsoft.com/office/drawing/2014/main" id="{7CD36685-1C2E-EA80-3FF6-03A69B1F9FDE}"/>
              </a:ext>
            </a:extLst>
          </p:cNvPr>
          <p:cNvSpPr/>
          <p:nvPr/>
        </p:nvSpPr>
        <p:spPr>
          <a:xfrm>
            <a:off x="5127480" y="4528866"/>
            <a:ext cx="2345332" cy="220307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F15</a:t>
            </a:r>
            <a:endParaRPr lang="en-SE" dirty="0"/>
          </a:p>
        </p:txBody>
      </p:sp>
      <p:sp>
        <p:nvSpPr>
          <p:cNvPr id="5" name="Oval 4">
            <a:extLst>
              <a:ext uri="{FF2B5EF4-FFF2-40B4-BE49-F238E27FC236}">
                <a16:creationId xmlns:a16="http://schemas.microsoft.com/office/drawing/2014/main" id="{D078DBF5-0B5C-E394-7F3C-427DD4AFC581}"/>
              </a:ext>
            </a:extLst>
          </p:cNvPr>
          <p:cNvSpPr/>
          <p:nvPr/>
        </p:nvSpPr>
        <p:spPr>
          <a:xfrm>
            <a:off x="789053" y="1275042"/>
            <a:ext cx="2020169" cy="205070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Damlag</a:t>
            </a:r>
            <a:endParaRPr lang="en-SE" dirty="0"/>
          </a:p>
        </p:txBody>
      </p:sp>
      <p:sp>
        <p:nvSpPr>
          <p:cNvPr id="6" name="Oval 5">
            <a:extLst>
              <a:ext uri="{FF2B5EF4-FFF2-40B4-BE49-F238E27FC236}">
                <a16:creationId xmlns:a16="http://schemas.microsoft.com/office/drawing/2014/main" id="{0F5970EA-42DE-B4BE-E45C-1713711BBAE2}"/>
              </a:ext>
            </a:extLst>
          </p:cNvPr>
          <p:cNvSpPr/>
          <p:nvPr/>
        </p:nvSpPr>
        <p:spPr>
          <a:xfrm>
            <a:off x="7610403" y="1983615"/>
            <a:ext cx="2256916" cy="220954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F10/11</a:t>
            </a:r>
            <a:endParaRPr lang="en-SE" dirty="0"/>
          </a:p>
        </p:txBody>
      </p:sp>
      <p:cxnSp>
        <p:nvCxnSpPr>
          <p:cNvPr id="9" name="Straight Arrow Connector 8">
            <a:extLst>
              <a:ext uri="{FF2B5EF4-FFF2-40B4-BE49-F238E27FC236}">
                <a16:creationId xmlns:a16="http://schemas.microsoft.com/office/drawing/2014/main" id="{2120A0BD-AE3B-1B06-B8FA-01F9AB058584}"/>
              </a:ext>
            </a:extLst>
          </p:cNvPr>
          <p:cNvCxnSpPr>
            <a:cxnSpLocks/>
          </p:cNvCxnSpPr>
          <p:nvPr/>
        </p:nvCxnSpPr>
        <p:spPr>
          <a:xfrm flipH="1" flipV="1">
            <a:off x="5376625" y="4062034"/>
            <a:ext cx="510132" cy="555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D74748F-E6BE-2B30-1386-AD6603DF5A35}"/>
              </a:ext>
            </a:extLst>
          </p:cNvPr>
          <p:cNvCxnSpPr>
            <a:cxnSpLocks/>
          </p:cNvCxnSpPr>
          <p:nvPr/>
        </p:nvCxnSpPr>
        <p:spPr>
          <a:xfrm flipV="1">
            <a:off x="6690768" y="3907064"/>
            <a:ext cx="952790" cy="917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08760F3-3153-9B46-B0B6-2FEA54C4B88B}"/>
              </a:ext>
            </a:extLst>
          </p:cNvPr>
          <p:cNvCxnSpPr>
            <a:cxnSpLocks/>
          </p:cNvCxnSpPr>
          <p:nvPr/>
        </p:nvCxnSpPr>
        <p:spPr>
          <a:xfrm flipH="1">
            <a:off x="7218059" y="3883458"/>
            <a:ext cx="850997" cy="852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CEFDBA2-2EA4-0FC0-E942-9FCD8055AFA1}"/>
              </a:ext>
            </a:extLst>
          </p:cNvPr>
          <p:cNvCxnSpPr>
            <a:cxnSpLocks/>
          </p:cNvCxnSpPr>
          <p:nvPr/>
        </p:nvCxnSpPr>
        <p:spPr>
          <a:xfrm>
            <a:off x="4839387" y="3896668"/>
            <a:ext cx="632868" cy="7118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82A3DEC8-2CE1-959C-A59C-EFF655AB5C41}"/>
              </a:ext>
            </a:extLst>
          </p:cNvPr>
          <p:cNvSpPr/>
          <p:nvPr/>
        </p:nvSpPr>
        <p:spPr>
          <a:xfrm>
            <a:off x="3484988" y="2116148"/>
            <a:ext cx="2174024" cy="20649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a:t>F16</a:t>
            </a:r>
            <a:endParaRPr lang="en-SE" dirty="0"/>
          </a:p>
        </p:txBody>
      </p:sp>
      <p:cxnSp>
        <p:nvCxnSpPr>
          <p:cNvPr id="13" name="Straight Arrow Connector 12">
            <a:extLst>
              <a:ext uri="{FF2B5EF4-FFF2-40B4-BE49-F238E27FC236}">
                <a16:creationId xmlns:a16="http://schemas.microsoft.com/office/drawing/2014/main" id="{F74D9975-6032-07A8-66F6-42DD1D800C81}"/>
              </a:ext>
            </a:extLst>
          </p:cNvPr>
          <p:cNvCxnSpPr>
            <a:cxnSpLocks/>
          </p:cNvCxnSpPr>
          <p:nvPr/>
        </p:nvCxnSpPr>
        <p:spPr>
          <a:xfrm flipH="1">
            <a:off x="5852858" y="2950936"/>
            <a:ext cx="1788302" cy="23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62776B44-CA39-F7B8-A349-97247DDC9D0B}"/>
              </a:ext>
            </a:extLst>
          </p:cNvPr>
          <p:cNvCxnSpPr>
            <a:cxnSpLocks/>
          </p:cNvCxnSpPr>
          <p:nvPr/>
        </p:nvCxnSpPr>
        <p:spPr>
          <a:xfrm flipH="1" flipV="1">
            <a:off x="2967585" y="2429384"/>
            <a:ext cx="621160" cy="241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086EF47-C053-19F8-ECE3-37B56ED3B5CF}"/>
              </a:ext>
            </a:extLst>
          </p:cNvPr>
          <p:cNvCxnSpPr>
            <a:cxnSpLocks/>
          </p:cNvCxnSpPr>
          <p:nvPr/>
        </p:nvCxnSpPr>
        <p:spPr>
          <a:xfrm>
            <a:off x="2606661" y="2606832"/>
            <a:ext cx="684481" cy="264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7047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78815</TotalTime>
  <Words>1579</Words>
  <Application>Microsoft Office PowerPoint</Application>
  <PresentationFormat>Widescreen</PresentationFormat>
  <Paragraphs>278</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Office-tema</vt:lpstr>
      <vt:lpstr>Karlslund IF FK, F15</vt:lpstr>
      <vt:lpstr>Upplägg</vt:lpstr>
      <vt:lpstr>Underlag till mötet</vt:lpstr>
      <vt:lpstr>1. Utveckling individuellt &amp; laget</vt:lpstr>
      <vt:lpstr>1. Utveckling av laget</vt:lpstr>
      <vt:lpstr>1. Trivselregler</vt:lpstr>
      <vt:lpstr>2. Rotation - utveckling för individen, laget &amp; klubben</vt:lpstr>
      <vt:lpstr>2. Rotation - utveckling för individen, laget &amp; klubben</vt:lpstr>
      <vt:lpstr>2. Hur skapar vi möjligheter tillsammans?</vt:lpstr>
      <vt:lpstr>3. Bygga upp förutsättningar/stöd för laget</vt:lpstr>
      <vt:lpstr>3. Pantinsamling &amp; Städa Örebro</vt:lpstr>
      <vt:lpstr>3. Sponsorgruppen</vt:lpstr>
      <vt:lpstr>3. Mediagruppen</vt:lpstr>
      <vt:lpstr>3. Försäljningsgruppen</vt:lpstr>
      <vt:lpstr>3. Lagkassa</vt:lpstr>
      <vt:lpstr>3. Förslag &amp; idéer till lagkassan</vt:lpstr>
      <vt:lpstr>3. För klubben och klubbkassan</vt:lpstr>
      <vt:lpstr>4. Kommunikation</vt:lpstr>
      <vt:lpstr>4. Laget.se</vt:lpstr>
      <vt:lpstr>5. Körschema för bortamatcher</vt:lpstr>
      <vt:lpstr>6. Personuppgiftslagen (GDPR) </vt:lpstr>
      <vt:lpstr>7. Övrigt</vt:lpstr>
      <vt:lpstr>Kost &amp; sömn</vt:lpstr>
      <vt:lpstr>Ungdomarnas träningsfokus</vt:lpstr>
      <vt:lpstr>Fysiska grundkvaliteter</vt:lpstr>
      <vt:lpstr>Länkar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Eker F09/10</dc:title>
  <dc:creator>Svartengren</dc:creator>
  <cp:lastModifiedBy>Susanne Svartengren</cp:lastModifiedBy>
  <cp:revision>56</cp:revision>
  <dcterms:created xsi:type="dcterms:W3CDTF">2020-07-26T11:20:10Z</dcterms:created>
  <dcterms:modified xsi:type="dcterms:W3CDTF">2024-04-27T12:29:38Z</dcterms:modified>
</cp:coreProperties>
</file>